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4.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charts/chart17.xml" ContentType="application/vnd.openxmlformats-officedocument.drawingml.chart+xml"/>
  <Override PartName="/ppt/theme/themeOverride14.xml" ContentType="application/vnd.openxmlformats-officedocument.themeOverride+xml"/>
  <Override PartName="/ppt/charts/chart18.xml" ContentType="application/vnd.openxmlformats-officedocument.drawingml.chart+xml"/>
  <Override PartName="/ppt/theme/themeOverride15.xml" ContentType="application/vnd.openxmlformats-officedocument.themeOverride+xml"/>
  <Override PartName="/ppt/charts/chart19.xml" ContentType="application/vnd.openxmlformats-officedocument.drawingml.chart+xml"/>
  <Override PartName="/ppt/theme/themeOverride16.xml" ContentType="application/vnd.openxmlformats-officedocument.themeOverride+xml"/>
  <Override PartName="/ppt/charts/chart20.xml" ContentType="application/vnd.openxmlformats-officedocument.drawingml.chart+xml"/>
  <Override PartName="/ppt/theme/themeOverride17.xml" ContentType="application/vnd.openxmlformats-officedocument.themeOverride+xml"/>
  <Override PartName="/ppt/charts/chart21.xml" ContentType="application/vnd.openxmlformats-officedocument.drawingml.chart+xml"/>
  <Override PartName="/ppt/theme/themeOverride1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2.xml" ContentType="application/vnd.openxmlformats-officedocument.drawingml.chart+xml"/>
  <Override PartName="/ppt/theme/themeOverride19.xml" ContentType="application/vnd.openxmlformats-officedocument.themeOverride+xml"/>
  <Override PartName="/ppt/notesSlides/notesSlide33.xml" ContentType="application/vnd.openxmlformats-officedocument.presentationml.notesSlide+xml"/>
  <Override PartName="/ppt/charts/chart23.xml" ContentType="application/vnd.openxmlformats-officedocument.drawingml.chart+xml"/>
  <Override PartName="/ppt/theme/themeOverride20.xml" ContentType="application/vnd.openxmlformats-officedocument.themeOverride+xml"/>
  <Override PartName="/ppt/drawings/drawing1.xml" ContentType="application/vnd.openxmlformats-officedocument.drawingml.chartshapes+xml"/>
  <Override PartName="/ppt/charts/chart24.xml" ContentType="application/vnd.openxmlformats-officedocument.drawingml.chart+xml"/>
  <Override PartName="/ppt/theme/themeOverride21.xml" ContentType="application/vnd.openxmlformats-officedocument.themeOverride+xml"/>
  <Override PartName="/ppt/notesSlides/notesSlide34.xml" ContentType="application/vnd.openxmlformats-officedocument.presentationml.notesSlide+xml"/>
  <Override PartName="/ppt/charts/chart25.xml" ContentType="application/vnd.openxmlformats-officedocument.drawingml.chart+xml"/>
  <Override PartName="/ppt/theme/themeOverride22.xml" ContentType="application/vnd.openxmlformats-officedocument.themeOverride+xml"/>
  <Override PartName="/ppt/drawings/drawing2.xml" ContentType="application/vnd.openxmlformats-officedocument.drawingml.chartshapes+xml"/>
  <Override PartName="/ppt/charts/chart26.xml" ContentType="application/vnd.openxmlformats-officedocument.drawingml.chart+xml"/>
  <Override PartName="/ppt/theme/themeOverride2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7.xml" ContentType="application/vnd.openxmlformats-officedocument.drawingml.chart+xml"/>
  <Override PartName="/ppt/notesSlides/notesSlide54.xml" ContentType="application/vnd.openxmlformats-officedocument.presentationml.notesSlide+xml"/>
  <Override PartName="/ppt/charts/chart28.xml" ContentType="application/vnd.openxmlformats-officedocument.drawingml.chart+xml"/>
  <Override PartName="/ppt/theme/themeOverride2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xml" ContentType="application/vnd.openxmlformats-officedocument.presentationml.tags+xml"/>
  <Override PartName="/ppt/notesSlides/notesSlide57.xml" ContentType="application/vnd.openxmlformats-officedocument.presentationml.notesSlide+xml"/>
  <Override PartName="/ppt/tags/tag2.xml" ContentType="application/vnd.openxmlformats-officedocument.presentationml.tags+xml"/>
  <Override PartName="/ppt/notesSlides/notesSlide58.xml" ContentType="application/vnd.openxmlformats-officedocument.presentationml.notesSlide+xml"/>
  <Override PartName="/ppt/tags/tag3.xml" ContentType="application/vnd.openxmlformats-officedocument.presentationml.tags+xml"/>
  <Override PartName="/ppt/notesSlides/notesSlide59.xml" ContentType="application/vnd.openxmlformats-officedocument.presentationml.notesSlide+xml"/>
  <Override PartName="/ppt/tags/tag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charts/chart29.xml" ContentType="application/vnd.openxmlformats-officedocument.drawingml.chart+xml"/>
  <Override PartName="/ppt/drawings/drawing3.xml" ContentType="application/vnd.openxmlformats-officedocument.drawingml.chartshapes+xml"/>
  <Override PartName="/ppt/tags/tag14.xml" ContentType="application/vnd.openxmlformats-officedocument.presentationml.tags+xml"/>
  <Override PartName="/ppt/charts/chart30.xml" ContentType="application/vnd.openxmlformats-officedocument.drawingml.chart+xml"/>
  <Override PartName="/ppt/charts/chart31.xml" ContentType="application/vnd.openxmlformats-officedocument.drawingml.chart+xml"/>
  <Override PartName="/ppt/tags/tag15.xml" ContentType="application/vnd.openxmlformats-officedocument.presentationml.tags+xml"/>
  <Override PartName="/ppt/charts/chart32.xml" ContentType="application/vnd.openxmlformats-officedocument.drawingml.chart+xml"/>
  <Override PartName="/ppt/drawings/drawing4.xml" ContentType="application/vnd.openxmlformats-officedocument.drawingml.chartshapes+xml"/>
  <Override PartName="/ppt/tags/tag16.xml" ContentType="application/vnd.openxmlformats-officedocument.presentationml.tags+xml"/>
  <Override PartName="/ppt/notesSlides/notesSlide65.xml" ContentType="application/vnd.openxmlformats-officedocument.presentationml.notesSlide+xml"/>
  <Override PartName="/ppt/tags/tag1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3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7.xml" ContentType="application/vnd.openxmlformats-officedocument.presentationml.notesSlide+xml"/>
  <Override PartName="/ppt/charts/chart3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charts/chart35.xml" ContentType="application/vnd.openxmlformats-officedocument.drawingml.chart+xml"/>
  <Override PartName="/ppt/theme/themeOverride25.xml" ContentType="application/vnd.openxmlformats-officedocument.themeOverride+xml"/>
  <Override PartName="/ppt/drawings/drawing5.xml" ContentType="application/vnd.openxmlformats-officedocument.drawingml.chartshapes+xml"/>
  <Override PartName="/ppt/notesSlides/notesSlide130.xml" ContentType="application/vnd.openxmlformats-officedocument.presentationml.notesSlide+xml"/>
  <Override PartName="/ppt/charts/chart36.xml" ContentType="application/vnd.openxmlformats-officedocument.drawingml.chart+xml"/>
  <Override PartName="/ppt/theme/themeOverride26.xml" ContentType="application/vnd.openxmlformats-officedocument.themeOverride+xml"/>
  <Override PartName="/ppt/drawings/drawing6.xml" ContentType="application/vnd.openxmlformats-officedocument.drawingml.chartshape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47" r:id="rId28"/>
    <p:sldMasterId id="2147486871" r:id="rId29"/>
    <p:sldMasterId id="2147486966" r:id="rId30"/>
    <p:sldMasterId id="2147487084" r:id="rId31"/>
    <p:sldMasterId id="2147487120" r:id="rId32"/>
    <p:sldMasterId id="2147487144" r:id="rId33"/>
    <p:sldMasterId id="2147487194" r:id="rId34"/>
    <p:sldMasterId id="2147487206" r:id="rId35"/>
    <p:sldMasterId id="2147487258" r:id="rId36"/>
    <p:sldMasterId id="2147487459" r:id="rId37"/>
    <p:sldMasterId id="2147487471" r:id="rId38"/>
    <p:sldMasterId id="2147487483" r:id="rId39"/>
    <p:sldMasterId id="2147487574" r:id="rId40"/>
    <p:sldMasterId id="2147487598" r:id="rId41"/>
    <p:sldMasterId id="2147487610" r:id="rId42"/>
    <p:sldMasterId id="2147487623" r:id="rId43"/>
    <p:sldMasterId id="2147487707" r:id="rId44"/>
    <p:sldMasterId id="2147487731" r:id="rId45"/>
    <p:sldMasterId id="2147487743" r:id="rId46"/>
    <p:sldMasterId id="2147487948" r:id="rId47"/>
    <p:sldMasterId id="2147488008" r:id="rId48"/>
    <p:sldMasterId id="2147488021" r:id="rId49"/>
    <p:sldMasterId id="2147488072" r:id="rId50"/>
    <p:sldMasterId id="2147488085" r:id="rId51"/>
    <p:sldMasterId id="2147488097" r:id="rId52"/>
    <p:sldMasterId id="2147488134" r:id="rId53"/>
    <p:sldMasterId id="2147488158" r:id="rId54"/>
    <p:sldMasterId id="2147488265" r:id="rId55"/>
    <p:sldMasterId id="2147488277" r:id="rId56"/>
    <p:sldMasterId id="2147488289" r:id="rId57"/>
    <p:sldMasterId id="2147488301" r:id="rId58"/>
    <p:sldMasterId id="2147488313" r:id="rId59"/>
    <p:sldMasterId id="2147488325" r:id="rId60"/>
  </p:sldMasterIdLst>
  <p:notesMasterIdLst>
    <p:notesMasterId r:id="rId388"/>
  </p:notesMasterIdLst>
  <p:handoutMasterIdLst>
    <p:handoutMasterId r:id="rId389"/>
  </p:handoutMasterIdLst>
  <p:sldIdLst>
    <p:sldId id="3122" r:id="rId61"/>
    <p:sldId id="1653" r:id="rId62"/>
    <p:sldId id="3917" r:id="rId63"/>
    <p:sldId id="4697" r:id="rId64"/>
    <p:sldId id="4155" r:id="rId65"/>
    <p:sldId id="2637" r:id="rId66"/>
    <p:sldId id="4690" r:id="rId67"/>
    <p:sldId id="3918" r:id="rId68"/>
    <p:sldId id="1292" r:id="rId69"/>
    <p:sldId id="3923" r:id="rId70"/>
    <p:sldId id="3922" r:id="rId71"/>
    <p:sldId id="3730" r:id="rId72"/>
    <p:sldId id="3731" r:id="rId73"/>
    <p:sldId id="3732" r:id="rId74"/>
    <p:sldId id="4156" r:id="rId75"/>
    <p:sldId id="4157" r:id="rId76"/>
    <p:sldId id="3735" r:id="rId77"/>
    <p:sldId id="3736" r:id="rId78"/>
    <p:sldId id="4419" r:id="rId79"/>
    <p:sldId id="4417" r:id="rId80"/>
    <p:sldId id="4418" r:id="rId81"/>
    <p:sldId id="3737" r:id="rId82"/>
    <p:sldId id="3738" r:id="rId83"/>
    <p:sldId id="3859" r:id="rId84"/>
    <p:sldId id="3860" r:id="rId85"/>
    <p:sldId id="4081" r:id="rId86"/>
    <p:sldId id="4689" r:id="rId87"/>
    <p:sldId id="3741" r:id="rId88"/>
    <p:sldId id="3742" r:id="rId89"/>
    <p:sldId id="3743" r:id="rId90"/>
    <p:sldId id="3869" r:id="rId91"/>
    <p:sldId id="3919" r:id="rId92"/>
    <p:sldId id="4160" r:id="rId93"/>
    <p:sldId id="3872" r:id="rId94"/>
    <p:sldId id="1311" r:id="rId95"/>
    <p:sldId id="1312" r:id="rId96"/>
    <p:sldId id="3744" r:id="rId97"/>
    <p:sldId id="3745" r:id="rId98"/>
    <p:sldId id="3746" r:id="rId99"/>
    <p:sldId id="3747" r:id="rId100"/>
    <p:sldId id="1317" r:id="rId101"/>
    <p:sldId id="1318" r:id="rId102"/>
    <p:sldId id="1319" r:id="rId103"/>
    <p:sldId id="1320" r:id="rId104"/>
    <p:sldId id="1321" r:id="rId105"/>
    <p:sldId id="1322" r:id="rId106"/>
    <p:sldId id="1323" r:id="rId107"/>
    <p:sldId id="1324" r:id="rId108"/>
    <p:sldId id="1325" r:id="rId109"/>
    <p:sldId id="1326" r:id="rId110"/>
    <p:sldId id="3748" r:id="rId111"/>
    <p:sldId id="3749" r:id="rId112"/>
    <p:sldId id="3873" r:id="rId113"/>
    <p:sldId id="3874" r:id="rId114"/>
    <p:sldId id="3751" r:id="rId115"/>
    <p:sldId id="1331" r:id="rId116"/>
    <p:sldId id="1333" r:id="rId117"/>
    <p:sldId id="3754" r:id="rId118"/>
    <p:sldId id="1335" r:id="rId119"/>
    <p:sldId id="3756" r:id="rId120"/>
    <p:sldId id="3757" r:id="rId121"/>
    <p:sldId id="4165" r:id="rId122"/>
    <p:sldId id="4133" r:id="rId123"/>
    <p:sldId id="3875" r:id="rId124"/>
    <p:sldId id="3758" r:id="rId125"/>
    <p:sldId id="3759" r:id="rId126"/>
    <p:sldId id="4167" r:id="rId127"/>
    <p:sldId id="3790" r:id="rId128"/>
    <p:sldId id="3792" r:id="rId129"/>
    <p:sldId id="3761" r:id="rId130"/>
    <p:sldId id="3920" r:id="rId131"/>
    <p:sldId id="3999" r:id="rId132"/>
    <p:sldId id="3762" r:id="rId133"/>
    <p:sldId id="3763" r:id="rId134"/>
    <p:sldId id="4168" r:id="rId135"/>
    <p:sldId id="3764" r:id="rId136"/>
    <p:sldId id="3765" r:id="rId137"/>
    <p:sldId id="3766" r:id="rId138"/>
    <p:sldId id="3767" r:id="rId139"/>
    <p:sldId id="4839" r:id="rId140"/>
    <p:sldId id="4840" r:id="rId141"/>
    <p:sldId id="4841" r:id="rId142"/>
    <p:sldId id="4842" r:id="rId143"/>
    <p:sldId id="3768" r:id="rId144"/>
    <p:sldId id="3769" r:id="rId145"/>
    <p:sldId id="3770" r:id="rId146"/>
    <p:sldId id="3771" r:id="rId147"/>
    <p:sldId id="4848" r:id="rId148"/>
    <p:sldId id="3772" r:id="rId149"/>
    <p:sldId id="1410" r:id="rId150"/>
    <p:sldId id="3773" r:id="rId151"/>
    <p:sldId id="4688" r:id="rId152"/>
    <p:sldId id="815" r:id="rId153"/>
    <p:sldId id="794" r:id="rId154"/>
    <p:sldId id="816" r:id="rId155"/>
    <p:sldId id="796" r:id="rId156"/>
    <p:sldId id="814" r:id="rId157"/>
    <p:sldId id="810" r:id="rId158"/>
    <p:sldId id="4829" r:id="rId159"/>
    <p:sldId id="3887" r:id="rId160"/>
    <p:sldId id="3886" r:id="rId161"/>
    <p:sldId id="3888" r:id="rId162"/>
    <p:sldId id="4279" r:id="rId163"/>
    <p:sldId id="3372" r:id="rId164"/>
    <p:sldId id="3883" r:id="rId165"/>
    <p:sldId id="3378" r:id="rId166"/>
    <p:sldId id="1416" r:id="rId167"/>
    <p:sldId id="1417" r:id="rId168"/>
    <p:sldId id="1418" r:id="rId169"/>
    <p:sldId id="3379" r:id="rId170"/>
    <p:sldId id="1420" r:id="rId171"/>
    <p:sldId id="3380" r:id="rId172"/>
    <p:sldId id="3381" r:id="rId173"/>
    <p:sldId id="1421" r:id="rId174"/>
    <p:sldId id="1422" r:id="rId175"/>
    <p:sldId id="1423" r:id="rId176"/>
    <p:sldId id="1424" r:id="rId177"/>
    <p:sldId id="1425" r:id="rId178"/>
    <p:sldId id="1426" r:id="rId179"/>
    <p:sldId id="1427" r:id="rId180"/>
    <p:sldId id="1428" r:id="rId181"/>
    <p:sldId id="4683" r:id="rId182"/>
    <p:sldId id="4186" r:id="rId183"/>
    <p:sldId id="1368" r:id="rId184"/>
    <p:sldId id="4852" r:id="rId185"/>
    <p:sldId id="3374" r:id="rId186"/>
    <p:sldId id="4173" r:id="rId187"/>
    <p:sldId id="4174" r:id="rId188"/>
    <p:sldId id="3324" r:id="rId189"/>
    <p:sldId id="3905" r:id="rId190"/>
    <p:sldId id="4187" r:id="rId191"/>
    <p:sldId id="4188" r:id="rId192"/>
    <p:sldId id="4215" r:id="rId193"/>
    <p:sldId id="3781" r:id="rId194"/>
    <p:sldId id="3782" r:id="rId195"/>
    <p:sldId id="3908" r:id="rId196"/>
    <p:sldId id="3909" r:id="rId197"/>
    <p:sldId id="3926" r:id="rId198"/>
    <p:sldId id="3786" r:id="rId199"/>
    <p:sldId id="3910" r:id="rId200"/>
    <p:sldId id="3796" r:id="rId201"/>
    <p:sldId id="3795" r:id="rId202"/>
    <p:sldId id="3906" r:id="rId203"/>
    <p:sldId id="4845" r:id="rId204"/>
    <p:sldId id="4835" r:id="rId205"/>
    <p:sldId id="2775" r:id="rId206"/>
    <p:sldId id="2776" r:id="rId207"/>
    <p:sldId id="2777" r:id="rId208"/>
    <p:sldId id="2778" r:id="rId209"/>
    <p:sldId id="2779" r:id="rId210"/>
    <p:sldId id="2780" r:id="rId211"/>
    <p:sldId id="4899" r:id="rId212"/>
    <p:sldId id="4843" r:id="rId213"/>
    <p:sldId id="3911" r:id="rId214"/>
    <p:sldId id="4836" r:id="rId215"/>
    <p:sldId id="4209" r:id="rId216"/>
    <p:sldId id="3915" r:id="rId217"/>
    <p:sldId id="3916" r:id="rId218"/>
    <p:sldId id="4830" r:id="rId219"/>
    <p:sldId id="4086" r:id="rId220"/>
    <p:sldId id="3802" r:id="rId221"/>
    <p:sldId id="3803" r:id="rId222"/>
    <p:sldId id="3804" r:id="rId223"/>
    <p:sldId id="4206" r:id="rId224"/>
    <p:sldId id="4210" r:id="rId225"/>
    <p:sldId id="3805" r:id="rId226"/>
    <p:sldId id="3806" r:id="rId227"/>
    <p:sldId id="4212" r:id="rId228"/>
    <p:sldId id="3807" r:id="rId229"/>
    <p:sldId id="4213" r:id="rId230"/>
    <p:sldId id="4214" r:id="rId231"/>
    <p:sldId id="3800" r:id="rId232"/>
    <p:sldId id="3695" r:id="rId233"/>
    <p:sldId id="3696" r:id="rId234"/>
    <p:sldId id="4847" r:id="rId235"/>
    <p:sldId id="4901" r:id="rId236"/>
    <p:sldId id="4853" r:id="rId237"/>
    <p:sldId id="4854" r:id="rId238"/>
    <p:sldId id="4855" r:id="rId239"/>
    <p:sldId id="4856" r:id="rId240"/>
    <p:sldId id="4857" r:id="rId241"/>
    <p:sldId id="4858" r:id="rId242"/>
    <p:sldId id="4859" r:id="rId243"/>
    <p:sldId id="4860" r:id="rId244"/>
    <p:sldId id="4861" r:id="rId245"/>
    <p:sldId id="4862" r:id="rId246"/>
    <p:sldId id="4863" r:id="rId247"/>
    <p:sldId id="4864" r:id="rId248"/>
    <p:sldId id="4865" r:id="rId249"/>
    <p:sldId id="4866" r:id="rId250"/>
    <p:sldId id="4867" r:id="rId251"/>
    <p:sldId id="4868" r:id="rId252"/>
    <p:sldId id="4869" r:id="rId253"/>
    <p:sldId id="4870" r:id="rId254"/>
    <p:sldId id="4871" r:id="rId255"/>
    <p:sldId id="4872" r:id="rId256"/>
    <p:sldId id="4873" r:id="rId257"/>
    <p:sldId id="4874" r:id="rId258"/>
    <p:sldId id="4875" r:id="rId259"/>
    <p:sldId id="4876" r:id="rId260"/>
    <p:sldId id="4877" r:id="rId261"/>
    <p:sldId id="4878" r:id="rId262"/>
    <p:sldId id="4879" r:id="rId263"/>
    <p:sldId id="4880" r:id="rId264"/>
    <p:sldId id="4881" r:id="rId265"/>
    <p:sldId id="4882" r:id="rId266"/>
    <p:sldId id="4883" r:id="rId267"/>
    <p:sldId id="4884" r:id="rId268"/>
    <p:sldId id="4885" r:id="rId269"/>
    <p:sldId id="4886" r:id="rId270"/>
    <p:sldId id="4887" r:id="rId271"/>
    <p:sldId id="4888" r:id="rId272"/>
    <p:sldId id="4889" r:id="rId273"/>
    <p:sldId id="4890" r:id="rId274"/>
    <p:sldId id="4891" r:id="rId275"/>
    <p:sldId id="4892" r:id="rId276"/>
    <p:sldId id="4893" r:id="rId277"/>
    <p:sldId id="4894" r:id="rId278"/>
    <p:sldId id="4895" r:id="rId279"/>
    <p:sldId id="4896" r:id="rId280"/>
    <p:sldId id="4897" r:id="rId281"/>
    <p:sldId id="4903" r:id="rId282"/>
    <p:sldId id="3034" r:id="rId283"/>
    <p:sldId id="3035" r:id="rId284"/>
    <p:sldId id="3036" r:id="rId285"/>
    <p:sldId id="3037" r:id="rId286"/>
    <p:sldId id="3038" r:id="rId287"/>
    <p:sldId id="3039" r:id="rId288"/>
    <p:sldId id="3040" r:id="rId289"/>
    <p:sldId id="3041" r:id="rId290"/>
    <p:sldId id="3042" r:id="rId291"/>
    <p:sldId id="3043" r:id="rId292"/>
    <p:sldId id="3044" r:id="rId293"/>
    <p:sldId id="3045" r:id="rId294"/>
    <p:sldId id="3046" r:id="rId295"/>
    <p:sldId id="3047" r:id="rId296"/>
    <p:sldId id="3048" r:id="rId297"/>
    <p:sldId id="3049" r:id="rId298"/>
    <p:sldId id="3050" r:id="rId299"/>
    <p:sldId id="3051" r:id="rId300"/>
    <p:sldId id="3052" r:id="rId301"/>
    <p:sldId id="3053" r:id="rId302"/>
    <p:sldId id="3057" r:id="rId303"/>
    <p:sldId id="3054" r:id="rId304"/>
    <p:sldId id="3055" r:id="rId305"/>
    <p:sldId id="3163" r:id="rId306"/>
    <p:sldId id="3165" r:id="rId307"/>
    <p:sldId id="3056" r:id="rId308"/>
    <p:sldId id="4905" r:id="rId309"/>
    <p:sldId id="306" r:id="rId310"/>
    <p:sldId id="345" r:id="rId311"/>
    <p:sldId id="380" r:id="rId312"/>
    <p:sldId id="295" r:id="rId313"/>
    <p:sldId id="359" r:id="rId314"/>
    <p:sldId id="314" r:id="rId315"/>
    <p:sldId id="360" r:id="rId316"/>
    <p:sldId id="315" r:id="rId317"/>
    <p:sldId id="316" r:id="rId318"/>
    <p:sldId id="317" r:id="rId319"/>
    <p:sldId id="361" r:id="rId320"/>
    <p:sldId id="349" r:id="rId321"/>
    <p:sldId id="362" r:id="rId322"/>
    <p:sldId id="371" r:id="rId323"/>
    <p:sldId id="328" r:id="rId324"/>
    <p:sldId id="355" r:id="rId325"/>
    <p:sldId id="341" r:id="rId326"/>
    <p:sldId id="377" r:id="rId327"/>
    <p:sldId id="357" r:id="rId328"/>
    <p:sldId id="378" r:id="rId329"/>
    <p:sldId id="370" r:id="rId330"/>
    <p:sldId id="379" r:id="rId331"/>
    <p:sldId id="372" r:id="rId332"/>
    <p:sldId id="363" r:id="rId333"/>
    <p:sldId id="319" r:id="rId334"/>
    <p:sldId id="329" r:id="rId335"/>
    <p:sldId id="367" r:id="rId336"/>
    <p:sldId id="368" r:id="rId337"/>
    <p:sldId id="330" r:id="rId338"/>
    <p:sldId id="343" r:id="rId339"/>
    <p:sldId id="364" r:id="rId340"/>
    <p:sldId id="356" r:id="rId341"/>
    <p:sldId id="323" r:id="rId342"/>
    <p:sldId id="354" r:id="rId343"/>
    <p:sldId id="381" r:id="rId344"/>
    <p:sldId id="365" r:id="rId345"/>
    <p:sldId id="324" r:id="rId346"/>
    <p:sldId id="382" r:id="rId347"/>
    <p:sldId id="4902" r:id="rId348"/>
    <p:sldId id="3161" r:id="rId349"/>
    <p:sldId id="3095" r:id="rId350"/>
    <p:sldId id="3127" r:id="rId351"/>
    <p:sldId id="3128" r:id="rId352"/>
    <p:sldId id="3129" r:id="rId353"/>
    <p:sldId id="3130" r:id="rId354"/>
    <p:sldId id="3131" r:id="rId355"/>
    <p:sldId id="3132" r:id="rId356"/>
    <p:sldId id="3133" r:id="rId357"/>
    <p:sldId id="3134" r:id="rId358"/>
    <p:sldId id="3135" r:id="rId359"/>
    <p:sldId id="3136" r:id="rId360"/>
    <p:sldId id="3137" r:id="rId361"/>
    <p:sldId id="3138" r:id="rId362"/>
    <p:sldId id="3139" r:id="rId363"/>
    <p:sldId id="3140" r:id="rId364"/>
    <p:sldId id="3141" r:id="rId365"/>
    <p:sldId id="3142" r:id="rId366"/>
    <p:sldId id="3143" r:id="rId367"/>
    <p:sldId id="3144" r:id="rId368"/>
    <p:sldId id="3145" r:id="rId369"/>
    <p:sldId id="3146" r:id="rId370"/>
    <p:sldId id="3147" r:id="rId371"/>
    <p:sldId id="3148" r:id="rId372"/>
    <p:sldId id="3149" r:id="rId373"/>
    <p:sldId id="3150" r:id="rId374"/>
    <p:sldId id="3151" r:id="rId375"/>
    <p:sldId id="3152" r:id="rId376"/>
    <p:sldId id="3153" r:id="rId377"/>
    <p:sldId id="3154" r:id="rId378"/>
    <p:sldId id="3155" r:id="rId379"/>
    <p:sldId id="3156" r:id="rId380"/>
    <p:sldId id="3157" r:id="rId381"/>
    <p:sldId id="3158" r:id="rId382"/>
    <p:sldId id="3159" r:id="rId383"/>
    <p:sldId id="3166" r:id="rId384"/>
    <p:sldId id="3162" r:id="rId385"/>
    <p:sldId id="4904" r:id="rId386"/>
    <p:sldId id="4898" r:id="rId38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C4"/>
    <a:srgbClr val="0000FF"/>
    <a:srgbClr val="0432FF"/>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7" autoAdjust="0"/>
    <p:restoredTop sz="99433" autoAdjust="0"/>
  </p:normalViewPr>
  <p:slideViewPr>
    <p:cSldViewPr>
      <p:cViewPr varScale="1">
        <p:scale>
          <a:sx n="95" d="100"/>
          <a:sy n="95" d="100"/>
        </p:scale>
        <p:origin x="132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99" Type="http://schemas.openxmlformats.org/officeDocument/2006/relationships/slide" Target="slides/slide239.xml"/><Relationship Id="rId21" Type="http://schemas.openxmlformats.org/officeDocument/2006/relationships/slideMaster" Target="slideMasters/slideMaster21.xml"/><Relationship Id="rId63" Type="http://schemas.openxmlformats.org/officeDocument/2006/relationships/slide" Target="slides/slide3.xml"/><Relationship Id="rId159" Type="http://schemas.openxmlformats.org/officeDocument/2006/relationships/slide" Target="slides/slide99.xml"/><Relationship Id="rId324" Type="http://schemas.openxmlformats.org/officeDocument/2006/relationships/slide" Target="slides/slide264.xml"/><Relationship Id="rId366" Type="http://schemas.openxmlformats.org/officeDocument/2006/relationships/slide" Target="slides/slide306.xml"/><Relationship Id="rId170" Type="http://schemas.openxmlformats.org/officeDocument/2006/relationships/slide" Target="slides/slide110.xml"/><Relationship Id="rId226" Type="http://schemas.openxmlformats.org/officeDocument/2006/relationships/slide" Target="slides/slide166.xml"/><Relationship Id="rId268" Type="http://schemas.openxmlformats.org/officeDocument/2006/relationships/slide" Target="slides/slide208.xml"/><Relationship Id="rId32" Type="http://schemas.openxmlformats.org/officeDocument/2006/relationships/slideMaster" Target="slideMasters/slideMaster32.xml"/><Relationship Id="rId74" Type="http://schemas.openxmlformats.org/officeDocument/2006/relationships/slide" Target="slides/slide14.xml"/><Relationship Id="rId128" Type="http://schemas.openxmlformats.org/officeDocument/2006/relationships/slide" Target="slides/slide68.xml"/><Relationship Id="rId335" Type="http://schemas.openxmlformats.org/officeDocument/2006/relationships/slide" Target="slides/slide275.xml"/><Relationship Id="rId377" Type="http://schemas.openxmlformats.org/officeDocument/2006/relationships/slide" Target="slides/slide317.xml"/><Relationship Id="rId5" Type="http://schemas.openxmlformats.org/officeDocument/2006/relationships/slideMaster" Target="slideMasters/slideMaster5.xml"/><Relationship Id="rId181" Type="http://schemas.openxmlformats.org/officeDocument/2006/relationships/slide" Target="slides/slide121.xml"/><Relationship Id="rId237" Type="http://schemas.openxmlformats.org/officeDocument/2006/relationships/slide" Target="slides/slide177.xml"/><Relationship Id="rId279" Type="http://schemas.openxmlformats.org/officeDocument/2006/relationships/slide" Target="slides/slide219.xml"/><Relationship Id="rId43" Type="http://schemas.openxmlformats.org/officeDocument/2006/relationships/slideMaster" Target="slideMasters/slideMaster43.xml"/><Relationship Id="rId139" Type="http://schemas.openxmlformats.org/officeDocument/2006/relationships/slide" Target="slides/slide79.xml"/><Relationship Id="rId290" Type="http://schemas.openxmlformats.org/officeDocument/2006/relationships/slide" Target="slides/slide230.xml"/><Relationship Id="rId304" Type="http://schemas.openxmlformats.org/officeDocument/2006/relationships/slide" Target="slides/slide244.xml"/><Relationship Id="rId346" Type="http://schemas.openxmlformats.org/officeDocument/2006/relationships/slide" Target="slides/slide286.xml"/><Relationship Id="rId388" Type="http://schemas.openxmlformats.org/officeDocument/2006/relationships/notesMaster" Target="notesMasters/notesMaster1.xml"/><Relationship Id="rId85" Type="http://schemas.openxmlformats.org/officeDocument/2006/relationships/slide" Target="slides/slide25.xml"/><Relationship Id="rId150" Type="http://schemas.openxmlformats.org/officeDocument/2006/relationships/slide" Target="slides/slide90.xml"/><Relationship Id="rId192" Type="http://schemas.openxmlformats.org/officeDocument/2006/relationships/slide" Target="slides/slide132.xml"/><Relationship Id="rId206" Type="http://schemas.openxmlformats.org/officeDocument/2006/relationships/slide" Target="slides/slide146.xml"/><Relationship Id="rId248" Type="http://schemas.openxmlformats.org/officeDocument/2006/relationships/slide" Target="slides/slide188.xml"/><Relationship Id="rId12" Type="http://schemas.openxmlformats.org/officeDocument/2006/relationships/slideMaster" Target="slideMasters/slideMaster12.xml"/><Relationship Id="rId108" Type="http://schemas.openxmlformats.org/officeDocument/2006/relationships/slide" Target="slides/slide48.xml"/><Relationship Id="rId315" Type="http://schemas.openxmlformats.org/officeDocument/2006/relationships/slide" Target="slides/slide255.xml"/><Relationship Id="rId357" Type="http://schemas.openxmlformats.org/officeDocument/2006/relationships/slide" Target="slides/slide297.xml"/><Relationship Id="rId54" Type="http://schemas.openxmlformats.org/officeDocument/2006/relationships/slideMaster" Target="slideMasters/slideMaster54.xml"/><Relationship Id="rId96" Type="http://schemas.openxmlformats.org/officeDocument/2006/relationships/slide" Target="slides/slide36.xml"/><Relationship Id="rId161" Type="http://schemas.openxmlformats.org/officeDocument/2006/relationships/slide" Target="slides/slide101.xml"/><Relationship Id="rId217" Type="http://schemas.openxmlformats.org/officeDocument/2006/relationships/slide" Target="slides/slide157.xml"/><Relationship Id="rId259" Type="http://schemas.openxmlformats.org/officeDocument/2006/relationships/slide" Target="slides/slide199.xml"/><Relationship Id="rId23" Type="http://schemas.openxmlformats.org/officeDocument/2006/relationships/slideMaster" Target="slideMasters/slideMaster23.xml"/><Relationship Id="rId119" Type="http://schemas.openxmlformats.org/officeDocument/2006/relationships/slide" Target="slides/slide59.xml"/><Relationship Id="rId270" Type="http://schemas.openxmlformats.org/officeDocument/2006/relationships/slide" Target="slides/slide210.xml"/><Relationship Id="rId326" Type="http://schemas.openxmlformats.org/officeDocument/2006/relationships/slide" Target="slides/slide266.xml"/><Relationship Id="rId65" Type="http://schemas.openxmlformats.org/officeDocument/2006/relationships/slide" Target="slides/slide5.xml"/><Relationship Id="rId130" Type="http://schemas.openxmlformats.org/officeDocument/2006/relationships/slide" Target="slides/slide70.xml"/><Relationship Id="rId368" Type="http://schemas.openxmlformats.org/officeDocument/2006/relationships/slide" Target="slides/slide308.xml"/><Relationship Id="rId172" Type="http://schemas.openxmlformats.org/officeDocument/2006/relationships/slide" Target="slides/slide112.xml"/><Relationship Id="rId228" Type="http://schemas.openxmlformats.org/officeDocument/2006/relationships/slide" Target="slides/slide168.xml"/><Relationship Id="rId281" Type="http://schemas.openxmlformats.org/officeDocument/2006/relationships/slide" Target="slides/slide221.xml"/><Relationship Id="rId337" Type="http://schemas.openxmlformats.org/officeDocument/2006/relationships/slide" Target="slides/slide277.xml"/><Relationship Id="rId34" Type="http://schemas.openxmlformats.org/officeDocument/2006/relationships/slideMaster" Target="slideMasters/slideMaster34.xml"/><Relationship Id="rId76" Type="http://schemas.openxmlformats.org/officeDocument/2006/relationships/slide" Target="slides/slide16.xml"/><Relationship Id="rId141" Type="http://schemas.openxmlformats.org/officeDocument/2006/relationships/slide" Target="slides/slide81.xml"/><Relationship Id="rId379" Type="http://schemas.openxmlformats.org/officeDocument/2006/relationships/slide" Target="slides/slide319.xml"/><Relationship Id="rId7" Type="http://schemas.openxmlformats.org/officeDocument/2006/relationships/slideMaster" Target="slideMasters/slideMaster7.xml"/><Relationship Id="rId183" Type="http://schemas.openxmlformats.org/officeDocument/2006/relationships/slide" Target="slides/slide123.xml"/><Relationship Id="rId239" Type="http://schemas.openxmlformats.org/officeDocument/2006/relationships/slide" Target="slides/slide179.xml"/><Relationship Id="rId390" Type="http://schemas.openxmlformats.org/officeDocument/2006/relationships/presProps" Target="presProps.xml"/><Relationship Id="rId250" Type="http://schemas.openxmlformats.org/officeDocument/2006/relationships/slide" Target="slides/slide190.xml"/><Relationship Id="rId292" Type="http://schemas.openxmlformats.org/officeDocument/2006/relationships/slide" Target="slides/slide232.xml"/><Relationship Id="rId306" Type="http://schemas.openxmlformats.org/officeDocument/2006/relationships/slide" Target="slides/slide246.xml"/><Relationship Id="rId45" Type="http://schemas.openxmlformats.org/officeDocument/2006/relationships/slideMaster" Target="slideMasters/slideMaster45.xml"/><Relationship Id="rId87" Type="http://schemas.openxmlformats.org/officeDocument/2006/relationships/slide" Target="slides/slide27.xml"/><Relationship Id="rId110" Type="http://schemas.openxmlformats.org/officeDocument/2006/relationships/slide" Target="slides/slide50.xml"/><Relationship Id="rId348" Type="http://schemas.openxmlformats.org/officeDocument/2006/relationships/slide" Target="slides/slide288.xml"/><Relationship Id="rId152" Type="http://schemas.openxmlformats.org/officeDocument/2006/relationships/slide" Target="slides/slide92.xml"/><Relationship Id="rId194" Type="http://schemas.openxmlformats.org/officeDocument/2006/relationships/slide" Target="slides/slide134.xml"/><Relationship Id="rId208" Type="http://schemas.openxmlformats.org/officeDocument/2006/relationships/slide" Target="slides/slide148.xml"/><Relationship Id="rId261" Type="http://schemas.openxmlformats.org/officeDocument/2006/relationships/slide" Target="slides/slide20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7.xml"/><Relationship Id="rId359" Type="http://schemas.openxmlformats.org/officeDocument/2006/relationships/slide" Target="slides/slide299.xml"/><Relationship Id="rId98" Type="http://schemas.openxmlformats.org/officeDocument/2006/relationships/slide" Target="slides/slide38.xml"/><Relationship Id="rId121" Type="http://schemas.openxmlformats.org/officeDocument/2006/relationships/slide" Target="slides/slide61.xml"/><Relationship Id="rId163" Type="http://schemas.openxmlformats.org/officeDocument/2006/relationships/slide" Target="slides/slide103.xml"/><Relationship Id="rId219" Type="http://schemas.openxmlformats.org/officeDocument/2006/relationships/slide" Target="slides/slide159.xml"/><Relationship Id="rId370" Type="http://schemas.openxmlformats.org/officeDocument/2006/relationships/slide" Target="slides/slide310.xml"/><Relationship Id="rId230" Type="http://schemas.openxmlformats.org/officeDocument/2006/relationships/slide" Target="slides/slide170.xml"/><Relationship Id="rId25" Type="http://schemas.openxmlformats.org/officeDocument/2006/relationships/slideMaster" Target="slideMasters/slideMaster25.xml"/><Relationship Id="rId67" Type="http://schemas.openxmlformats.org/officeDocument/2006/relationships/slide" Target="slides/slide7.xml"/><Relationship Id="rId272" Type="http://schemas.openxmlformats.org/officeDocument/2006/relationships/slide" Target="slides/slide212.xml"/><Relationship Id="rId328" Type="http://schemas.openxmlformats.org/officeDocument/2006/relationships/slide" Target="slides/slide268.xml"/><Relationship Id="rId132" Type="http://schemas.openxmlformats.org/officeDocument/2006/relationships/slide" Target="slides/slide72.xml"/><Relationship Id="rId174" Type="http://schemas.openxmlformats.org/officeDocument/2006/relationships/slide" Target="slides/slide114.xml"/><Relationship Id="rId381" Type="http://schemas.openxmlformats.org/officeDocument/2006/relationships/slide" Target="slides/slide321.xml"/><Relationship Id="rId241" Type="http://schemas.openxmlformats.org/officeDocument/2006/relationships/slide" Target="slides/slide181.xml"/><Relationship Id="rId36" Type="http://schemas.openxmlformats.org/officeDocument/2006/relationships/slideMaster" Target="slideMasters/slideMaster36.xml"/><Relationship Id="rId283" Type="http://schemas.openxmlformats.org/officeDocument/2006/relationships/slide" Target="slides/slide223.xml"/><Relationship Id="rId339" Type="http://schemas.openxmlformats.org/officeDocument/2006/relationships/slide" Target="slides/slide279.xml"/><Relationship Id="rId78" Type="http://schemas.openxmlformats.org/officeDocument/2006/relationships/slide" Target="slides/slide18.xml"/><Relationship Id="rId101" Type="http://schemas.openxmlformats.org/officeDocument/2006/relationships/slide" Target="slides/slide41.xml"/><Relationship Id="rId143" Type="http://schemas.openxmlformats.org/officeDocument/2006/relationships/slide" Target="slides/slide83.xml"/><Relationship Id="rId185" Type="http://schemas.openxmlformats.org/officeDocument/2006/relationships/slide" Target="slides/slide125.xml"/><Relationship Id="rId350" Type="http://schemas.openxmlformats.org/officeDocument/2006/relationships/slide" Target="slides/slide290.xml"/><Relationship Id="rId9" Type="http://schemas.openxmlformats.org/officeDocument/2006/relationships/slideMaster" Target="slideMasters/slideMaster9.xml"/><Relationship Id="rId210" Type="http://schemas.openxmlformats.org/officeDocument/2006/relationships/slide" Target="slides/slide150.xml"/><Relationship Id="rId392" Type="http://schemas.openxmlformats.org/officeDocument/2006/relationships/theme" Target="theme/theme1.xml"/><Relationship Id="rId252" Type="http://schemas.openxmlformats.org/officeDocument/2006/relationships/slide" Target="slides/slide192.xml"/><Relationship Id="rId294" Type="http://schemas.openxmlformats.org/officeDocument/2006/relationships/slide" Target="slides/slide234.xml"/><Relationship Id="rId308" Type="http://schemas.openxmlformats.org/officeDocument/2006/relationships/slide" Target="slides/slide248.xml"/><Relationship Id="rId47" Type="http://schemas.openxmlformats.org/officeDocument/2006/relationships/slideMaster" Target="slideMasters/slideMaster47.xml"/><Relationship Id="rId89" Type="http://schemas.openxmlformats.org/officeDocument/2006/relationships/slide" Target="slides/slide29.xml"/><Relationship Id="rId112" Type="http://schemas.openxmlformats.org/officeDocument/2006/relationships/slide" Target="slides/slide52.xml"/><Relationship Id="rId154" Type="http://schemas.openxmlformats.org/officeDocument/2006/relationships/slide" Target="slides/slide94.xml"/><Relationship Id="rId361" Type="http://schemas.openxmlformats.org/officeDocument/2006/relationships/slide" Target="slides/slide301.xml"/><Relationship Id="rId196" Type="http://schemas.openxmlformats.org/officeDocument/2006/relationships/slide" Target="slides/slide136.xml"/><Relationship Id="rId16" Type="http://schemas.openxmlformats.org/officeDocument/2006/relationships/slideMaster" Target="slideMasters/slideMaster16.xml"/><Relationship Id="rId221" Type="http://schemas.openxmlformats.org/officeDocument/2006/relationships/slide" Target="slides/slide161.xml"/><Relationship Id="rId242" Type="http://schemas.openxmlformats.org/officeDocument/2006/relationships/slide" Target="slides/slide182.xml"/><Relationship Id="rId263" Type="http://schemas.openxmlformats.org/officeDocument/2006/relationships/slide" Target="slides/slide203.xml"/><Relationship Id="rId284" Type="http://schemas.openxmlformats.org/officeDocument/2006/relationships/slide" Target="slides/slide224.xml"/><Relationship Id="rId319" Type="http://schemas.openxmlformats.org/officeDocument/2006/relationships/slide" Target="slides/slide25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330" Type="http://schemas.openxmlformats.org/officeDocument/2006/relationships/slide" Target="slides/slide270.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351" Type="http://schemas.openxmlformats.org/officeDocument/2006/relationships/slide" Target="slides/slide291.xml"/><Relationship Id="rId372" Type="http://schemas.openxmlformats.org/officeDocument/2006/relationships/slide" Target="slides/slide312.xml"/><Relationship Id="rId393" Type="http://schemas.openxmlformats.org/officeDocument/2006/relationships/tableStyles" Target="tableStyles.xml"/><Relationship Id="rId211" Type="http://schemas.openxmlformats.org/officeDocument/2006/relationships/slide" Target="slides/slide151.xml"/><Relationship Id="rId232" Type="http://schemas.openxmlformats.org/officeDocument/2006/relationships/slide" Target="slides/slide172.xml"/><Relationship Id="rId253" Type="http://schemas.openxmlformats.org/officeDocument/2006/relationships/slide" Target="slides/slide193.xml"/><Relationship Id="rId274" Type="http://schemas.openxmlformats.org/officeDocument/2006/relationships/slide" Target="slides/slide214.xml"/><Relationship Id="rId295" Type="http://schemas.openxmlformats.org/officeDocument/2006/relationships/slide" Target="slides/slide235.xml"/><Relationship Id="rId309" Type="http://schemas.openxmlformats.org/officeDocument/2006/relationships/slide" Target="slides/slide24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320" Type="http://schemas.openxmlformats.org/officeDocument/2006/relationships/slide" Target="slides/slide260.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341" Type="http://schemas.openxmlformats.org/officeDocument/2006/relationships/slide" Target="slides/slide281.xml"/><Relationship Id="rId362" Type="http://schemas.openxmlformats.org/officeDocument/2006/relationships/slide" Target="slides/slide302.xml"/><Relationship Id="rId383" Type="http://schemas.openxmlformats.org/officeDocument/2006/relationships/slide" Target="slides/slide323.xml"/><Relationship Id="rId201" Type="http://schemas.openxmlformats.org/officeDocument/2006/relationships/slide" Target="slides/slide141.xml"/><Relationship Id="rId222" Type="http://schemas.openxmlformats.org/officeDocument/2006/relationships/slide" Target="slides/slide162.xml"/><Relationship Id="rId243" Type="http://schemas.openxmlformats.org/officeDocument/2006/relationships/slide" Target="slides/slide183.xml"/><Relationship Id="rId264" Type="http://schemas.openxmlformats.org/officeDocument/2006/relationships/slide" Target="slides/slide204.xml"/><Relationship Id="rId285" Type="http://schemas.openxmlformats.org/officeDocument/2006/relationships/slide" Target="slides/slide22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310" Type="http://schemas.openxmlformats.org/officeDocument/2006/relationships/slide" Target="slides/slide250.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331" Type="http://schemas.openxmlformats.org/officeDocument/2006/relationships/slide" Target="slides/slide271.xml"/><Relationship Id="rId352" Type="http://schemas.openxmlformats.org/officeDocument/2006/relationships/slide" Target="slides/slide292.xml"/><Relationship Id="rId373"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52.xml"/><Relationship Id="rId233" Type="http://schemas.openxmlformats.org/officeDocument/2006/relationships/slide" Target="slides/slide173.xml"/><Relationship Id="rId254" Type="http://schemas.openxmlformats.org/officeDocument/2006/relationships/slide" Target="slides/slide19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275" Type="http://schemas.openxmlformats.org/officeDocument/2006/relationships/slide" Target="slides/slide215.xml"/><Relationship Id="rId296" Type="http://schemas.openxmlformats.org/officeDocument/2006/relationships/slide" Target="slides/slide236.xml"/><Relationship Id="rId300" Type="http://schemas.openxmlformats.org/officeDocument/2006/relationships/slide" Target="slides/slide240.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321" Type="http://schemas.openxmlformats.org/officeDocument/2006/relationships/slide" Target="slides/slide261.xml"/><Relationship Id="rId342" Type="http://schemas.openxmlformats.org/officeDocument/2006/relationships/slide" Target="slides/slide282.xml"/><Relationship Id="rId363" Type="http://schemas.openxmlformats.org/officeDocument/2006/relationships/slide" Target="slides/slide303.xml"/><Relationship Id="rId384" Type="http://schemas.openxmlformats.org/officeDocument/2006/relationships/slide" Target="slides/slide324.xml"/><Relationship Id="rId202" Type="http://schemas.openxmlformats.org/officeDocument/2006/relationships/slide" Target="slides/slide142.xml"/><Relationship Id="rId223" Type="http://schemas.openxmlformats.org/officeDocument/2006/relationships/slide" Target="slides/slide163.xml"/><Relationship Id="rId244" Type="http://schemas.openxmlformats.org/officeDocument/2006/relationships/slide" Target="slides/slide18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5.xml"/><Relationship Id="rId286" Type="http://schemas.openxmlformats.org/officeDocument/2006/relationships/slide" Target="slides/slide226.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311" Type="http://schemas.openxmlformats.org/officeDocument/2006/relationships/slide" Target="slides/slide251.xml"/><Relationship Id="rId332" Type="http://schemas.openxmlformats.org/officeDocument/2006/relationships/slide" Target="slides/slide272.xml"/><Relationship Id="rId353" Type="http://schemas.openxmlformats.org/officeDocument/2006/relationships/slide" Target="slides/slide293.xml"/><Relationship Id="rId374" Type="http://schemas.openxmlformats.org/officeDocument/2006/relationships/slide" Target="slides/slide314.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34"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5.xml"/><Relationship Id="rId276" Type="http://schemas.openxmlformats.org/officeDocument/2006/relationships/slide" Target="slides/slide216.xml"/><Relationship Id="rId297" Type="http://schemas.openxmlformats.org/officeDocument/2006/relationships/slide" Target="slides/slide237.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301" Type="http://schemas.openxmlformats.org/officeDocument/2006/relationships/slide" Target="slides/slide241.xml"/><Relationship Id="rId322" Type="http://schemas.openxmlformats.org/officeDocument/2006/relationships/slide" Target="slides/slide262.xml"/><Relationship Id="rId343" Type="http://schemas.openxmlformats.org/officeDocument/2006/relationships/slide" Target="slides/slide283.xml"/><Relationship Id="rId364" Type="http://schemas.openxmlformats.org/officeDocument/2006/relationships/slide" Target="slides/slide304.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385" Type="http://schemas.openxmlformats.org/officeDocument/2006/relationships/slide" Target="slides/slide325.xml"/><Relationship Id="rId19" Type="http://schemas.openxmlformats.org/officeDocument/2006/relationships/slideMaster" Target="slideMasters/slideMaster19.xml"/><Relationship Id="rId224" Type="http://schemas.openxmlformats.org/officeDocument/2006/relationships/slide" Target="slides/slide164.xml"/><Relationship Id="rId245" Type="http://schemas.openxmlformats.org/officeDocument/2006/relationships/slide" Target="slides/slide185.xml"/><Relationship Id="rId266" Type="http://schemas.openxmlformats.org/officeDocument/2006/relationships/slide" Target="slides/slide206.xml"/><Relationship Id="rId287" Type="http://schemas.openxmlformats.org/officeDocument/2006/relationships/slide" Target="slides/slide227.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312" Type="http://schemas.openxmlformats.org/officeDocument/2006/relationships/slide" Target="slides/slide252.xml"/><Relationship Id="rId333" Type="http://schemas.openxmlformats.org/officeDocument/2006/relationships/slide" Target="slides/slide273.xml"/><Relationship Id="rId354" Type="http://schemas.openxmlformats.org/officeDocument/2006/relationships/slide" Target="slides/slide294.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75" Type="http://schemas.openxmlformats.org/officeDocument/2006/relationships/slide" Target="slides/slide315.xml"/><Relationship Id="rId3" Type="http://schemas.openxmlformats.org/officeDocument/2006/relationships/slideMaster" Target="slideMasters/slideMaster3.xml"/><Relationship Id="rId214" Type="http://schemas.openxmlformats.org/officeDocument/2006/relationships/slide" Target="slides/slide154.xml"/><Relationship Id="rId235" Type="http://schemas.openxmlformats.org/officeDocument/2006/relationships/slide" Target="slides/slide175.xml"/><Relationship Id="rId256" Type="http://schemas.openxmlformats.org/officeDocument/2006/relationships/slide" Target="slides/slide196.xml"/><Relationship Id="rId277" Type="http://schemas.openxmlformats.org/officeDocument/2006/relationships/slide" Target="slides/slide217.xml"/><Relationship Id="rId298" Type="http://schemas.openxmlformats.org/officeDocument/2006/relationships/slide" Target="slides/slide238.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302" Type="http://schemas.openxmlformats.org/officeDocument/2006/relationships/slide" Target="slides/slide242.xml"/><Relationship Id="rId323" Type="http://schemas.openxmlformats.org/officeDocument/2006/relationships/slide" Target="slides/slide263.xml"/><Relationship Id="rId344" Type="http://schemas.openxmlformats.org/officeDocument/2006/relationships/slide" Target="slides/slide2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179" Type="http://schemas.openxmlformats.org/officeDocument/2006/relationships/slide" Target="slides/slide119.xml"/><Relationship Id="rId365" Type="http://schemas.openxmlformats.org/officeDocument/2006/relationships/slide" Target="slides/slide305.xml"/><Relationship Id="rId386" Type="http://schemas.openxmlformats.org/officeDocument/2006/relationships/slide" Target="slides/slide326.xml"/><Relationship Id="rId190" Type="http://schemas.openxmlformats.org/officeDocument/2006/relationships/slide" Target="slides/slide130.xml"/><Relationship Id="rId204" Type="http://schemas.openxmlformats.org/officeDocument/2006/relationships/slide" Target="slides/slide144.xml"/><Relationship Id="rId225" Type="http://schemas.openxmlformats.org/officeDocument/2006/relationships/slide" Target="slides/slide165.xml"/><Relationship Id="rId246" Type="http://schemas.openxmlformats.org/officeDocument/2006/relationships/slide" Target="slides/slide186.xml"/><Relationship Id="rId267" Type="http://schemas.openxmlformats.org/officeDocument/2006/relationships/slide" Target="slides/slide207.xml"/><Relationship Id="rId288" Type="http://schemas.openxmlformats.org/officeDocument/2006/relationships/slide" Target="slides/slide228.xml"/><Relationship Id="rId106" Type="http://schemas.openxmlformats.org/officeDocument/2006/relationships/slide" Target="slides/slide46.xml"/><Relationship Id="rId127" Type="http://schemas.openxmlformats.org/officeDocument/2006/relationships/slide" Target="slides/slide67.xml"/><Relationship Id="rId313" Type="http://schemas.openxmlformats.org/officeDocument/2006/relationships/slide" Target="slides/slide25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94" Type="http://schemas.openxmlformats.org/officeDocument/2006/relationships/slide" Target="slides/slide34.xml"/><Relationship Id="rId148" Type="http://schemas.openxmlformats.org/officeDocument/2006/relationships/slide" Target="slides/slide88.xml"/><Relationship Id="rId169" Type="http://schemas.openxmlformats.org/officeDocument/2006/relationships/slide" Target="slides/slide109.xml"/><Relationship Id="rId334" Type="http://schemas.openxmlformats.org/officeDocument/2006/relationships/slide" Target="slides/slide274.xml"/><Relationship Id="rId355" Type="http://schemas.openxmlformats.org/officeDocument/2006/relationships/slide" Target="slides/slide295.xml"/><Relationship Id="rId376" Type="http://schemas.openxmlformats.org/officeDocument/2006/relationships/slide" Target="slides/slide316.xml"/><Relationship Id="rId4" Type="http://schemas.openxmlformats.org/officeDocument/2006/relationships/slideMaster" Target="slideMasters/slideMaster4.xml"/><Relationship Id="rId180" Type="http://schemas.openxmlformats.org/officeDocument/2006/relationships/slide" Target="slides/slide120.xml"/><Relationship Id="rId215" Type="http://schemas.openxmlformats.org/officeDocument/2006/relationships/slide" Target="slides/slide155.xml"/><Relationship Id="rId236" Type="http://schemas.openxmlformats.org/officeDocument/2006/relationships/slide" Target="slides/slide176.xml"/><Relationship Id="rId257" Type="http://schemas.openxmlformats.org/officeDocument/2006/relationships/slide" Target="slides/slide197.xml"/><Relationship Id="rId278" Type="http://schemas.openxmlformats.org/officeDocument/2006/relationships/slide" Target="slides/slide218.xml"/><Relationship Id="rId303" Type="http://schemas.openxmlformats.org/officeDocument/2006/relationships/slide" Target="slides/slide243.xml"/><Relationship Id="rId42" Type="http://schemas.openxmlformats.org/officeDocument/2006/relationships/slideMaster" Target="slideMasters/slideMaster42.xml"/><Relationship Id="rId84" Type="http://schemas.openxmlformats.org/officeDocument/2006/relationships/slide" Target="slides/slide24.xml"/><Relationship Id="rId138" Type="http://schemas.openxmlformats.org/officeDocument/2006/relationships/slide" Target="slides/slide78.xml"/><Relationship Id="rId345" Type="http://schemas.openxmlformats.org/officeDocument/2006/relationships/slide" Target="slides/slide285.xml"/><Relationship Id="rId387" Type="http://schemas.openxmlformats.org/officeDocument/2006/relationships/slide" Target="slides/slide327.xml"/><Relationship Id="rId191" Type="http://schemas.openxmlformats.org/officeDocument/2006/relationships/slide" Target="slides/slide131.xml"/><Relationship Id="rId205" Type="http://schemas.openxmlformats.org/officeDocument/2006/relationships/slide" Target="slides/slide145.xml"/><Relationship Id="rId247" Type="http://schemas.openxmlformats.org/officeDocument/2006/relationships/slide" Target="slides/slide187.xml"/><Relationship Id="rId107" Type="http://schemas.openxmlformats.org/officeDocument/2006/relationships/slide" Target="slides/slide47.xml"/><Relationship Id="rId289" Type="http://schemas.openxmlformats.org/officeDocument/2006/relationships/slide" Target="slides/slide22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9.xml"/><Relationship Id="rId314" Type="http://schemas.openxmlformats.org/officeDocument/2006/relationships/slide" Target="slides/slide254.xml"/><Relationship Id="rId356" Type="http://schemas.openxmlformats.org/officeDocument/2006/relationships/slide" Target="slides/slide296.xml"/><Relationship Id="rId95" Type="http://schemas.openxmlformats.org/officeDocument/2006/relationships/slide" Target="slides/slide35.xml"/><Relationship Id="rId160" Type="http://schemas.openxmlformats.org/officeDocument/2006/relationships/slide" Target="slides/slide100.xml"/><Relationship Id="rId216" Type="http://schemas.openxmlformats.org/officeDocument/2006/relationships/slide" Target="slides/slide156.xml"/><Relationship Id="rId258" Type="http://schemas.openxmlformats.org/officeDocument/2006/relationships/slide" Target="slides/slide198.xml"/><Relationship Id="rId22" Type="http://schemas.openxmlformats.org/officeDocument/2006/relationships/slideMaster" Target="slideMasters/slideMaster22.xml"/><Relationship Id="rId64" Type="http://schemas.openxmlformats.org/officeDocument/2006/relationships/slide" Target="slides/slide4.xml"/><Relationship Id="rId118" Type="http://schemas.openxmlformats.org/officeDocument/2006/relationships/slide" Target="slides/slide58.xml"/><Relationship Id="rId325" Type="http://schemas.openxmlformats.org/officeDocument/2006/relationships/slide" Target="slides/slide265.xml"/><Relationship Id="rId367" Type="http://schemas.openxmlformats.org/officeDocument/2006/relationships/slide" Target="slides/slide307.xml"/><Relationship Id="rId171" Type="http://schemas.openxmlformats.org/officeDocument/2006/relationships/slide" Target="slides/slide111.xml"/><Relationship Id="rId227" Type="http://schemas.openxmlformats.org/officeDocument/2006/relationships/slide" Target="slides/slide167.xml"/><Relationship Id="rId269" Type="http://schemas.openxmlformats.org/officeDocument/2006/relationships/slide" Target="slides/slide209.xml"/><Relationship Id="rId33" Type="http://schemas.openxmlformats.org/officeDocument/2006/relationships/slideMaster" Target="slideMasters/slideMaster33.xml"/><Relationship Id="rId129" Type="http://schemas.openxmlformats.org/officeDocument/2006/relationships/slide" Target="slides/slide69.xml"/><Relationship Id="rId280" Type="http://schemas.openxmlformats.org/officeDocument/2006/relationships/slide" Target="slides/slide220.xml"/><Relationship Id="rId336" Type="http://schemas.openxmlformats.org/officeDocument/2006/relationships/slide" Target="slides/slide276.xml"/><Relationship Id="rId75" Type="http://schemas.openxmlformats.org/officeDocument/2006/relationships/slide" Target="slides/slide15.xml"/><Relationship Id="rId140" Type="http://schemas.openxmlformats.org/officeDocument/2006/relationships/slide" Target="slides/slide80.xml"/><Relationship Id="rId182" Type="http://schemas.openxmlformats.org/officeDocument/2006/relationships/slide" Target="slides/slide122.xml"/><Relationship Id="rId378" Type="http://schemas.openxmlformats.org/officeDocument/2006/relationships/slide" Target="slides/slide318.xml"/><Relationship Id="rId6" Type="http://schemas.openxmlformats.org/officeDocument/2006/relationships/slideMaster" Target="slideMasters/slideMaster6.xml"/><Relationship Id="rId238" Type="http://schemas.openxmlformats.org/officeDocument/2006/relationships/slide" Target="slides/slide178.xml"/><Relationship Id="rId291" Type="http://schemas.openxmlformats.org/officeDocument/2006/relationships/slide" Target="slides/slide231.xml"/><Relationship Id="rId305" Type="http://schemas.openxmlformats.org/officeDocument/2006/relationships/slide" Target="slides/slide245.xml"/><Relationship Id="rId347" Type="http://schemas.openxmlformats.org/officeDocument/2006/relationships/slide" Target="slides/slide287.xml"/><Relationship Id="rId44" Type="http://schemas.openxmlformats.org/officeDocument/2006/relationships/slideMaster" Target="slideMasters/slideMaster44.xml"/><Relationship Id="rId86" Type="http://schemas.openxmlformats.org/officeDocument/2006/relationships/slide" Target="slides/slide26.xml"/><Relationship Id="rId151" Type="http://schemas.openxmlformats.org/officeDocument/2006/relationships/slide" Target="slides/slide91.xml"/><Relationship Id="rId389" Type="http://schemas.openxmlformats.org/officeDocument/2006/relationships/handoutMaster" Target="handoutMasters/handoutMaster1.xml"/><Relationship Id="rId193" Type="http://schemas.openxmlformats.org/officeDocument/2006/relationships/slide" Target="slides/slide133.xml"/><Relationship Id="rId207" Type="http://schemas.openxmlformats.org/officeDocument/2006/relationships/slide" Target="slides/slide147.xml"/><Relationship Id="rId249"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49.xml"/><Relationship Id="rId260" Type="http://schemas.openxmlformats.org/officeDocument/2006/relationships/slide" Target="slides/slide200.xml"/><Relationship Id="rId316" Type="http://schemas.openxmlformats.org/officeDocument/2006/relationships/slide" Target="slides/slide256.xml"/><Relationship Id="rId55" Type="http://schemas.openxmlformats.org/officeDocument/2006/relationships/slideMaster" Target="slideMasters/slideMaster55.xml"/><Relationship Id="rId97" Type="http://schemas.openxmlformats.org/officeDocument/2006/relationships/slide" Target="slides/slide37.xml"/><Relationship Id="rId120" Type="http://schemas.openxmlformats.org/officeDocument/2006/relationships/slide" Target="slides/slide60.xml"/><Relationship Id="rId358" Type="http://schemas.openxmlformats.org/officeDocument/2006/relationships/slide" Target="slides/slide298.xml"/><Relationship Id="rId162" Type="http://schemas.openxmlformats.org/officeDocument/2006/relationships/slide" Target="slides/slide102.xml"/><Relationship Id="rId218" Type="http://schemas.openxmlformats.org/officeDocument/2006/relationships/slide" Target="slides/slide158.xml"/><Relationship Id="rId271" Type="http://schemas.openxmlformats.org/officeDocument/2006/relationships/slide" Target="slides/slide211.xml"/><Relationship Id="rId24" Type="http://schemas.openxmlformats.org/officeDocument/2006/relationships/slideMaster" Target="slideMasters/slideMaster24.xml"/><Relationship Id="rId66" Type="http://schemas.openxmlformats.org/officeDocument/2006/relationships/slide" Target="slides/slide6.xml"/><Relationship Id="rId131" Type="http://schemas.openxmlformats.org/officeDocument/2006/relationships/slide" Target="slides/slide71.xml"/><Relationship Id="rId327" Type="http://schemas.openxmlformats.org/officeDocument/2006/relationships/slide" Target="slides/slide267.xml"/><Relationship Id="rId369" Type="http://schemas.openxmlformats.org/officeDocument/2006/relationships/slide" Target="slides/slide309.xml"/><Relationship Id="rId173" Type="http://schemas.openxmlformats.org/officeDocument/2006/relationships/slide" Target="slides/slide113.xml"/><Relationship Id="rId229" Type="http://schemas.openxmlformats.org/officeDocument/2006/relationships/slide" Target="slides/slide169.xml"/><Relationship Id="rId380" Type="http://schemas.openxmlformats.org/officeDocument/2006/relationships/slide" Target="slides/slide320.xml"/><Relationship Id="rId240" Type="http://schemas.openxmlformats.org/officeDocument/2006/relationships/slide" Target="slides/slide180.xml"/><Relationship Id="rId35" Type="http://schemas.openxmlformats.org/officeDocument/2006/relationships/slideMaster" Target="slideMasters/slideMaster35.xml"/><Relationship Id="rId77" Type="http://schemas.openxmlformats.org/officeDocument/2006/relationships/slide" Target="slides/slide17.xml"/><Relationship Id="rId100" Type="http://schemas.openxmlformats.org/officeDocument/2006/relationships/slide" Target="slides/slide40.xml"/><Relationship Id="rId282" Type="http://schemas.openxmlformats.org/officeDocument/2006/relationships/slide" Target="slides/slide222.xml"/><Relationship Id="rId338" Type="http://schemas.openxmlformats.org/officeDocument/2006/relationships/slide" Target="slides/slide278.xml"/><Relationship Id="rId8" Type="http://schemas.openxmlformats.org/officeDocument/2006/relationships/slideMaster" Target="slideMasters/slideMaster8.xml"/><Relationship Id="rId142" Type="http://schemas.openxmlformats.org/officeDocument/2006/relationships/slide" Target="slides/slide82.xml"/><Relationship Id="rId184" Type="http://schemas.openxmlformats.org/officeDocument/2006/relationships/slide" Target="slides/slide124.xml"/><Relationship Id="rId391" Type="http://schemas.openxmlformats.org/officeDocument/2006/relationships/viewProps" Target="viewProps.xml"/><Relationship Id="rId251" Type="http://schemas.openxmlformats.org/officeDocument/2006/relationships/slide" Target="slides/slide191.xml"/><Relationship Id="rId46" Type="http://schemas.openxmlformats.org/officeDocument/2006/relationships/slideMaster" Target="slideMasters/slideMaster46.xml"/><Relationship Id="rId293" Type="http://schemas.openxmlformats.org/officeDocument/2006/relationships/slide" Target="slides/slide233.xml"/><Relationship Id="rId307" Type="http://schemas.openxmlformats.org/officeDocument/2006/relationships/slide" Target="slides/slide247.xml"/><Relationship Id="rId349" Type="http://schemas.openxmlformats.org/officeDocument/2006/relationships/slide" Target="slides/slide289.xml"/><Relationship Id="rId88" Type="http://schemas.openxmlformats.org/officeDocument/2006/relationships/slide" Target="slides/slide28.xml"/><Relationship Id="rId111" Type="http://schemas.openxmlformats.org/officeDocument/2006/relationships/slide" Target="slides/slide51.xml"/><Relationship Id="rId153" Type="http://schemas.openxmlformats.org/officeDocument/2006/relationships/slide" Target="slides/slide93.xml"/><Relationship Id="rId195" Type="http://schemas.openxmlformats.org/officeDocument/2006/relationships/slide" Target="slides/slide135.xml"/><Relationship Id="rId209" Type="http://schemas.openxmlformats.org/officeDocument/2006/relationships/slide" Target="slides/slide149.xml"/><Relationship Id="rId360" Type="http://schemas.openxmlformats.org/officeDocument/2006/relationships/slide" Target="slides/slide300.xml"/><Relationship Id="rId220" Type="http://schemas.openxmlformats.org/officeDocument/2006/relationships/slide" Target="slides/slide16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202.xml"/><Relationship Id="rId318" Type="http://schemas.openxmlformats.org/officeDocument/2006/relationships/slide" Target="slides/slide258.xml"/><Relationship Id="rId99" Type="http://schemas.openxmlformats.org/officeDocument/2006/relationships/slide" Target="slides/slide39.xml"/><Relationship Id="rId122" Type="http://schemas.openxmlformats.org/officeDocument/2006/relationships/slide" Target="slides/slide62.xml"/><Relationship Id="rId164" Type="http://schemas.openxmlformats.org/officeDocument/2006/relationships/slide" Target="slides/slide104.xml"/><Relationship Id="rId371" Type="http://schemas.openxmlformats.org/officeDocument/2006/relationships/slide" Target="slides/slide311.xml"/><Relationship Id="rId26" Type="http://schemas.openxmlformats.org/officeDocument/2006/relationships/slideMaster" Target="slideMasters/slideMaster26.xml"/><Relationship Id="rId231" Type="http://schemas.openxmlformats.org/officeDocument/2006/relationships/slide" Target="slides/slide171.xml"/><Relationship Id="rId273" Type="http://schemas.openxmlformats.org/officeDocument/2006/relationships/slide" Target="slides/slide213.xml"/><Relationship Id="rId329" Type="http://schemas.openxmlformats.org/officeDocument/2006/relationships/slide" Target="slides/slide269.xml"/><Relationship Id="rId68" Type="http://schemas.openxmlformats.org/officeDocument/2006/relationships/slide" Target="slides/slide8.xml"/><Relationship Id="rId133" Type="http://schemas.openxmlformats.org/officeDocument/2006/relationships/slide" Target="slides/slide73.xml"/><Relationship Id="rId175" Type="http://schemas.openxmlformats.org/officeDocument/2006/relationships/slide" Target="slides/slide115.xml"/><Relationship Id="rId340" Type="http://schemas.openxmlformats.org/officeDocument/2006/relationships/slide" Target="slides/slide280.xml"/><Relationship Id="rId200" Type="http://schemas.openxmlformats.org/officeDocument/2006/relationships/slide" Target="slides/slide140.xml"/><Relationship Id="rId382" Type="http://schemas.openxmlformats.org/officeDocument/2006/relationships/slide" Target="slides/slide322.xml"/></Relationships>
</file>

<file path=ppt/charts/_rels/chart1.xml.rels><?xml version="1.0" encoding="UTF-8" standalone="yes"?>
<Relationships xmlns="http://schemas.openxmlformats.org/package/2006/relationships"><Relationship Id="rId2" Type="http://schemas.openxmlformats.org/officeDocument/2006/relationships/oleObject" Target="file:////vboxsrv\shared\ppts\micro-2013\sheets\latency-energy.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2" Type="http://schemas.openxmlformats.org/officeDocument/2006/relationships/oleObject" Target="file:////vboxsrv\shared\ppts\micro-2013\sheets\latency-energy.xlsx"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7.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8.xml"/></Relationships>
</file>

<file path=ppt/charts/_rels/chart22.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19.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0.xml"/></Relationships>
</file>

<file path=ppt/charts/_rels/chart24.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1.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2.xml"/></Relationships>
</file>

<file path=ppt/charts/_rels/chart26.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23.xml"/></Relationships>
</file>

<file path=ppt/charts/_rels/chart27.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24.xml"/></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Users\kevinhsieh\Google%20Drive\Research\PIM\PICA\Results.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vboxsrv\shared\ppts\pdl-retreat-talk\sheets\memfrac-apps.csv"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1" Type="http://schemas.openxmlformats.org/officeDocument/2006/relationships/oleObject" Target="file:////Users\kevinhsieh\Google%20Drive\Research\PIM\PICA\Results.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Users\kevinhsieh\Google%20Drive\Research\PIM\PICA\Results.xlsx" TargetMode="External"/></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Kevin%20Hsieh\Google%20Drive\Research\PIM\PICA\Results.xlsx" TargetMode="External"/></Relationships>
</file>

<file path=ppt/charts/_rels/chart33.xml.rels><?xml version="1.0" encoding="UTF-8" standalone="yes"?>
<Relationships xmlns="http://schemas.openxmlformats.org/package/2006/relationships"><Relationship Id="rId3" Type="http://schemas.openxmlformats.org/officeDocument/2006/relationships/oleObject" Target="file:////C:\Users\Saugata\Documents\Postdoc\Papers\Drafts\2017ISMB-GRIM\executiontime.csv" TargetMode="External"/><Relationship Id="rId2" Type="http://schemas.microsoft.com/office/2011/relationships/chartColorStyle" Target="colors2.xml"/><Relationship Id="rId1" Type="http://schemas.microsoft.com/office/2011/relationships/chartStyle" Target="style2.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Saugata\Documents\Postdoc\Papers\Drafts\2017ISMB-GRIM\plots\EvalPlots.xlsx" TargetMode="External"/><Relationship Id="rId2" Type="http://schemas.microsoft.com/office/2011/relationships/chartColorStyle" Target="colors3.xml"/><Relationship Id="rId1" Type="http://schemas.microsoft.com/office/2011/relationships/chartStyle" Target="style3.xml"/></Relationships>
</file>

<file path=ppt/charts/_rels/chart3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Macintosh%20HD:Users:amiraliboroumand:cmu:SAFARI:Paper:LazyPIM:LazyPIM-MICRO2017-result.xlsx" TargetMode="External"/><Relationship Id="rId1" Type="http://schemas.openxmlformats.org/officeDocument/2006/relationships/themeOverride" Target="../theme/themeOverride25.xml"/></Relationships>
</file>

<file path=ppt/charts/_rels/chart3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Macintosh%20HD:Users:amiraliboroumand:cmu:SAFARI:Paper:LazyPIM:LazyPIM-MICRO2017-result.xlsx" TargetMode="External"/><Relationship Id="rId1" Type="http://schemas.openxmlformats.org/officeDocument/2006/relationships/themeOverride" Target="../theme/themeOverride26.xml"/></Relationships>
</file>

<file path=ppt/charts/_rels/chart4.xml.rels><?xml version="1.0" encoding="UTF-8" standalone="yes"?>
<Relationships xmlns="http://schemas.openxmlformats.org/package/2006/relationships"><Relationship Id="rId2" Type="http://schemas.openxmlformats.org/officeDocument/2006/relationships/oleObject" Target="file:////vboxsrv\shared\ppts\pdl-retreat-talk\sheets\perf-energy.csv"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Latency Reduction</a:t>
            </a:r>
          </a:p>
        </c:rich>
      </c:tx>
      <c:overlay val="0"/>
    </c:title>
    <c:autoTitleDeleted val="0"/>
    <c:plotArea>
      <c:layout/>
      <c:barChart>
        <c:barDir val="col"/>
        <c:grouping val="clustered"/>
        <c:varyColors val="0"/>
        <c:ser>
          <c:idx val="0"/>
          <c:order val="0"/>
          <c:tx>
            <c:strRef>
              <c:f>Sheet1!$C$1</c:f>
              <c:strCache>
                <c:ptCount val="1"/>
                <c:pt idx="0">
                  <c:v>Latency</c:v>
                </c:pt>
              </c:strCache>
            </c:strRef>
          </c:tx>
          <c:spPr>
            <a:solidFill>
              <a:srgbClr val="C00000"/>
            </a:solidFill>
            <a:ln>
              <a:solidFill>
                <a:srgbClr val="C00000"/>
              </a:solidFill>
            </a:ln>
          </c:spPr>
          <c:invertIfNegative val="0"/>
          <c:cat>
            <c:multiLvlStrRef>
              <c:f>Sheet1!$A$2:$B$5</c:f>
              <c:multiLvlStrCache>
                <c:ptCount val="4"/>
                <c:lvl>
                  <c:pt idx="0">
                    <c:v>Intra-Subarray</c:v>
                  </c:pt>
                  <c:pt idx="1">
                    <c:v>Inter-Bank</c:v>
                  </c:pt>
                  <c:pt idx="2">
                    <c:v>Inter-Subarray</c:v>
                  </c:pt>
                  <c:pt idx="3">
                    <c:v>Intra-Subarray</c:v>
                  </c:pt>
                </c:lvl>
                <c:lvl>
                  <c:pt idx="0">
                    <c:v>Copy</c:v>
                  </c:pt>
                  <c:pt idx="3">
                    <c:v>Zero</c:v>
                  </c:pt>
                </c:lvl>
              </c:multiLvlStrCache>
            </c:multiLvlStrRef>
          </c:cat>
          <c:val>
            <c:numRef>
              <c:f>Sheet1!$C$2:$C$5</c:f>
              <c:numCache>
                <c:formatCode>General</c:formatCode>
                <c:ptCount val="4"/>
                <c:pt idx="0">
                  <c:v>11.62</c:v>
                </c:pt>
                <c:pt idx="1">
                  <c:v>1.93</c:v>
                </c:pt>
                <c:pt idx="2">
                  <c:v>0.99</c:v>
                </c:pt>
                <c:pt idx="3">
                  <c:v>6.06</c:v>
                </c:pt>
              </c:numCache>
            </c:numRef>
          </c:val>
          <c:extLst>
            <c:ext xmlns:c16="http://schemas.microsoft.com/office/drawing/2014/chart" uri="{C3380CC4-5D6E-409C-BE32-E72D297353CC}">
              <c16:uniqueId val="{00000000-9D65-DE47-8270-862923C1E09A}"/>
            </c:ext>
          </c:extLst>
        </c:ser>
        <c:dLbls>
          <c:showLegendKey val="0"/>
          <c:showVal val="0"/>
          <c:showCatName val="0"/>
          <c:showSerName val="0"/>
          <c:showPercent val="0"/>
          <c:showBubbleSize val="0"/>
        </c:dLbls>
        <c:gapWidth val="150"/>
        <c:axId val="94135904"/>
        <c:axId val="90113232"/>
      </c:barChart>
      <c:catAx>
        <c:axId val="94135904"/>
        <c:scaling>
          <c:orientation val="minMax"/>
        </c:scaling>
        <c:delete val="0"/>
        <c:axPos val="b"/>
        <c:numFmt formatCode="General" sourceLinked="0"/>
        <c:majorTickMark val="out"/>
        <c:minorTickMark val="none"/>
        <c:tickLblPos val="nextTo"/>
        <c:txPr>
          <a:bodyPr/>
          <a:lstStyle/>
          <a:p>
            <a:pPr>
              <a:defRPr sz="1800" b="0"/>
            </a:pPr>
            <a:endParaRPr lang="en-US"/>
          </a:p>
        </c:txPr>
        <c:crossAx val="90113232"/>
        <c:crosses val="autoZero"/>
        <c:auto val="1"/>
        <c:lblAlgn val="ctr"/>
        <c:lblOffset val="100"/>
        <c:noMultiLvlLbl val="0"/>
      </c:catAx>
      <c:valAx>
        <c:axId val="90113232"/>
        <c:scaling>
          <c:orientation val="minMax"/>
        </c:scaling>
        <c:delete val="0"/>
        <c:axPos val="l"/>
        <c:majorGridlines/>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94135904"/>
        <c:crosses val="autoZero"/>
        <c:crossBetween val="between"/>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solidFill>
                <a:schemeClr val="accent1">
                  <a:lumMod val="50000"/>
                </a:schemeClr>
              </a:solidFill>
            </a:ln>
            <a:effectLst/>
          </c:spPr>
          <c:invertIfNegative val="0"/>
          <c:dPt>
            <c:idx val="0"/>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1-7309-8845-89BD-D69FD639FE01}"/>
              </c:ext>
            </c:extLst>
          </c:dPt>
          <c:dPt>
            <c:idx val="1"/>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3-7309-8845-89BD-D69FD639FE01}"/>
              </c:ext>
            </c:extLst>
          </c:dPt>
          <c:dPt>
            <c:idx val="2"/>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5-7309-8845-89BD-D69FD639FE01}"/>
              </c:ext>
            </c:extLst>
          </c:dPt>
          <c:dPt>
            <c:idx val="3"/>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7-7309-8845-89BD-D69FD639FE01}"/>
              </c:ext>
            </c:extLst>
          </c:dPt>
          <c:dPt>
            <c:idx val="4"/>
            <c:invertIfNegative val="0"/>
            <c:bubble3D val="0"/>
            <c:extLst>
              <c:ext xmlns:c16="http://schemas.microsoft.com/office/drawing/2014/chart" uri="{C3380CC4-5D6E-409C-BE32-E72D297353CC}">
                <c16:uniqueId val="{00000008-7309-8845-89BD-D69FD639FE01}"/>
              </c:ext>
            </c:extLst>
          </c:dPt>
          <c:cat>
            <c:strRef>
              <c:f>Sheet1!$A$2:$A$10</c:f>
              <c:strCache>
                <c:ptCount val="9"/>
                <c:pt idx="0">
                  <c:v>p2p-Gnu
tella31</c:v>
                </c:pt>
                <c:pt idx="1">
                  <c:v>soc-Slash
dot0811</c:v>
                </c:pt>
                <c:pt idx="2">
                  <c:v>web-
Stanford</c:v>
                </c:pt>
                <c:pt idx="3">
                  <c:v>amazon-
2008</c:v>
                </c:pt>
                <c:pt idx="4">
                  <c:v>frwiki-
2013</c:v>
                </c:pt>
                <c:pt idx="5">
                  <c:v>wiki-
Talk</c:v>
                </c:pt>
                <c:pt idx="6">
                  <c:v>cit-
Patents</c:v>
                </c:pt>
                <c:pt idx="7">
                  <c:v>soc-Live
Journal1</c:v>
                </c:pt>
                <c:pt idx="8">
                  <c:v>ljournal-
2008</c:v>
                </c:pt>
              </c:strCache>
            </c:strRef>
          </c:cat>
          <c:val>
            <c:numRef>
              <c:f>Sheet1!$B$2:$B$10</c:f>
              <c:numCache>
                <c:formatCode>General</c:formatCode>
                <c:ptCount val="9"/>
                <c:pt idx="0">
                  <c:v>-0.1982845838</c:v>
                </c:pt>
                <c:pt idx="1">
                  <c:v>-7.2364274719999996E-2</c:v>
                </c:pt>
                <c:pt idx="2">
                  <c:v>-0.1101407016</c:v>
                </c:pt>
                <c:pt idx="3">
                  <c:v>-7.3163763799999997E-3</c:v>
                </c:pt>
                <c:pt idx="4">
                  <c:v>1.5520589669999999E-2</c:v>
                </c:pt>
                <c:pt idx="5">
                  <c:v>0.3055429838</c:v>
                </c:pt>
                <c:pt idx="6">
                  <c:v>0.53666875680000004</c:v>
                </c:pt>
                <c:pt idx="7">
                  <c:v>0.5041586173</c:v>
                </c:pt>
                <c:pt idx="8">
                  <c:v>0.18676250890000001</c:v>
                </c:pt>
              </c:numCache>
            </c:numRef>
          </c:val>
          <c:extLst>
            <c:ext xmlns:c16="http://schemas.microsoft.com/office/drawing/2014/chart" uri="{C3380CC4-5D6E-409C-BE32-E72D297353CC}">
              <c16:uniqueId val="{00000009-7309-8845-89BD-D69FD639FE01}"/>
            </c:ext>
          </c:extLst>
        </c:ser>
        <c:dLbls>
          <c:showLegendKey val="0"/>
          <c:showVal val="0"/>
          <c:showCatName val="0"/>
          <c:showSerName val="0"/>
          <c:showPercent val="0"/>
          <c:showBubbleSize val="0"/>
        </c:dLbls>
        <c:gapWidth val="80"/>
        <c:overlap val="-27"/>
        <c:axId val="-1627691328"/>
        <c:axId val="-1627686704"/>
      </c:barChart>
      <c:catAx>
        <c:axId val="-1627691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627686704"/>
        <c:crosses val="autoZero"/>
        <c:auto val="1"/>
        <c:lblAlgn val="ctr"/>
        <c:lblOffset val="100"/>
        <c:noMultiLvlLbl val="0"/>
      </c:catAx>
      <c:valAx>
        <c:axId val="-1627686704"/>
        <c:scaling>
          <c:orientation val="minMax"/>
          <c:max val="0.6"/>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endParaRPr lang="ko-KR"/>
              </a:p>
            </c:rich>
          </c:tx>
          <c:layout>
            <c:manualLayout>
              <c:xMode val="edge"/>
              <c:yMode val="edge"/>
              <c:x val="0"/>
              <c:y val="0.33903476887886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27691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4A95-C942-A9F7-61B3B2FA5C41}"/>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4A95-C942-A9F7-61B3B2FA5C41}"/>
            </c:ext>
          </c:extLst>
        </c:ser>
        <c:dLbls>
          <c:showLegendKey val="0"/>
          <c:showVal val="0"/>
          <c:showCatName val="0"/>
          <c:showSerName val="0"/>
          <c:showPercent val="0"/>
          <c:showBubbleSize val="0"/>
        </c:dLbls>
        <c:gapWidth val="80"/>
        <c:axId val="-2075013696"/>
        <c:axId val="-2077493360"/>
      </c:barChart>
      <c:catAx>
        <c:axId val="-20750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493360"/>
        <c:crosses val="autoZero"/>
        <c:auto val="1"/>
        <c:lblAlgn val="ctr"/>
        <c:lblOffset val="100"/>
        <c:noMultiLvlLbl val="0"/>
      </c:catAx>
      <c:valAx>
        <c:axId val="-207749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0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C58B-C94C-83F1-368159BB38EC}"/>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0.57081608419355201</c:v>
                </c:pt>
                <c:pt idx="1">
                  <c:v>0.75659259342551899</c:v>
                </c:pt>
                <c:pt idx="2">
                  <c:v>0.68201334251495105</c:v>
                </c:pt>
                <c:pt idx="3">
                  <c:v>0.74527808050825095</c:v>
                </c:pt>
                <c:pt idx="4">
                  <c:v>0.69303432758254102</c:v>
                </c:pt>
                <c:pt idx="5">
                  <c:v>0.73430042972475495</c:v>
                </c:pt>
                <c:pt idx="6">
                  <c:v>0.66668675399999999</c:v>
                </c:pt>
                <c:pt idx="7">
                  <c:v>0.82186808525534305</c:v>
                </c:pt>
                <c:pt idx="8">
                  <c:v>1.0660049917560459</c:v>
                </c:pt>
                <c:pt idx="9">
                  <c:v>1.0401754405703429</c:v>
                </c:pt>
              </c:numCache>
            </c:numRef>
          </c:val>
          <c:extLst>
            <c:ext xmlns:c16="http://schemas.microsoft.com/office/drawing/2014/chart" uri="{C3380CC4-5D6E-409C-BE32-E72D297353CC}">
              <c16:uniqueId val="{00000001-C58B-C94C-83F1-368159BB38EC}"/>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0.53032838243366498</c:v>
                </c:pt>
                <c:pt idx="1">
                  <c:v>0.70258567622577695</c:v>
                </c:pt>
                <c:pt idx="2">
                  <c:v>0.58305466121540295</c:v>
                </c:pt>
                <c:pt idx="3">
                  <c:v>0.622930371698732</c:v>
                </c:pt>
                <c:pt idx="4">
                  <c:v>0.61429233737337896</c:v>
                </c:pt>
                <c:pt idx="5">
                  <c:v>0.73496462181043598</c:v>
                </c:pt>
                <c:pt idx="6">
                  <c:v>0.66668675399999999</c:v>
                </c:pt>
                <c:pt idx="7">
                  <c:v>0.82172838454468</c:v>
                </c:pt>
                <c:pt idx="8">
                  <c:v>1.057479308542755</c:v>
                </c:pt>
                <c:pt idx="9">
                  <c:v>0.97619591150895402</c:v>
                </c:pt>
              </c:numCache>
            </c:numRef>
          </c:val>
          <c:extLst>
            <c:ext xmlns:c16="http://schemas.microsoft.com/office/drawing/2014/chart" uri="{C3380CC4-5D6E-409C-BE32-E72D297353CC}">
              <c16:uniqueId val="{00000002-C58B-C94C-83F1-368159BB38EC}"/>
            </c:ext>
          </c:extLst>
        </c:ser>
        <c:dLbls>
          <c:showLegendKey val="0"/>
          <c:showVal val="0"/>
          <c:showCatName val="0"/>
          <c:showSerName val="0"/>
          <c:showPercent val="0"/>
          <c:showBubbleSize val="0"/>
        </c:dLbls>
        <c:gapWidth val="80"/>
        <c:axId val="-2077373408"/>
        <c:axId val="-2077368640"/>
      </c:barChart>
      <c:catAx>
        <c:axId val="-20773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68640"/>
        <c:crosses val="autoZero"/>
        <c:auto val="1"/>
        <c:lblAlgn val="ctr"/>
        <c:lblOffset val="100"/>
        <c:noMultiLvlLbl val="0"/>
      </c:catAx>
      <c:valAx>
        <c:axId val="-207736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7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2BC0-FD44-B947-FB1299304402}"/>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2BC0-FD44-B947-FB1299304402}"/>
            </c:ext>
          </c:extLst>
        </c:ser>
        <c:dLbls>
          <c:showLegendKey val="0"/>
          <c:showVal val="0"/>
          <c:showCatName val="0"/>
          <c:showSerName val="0"/>
          <c:showPercent val="0"/>
          <c:showBubbleSize val="0"/>
        </c:dLbls>
        <c:gapWidth val="80"/>
        <c:axId val="-2061671616"/>
        <c:axId val="-2061666880"/>
      </c:barChart>
      <c:catAx>
        <c:axId val="-2061671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66880"/>
        <c:crosses val="autoZero"/>
        <c:auto val="1"/>
        <c:lblAlgn val="ctr"/>
        <c:lblOffset val="100"/>
        <c:noMultiLvlLbl val="0"/>
      </c:catAx>
      <c:valAx>
        <c:axId val="-2061666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6167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-0.22000590950280999</c:v>
                </c:pt>
                <c:pt idx="1">
                  <c:v>-0.17525603549510599</c:v>
                </c:pt>
                <c:pt idx="2">
                  <c:v>-7.2364274935196399E-2</c:v>
                </c:pt>
                <c:pt idx="3">
                  <c:v>-7.4298168899992606E-2</c:v>
                </c:pt>
                <c:pt idx="4">
                  <c:v>-9.0338474802149196E-2</c:v>
                </c:pt>
                <c:pt idx="5">
                  <c:v>-0.20025193884614201</c:v>
                </c:pt>
                <c:pt idx="6">
                  <c:v>0.54726561550498898</c:v>
                </c:pt>
                <c:pt idx="7">
                  <c:v>-0.50007583805084999</c:v>
                </c:pt>
                <c:pt idx="8">
                  <c:v>-0.40915009289751397</c:v>
                </c:pt>
                <c:pt idx="9">
                  <c:v>-0.43573847089736101</c:v>
                </c:pt>
                <c:pt idx="10">
                  <c:v>-0.20282830762062901</c:v>
                </c:pt>
              </c:numCache>
            </c:numRef>
          </c:val>
          <c:extLst>
            <c:ext xmlns:c16="http://schemas.microsoft.com/office/drawing/2014/chart" uri="{C3380CC4-5D6E-409C-BE32-E72D297353CC}">
              <c16:uniqueId val="{00000000-DDC4-A848-8D07-04759DA48275}"/>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5.0393283192569097E-2</c:v>
                </c:pt>
                <c:pt idx="1">
                  <c:v>3.3552466569885898E-2</c:v>
                </c:pt>
                <c:pt idx="2">
                  <c:v>2.4264279646213401E-4</c:v>
                </c:pt>
                <c:pt idx="3">
                  <c:v>8.9585291909086706E-3</c:v>
                </c:pt>
                <c:pt idx="4">
                  <c:v>9.4161549831539605E-3</c:v>
                </c:pt>
                <c:pt idx="5">
                  <c:v>-1.30536643631761E-2</c:v>
                </c:pt>
                <c:pt idx="6">
                  <c:v>0.514243363212604</c:v>
                </c:pt>
                <c:pt idx="7">
                  <c:v>-5.7564521295564398E-3</c:v>
                </c:pt>
                <c:pt idx="8">
                  <c:v>-1.1446927218354799E-3</c:v>
                </c:pt>
                <c:pt idx="9">
                  <c:v>-2.9887011547991E-3</c:v>
                </c:pt>
                <c:pt idx="10">
                  <c:v>5.0489717237128202E-2</c:v>
                </c:pt>
              </c:numCache>
            </c:numRef>
          </c:val>
          <c:extLst>
            <c:ext xmlns:c16="http://schemas.microsoft.com/office/drawing/2014/chart" uri="{C3380CC4-5D6E-409C-BE32-E72D297353CC}">
              <c16:uniqueId val="{00000001-DDC4-A848-8D07-04759DA48275}"/>
            </c:ext>
          </c:extLst>
        </c:ser>
        <c:dLbls>
          <c:showLegendKey val="0"/>
          <c:showVal val="0"/>
          <c:showCatName val="0"/>
          <c:showSerName val="0"/>
          <c:showPercent val="0"/>
          <c:showBubbleSize val="0"/>
        </c:dLbls>
        <c:gapWidth val="80"/>
        <c:axId val="-2076214736"/>
        <c:axId val="-2077166928"/>
      </c:barChart>
      <c:catAx>
        <c:axId val="-2076214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166928"/>
        <c:crosses val="autoZero"/>
        <c:auto val="1"/>
        <c:lblAlgn val="ctr"/>
        <c:lblOffset val="100"/>
        <c:noMultiLvlLbl val="0"/>
      </c:catAx>
      <c:valAx>
        <c:axId val="-2077166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621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3665-DF4E-83F7-92652CE715D0}"/>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2.243601611984992</c:v>
                </c:pt>
                <c:pt idx="1">
                  <c:v>2.8887433097987381</c:v>
                </c:pt>
                <c:pt idx="2">
                  <c:v>3.1716125562191042</c:v>
                </c:pt>
                <c:pt idx="3">
                  <c:v>6.4881471332515481</c:v>
                </c:pt>
                <c:pt idx="4">
                  <c:v>3.6497540221428251</c:v>
                </c:pt>
                <c:pt idx="5">
                  <c:v>3.541574998200212</c:v>
                </c:pt>
                <c:pt idx="6">
                  <c:v>0.67042715600000002</c:v>
                </c:pt>
                <c:pt idx="7">
                  <c:v>16.241043134967079</c:v>
                </c:pt>
                <c:pt idx="8">
                  <c:v>501.6688345</c:v>
                </c:pt>
                <c:pt idx="9">
                  <c:v>408.08467209999998</c:v>
                </c:pt>
              </c:numCache>
            </c:numRef>
          </c:val>
          <c:extLst>
            <c:ext xmlns:c16="http://schemas.microsoft.com/office/drawing/2014/chart" uri="{C3380CC4-5D6E-409C-BE32-E72D297353CC}">
              <c16:uniqueId val="{00000001-3665-DF4E-83F7-92652CE715D0}"/>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1.1309097275650579</c:v>
                </c:pt>
                <c:pt idx="1">
                  <c:v>1.1806067704840131</c:v>
                </c:pt>
                <c:pt idx="2">
                  <c:v>1.002669246804067</c:v>
                </c:pt>
                <c:pt idx="3">
                  <c:v>1.122953913219652</c:v>
                </c:pt>
                <c:pt idx="4">
                  <c:v>1.090702295073698</c:v>
                </c:pt>
                <c:pt idx="5">
                  <c:v>1.118939275808349</c:v>
                </c:pt>
                <c:pt idx="6">
                  <c:v>0.67042715600000002</c:v>
                </c:pt>
                <c:pt idx="7">
                  <c:v>1.037990284303494</c:v>
                </c:pt>
                <c:pt idx="8">
                  <c:v>1.77174557</c:v>
                </c:pt>
                <c:pt idx="9">
                  <c:v>2.5209487610000001</c:v>
                </c:pt>
              </c:numCache>
            </c:numRef>
          </c:val>
          <c:extLst>
            <c:ext xmlns:c16="http://schemas.microsoft.com/office/drawing/2014/chart" uri="{C3380CC4-5D6E-409C-BE32-E72D297353CC}">
              <c16:uniqueId val="{00000002-3665-DF4E-83F7-92652CE715D0}"/>
            </c:ext>
          </c:extLst>
        </c:ser>
        <c:dLbls>
          <c:showLegendKey val="0"/>
          <c:showVal val="0"/>
          <c:showCatName val="0"/>
          <c:showSerName val="0"/>
          <c:showPercent val="0"/>
          <c:showBubbleSize val="0"/>
        </c:dLbls>
        <c:gapWidth val="80"/>
        <c:axId val="-2077554448"/>
        <c:axId val="-2098883808"/>
      </c:barChart>
      <c:catAx>
        <c:axId val="-207755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883808"/>
        <c:crosses val="autoZero"/>
        <c:auto val="1"/>
        <c:lblAlgn val="ctr"/>
        <c:lblOffset val="100"/>
        <c:noMultiLvlLbl val="0"/>
      </c:catAx>
      <c:valAx>
        <c:axId val="-2098883808"/>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55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Energy Reduction</a:t>
            </a:r>
          </a:p>
        </c:rich>
      </c:tx>
      <c:layout>
        <c:manualLayout>
          <c:xMode val="edge"/>
          <c:yMode val="edge"/>
          <c:x val="0.20588275634191799"/>
          <c:y val="1.5151515151515201E-2"/>
        </c:manualLayout>
      </c:layout>
      <c:overlay val="0"/>
    </c:title>
    <c:autoTitleDeleted val="0"/>
    <c:plotArea>
      <c:layout>
        <c:manualLayout>
          <c:layoutTarget val="inner"/>
          <c:xMode val="edge"/>
          <c:yMode val="edge"/>
          <c:x val="0.184787626012307"/>
          <c:y val="0.16690030223494801"/>
          <c:w val="0.78037468594335402"/>
          <c:h val="0.39190885230255301"/>
        </c:manualLayout>
      </c:layout>
      <c:barChart>
        <c:barDir val="col"/>
        <c:grouping val="clustered"/>
        <c:varyColors val="0"/>
        <c:ser>
          <c:idx val="0"/>
          <c:order val="0"/>
          <c:tx>
            <c:strRef>
              <c:f>Sheet1!$H$1</c:f>
              <c:strCache>
                <c:ptCount val="1"/>
                <c:pt idx="0">
                  <c:v>Energy</c:v>
                </c:pt>
              </c:strCache>
            </c:strRef>
          </c:tx>
          <c:spPr>
            <a:solidFill>
              <a:schemeClr val="dk1"/>
            </a:solidFill>
            <a:ln w="25400" cap="flat" cmpd="sng" algn="ctr">
              <a:noFill/>
              <a:prstDash val="solid"/>
            </a:ln>
            <a:effectLst/>
          </c:spPr>
          <c:invertIfNegative val="0"/>
          <c:cat>
            <c:multiLvlStrRef>
              <c:f>Sheet1!$F$2:$G$5</c:f>
              <c:multiLvlStrCache>
                <c:ptCount val="4"/>
                <c:lvl>
                  <c:pt idx="0">
                    <c:v>Intra-Subarray</c:v>
                  </c:pt>
                  <c:pt idx="1">
                    <c:v>Inter-Bank</c:v>
                  </c:pt>
                  <c:pt idx="2">
                    <c:v>Inter-Subarray</c:v>
                  </c:pt>
                  <c:pt idx="3">
                    <c:v>Intra-Subarray</c:v>
                  </c:pt>
                </c:lvl>
                <c:lvl>
                  <c:pt idx="0">
                    <c:v>Copy</c:v>
                  </c:pt>
                  <c:pt idx="3">
                    <c:v>Zero</c:v>
                  </c:pt>
                </c:lvl>
              </c:multiLvlStrCache>
            </c:multiLvlStrRef>
          </c:cat>
          <c:val>
            <c:numRef>
              <c:f>Sheet1!$H$2:$H$5</c:f>
              <c:numCache>
                <c:formatCode>General</c:formatCode>
                <c:ptCount val="4"/>
                <c:pt idx="0">
                  <c:v>74.400000000000006</c:v>
                </c:pt>
                <c:pt idx="1">
                  <c:v>3.2</c:v>
                </c:pt>
                <c:pt idx="2">
                  <c:v>1.5</c:v>
                </c:pt>
                <c:pt idx="3">
                  <c:v>41.5</c:v>
                </c:pt>
              </c:numCache>
            </c:numRef>
          </c:val>
          <c:extLst>
            <c:ext xmlns:c16="http://schemas.microsoft.com/office/drawing/2014/chart" uri="{C3380CC4-5D6E-409C-BE32-E72D297353CC}">
              <c16:uniqueId val="{00000000-E4BD-594B-B4FD-1C0665F036B9}"/>
            </c:ext>
          </c:extLst>
        </c:ser>
        <c:dLbls>
          <c:showLegendKey val="0"/>
          <c:showVal val="0"/>
          <c:showCatName val="0"/>
          <c:showSerName val="0"/>
          <c:showPercent val="0"/>
          <c:showBubbleSize val="0"/>
        </c:dLbls>
        <c:gapWidth val="150"/>
        <c:axId val="93209344"/>
        <c:axId val="93213360"/>
      </c:barChart>
      <c:catAx>
        <c:axId val="93209344"/>
        <c:scaling>
          <c:orientation val="minMax"/>
        </c:scaling>
        <c:delete val="0"/>
        <c:axPos val="b"/>
        <c:numFmt formatCode="General" sourceLinked="0"/>
        <c:majorTickMark val="out"/>
        <c:minorTickMark val="none"/>
        <c:tickLblPos val="nextTo"/>
        <c:txPr>
          <a:bodyPr/>
          <a:lstStyle/>
          <a:p>
            <a:pPr>
              <a:defRPr sz="1800"/>
            </a:pPr>
            <a:endParaRPr lang="en-US"/>
          </a:p>
        </c:txPr>
        <c:crossAx val="93213360"/>
        <c:crosses val="autoZero"/>
        <c:auto val="1"/>
        <c:lblAlgn val="ctr"/>
        <c:lblOffset val="100"/>
        <c:noMultiLvlLbl val="0"/>
      </c:catAx>
      <c:valAx>
        <c:axId val="93213360"/>
        <c:scaling>
          <c:orientation val="minMax"/>
        </c:scaling>
        <c:delete val="0"/>
        <c:axPos val="l"/>
        <c:majorGridlines/>
        <c:numFmt formatCode="General" sourceLinked="1"/>
        <c:majorTickMark val="out"/>
        <c:minorTickMark val="none"/>
        <c:tickLblPos val="nextTo"/>
        <c:txPr>
          <a:bodyPr/>
          <a:lstStyle/>
          <a:p>
            <a:pPr>
              <a:defRPr sz="2400">
                <a:latin typeface="Arial" pitchFamily="34" charset="0"/>
                <a:cs typeface="Arial" pitchFamily="34" charset="0"/>
              </a:defRPr>
            </a:pPr>
            <a:endParaRPr lang="en-US"/>
          </a:p>
        </c:txPr>
        <c:crossAx val="93209344"/>
        <c:crosses val="autoZero"/>
        <c:crossBetween val="between"/>
        <c:majorUnit val="20"/>
      </c:valAx>
    </c:plotArea>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1.6737387764718299E-2</c:v>
                </c:pt>
                <c:pt idx="1">
                  <c:v>-1.38931686644478E-2</c:v>
                </c:pt>
                <c:pt idx="2">
                  <c:v>1.5520590187711099E-2</c:v>
                </c:pt>
                <c:pt idx="3">
                  <c:v>3.8120048416557598E-2</c:v>
                </c:pt>
                <c:pt idx="4">
                  <c:v>7.3854349110118499E-3</c:v>
                </c:pt>
                <c:pt idx="5">
                  <c:v>0.226360637564406</c:v>
                </c:pt>
                <c:pt idx="6">
                  <c:v>0.62756540409384498</c:v>
                </c:pt>
                <c:pt idx="7">
                  <c:v>0.21380418796440301</c:v>
                </c:pt>
                <c:pt idx="8">
                  <c:v>7.7582006710528395E-2</c:v>
                </c:pt>
                <c:pt idx="9">
                  <c:v>-3.4224055300827699E-2</c:v>
                </c:pt>
                <c:pt idx="10">
                  <c:v>0.103798181440584</c:v>
                </c:pt>
              </c:numCache>
            </c:numRef>
          </c:val>
          <c:extLst>
            <c:ext xmlns:c16="http://schemas.microsoft.com/office/drawing/2014/chart" uri="{C3380CC4-5D6E-409C-BE32-E72D297353CC}">
              <c16:uniqueId val="{00000000-B9DC-C446-B3FD-4684826AC596}"/>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0.135406160914712</c:v>
                </c:pt>
                <c:pt idx="1">
                  <c:v>0.126301768188785</c:v>
                </c:pt>
                <c:pt idx="2">
                  <c:v>0.11073402928992999</c:v>
                </c:pt>
                <c:pt idx="3">
                  <c:v>0.121062271759959</c:v>
                </c:pt>
                <c:pt idx="4">
                  <c:v>0.13711450944163101</c:v>
                </c:pt>
                <c:pt idx="5">
                  <c:v>0.17554513114314399</c:v>
                </c:pt>
                <c:pt idx="6">
                  <c:v>0.59989158190011904</c:v>
                </c:pt>
                <c:pt idx="7">
                  <c:v>0.213857919218155</c:v>
                </c:pt>
                <c:pt idx="8">
                  <c:v>0.13908515815806499</c:v>
                </c:pt>
                <c:pt idx="9">
                  <c:v>4.4499780132760902E-2</c:v>
                </c:pt>
                <c:pt idx="10">
                  <c:v>0.17268461972823099</c:v>
                </c:pt>
              </c:numCache>
            </c:numRef>
          </c:val>
          <c:extLst>
            <c:ext xmlns:c16="http://schemas.microsoft.com/office/drawing/2014/chart" uri="{C3380CC4-5D6E-409C-BE32-E72D297353CC}">
              <c16:uniqueId val="{00000001-B9DC-C446-B3FD-4684826AC596}"/>
            </c:ext>
          </c:extLst>
        </c:ser>
        <c:dLbls>
          <c:showLegendKey val="0"/>
          <c:showVal val="0"/>
          <c:showCatName val="0"/>
          <c:showSerName val="0"/>
          <c:showPercent val="0"/>
          <c:showBubbleSize val="0"/>
        </c:dLbls>
        <c:gapWidth val="80"/>
        <c:axId val="-2074668496"/>
        <c:axId val="-2074663904"/>
      </c:barChart>
      <c:catAx>
        <c:axId val="-207466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3904"/>
        <c:crosses val="autoZero"/>
        <c:auto val="1"/>
        <c:lblAlgn val="ctr"/>
        <c:lblOffset val="100"/>
        <c:noMultiLvlLbl val="0"/>
      </c:catAx>
      <c:valAx>
        <c:axId val="-207466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466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579906571106901"/>
          <c:y val="0.26977200213861202"/>
          <c:w val="0.83828160666549001"/>
          <c:h val="0.49546175025306999"/>
        </c:manualLayout>
      </c:layout>
      <c:barChart>
        <c:barDir val="col"/>
        <c:grouping val="clustered"/>
        <c:varyColors val="0"/>
        <c:ser>
          <c:idx val="0"/>
          <c:order val="0"/>
          <c:tx>
            <c:strRef>
              <c:f>Microbenchmark!$C$2</c:f>
              <c:strCache>
                <c:ptCount val="1"/>
                <c:pt idx="0">
                  <c:v>Baseline + extra 128KB L2</c:v>
                </c:pt>
              </c:strCache>
            </c:strRef>
          </c:tx>
          <c:spPr>
            <a:solidFill>
              <a:schemeClr val="accent5"/>
            </a:solidFill>
            <a:ln>
              <a:solidFill>
                <a:schemeClr val="tx1"/>
              </a:solidFill>
            </a:ln>
            <a:effectLst/>
          </c:spPr>
          <c:invertIfNegative val="0"/>
          <c:cat>
            <c:strRef>
              <c:f>Microbenchmark!$C$66:$E$66</c:f>
              <c:strCache>
                <c:ptCount val="3"/>
                <c:pt idx="0">
                  <c:v>Linked List</c:v>
                </c:pt>
                <c:pt idx="1">
                  <c:v>Hash Table</c:v>
                </c:pt>
                <c:pt idx="2">
                  <c:v>B-Tree</c:v>
                </c:pt>
              </c:strCache>
            </c:strRef>
          </c:cat>
          <c:val>
            <c:numRef>
              <c:f>(Microbenchmark!$C$54,Microbenchmark!$M$54,Microbenchmark!$W$54)</c:f>
              <c:numCache>
                <c:formatCode>0.00</c:formatCode>
                <c:ptCount val="3"/>
                <c:pt idx="0">
                  <c:v>1.0260990788926001</c:v>
                </c:pt>
                <c:pt idx="1">
                  <c:v>1.013470365634118</c:v>
                </c:pt>
                <c:pt idx="2">
                  <c:v>1.020497762526934</c:v>
                </c:pt>
              </c:numCache>
            </c:numRef>
          </c:val>
          <c:extLst>
            <c:ext xmlns:c16="http://schemas.microsoft.com/office/drawing/2014/chart" uri="{C3380CC4-5D6E-409C-BE32-E72D297353CC}">
              <c16:uniqueId val="{00000000-2E38-4E3A-B67F-B0A3BB4DB826}"/>
            </c:ext>
          </c:extLst>
        </c:ser>
        <c:ser>
          <c:idx val="1"/>
          <c:order val="1"/>
          <c:tx>
            <c:v>IMPICA</c:v>
          </c:tx>
          <c:spPr>
            <a:solidFill>
              <a:schemeClr val="accent2"/>
            </a:solidFill>
            <a:ln>
              <a:solidFill>
                <a:schemeClr val="tx1"/>
              </a:solidFill>
            </a:ln>
            <a:effectLst/>
          </c:spPr>
          <c:invertIfNegative val="0"/>
          <c:val>
            <c:numRef>
              <c:f>(Microbenchmark!$D$54,Microbenchmark!$N$54,Microbenchmark!$X$54)</c:f>
              <c:numCache>
                <c:formatCode>0.00</c:formatCode>
                <c:ptCount val="3"/>
                <c:pt idx="0">
                  <c:v>1.9236373028717879</c:v>
                </c:pt>
                <c:pt idx="1">
                  <c:v>1.286480109722536</c:v>
                </c:pt>
                <c:pt idx="2">
                  <c:v>1.184777107794305</c:v>
                </c:pt>
              </c:numCache>
            </c:numRef>
          </c:val>
          <c:extLst>
            <c:ext xmlns:c16="http://schemas.microsoft.com/office/drawing/2014/chart" uri="{C3380CC4-5D6E-409C-BE32-E72D297353CC}">
              <c16:uniqueId val="{00000001-2E38-4E3A-B67F-B0A3BB4DB826}"/>
            </c:ext>
          </c:extLst>
        </c:ser>
        <c:dLbls>
          <c:showLegendKey val="0"/>
          <c:showVal val="0"/>
          <c:showCatName val="0"/>
          <c:showSerName val="0"/>
          <c:showPercent val="0"/>
          <c:showBubbleSize val="0"/>
        </c:dLbls>
        <c:gapWidth val="219"/>
        <c:axId val="2075974232"/>
        <c:axId val="2075977800"/>
      </c:barChart>
      <c:catAx>
        <c:axId val="2075974232"/>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5977800"/>
        <c:crosses val="autoZero"/>
        <c:auto val="1"/>
        <c:lblAlgn val="ctr"/>
        <c:lblOffset val="100"/>
        <c:noMultiLvlLbl val="0"/>
      </c:catAx>
      <c:valAx>
        <c:axId val="2075977800"/>
        <c:scaling>
          <c:orientation val="minMax"/>
          <c:max val="2"/>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800" b="1" i="0" u="none" strike="noStrike" kern="1200" baseline="0">
                    <a:solidFill>
                      <a:sysClr val="windowText" lastClr="000000"/>
                    </a:solidFill>
                    <a:latin typeface="+mn-lt"/>
                    <a:ea typeface="+mn-ea"/>
                    <a:cs typeface="Times New Roman" panose="02020603050405020304" pitchFamily="18" charset="0"/>
                  </a:defRPr>
                </a:pPr>
                <a:r>
                  <a:rPr lang="en-US" sz="2800" b="1" dirty="0">
                    <a:latin typeface="+mn-lt"/>
                  </a:rPr>
                  <a:t>Speedup</a:t>
                </a:r>
              </a:p>
            </c:rich>
          </c:tx>
          <c:overlay val="0"/>
          <c:spPr>
            <a:noFill/>
            <a:ln>
              <a:noFill/>
            </a:ln>
            <a:effectLst/>
          </c:sp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5974232"/>
        <c:crosses val="autoZero"/>
        <c:crossBetween val="between"/>
        <c:majorUnit val="0.5"/>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2006354506201"/>
          <c:y val="0.17359212684527101"/>
          <c:w val="0.85385370549901196"/>
          <c:h val="0.70222647702178198"/>
        </c:manualLayout>
      </c:layout>
      <c:barChart>
        <c:barDir val="col"/>
        <c:grouping val="stacked"/>
        <c:varyColors val="0"/>
        <c:ser>
          <c:idx val="0"/>
          <c:order val="0"/>
          <c:tx>
            <c:strRef>
              <c:f>'memfrac-apps'!$B$1</c:f>
              <c:strCache>
                <c:ptCount val="1"/>
                <c:pt idx="0">
                  <c:v>Read</c:v>
                </c:pt>
              </c:strCache>
            </c:strRef>
          </c:tx>
          <c:spPr>
            <a:solidFill>
              <a:srgbClr val="262626">
                <a:lumMod val="75000"/>
                <a:lumOff val="25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'memfrac-apps'!$B$2:$B$7</c:f>
              <c:numCache>
                <c:formatCode>General</c:formatCode>
                <c:ptCount val="6"/>
                <c:pt idx="0">
                  <c:v>0.273936701</c:v>
                </c:pt>
                <c:pt idx="1">
                  <c:v>0.34894197100000002</c:v>
                </c:pt>
                <c:pt idx="2">
                  <c:v>5.4305079999999999E-2</c:v>
                </c:pt>
                <c:pt idx="3">
                  <c:v>0.45435130499999998</c:v>
                </c:pt>
                <c:pt idx="4">
                  <c:v>0.43893370100000001</c:v>
                </c:pt>
                <c:pt idx="5">
                  <c:v>9.9544654999999996E-2</c:v>
                </c:pt>
              </c:numCache>
            </c:numRef>
          </c:val>
          <c:extLst>
            <c:ext xmlns:c16="http://schemas.microsoft.com/office/drawing/2014/chart" uri="{C3380CC4-5D6E-409C-BE32-E72D297353CC}">
              <c16:uniqueId val="{00000000-6BDE-574F-BEAC-B2E7F5E0E357}"/>
            </c:ext>
          </c:extLst>
        </c:ser>
        <c:ser>
          <c:idx val="1"/>
          <c:order val="1"/>
          <c:tx>
            <c:strRef>
              <c:f>'memfrac-apps'!$C$1</c:f>
              <c:strCache>
                <c:ptCount val="1"/>
                <c:pt idx="0">
                  <c:v>Write</c:v>
                </c:pt>
              </c:strCache>
            </c:strRef>
          </c:tx>
          <c:spPr>
            <a:solidFill>
              <a:srgbClr val="262626">
                <a:lumMod val="50000"/>
                <a:lumOff val="50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'memfrac-apps'!$C$2:$C$7</c:f>
              <c:numCache>
                <c:formatCode>General</c:formatCode>
                <c:ptCount val="6"/>
                <c:pt idx="0">
                  <c:v>0.27185014200000002</c:v>
                </c:pt>
                <c:pt idx="1">
                  <c:v>0.33216862699999999</c:v>
                </c:pt>
                <c:pt idx="2">
                  <c:v>0.322792623</c:v>
                </c:pt>
                <c:pt idx="3">
                  <c:v>0.45420634100000001</c:v>
                </c:pt>
                <c:pt idx="4">
                  <c:v>0.43768948600000002</c:v>
                </c:pt>
                <c:pt idx="5">
                  <c:v>8.97559990000001E-2</c:v>
                </c:pt>
              </c:numCache>
            </c:numRef>
          </c:val>
          <c:extLst>
            <c:ext xmlns:c16="http://schemas.microsoft.com/office/drawing/2014/chart" uri="{C3380CC4-5D6E-409C-BE32-E72D297353CC}">
              <c16:uniqueId val="{00000001-6BDE-574F-BEAC-B2E7F5E0E357}"/>
            </c:ext>
          </c:extLst>
        </c:ser>
        <c:ser>
          <c:idx val="2"/>
          <c:order val="2"/>
          <c:tx>
            <c:strRef>
              <c:f>'memfrac-apps'!$D$1</c:f>
              <c:strCache>
                <c:ptCount val="1"/>
                <c:pt idx="0">
                  <c:v>Copy</c:v>
                </c:pt>
              </c:strCache>
            </c:strRef>
          </c:tx>
          <c:spPr>
            <a:solidFill>
              <a:srgbClr val="C0000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'memfrac-apps'!$D$2:$D$7</c:f>
              <c:numCache>
                <c:formatCode>General</c:formatCode>
                <c:ptCount val="6"/>
                <c:pt idx="0">
                  <c:v>0.21550672300000001</c:v>
                </c:pt>
                <c:pt idx="1">
                  <c:v>0</c:v>
                </c:pt>
                <c:pt idx="2">
                  <c:v>0.61578032000000005</c:v>
                </c:pt>
                <c:pt idx="3">
                  <c:v>0</c:v>
                </c:pt>
                <c:pt idx="4">
                  <c:v>0</c:v>
                </c:pt>
                <c:pt idx="5">
                  <c:v>0.420163116</c:v>
                </c:pt>
              </c:numCache>
            </c:numRef>
          </c:val>
          <c:extLst>
            <c:ext xmlns:c16="http://schemas.microsoft.com/office/drawing/2014/chart" uri="{C3380CC4-5D6E-409C-BE32-E72D297353CC}">
              <c16:uniqueId val="{00000002-6BDE-574F-BEAC-B2E7F5E0E357}"/>
            </c:ext>
          </c:extLst>
        </c:ser>
        <c:ser>
          <c:idx val="3"/>
          <c:order val="3"/>
          <c:tx>
            <c:strRef>
              <c:f>'memfrac-apps'!$E$1</c:f>
              <c:strCache>
                <c:ptCount val="1"/>
                <c:pt idx="0">
                  <c:v>Zero</c:v>
                </c:pt>
              </c:strCache>
            </c:strRef>
          </c:tx>
          <c:spPr>
            <a:solidFill>
              <a:srgbClr val="00206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'memfrac-apps'!$E$2:$E$7</c:f>
              <c:numCache>
                <c:formatCode>General</c:formatCode>
                <c:ptCount val="6"/>
                <c:pt idx="0">
                  <c:v>0.238706434</c:v>
                </c:pt>
                <c:pt idx="1">
                  <c:v>0.31888940300000002</c:v>
                </c:pt>
                <c:pt idx="2">
                  <c:v>7.1219780000000002E-3</c:v>
                </c:pt>
                <c:pt idx="3">
                  <c:v>9.1442354000000003E-2</c:v>
                </c:pt>
                <c:pt idx="4">
                  <c:v>0.123376814</c:v>
                </c:pt>
                <c:pt idx="5">
                  <c:v>0.39053622999999998</c:v>
                </c:pt>
              </c:numCache>
            </c:numRef>
          </c:val>
          <c:extLst>
            <c:ext xmlns:c16="http://schemas.microsoft.com/office/drawing/2014/chart" uri="{C3380CC4-5D6E-409C-BE32-E72D297353CC}">
              <c16:uniqueId val="{00000003-6BDE-574F-BEAC-B2E7F5E0E357}"/>
            </c:ext>
          </c:extLst>
        </c:ser>
        <c:dLbls>
          <c:showLegendKey val="0"/>
          <c:showVal val="0"/>
          <c:showCatName val="0"/>
          <c:showSerName val="0"/>
          <c:showPercent val="0"/>
          <c:showBubbleSize val="0"/>
        </c:dLbls>
        <c:gapWidth val="150"/>
        <c:overlap val="100"/>
        <c:axId val="96672912"/>
        <c:axId val="96677152"/>
      </c:barChart>
      <c:catAx>
        <c:axId val="96672912"/>
        <c:scaling>
          <c:orientation val="minMax"/>
        </c:scaling>
        <c:delete val="0"/>
        <c:axPos val="b"/>
        <c:numFmt formatCode="General" sourceLinked="0"/>
        <c:majorTickMark val="out"/>
        <c:minorTickMark val="none"/>
        <c:tickLblPos val="nextTo"/>
        <c:txPr>
          <a:bodyPr/>
          <a:lstStyle/>
          <a:p>
            <a:pPr>
              <a:defRPr sz="2000"/>
            </a:pPr>
            <a:endParaRPr lang="en-US"/>
          </a:p>
        </c:txPr>
        <c:crossAx val="96677152"/>
        <c:crosses val="autoZero"/>
        <c:auto val="1"/>
        <c:lblAlgn val="ctr"/>
        <c:lblOffset val="100"/>
        <c:noMultiLvlLbl val="0"/>
      </c:catAx>
      <c:valAx>
        <c:axId val="96677152"/>
        <c:scaling>
          <c:orientation val="minMax"/>
          <c:max val="1"/>
        </c:scaling>
        <c:delete val="0"/>
        <c:axPos val="l"/>
        <c:majorGridlines/>
        <c:title>
          <c:tx>
            <c:rich>
              <a:bodyPr rot="-5400000" vert="horz"/>
              <a:lstStyle/>
              <a:p>
                <a:pPr>
                  <a:defRPr sz="2000"/>
                </a:pPr>
                <a:r>
                  <a:rPr lang="en-US" sz="2000" dirty="0"/>
                  <a:t>Fraction of Memory Traffic</a:t>
                </a:r>
              </a:p>
            </c:rich>
          </c:tx>
          <c:layout>
            <c:manualLayout>
              <c:xMode val="edge"/>
              <c:yMode val="edge"/>
              <c:x val="7.7777784582483498E-3"/>
              <c:y val="0.184494016531249"/>
            </c:manualLayout>
          </c:layout>
          <c:overlay val="0"/>
        </c:title>
        <c:numFmt formatCode="General" sourceLinked="1"/>
        <c:majorTickMark val="out"/>
        <c:minorTickMark val="none"/>
        <c:tickLblPos val="nextTo"/>
        <c:txPr>
          <a:bodyPr/>
          <a:lstStyle/>
          <a:p>
            <a:pPr>
              <a:defRPr sz="1800"/>
            </a:pPr>
            <a:endParaRPr lang="en-US"/>
          </a:p>
        </c:txPr>
        <c:crossAx val="96672912"/>
        <c:crosses val="autoZero"/>
        <c:crossBetween val="between"/>
        <c:majorUnit val="0.2"/>
      </c:valAx>
    </c:plotArea>
    <c:legend>
      <c:legendPos val="r"/>
      <c:layout>
        <c:manualLayout>
          <c:xMode val="edge"/>
          <c:yMode val="edge"/>
          <c:x val="0.15317379467902101"/>
          <c:y val="3.7483742961209703E-2"/>
          <c:w val="0.77868896341820604"/>
          <c:h val="9.4128025663459305E-2"/>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'With Area and Parallelism'!$A$60</c:f>
              <c:strCache>
                <c:ptCount val="1"/>
                <c:pt idx="0">
                  <c:v>Throughput</c:v>
                </c:pt>
              </c:strCache>
            </c:strRef>
          </c:tx>
          <c:spPr>
            <a:solidFill>
              <a:schemeClr val="accent2"/>
            </a:solidFill>
            <a:ln>
              <a:solidFill>
                <a:schemeClr val="tx1"/>
              </a:solidFill>
            </a:ln>
            <a:effectLst/>
          </c:spPr>
          <c:invertIfNegative val="0"/>
          <c:cat>
            <c:strRef>
              <c:f>('With Area and Parallelism'!$F$1,'With Area and Parallelism'!$G$1,'With Area and Parallelism'!$C$1)</c:f>
              <c:strCache>
                <c:ptCount val="3"/>
                <c:pt idx="0">
                  <c:v>Baseline + extra 128KB L2</c:v>
                </c:pt>
                <c:pt idx="1">
                  <c:v>Baseline + extra 1MB L2</c:v>
                </c:pt>
                <c:pt idx="2">
                  <c:v>IMPICA</c:v>
                </c:pt>
              </c:strCache>
            </c:strRef>
          </c:cat>
          <c:val>
            <c:numRef>
              <c:f>('With Area and Parallelism'!$F$60,'With Area and Parallelism'!$G$60,'With Area and Parallelism'!$C$60)</c:f>
              <c:numCache>
                <c:formatCode>0.00</c:formatCode>
                <c:ptCount val="3"/>
                <c:pt idx="0">
                  <c:v>1.010139461413017</c:v>
                </c:pt>
                <c:pt idx="1">
                  <c:v>1.054008351845648</c:v>
                </c:pt>
                <c:pt idx="2">
                  <c:v>1.16007533475401</c:v>
                </c:pt>
              </c:numCache>
            </c:numRef>
          </c:val>
          <c:extLst>
            <c:ext xmlns:c16="http://schemas.microsoft.com/office/drawing/2014/chart" uri="{C3380CC4-5D6E-409C-BE32-E72D297353CC}">
              <c16:uniqueId val="{00000000-0B9A-4545-9C0B-E6A8C6CA57A5}"/>
            </c:ext>
          </c:extLst>
        </c:ser>
        <c:dLbls>
          <c:showLegendKey val="0"/>
          <c:showVal val="0"/>
          <c:showCatName val="0"/>
          <c:showSerName val="0"/>
          <c:showPercent val="0"/>
          <c:showBubbleSize val="0"/>
        </c:dLbls>
        <c:gapWidth val="219"/>
        <c:axId val="2105128632"/>
        <c:axId val="2105132200"/>
      </c:barChart>
      <c:catAx>
        <c:axId val="2105128632"/>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105132200"/>
        <c:crosses val="autoZero"/>
        <c:auto val="1"/>
        <c:lblAlgn val="ctr"/>
        <c:lblOffset val="100"/>
        <c:noMultiLvlLbl val="0"/>
      </c:catAx>
      <c:valAx>
        <c:axId val="2105132200"/>
        <c:scaling>
          <c:orientation val="minMax"/>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r>
                  <a:rPr lang="en-US" sz="2400"/>
                  <a:t>Database Throughput</a:t>
                </a:r>
              </a:p>
            </c:rich>
          </c:tx>
          <c:overlay val="0"/>
          <c:spPr>
            <a:noFill/>
            <a:ln>
              <a:noFill/>
            </a:ln>
            <a:effectLst/>
          </c:sp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105128632"/>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4040168586676"/>
          <c:y val="0.13917588259329"/>
          <c:w val="0.73493513641588504"/>
          <c:h val="0.47909864208737601"/>
        </c:manualLayout>
      </c:layout>
      <c:barChart>
        <c:barDir val="col"/>
        <c:grouping val="clustered"/>
        <c:varyColors val="0"/>
        <c:ser>
          <c:idx val="0"/>
          <c:order val="0"/>
          <c:tx>
            <c:strRef>
              <c:f>'With Area and Parallelism'!$A$61</c:f>
              <c:strCache>
                <c:ptCount val="1"/>
                <c:pt idx="0">
                  <c:v>Latency</c:v>
                </c:pt>
              </c:strCache>
            </c:strRef>
          </c:tx>
          <c:spPr>
            <a:solidFill>
              <a:schemeClr val="accent5"/>
            </a:solidFill>
            <a:ln>
              <a:solidFill>
                <a:schemeClr val="tx1"/>
              </a:solidFill>
            </a:ln>
            <a:effectLst/>
          </c:spPr>
          <c:invertIfNegative val="0"/>
          <c:cat>
            <c:strRef>
              <c:f>('With Area and Parallelism'!$F$1,'With Area and Parallelism'!$G$1,'With Area and Parallelism'!$C$1)</c:f>
              <c:strCache>
                <c:ptCount val="3"/>
                <c:pt idx="0">
                  <c:v>Baseline + extra 128KB L2</c:v>
                </c:pt>
                <c:pt idx="1">
                  <c:v>Baseline + extra 1MB L2</c:v>
                </c:pt>
                <c:pt idx="2">
                  <c:v>IMPICA</c:v>
                </c:pt>
              </c:strCache>
            </c:strRef>
          </c:cat>
          <c:val>
            <c:numRef>
              <c:f>('With Area and Parallelism'!$F$61,'With Area and Parallelism'!$G$61,'With Area and Parallelism'!$C$61)</c:f>
              <c:numCache>
                <c:formatCode>0.00</c:formatCode>
                <c:ptCount val="3"/>
                <c:pt idx="0">
                  <c:v>1.000974229983324</c:v>
                </c:pt>
                <c:pt idx="1">
                  <c:v>0.95911381026965203</c:v>
                </c:pt>
                <c:pt idx="2">
                  <c:v>0.86934240836474497</c:v>
                </c:pt>
              </c:numCache>
            </c:numRef>
          </c:val>
          <c:extLst>
            <c:ext xmlns:c16="http://schemas.microsoft.com/office/drawing/2014/chart" uri="{C3380CC4-5D6E-409C-BE32-E72D297353CC}">
              <c16:uniqueId val="{00000000-5EB7-44E2-A518-1B00C808109D}"/>
            </c:ext>
          </c:extLst>
        </c:ser>
        <c:dLbls>
          <c:showLegendKey val="0"/>
          <c:showVal val="0"/>
          <c:showCatName val="0"/>
          <c:showSerName val="0"/>
          <c:showPercent val="0"/>
          <c:showBubbleSize val="0"/>
        </c:dLbls>
        <c:gapWidth val="219"/>
        <c:axId val="2075944472"/>
        <c:axId val="2075948040"/>
      </c:barChart>
      <c:catAx>
        <c:axId val="2075944472"/>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5948040"/>
        <c:crosses val="autoZero"/>
        <c:auto val="1"/>
        <c:lblAlgn val="ctr"/>
        <c:lblOffset val="100"/>
        <c:noMultiLvlLbl val="0"/>
      </c:catAx>
      <c:valAx>
        <c:axId val="2075948040"/>
        <c:scaling>
          <c:orientation val="minMax"/>
          <c:max val="1"/>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r>
                  <a:rPr lang="en-US" sz="2400"/>
                  <a:t>Database Latency</a:t>
                </a:r>
              </a:p>
            </c:rich>
          </c:tx>
          <c:layout>
            <c:manualLayout>
              <c:xMode val="edge"/>
              <c:yMode val="edge"/>
              <c:x val="1.26229871553651E-2"/>
              <c:y val="0.14167036644027201"/>
            </c:manualLayout>
          </c:layout>
          <c:overlay val="0"/>
          <c:spPr>
            <a:noFill/>
            <a:ln>
              <a:noFill/>
            </a:ln>
            <a:effectLst/>
          </c:sp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5944472"/>
        <c:crosses val="autoZero"/>
        <c:crossBetween val="between"/>
        <c:majorUnit val="0.05"/>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cs typeface="Times New Roman" panose="02020603050405020304" pitchFamily="18" charset="0"/>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7165237817568901"/>
          <c:y val="0.19457731122738001"/>
          <c:w val="0.80475943021663798"/>
          <c:h val="0.53665624141603496"/>
        </c:manualLayout>
      </c:layout>
      <c:barChart>
        <c:barDir val="col"/>
        <c:grouping val="clustered"/>
        <c:varyColors val="0"/>
        <c:ser>
          <c:idx val="0"/>
          <c:order val="0"/>
          <c:tx>
            <c:strRef>
              <c:f>Energy!$G$1</c:f>
              <c:strCache>
                <c:ptCount val="1"/>
                <c:pt idx="0">
                  <c:v>Baseline + extra 128KB L2</c:v>
                </c:pt>
              </c:strCache>
            </c:strRef>
          </c:tx>
          <c:spPr>
            <a:solidFill>
              <a:schemeClr val="accent1"/>
            </a:solidFill>
            <a:ln>
              <a:solidFill>
                <a:schemeClr val="tx1">
                  <a:lumMod val="75000"/>
                  <a:lumOff val="25000"/>
                </a:schemeClr>
              </a:solidFill>
            </a:ln>
            <a:effectLst/>
          </c:spPr>
          <c:invertIfNegative val="0"/>
          <c:cat>
            <c:strRef>
              <c:f>Microbenchmark!$C$66:$F$66</c:f>
              <c:strCache>
                <c:ptCount val="4"/>
                <c:pt idx="0">
                  <c:v>Linked List</c:v>
                </c:pt>
                <c:pt idx="1">
                  <c:v>Hash Table</c:v>
                </c:pt>
                <c:pt idx="2">
                  <c:v>B-Tree</c:v>
                </c:pt>
                <c:pt idx="3">
                  <c:v>DBx1000</c:v>
                </c:pt>
              </c:strCache>
            </c:strRef>
          </c:cat>
          <c:val>
            <c:numRef>
              <c:f>(Energy!$C$19,Energy!$G$19,Energy!$K$19,Energy!$O$19)</c:f>
              <c:numCache>
                <c:formatCode>0.00</c:formatCode>
                <c:ptCount val="4"/>
                <c:pt idx="0">
                  <c:v>0.970873786407767</c:v>
                </c:pt>
                <c:pt idx="1">
                  <c:v>0.99077484540262895</c:v>
                </c:pt>
                <c:pt idx="2">
                  <c:v>0.98072404317177098</c:v>
                </c:pt>
                <c:pt idx="3">
                  <c:v>0.97309859154929601</c:v>
                </c:pt>
              </c:numCache>
            </c:numRef>
          </c:val>
          <c:extLst>
            <c:ext xmlns:c16="http://schemas.microsoft.com/office/drawing/2014/chart" uri="{C3380CC4-5D6E-409C-BE32-E72D297353CC}">
              <c16:uniqueId val="{00000000-F194-491D-9B45-1088F6785741}"/>
            </c:ext>
          </c:extLst>
        </c:ser>
        <c:ser>
          <c:idx val="1"/>
          <c:order val="1"/>
          <c:tx>
            <c:v>IMPICA</c:v>
          </c:tx>
          <c:spPr>
            <a:solidFill>
              <a:schemeClr val="accent2"/>
            </a:solidFill>
            <a:ln>
              <a:solidFill>
                <a:schemeClr val="tx1"/>
              </a:solidFill>
            </a:ln>
            <a:effectLst/>
          </c:spPr>
          <c:invertIfNegative val="0"/>
          <c:cat>
            <c:strRef>
              <c:f>Microbenchmark!$C$66:$F$66</c:f>
              <c:strCache>
                <c:ptCount val="4"/>
                <c:pt idx="0">
                  <c:v>Linked List</c:v>
                </c:pt>
                <c:pt idx="1">
                  <c:v>Hash Table</c:v>
                </c:pt>
                <c:pt idx="2">
                  <c:v>B-Tree</c:v>
                </c:pt>
                <c:pt idx="3">
                  <c:v>DBx1000</c:v>
                </c:pt>
              </c:strCache>
            </c:strRef>
          </c:cat>
          <c:val>
            <c:numRef>
              <c:f>(Energy!$D$19,Energy!$H$19,Energy!$L$19,Energy!$P$19)</c:f>
              <c:numCache>
                <c:formatCode>0.00</c:formatCode>
                <c:ptCount val="4"/>
                <c:pt idx="0">
                  <c:v>0.59474275870123805</c:v>
                </c:pt>
                <c:pt idx="1">
                  <c:v>0.77144482366325395</c:v>
                </c:pt>
                <c:pt idx="2">
                  <c:v>0.90116245711072596</c:v>
                </c:pt>
                <c:pt idx="3">
                  <c:v>0.94365463615023504</c:v>
                </c:pt>
              </c:numCache>
            </c:numRef>
          </c:val>
          <c:extLst>
            <c:ext xmlns:c16="http://schemas.microsoft.com/office/drawing/2014/chart" uri="{C3380CC4-5D6E-409C-BE32-E72D297353CC}">
              <c16:uniqueId val="{00000001-F194-491D-9B45-1088F6785741}"/>
            </c:ext>
          </c:extLst>
        </c:ser>
        <c:dLbls>
          <c:showLegendKey val="0"/>
          <c:showVal val="0"/>
          <c:showCatName val="0"/>
          <c:showSerName val="0"/>
          <c:showPercent val="0"/>
          <c:showBubbleSize val="0"/>
        </c:dLbls>
        <c:gapWidth val="219"/>
        <c:axId val="2075809560"/>
        <c:axId val="2075813080"/>
      </c:barChart>
      <c:catAx>
        <c:axId val="2075809560"/>
        <c:scaling>
          <c:orientation val="minMax"/>
        </c:scaling>
        <c:delete val="0"/>
        <c:axPos val="b"/>
        <c:numFmt formatCode="General" sourceLinked="1"/>
        <c:majorTickMark val="none"/>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5813080"/>
        <c:crosses val="autoZero"/>
        <c:auto val="1"/>
        <c:lblAlgn val="ctr"/>
        <c:lblOffset val="100"/>
        <c:noMultiLvlLbl val="0"/>
      </c:catAx>
      <c:valAx>
        <c:axId val="2075813080"/>
        <c:scaling>
          <c:orientation val="minMax"/>
          <c:max val="1"/>
        </c:scaling>
        <c:delete val="0"/>
        <c:axPos val="l"/>
        <c:majorGridlines>
          <c:spPr>
            <a:ln w="9525" cap="flat" cmpd="sng" algn="ctr">
              <a:solidFill>
                <a:schemeClr val="bg1">
                  <a:lumMod val="75000"/>
                </a:schemeClr>
              </a:solidFill>
              <a:prstDash val="solid"/>
              <a:round/>
            </a:ln>
            <a:effectLst/>
          </c:spPr>
        </c:majorGridlines>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Times New Roman" panose="02020603050405020304" pitchFamily="18" charset="0"/>
                  </a:defRPr>
                </a:pPr>
                <a:r>
                  <a:rPr lang="en-US" sz="2800"/>
                  <a:t>Normalized Energy </a:t>
                </a:r>
              </a:p>
            </c:rich>
          </c:tx>
          <c:layout>
            <c:manualLayout>
              <c:xMode val="edge"/>
              <c:yMode val="edge"/>
              <c:x val="3.0346951135851801E-5"/>
              <c:y val="0.15422596480995401"/>
            </c:manualLayout>
          </c:layout>
          <c:overlay val="0"/>
          <c:spPr>
            <a:noFill/>
            <a:ln>
              <a:noFill/>
            </a:ln>
            <a:effectLst/>
          </c:sp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Times New Roman" panose="02020603050405020304" pitchFamily="18" charset="0"/>
              </a:defRPr>
            </a:pPr>
            <a:endParaRPr lang="en-US"/>
          </a:p>
        </c:txPr>
        <c:crossAx val="2075809560"/>
        <c:crosses val="autoZero"/>
        <c:crossBetween val="between"/>
        <c:majorUnit val="0.5"/>
      </c:valAx>
      <c:spPr>
        <a:noFill/>
        <a:ln>
          <a:noFill/>
        </a:ln>
        <a:effectLst/>
      </c:spPr>
    </c:plotArea>
    <c:legend>
      <c:legendPos val="t"/>
      <c:layout>
        <c:manualLayout>
          <c:xMode val="edge"/>
          <c:yMode val="edge"/>
          <c:x val="7.41321555568763E-2"/>
          <c:y val="3.9173833873654001E-2"/>
          <c:w val="0.85673759776653002"/>
          <c:h val="0.144693512398126"/>
        </c:manualLayout>
      </c:layout>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mn-lt"/>
          <a:cs typeface="Times New Roman" panose="02020603050405020304" pitchFamily="18" charset="0"/>
        </a:defRPr>
      </a:pPr>
      <a:endParaRPr lang="en-US"/>
    </a:p>
  </c:tx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'Execution Time'!$A$2</c:f>
              <c:strCache>
                <c:ptCount val="1"/>
                <c:pt idx="0">
                  <c:v>FastHASH</c:v>
                </c:pt>
              </c:strCache>
            </c:strRef>
          </c:tx>
          <c:spPr>
            <a:solidFill>
              <a:schemeClr val="accent6">
                <a:lumMod val="20000"/>
                <a:lumOff val="80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Time'!$B$2:$L$2</c:f>
              <c:numCache>
                <c:formatCode>General</c:formatCode>
                <c:ptCount val="11"/>
                <c:pt idx="0">
                  <c:v>37.788089999999997</c:v>
                </c:pt>
                <c:pt idx="1">
                  <c:v>47.28578000000001</c:v>
                </c:pt>
                <c:pt idx="2">
                  <c:v>26.474430000000002</c:v>
                </c:pt>
                <c:pt idx="3">
                  <c:v>29.61101</c:v>
                </c:pt>
                <c:pt idx="4">
                  <c:v>26.305330000000001</c:v>
                </c:pt>
                <c:pt idx="5">
                  <c:v>28.521599999999999</c:v>
                </c:pt>
                <c:pt idx="6">
                  <c:v>26.331859999999999</c:v>
                </c:pt>
                <c:pt idx="7">
                  <c:v>27.609439999999999</c:v>
                </c:pt>
                <c:pt idx="8">
                  <c:v>63.51811</c:v>
                </c:pt>
                <c:pt idx="9">
                  <c:v>27.747959999999999</c:v>
                </c:pt>
                <c:pt idx="10">
                  <c:v>34.119360999999998</c:v>
                </c:pt>
              </c:numCache>
            </c:numRef>
          </c:val>
          <c:extLst>
            <c:ext xmlns:c16="http://schemas.microsoft.com/office/drawing/2014/chart" uri="{C3380CC4-5D6E-409C-BE32-E72D297353CC}">
              <c16:uniqueId val="{00000000-3437-E549-8DD1-64237327A865}"/>
            </c:ext>
          </c:extLst>
        </c:ser>
        <c:ser>
          <c:idx val="1"/>
          <c:order val="1"/>
          <c:tx>
            <c:strRef>
              <c:f>'Execution Time'!$A$3</c:f>
              <c:strCache>
                <c:ptCount val="1"/>
                <c:pt idx="0">
                  <c:v>GRIM-3D</c:v>
                </c:pt>
              </c:strCache>
            </c:strRef>
          </c:tx>
          <c:spPr>
            <a:solidFill>
              <a:schemeClr val="accent6">
                <a:lumMod val="75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Time'!$B$3:$L$3</c:f>
              <c:numCache>
                <c:formatCode>General</c:formatCode>
                <c:ptCount val="11"/>
                <c:pt idx="0">
                  <c:v>15.22917</c:v>
                </c:pt>
                <c:pt idx="1">
                  <c:v>19.686150000000001</c:v>
                </c:pt>
                <c:pt idx="2">
                  <c:v>14.58456</c:v>
                </c:pt>
                <c:pt idx="3">
                  <c:v>17.697590000000009</c:v>
                </c:pt>
                <c:pt idx="4">
                  <c:v>14.573029999999999</c:v>
                </c:pt>
                <c:pt idx="5">
                  <c:v>17.045500000000001</c:v>
                </c:pt>
                <c:pt idx="6">
                  <c:v>14.699400000000001</c:v>
                </c:pt>
                <c:pt idx="7">
                  <c:v>15.45763</c:v>
                </c:pt>
                <c:pt idx="8">
                  <c:v>17.39552999999998</c:v>
                </c:pt>
                <c:pt idx="9">
                  <c:v>15.77552</c:v>
                </c:pt>
                <c:pt idx="10">
                  <c:v>16.214407999999999</c:v>
                </c:pt>
              </c:numCache>
            </c:numRef>
          </c:val>
          <c:extLst>
            <c:ext xmlns:c16="http://schemas.microsoft.com/office/drawing/2014/chart" uri="{C3380CC4-5D6E-409C-BE32-E72D297353CC}">
              <c16:uniqueId val="{00000001-3437-E549-8DD1-64237327A865}"/>
            </c:ext>
          </c:extLst>
        </c:ser>
        <c:dLbls>
          <c:showLegendKey val="0"/>
          <c:showVal val="0"/>
          <c:showCatName val="0"/>
          <c:showSerName val="0"/>
          <c:showPercent val="0"/>
          <c:showBubbleSize val="0"/>
        </c:dLbls>
        <c:gapWidth val="100"/>
        <c:axId val="-2113411680"/>
        <c:axId val="-2113408608"/>
      </c:barChart>
      <c:catAx>
        <c:axId val="-2113411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3408608"/>
        <c:crosses val="autoZero"/>
        <c:auto val="1"/>
        <c:lblAlgn val="ctr"/>
        <c:lblOffset val="0"/>
        <c:noMultiLvlLbl val="0"/>
      </c:catAx>
      <c:valAx>
        <c:axId val="-2113408608"/>
        <c:scaling>
          <c:orientation val="minMax"/>
          <c:max val="70"/>
          <c:min val="0"/>
        </c:scaling>
        <c:delete val="0"/>
        <c:axPos val="l"/>
        <c:majorGridlines>
          <c:spPr>
            <a:ln w="12700"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3411680"/>
        <c:crosses val="autoZero"/>
        <c:crossBetween val="between"/>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'Fasle Negative Rate'!$A$17</c:f>
              <c:strCache>
                <c:ptCount val="1"/>
                <c:pt idx="0">
                  <c:v>FastHASH</c:v>
                </c:pt>
              </c:strCache>
            </c:strRef>
          </c:tx>
          <c:spPr>
            <a:solidFill>
              <a:schemeClr val="accent6">
                <a:lumMod val="20000"/>
                <a:lumOff val="80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Rate'!$B$17:$L$17</c:f>
              <c:numCache>
                <c:formatCode>General</c:formatCode>
                <c:ptCount val="11"/>
                <c:pt idx="0">
                  <c:v>0.40191288500700001</c:v>
                </c:pt>
                <c:pt idx="1">
                  <c:v>0.38648231103300001</c:v>
                </c:pt>
                <c:pt idx="2">
                  <c:v>0.40237468892400002</c:v>
                </c:pt>
                <c:pt idx="3">
                  <c:v>0.38942605816199999</c:v>
                </c:pt>
                <c:pt idx="4">
                  <c:v>0.40262748729199999</c:v>
                </c:pt>
                <c:pt idx="5">
                  <c:v>0.38845786831099999</c:v>
                </c:pt>
                <c:pt idx="6">
                  <c:v>0.401489205864</c:v>
                </c:pt>
                <c:pt idx="7">
                  <c:v>0.389202069895</c:v>
                </c:pt>
                <c:pt idx="8">
                  <c:v>0.40136212538299998</c:v>
                </c:pt>
                <c:pt idx="9">
                  <c:v>0.38925485033599999</c:v>
                </c:pt>
                <c:pt idx="10">
                  <c:v>0.395258955021</c:v>
                </c:pt>
              </c:numCache>
            </c:numRef>
          </c:val>
          <c:extLst>
            <c:ext xmlns:c16="http://schemas.microsoft.com/office/drawing/2014/chart" uri="{C3380CC4-5D6E-409C-BE32-E72D297353CC}">
              <c16:uniqueId val="{00000000-D595-1846-ABE5-84A7BC5CE3A2}"/>
            </c:ext>
          </c:extLst>
        </c:ser>
        <c:ser>
          <c:idx val="1"/>
          <c:order val="1"/>
          <c:tx>
            <c:strRef>
              <c:f>'Fasle Negative Rate'!$A$18</c:f>
              <c:strCache>
                <c:ptCount val="1"/>
                <c:pt idx="0">
                  <c:v>GRIM-3D</c:v>
                </c:pt>
              </c:strCache>
            </c:strRef>
          </c:tx>
          <c:spPr>
            <a:solidFill>
              <a:schemeClr val="accent6">
                <a:lumMod val="75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Rate'!$B$18:$L$18</c:f>
              <c:numCache>
                <c:formatCode>General</c:formatCode>
                <c:ptCount val="11"/>
                <c:pt idx="0">
                  <c:v>6.6591638588099994E-2</c:v>
                </c:pt>
                <c:pt idx="1">
                  <c:v>6.7988469747100003E-2</c:v>
                </c:pt>
                <c:pt idx="2">
                  <c:v>6.3271584495800004E-2</c:v>
                </c:pt>
                <c:pt idx="3">
                  <c:v>6.7890906554900002E-2</c:v>
                </c:pt>
                <c:pt idx="4">
                  <c:v>6.4196651915399999E-2</c:v>
                </c:pt>
                <c:pt idx="5">
                  <c:v>6.9487578498300007E-2</c:v>
                </c:pt>
                <c:pt idx="6">
                  <c:v>6.6264228876199996E-2</c:v>
                </c:pt>
                <c:pt idx="7">
                  <c:v>6.6910694291499997E-2</c:v>
                </c:pt>
                <c:pt idx="8">
                  <c:v>6.2598773083899995E-2</c:v>
                </c:pt>
                <c:pt idx="9">
                  <c:v>6.7789437951099998E-2</c:v>
                </c:pt>
                <c:pt idx="10">
                  <c:v>6.6298996400199997E-2</c:v>
                </c:pt>
              </c:numCache>
            </c:numRef>
          </c:val>
          <c:extLst>
            <c:ext xmlns:c16="http://schemas.microsoft.com/office/drawing/2014/chart" uri="{C3380CC4-5D6E-409C-BE32-E72D297353CC}">
              <c16:uniqueId val="{00000001-D595-1846-ABE5-84A7BC5CE3A2}"/>
            </c:ext>
          </c:extLst>
        </c:ser>
        <c:dLbls>
          <c:showLegendKey val="0"/>
          <c:showVal val="0"/>
          <c:showCatName val="0"/>
          <c:showSerName val="0"/>
          <c:showPercent val="0"/>
          <c:showBubbleSize val="0"/>
        </c:dLbls>
        <c:gapWidth val="100"/>
        <c:axId val="-2103957904"/>
        <c:axId val="-2103954544"/>
      </c:barChart>
      <c:catAx>
        <c:axId val="-21039579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2103954544"/>
        <c:crosses val="autoZero"/>
        <c:auto val="1"/>
        <c:lblAlgn val="ctr"/>
        <c:lblOffset val="0"/>
        <c:noMultiLvlLbl val="0"/>
      </c:catAx>
      <c:valAx>
        <c:axId val="-2103954544"/>
        <c:scaling>
          <c:orientation val="minMax"/>
          <c:max val="0.5"/>
          <c:min val="0"/>
        </c:scaling>
        <c:delete val="0"/>
        <c:axPos val="l"/>
        <c:majorGridlines>
          <c:spPr>
            <a:ln w="12700" cap="flat" cmpd="sng" algn="ctr">
              <a:solidFill>
                <a:schemeClr val="tx1">
                  <a:lumMod val="15000"/>
                  <a:lumOff val="85000"/>
                </a:schemeClr>
              </a:solidFill>
              <a:round/>
            </a:ln>
            <a:effectLst/>
          </c:spPr>
        </c:majorGridlines>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mn-lt"/>
                <a:ea typeface="+mn-ea"/>
                <a:cs typeface="+mn-cs"/>
              </a:defRPr>
            </a:pPr>
            <a:endParaRPr lang="en-US"/>
          </a:p>
        </c:txPr>
        <c:crossAx val="-2103957904"/>
        <c:crosses val="autoZero"/>
        <c:crossBetween val="between"/>
        <c:majorUnit val="0.1"/>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085241725823201"/>
          <c:y val="0.120843373493976"/>
          <c:w val="0.73747885680956604"/>
          <c:h val="0.57760601460962002"/>
        </c:manualLayout>
      </c:layout>
      <c:barChart>
        <c:barDir val="col"/>
        <c:grouping val="clustered"/>
        <c:varyColors val="0"/>
        <c:ser>
          <c:idx val="0"/>
          <c:order val="0"/>
          <c:tx>
            <c:strRef>
              <c:f>Sheet1!$C$84</c:f>
              <c:strCache>
                <c:ptCount val="1"/>
                <c:pt idx="0">
                  <c:v>CPU-only</c:v>
                </c:pt>
              </c:strCache>
            </c:strRef>
          </c:tx>
          <c:spPr>
            <a:solidFill>
              <a:schemeClr val="tx1"/>
            </a:solidFill>
            <a:ln>
              <a:solidFill>
                <a:schemeClr val="tx1"/>
              </a:solidFill>
            </a:ln>
          </c:spPr>
          <c:invertIfNegative val="0"/>
          <c:cat>
            <c:multiLvlStrRef>
              <c:f>Sheet1!$A$85:$B$98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Sheet1!$C$85:$C$96</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6A4F-2E45-82A9-A704C3202FDC}"/>
            </c:ext>
          </c:extLst>
        </c:ser>
        <c:ser>
          <c:idx val="1"/>
          <c:order val="1"/>
          <c:tx>
            <c:strRef>
              <c:f>Sheet1!$D$84</c:f>
              <c:strCache>
                <c:ptCount val="1"/>
                <c:pt idx="0">
                  <c:v>FG</c:v>
                </c:pt>
              </c:strCache>
            </c:strRef>
          </c:tx>
          <c:spPr>
            <a:pattFill prst="wdUpDiag">
              <a:fgClr>
                <a:schemeClr val="bg1"/>
              </a:fgClr>
              <a:bgClr>
                <a:srgbClr val="C00000"/>
              </a:bgClr>
            </a:pattFill>
            <a:ln>
              <a:solidFill>
                <a:srgbClr val="000000"/>
              </a:solidFill>
            </a:ln>
          </c:spPr>
          <c:invertIfNegative val="0"/>
          <c:cat>
            <c:multiLvlStrRef>
              <c:f>Sheet1!$A$85:$B$98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Sheet1!$D$85:$D$96</c:f>
              <c:numCache>
                <c:formatCode>General</c:formatCode>
                <c:ptCount val="12"/>
                <c:pt idx="0">
                  <c:v>1.4356453119999999</c:v>
                </c:pt>
                <c:pt idx="1">
                  <c:v>1.3635412220000001</c:v>
                </c:pt>
                <c:pt idx="2">
                  <c:v>1.231316436</c:v>
                </c:pt>
                <c:pt idx="3">
                  <c:v>1.4923363549999999</c:v>
                </c:pt>
                <c:pt idx="4">
                  <c:v>1.3141731839999999</c:v>
                </c:pt>
                <c:pt idx="5">
                  <c:v>1.191511008</c:v>
                </c:pt>
                <c:pt idx="6">
                  <c:v>1.498359089</c:v>
                </c:pt>
                <c:pt idx="7">
                  <c:v>1.4428340710000001</c:v>
                </c:pt>
                <c:pt idx="8">
                  <c:v>1.326712074</c:v>
                </c:pt>
                <c:pt idx="9">
                  <c:v>1.418947363</c:v>
                </c:pt>
                <c:pt idx="10">
                  <c:v>1.517427254</c:v>
                </c:pt>
                <c:pt idx="11">
                  <c:v>1.3807846999643001</c:v>
                </c:pt>
              </c:numCache>
            </c:numRef>
          </c:val>
          <c:extLst>
            <c:ext xmlns:c16="http://schemas.microsoft.com/office/drawing/2014/chart" uri="{C3380CC4-5D6E-409C-BE32-E72D297353CC}">
              <c16:uniqueId val="{00000001-6A4F-2E45-82A9-A704C3202FDC}"/>
            </c:ext>
          </c:extLst>
        </c:ser>
        <c:ser>
          <c:idx val="2"/>
          <c:order val="2"/>
          <c:tx>
            <c:strRef>
              <c:f>Sheet1!$E$84</c:f>
              <c:strCache>
                <c:ptCount val="1"/>
                <c:pt idx="0">
                  <c:v>CG</c:v>
                </c:pt>
              </c:strCache>
            </c:strRef>
          </c:tx>
          <c:spPr>
            <a:pattFill prst="smCheck">
              <a:fgClr>
                <a:srgbClr val="00B050"/>
              </a:fgClr>
              <a:bgClr>
                <a:schemeClr val="bg1"/>
              </a:bgClr>
            </a:pattFill>
            <a:ln>
              <a:solidFill>
                <a:srgbClr val="000000"/>
              </a:solidFill>
            </a:ln>
          </c:spPr>
          <c:invertIfNegative val="0"/>
          <c:cat>
            <c:multiLvlStrRef>
              <c:f>Sheet1!$A$85:$B$98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Sheet1!$E$85:$E$96</c:f>
              <c:numCache>
                <c:formatCode>General</c:formatCode>
                <c:ptCount val="12"/>
                <c:pt idx="0">
                  <c:v>0.96362232079999999</c:v>
                </c:pt>
                <c:pt idx="1">
                  <c:v>0.76536632100000002</c:v>
                </c:pt>
                <c:pt idx="2">
                  <c:v>0.90957656320000002</c:v>
                </c:pt>
                <c:pt idx="3">
                  <c:v>1.108348404</c:v>
                </c:pt>
                <c:pt idx="4">
                  <c:v>0.93217844480000001</c:v>
                </c:pt>
                <c:pt idx="5">
                  <c:v>1.0279786179999999</c:v>
                </c:pt>
                <c:pt idx="6">
                  <c:v>1.0893419120000001</c:v>
                </c:pt>
                <c:pt idx="7">
                  <c:v>1.1301325200000001</c:v>
                </c:pt>
                <c:pt idx="8">
                  <c:v>1.4941151210000001</c:v>
                </c:pt>
                <c:pt idx="9">
                  <c:v>0.88798767599999995</c:v>
                </c:pt>
                <c:pt idx="10">
                  <c:v>0.9495404502</c:v>
                </c:pt>
                <c:pt idx="11">
                  <c:v>1.0091204231690289</c:v>
                </c:pt>
              </c:numCache>
            </c:numRef>
          </c:val>
          <c:extLst>
            <c:ext xmlns:c16="http://schemas.microsoft.com/office/drawing/2014/chart" uri="{C3380CC4-5D6E-409C-BE32-E72D297353CC}">
              <c16:uniqueId val="{00000002-6A4F-2E45-82A9-A704C3202FDC}"/>
            </c:ext>
          </c:extLst>
        </c:ser>
        <c:ser>
          <c:idx val="3"/>
          <c:order val="3"/>
          <c:tx>
            <c:strRef>
              <c:f>Sheet1!$F$84</c:f>
              <c:strCache>
                <c:ptCount val="1"/>
                <c:pt idx="0">
                  <c:v>NC</c:v>
                </c:pt>
              </c:strCache>
            </c:strRef>
          </c:tx>
          <c:spPr>
            <a:pattFill prst="wdDnDiag">
              <a:fgClr>
                <a:schemeClr val="bg1"/>
              </a:fgClr>
              <a:bgClr>
                <a:schemeClr val="bg1">
                  <a:lumMod val="50000"/>
                </a:schemeClr>
              </a:bgClr>
            </a:pattFill>
            <a:ln>
              <a:solidFill>
                <a:schemeClr val="tx1"/>
              </a:solidFill>
            </a:ln>
          </c:spPr>
          <c:invertIfNegative val="0"/>
          <c:cat>
            <c:multiLvlStrRef>
              <c:f>Sheet1!$A$85:$B$98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Sheet1!$F$85:$F$96</c:f>
              <c:numCache>
                <c:formatCode>General</c:formatCode>
                <c:ptCount val="12"/>
                <c:pt idx="0">
                  <c:v>0.94123049329999997</c:v>
                </c:pt>
                <c:pt idx="1">
                  <c:v>0.81872039569999999</c:v>
                </c:pt>
                <c:pt idx="2">
                  <c:v>0.70085807410000001</c:v>
                </c:pt>
                <c:pt idx="3">
                  <c:v>0.99483249750000002</c:v>
                </c:pt>
                <c:pt idx="4">
                  <c:v>0.75455543290000004</c:v>
                </c:pt>
                <c:pt idx="5">
                  <c:v>0.86560969050000003</c:v>
                </c:pt>
                <c:pt idx="6">
                  <c:v>0.91921849420000001</c:v>
                </c:pt>
                <c:pt idx="7">
                  <c:v>0.97092749720000004</c:v>
                </c:pt>
                <c:pt idx="8">
                  <c:v>0.91599432510000001</c:v>
                </c:pt>
                <c:pt idx="9">
                  <c:v>1.1785303540000001</c:v>
                </c:pt>
                <c:pt idx="10">
                  <c:v>1.500576559</c:v>
                </c:pt>
                <c:pt idx="11">
                  <c:v>0.94018021220107295</c:v>
                </c:pt>
              </c:numCache>
            </c:numRef>
          </c:val>
          <c:extLst>
            <c:ext xmlns:c16="http://schemas.microsoft.com/office/drawing/2014/chart" uri="{C3380CC4-5D6E-409C-BE32-E72D297353CC}">
              <c16:uniqueId val="{00000003-6A4F-2E45-82A9-A704C3202FDC}"/>
            </c:ext>
          </c:extLst>
        </c:ser>
        <c:ser>
          <c:idx val="4"/>
          <c:order val="4"/>
          <c:tx>
            <c:strRef>
              <c:f>Sheet1!$G$84</c:f>
              <c:strCache>
                <c:ptCount val="1"/>
                <c:pt idx="0">
                  <c:v>LazyPIM</c:v>
                </c:pt>
              </c:strCache>
            </c:strRef>
          </c:tx>
          <c:spPr>
            <a:pattFill prst="lgConfetti">
              <a:fgClr>
                <a:schemeClr val="bg1"/>
              </a:fgClr>
              <a:bgClr>
                <a:schemeClr val="accent1"/>
              </a:bgClr>
            </a:pattFill>
            <a:ln>
              <a:solidFill>
                <a:srgbClr val="000000"/>
              </a:solidFill>
            </a:ln>
          </c:spPr>
          <c:invertIfNegative val="0"/>
          <c:cat>
            <c:multiLvlStrRef>
              <c:f>Sheet1!$A$85:$B$98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Sheet1!$G$85:$G$96</c:f>
              <c:numCache>
                <c:formatCode>General</c:formatCode>
                <c:ptCount val="12"/>
                <c:pt idx="0">
                  <c:v>1.5378578279999999</c:v>
                </c:pt>
                <c:pt idx="1">
                  <c:v>1.5264766279999999</c:v>
                </c:pt>
                <c:pt idx="2">
                  <c:v>1.4967784879999999</c:v>
                </c:pt>
                <c:pt idx="3">
                  <c:v>1.6931295790000001</c:v>
                </c:pt>
                <c:pt idx="4">
                  <c:v>1.4967784879999999</c:v>
                </c:pt>
                <c:pt idx="5">
                  <c:v>1.6657695669999999</c:v>
                </c:pt>
                <c:pt idx="6">
                  <c:v>1.6146111889999999</c:v>
                </c:pt>
                <c:pt idx="7">
                  <c:v>1.7593016100000001</c:v>
                </c:pt>
                <c:pt idx="8">
                  <c:v>1.874571907</c:v>
                </c:pt>
                <c:pt idx="9">
                  <c:v>1.678486809</c:v>
                </c:pt>
                <c:pt idx="10">
                  <c:v>1.8871260439999999</c:v>
                </c:pt>
                <c:pt idx="11">
                  <c:v>1.6520502335818721</c:v>
                </c:pt>
              </c:numCache>
            </c:numRef>
          </c:val>
          <c:extLst>
            <c:ext xmlns:c16="http://schemas.microsoft.com/office/drawing/2014/chart" uri="{C3380CC4-5D6E-409C-BE32-E72D297353CC}">
              <c16:uniqueId val="{00000004-6A4F-2E45-82A9-A704C3202FDC}"/>
            </c:ext>
          </c:extLst>
        </c:ser>
        <c:ser>
          <c:idx val="5"/>
          <c:order val="5"/>
          <c:tx>
            <c:strRef>
              <c:f>Sheet1!$H$84</c:f>
              <c:strCache>
                <c:ptCount val="1"/>
                <c:pt idx="0">
                  <c:v>Ideal-PIM</c:v>
                </c:pt>
              </c:strCache>
            </c:strRef>
          </c:tx>
          <c:spPr>
            <a:pattFill prst="pct30">
              <a:fgClr>
                <a:schemeClr val="bg1"/>
              </a:fgClr>
              <a:bgClr>
                <a:srgbClr val="FFC000"/>
              </a:bgClr>
            </a:pattFill>
            <a:ln>
              <a:solidFill>
                <a:schemeClr val="tx1"/>
              </a:solidFill>
            </a:ln>
          </c:spPr>
          <c:invertIfNegative val="0"/>
          <c:cat>
            <c:multiLvlStrRef>
              <c:f>Sheet1!$A$85:$B$98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Sheet1!$H$85:$H$96</c:f>
              <c:numCache>
                <c:formatCode>General</c:formatCode>
                <c:ptCount val="12"/>
                <c:pt idx="0">
                  <c:v>1.6953330849999999</c:v>
                </c:pt>
                <c:pt idx="1">
                  <c:v>1.72737819</c:v>
                </c:pt>
                <c:pt idx="2">
                  <c:v>1.7319790509999999</c:v>
                </c:pt>
                <c:pt idx="3">
                  <c:v>1.867347077</c:v>
                </c:pt>
                <c:pt idx="4">
                  <c:v>1.7817911609999999</c:v>
                </c:pt>
                <c:pt idx="5">
                  <c:v>1.95</c:v>
                </c:pt>
                <c:pt idx="6">
                  <c:v>1.728686444</c:v>
                </c:pt>
                <c:pt idx="7">
                  <c:v>2.0487545059999999</c:v>
                </c:pt>
                <c:pt idx="8">
                  <c:v>2.1901055569999999</c:v>
                </c:pt>
                <c:pt idx="9">
                  <c:v>1.717985815</c:v>
                </c:pt>
                <c:pt idx="10">
                  <c:v>1.9359344549999991</c:v>
                </c:pt>
                <c:pt idx="11">
                  <c:v>1.8461291896259779</c:v>
                </c:pt>
              </c:numCache>
            </c:numRef>
          </c:val>
          <c:extLst>
            <c:ext xmlns:c16="http://schemas.microsoft.com/office/drawing/2014/chart" uri="{C3380CC4-5D6E-409C-BE32-E72D297353CC}">
              <c16:uniqueId val="{00000005-6A4F-2E45-82A9-A704C3202FDC}"/>
            </c:ext>
          </c:extLst>
        </c:ser>
        <c:dLbls>
          <c:showLegendKey val="0"/>
          <c:showVal val="0"/>
          <c:showCatName val="0"/>
          <c:showSerName val="0"/>
          <c:showPercent val="0"/>
          <c:showBubbleSize val="0"/>
        </c:dLbls>
        <c:gapWidth val="150"/>
        <c:axId val="2039557080"/>
        <c:axId val="2039560168"/>
      </c:barChart>
      <c:catAx>
        <c:axId val="2039557080"/>
        <c:scaling>
          <c:orientation val="minMax"/>
        </c:scaling>
        <c:delete val="0"/>
        <c:axPos val="b"/>
        <c:numFmt formatCode="General" sourceLinked="0"/>
        <c:majorTickMark val="out"/>
        <c:minorTickMark val="none"/>
        <c:tickLblPos val="nextTo"/>
        <c:txPr>
          <a:bodyPr/>
          <a:lstStyle/>
          <a:p>
            <a:pPr>
              <a:defRPr sz="1600"/>
            </a:pPr>
            <a:endParaRPr lang="en-US"/>
          </a:p>
        </c:txPr>
        <c:crossAx val="2039560168"/>
        <c:crosses val="autoZero"/>
        <c:auto val="1"/>
        <c:lblAlgn val="ctr"/>
        <c:lblOffset val="100"/>
        <c:noMultiLvlLbl val="0"/>
      </c:catAx>
      <c:valAx>
        <c:axId val="2039560168"/>
        <c:scaling>
          <c:orientation val="minMax"/>
          <c:max val="2"/>
          <c:min val="0"/>
        </c:scaling>
        <c:delete val="0"/>
        <c:axPos val="l"/>
        <c:majorGridlines>
          <c:spPr>
            <a:ln>
              <a:solidFill>
                <a:schemeClr val="tx1"/>
              </a:solidFill>
            </a:ln>
          </c:spPr>
        </c:majorGridlines>
        <c:minorGridlines>
          <c:spPr>
            <a:ln>
              <a:noFill/>
            </a:ln>
          </c:spPr>
        </c:minorGridlines>
        <c:title>
          <c:tx>
            <c:rich>
              <a:bodyPr rot="-5400000" vert="horz"/>
              <a:lstStyle/>
              <a:p>
                <a:pPr>
                  <a:defRPr sz="1600"/>
                </a:pPr>
                <a:r>
                  <a:rPr lang="en-US" sz="1600"/>
                  <a:t>Speedup</a:t>
                </a:r>
              </a:p>
            </c:rich>
          </c:tx>
          <c:layout>
            <c:manualLayout>
              <c:xMode val="edge"/>
              <c:yMode val="edge"/>
              <c:x val="6.8086001111175007E-2"/>
              <c:y val="0.34195933339657802"/>
            </c:manualLayout>
          </c:layout>
          <c:overlay val="0"/>
        </c:title>
        <c:numFmt formatCode="#,##0.00" sourceLinked="0"/>
        <c:majorTickMark val="out"/>
        <c:minorTickMark val="none"/>
        <c:tickLblPos val="nextTo"/>
        <c:txPr>
          <a:bodyPr/>
          <a:lstStyle/>
          <a:p>
            <a:pPr>
              <a:defRPr sz="1600" b="0"/>
            </a:pPr>
            <a:endParaRPr lang="en-US"/>
          </a:p>
        </c:txPr>
        <c:crossAx val="2039557080"/>
        <c:crosses val="autoZero"/>
        <c:crossBetween val="between"/>
        <c:majorUnit val="0.25"/>
      </c:valAx>
      <c:spPr>
        <a:ln>
          <a:solidFill>
            <a:schemeClr val="tx1"/>
          </a:solidFill>
        </a:ln>
      </c:spPr>
    </c:plotArea>
    <c:legend>
      <c:legendPos val="t"/>
      <c:layout>
        <c:manualLayout>
          <c:xMode val="edge"/>
          <c:yMode val="edge"/>
          <c:x val="0.22802493920872099"/>
          <c:y val="5.2695422263337802E-2"/>
          <c:w val="0.53609943868647603"/>
          <c:h val="6.2615367074759995E-2"/>
        </c:manualLayout>
      </c:layout>
      <c:overlay val="0"/>
      <c:txPr>
        <a:bodyPr/>
        <a:lstStyle/>
        <a:p>
          <a:pPr>
            <a:defRPr sz="1600"/>
          </a:pPr>
          <a:endParaRPr lang="en-US"/>
        </a:p>
      </c:txPr>
    </c:legend>
    <c:plotVisOnly val="1"/>
    <c:dispBlanksAs val="gap"/>
    <c:showDLblsOverMax val="0"/>
  </c:chart>
  <c:spPr>
    <a:ln>
      <a:noFill/>
    </a:ln>
  </c:spPr>
  <c:txPr>
    <a:bodyPr/>
    <a:lstStyle/>
    <a:p>
      <a:pPr>
        <a:defRPr sz="1400" b="1"/>
      </a:pPr>
      <a:endParaRPr lang="en-US"/>
    </a:p>
  </c:txPr>
  <c:externalData r:id="rId2">
    <c:autoUpdate val="0"/>
  </c:externalData>
  <c:userShapes r:id="rId3"/>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42604295567"/>
          <c:y val="0.16202148950131201"/>
          <c:w val="0.80429877859755705"/>
          <c:h val="0.52562139107611505"/>
        </c:manualLayout>
      </c:layout>
      <c:barChart>
        <c:barDir val="col"/>
        <c:grouping val="clustered"/>
        <c:varyColors val="0"/>
        <c:ser>
          <c:idx val="0"/>
          <c:order val="0"/>
          <c:tx>
            <c:strRef>
              <c:f>Sheet1!$D$136</c:f>
              <c:strCache>
                <c:ptCount val="1"/>
                <c:pt idx="0">
                  <c:v>CPU-only</c:v>
                </c:pt>
              </c:strCache>
            </c:strRef>
          </c:tx>
          <c:spPr>
            <a:solidFill>
              <a:schemeClr val="tx1"/>
            </a:solidFill>
            <a:ln>
              <a:solidFill>
                <a:schemeClr val="tx1"/>
              </a:solidFill>
            </a:ln>
          </c:spPr>
          <c:invertIfNegative val="0"/>
          <c:cat>
            <c:multiLvlStrRef>
              <c:f>Sheet1!$B$137:$C$148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Sheet1!$D$137:$D$148</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A06B-7049-9526-6FD6D8EB755B}"/>
            </c:ext>
          </c:extLst>
        </c:ser>
        <c:ser>
          <c:idx val="1"/>
          <c:order val="1"/>
          <c:tx>
            <c:strRef>
              <c:f>Sheet1!$E$136</c:f>
              <c:strCache>
                <c:ptCount val="1"/>
                <c:pt idx="0">
                  <c:v>FG</c:v>
                </c:pt>
              </c:strCache>
            </c:strRef>
          </c:tx>
          <c:spPr>
            <a:pattFill prst="wdUpDiag">
              <a:fgClr>
                <a:schemeClr val="bg1"/>
              </a:fgClr>
              <a:bgClr>
                <a:srgbClr val="C00000"/>
              </a:bgClr>
            </a:pattFill>
            <a:ln>
              <a:solidFill>
                <a:srgbClr val="000000"/>
              </a:solidFill>
            </a:ln>
          </c:spPr>
          <c:invertIfNegative val="0"/>
          <c:cat>
            <c:multiLvlStrRef>
              <c:f>Sheet1!$B$137:$C$148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Sheet1!$E$137:$E$148</c:f>
              <c:numCache>
                <c:formatCode>General</c:formatCode>
                <c:ptCount val="12"/>
                <c:pt idx="0">
                  <c:v>0.93537779050000003</c:v>
                </c:pt>
                <c:pt idx="1">
                  <c:v>0.88679527319999996</c:v>
                </c:pt>
                <c:pt idx="2">
                  <c:v>0.57886807399999995</c:v>
                </c:pt>
                <c:pt idx="3">
                  <c:v>0.83423277100000004</c:v>
                </c:pt>
                <c:pt idx="4">
                  <c:v>0.90309452320000005</c:v>
                </c:pt>
                <c:pt idx="5">
                  <c:v>0.96057965649999999</c:v>
                </c:pt>
                <c:pt idx="6">
                  <c:v>0.97241019380000004</c:v>
                </c:pt>
                <c:pt idx="7">
                  <c:v>0.86623813760000001</c:v>
                </c:pt>
                <c:pt idx="8">
                  <c:v>1.0030025039999999</c:v>
                </c:pt>
                <c:pt idx="9">
                  <c:v>0.90660834160000003</c:v>
                </c:pt>
                <c:pt idx="10">
                  <c:v>0.84600635540000002</c:v>
                </c:pt>
                <c:pt idx="11">
                  <c:v>0.87325027053251503</c:v>
                </c:pt>
              </c:numCache>
            </c:numRef>
          </c:val>
          <c:extLst>
            <c:ext xmlns:c16="http://schemas.microsoft.com/office/drawing/2014/chart" uri="{C3380CC4-5D6E-409C-BE32-E72D297353CC}">
              <c16:uniqueId val="{00000001-A06B-7049-9526-6FD6D8EB755B}"/>
            </c:ext>
          </c:extLst>
        </c:ser>
        <c:ser>
          <c:idx val="2"/>
          <c:order val="2"/>
          <c:tx>
            <c:strRef>
              <c:f>Sheet1!$F$136</c:f>
              <c:strCache>
                <c:ptCount val="1"/>
                <c:pt idx="0">
                  <c:v>CG</c:v>
                </c:pt>
              </c:strCache>
            </c:strRef>
          </c:tx>
          <c:spPr>
            <a:pattFill prst="smCheck">
              <a:fgClr>
                <a:srgbClr val="00B050"/>
              </a:fgClr>
              <a:bgClr>
                <a:schemeClr val="bg1"/>
              </a:bgClr>
            </a:pattFill>
            <a:ln>
              <a:solidFill>
                <a:srgbClr val="000000"/>
              </a:solidFill>
            </a:ln>
          </c:spPr>
          <c:invertIfNegative val="0"/>
          <c:cat>
            <c:multiLvlStrRef>
              <c:f>Sheet1!$B$137:$C$148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Sheet1!$F$137:$F$148</c:f>
              <c:numCache>
                <c:formatCode>General</c:formatCode>
                <c:ptCount val="12"/>
                <c:pt idx="0">
                  <c:v>0.84877400039999995</c:v>
                </c:pt>
                <c:pt idx="1">
                  <c:v>0.85235232270000005</c:v>
                </c:pt>
                <c:pt idx="2">
                  <c:v>0.49211191539999999</c:v>
                </c:pt>
                <c:pt idx="3">
                  <c:v>0.77022359159999998</c:v>
                </c:pt>
                <c:pt idx="4">
                  <c:v>0.82091645530000001</c:v>
                </c:pt>
                <c:pt idx="5">
                  <c:v>0.87096855870000001</c:v>
                </c:pt>
                <c:pt idx="6">
                  <c:v>0.63484478290000002</c:v>
                </c:pt>
                <c:pt idx="7">
                  <c:v>0.81835023569999998</c:v>
                </c:pt>
                <c:pt idx="8">
                  <c:v>0.84012740149999998</c:v>
                </c:pt>
                <c:pt idx="9">
                  <c:v>0.42352684299999999</c:v>
                </c:pt>
                <c:pt idx="10">
                  <c:v>0.57857303660000003</c:v>
                </c:pt>
                <c:pt idx="11">
                  <c:v>0.70374733574948001</c:v>
                </c:pt>
              </c:numCache>
            </c:numRef>
          </c:val>
          <c:extLst>
            <c:ext xmlns:c16="http://schemas.microsoft.com/office/drawing/2014/chart" uri="{C3380CC4-5D6E-409C-BE32-E72D297353CC}">
              <c16:uniqueId val="{00000002-A06B-7049-9526-6FD6D8EB755B}"/>
            </c:ext>
          </c:extLst>
        </c:ser>
        <c:ser>
          <c:idx val="3"/>
          <c:order val="3"/>
          <c:tx>
            <c:strRef>
              <c:f>Sheet1!$G$136</c:f>
              <c:strCache>
                <c:ptCount val="1"/>
                <c:pt idx="0">
                  <c:v>NC</c:v>
                </c:pt>
              </c:strCache>
            </c:strRef>
          </c:tx>
          <c:spPr>
            <a:pattFill prst="wdDnDiag">
              <a:fgClr>
                <a:schemeClr val="bg1"/>
              </a:fgClr>
              <a:bgClr>
                <a:schemeClr val="bg1">
                  <a:lumMod val="50000"/>
                </a:schemeClr>
              </a:bgClr>
            </a:pattFill>
            <a:ln>
              <a:solidFill>
                <a:schemeClr val="tx1"/>
              </a:solidFill>
            </a:ln>
          </c:spPr>
          <c:invertIfNegative val="0"/>
          <c:cat>
            <c:multiLvlStrRef>
              <c:f>Sheet1!$B$137:$C$148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Sheet1!$G$137:$G$148</c:f>
              <c:numCache>
                <c:formatCode>General</c:formatCode>
                <c:ptCount val="12"/>
                <c:pt idx="0">
                  <c:v>2.7064613519999998</c:v>
                </c:pt>
                <c:pt idx="1">
                  <c:v>2.2707525830000002</c:v>
                </c:pt>
                <c:pt idx="2">
                  <c:v>2.1342626280000001</c:v>
                </c:pt>
                <c:pt idx="3">
                  <c:v>2.1565154010000001</c:v>
                </c:pt>
                <c:pt idx="4">
                  <c:v>2.0631503360000001</c:v>
                </c:pt>
                <c:pt idx="5">
                  <c:v>2.1007785700000001</c:v>
                </c:pt>
                <c:pt idx="6">
                  <c:v>2.0861921620000001</c:v>
                </c:pt>
                <c:pt idx="7">
                  <c:v>1.840874707</c:v>
                </c:pt>
                <c:pt idx="8">
                  <c:v>2.1264780929999989</c:v>
                </c:pt>
                <c:pt idx="9">
                  <c:v>0.4338196701</c:v>
                </c:pt>
                <c:pt idx="10">
                  <c:v>0.54805737200000004</c:v>
                </c:pt>
                <c:pt idx="11">
                  <c:v>1.64459820830849</c:v>
                </c:pt>
              </c:numCache>
            </c:numRef>
          </c:val>
          <c:extLst>
            <c:ext xmlns:c16="http://schemas.microsoft.com/office/drawing/2014/chart" uri="{C3380CC4-5D6E-409C-BE32-E72D297353CC}">
              <c16:uniqueId val="{00000003-A06B-7049-9526-6FD6D8EB755B}"/>
            </c:ext>
          </c:extLst>
        </c:ser>
        <c:ser>
          <c:idx val="4"/>
          <c:order val="4"/>
          <c:tx>
            <c:strRef>
              <c:f>Sheet1!$H$136</c:f>
              <c:strCache>
                <c:ptCount val="1"/>
                <c:pt idx="0">
                  <c:v>LazyPIM</c:v>
                </c:pt>
              </c:strCache>
            </c:strRef>
          </c:tx>
          <c:spPr>
            <a:pattFill prst="lgConfetti">
              <a:fgClr>
                <a:schemeClr val="bg1"/>
              </a:fgClr>
              <a:bgClr>
                <a:schemeClr val="accent1"/>
              </a:bgClr>
            </a:pattFill>
            <a:ln>
              <a:solidFill>
                <a:srgbClr val="000000"/>
              </a:solidFill>
            </a:ln>
          </c:spPr>
          <c:invertIfNegative val="0"/>
          <c:cat>
            <c:multiLvlStrRef>
              <c:f>Sheet1!$B$137:$C$148</c:f>
              <c:multiLvlStrCache>
                <c:ptCount val="12"/>
                <c:lvl>
                  <c:pt idx="0">
                    <c:v>Components</c:v>
                  </c:pt>
                  <c:pt idx="1">
                    <c:v>Radii</c:v>
                  </c:pt>
                  <c:pt idx="2">
                    <c:v>PageRank</c:v>
                  </c:pt>
                  <c:pt idx="3">
                    <c:v>Components</c:v>
                  </c:pt>
                  <c:pt idx="4">
                    <c:v>Radii</c:v>
                  </c:pt>
                  <c:pt idx="5">
                    <c:v>PageRank</c:v>
                  </c:pt>
                  <c:pt idx="6">
                    <c:v>Components</c:v>
                  </c:pt>
                  <c:pt idx="7">
                    <c:v>Radii</c:v>
                  </c:pt>
                  <c:pt idx="8">
                    <c:v>PageRank</c:v>
                  </c:pt>
                  <c:pt idx="9">
                    <c:v>HTAP-128</c:v>
                  </c:pt>
                  <c:pt idx="10">
                    <c:v>HTAP-256</c:v>
                  </c:pt>
                  <c:pt idx="11">
                    <c:v>GMean        </c:v>
                  </c:pt>
                </c:lvl>
                <c:lvl>
                  <c:pt idx="0">
                    <c:v>arXiV</c:v>
                  </c:pt>
                  <c:pt idx="3">
                    <c:v>Gnutella</c:v>
                  </c:pt>
                  <c:pt idx="6">
                    <c:v>Enron</c:v>
                  </c:pt>
                  <c:pt idx="9">
                    <c:v>IMDB</c:v>
                  </c:pt>
                  <c:pt idx="11">
                    <c:v> </c:v>
                  </c:pt>
                </c:lvl>
              </c:multiLvlStrCache>
            </c:multiLvlStrRef>
          </c:cat>
          <c:val>
            <c:numRef>
              <c:f>Sheet1!$H$137:$H$148</c:f>
              <c:numCache>
                <c:formatCode>General</c:formatCode>
                <c:ptCount val="12"/>
                <c:pt idx="0">
                  <c:v>0.69544218020000004</c:v>
                </c:pt>
                <c:pt idx="1">
                  <c:v>0.57061924230000005</c:v>
                </c:pt>
                <c:pt idx="2">
                  <c:v>0.40154906810000002</c:v>
                </c:pt>
                <c:pt idx="3">
                  <c:v>0.68142160060000001</c:v>
                </c:pt>
                <c:pt idx="4">
                  <c:v>0.62119414279999996</c:v>
                </c:pt>
                <c:pt idx="5">
                  <c:v>0.80684045680000005</c:v>
                </c:pt>
                <c:pt idx="6">
                  <c:v>0.59502186329999995</c:v>
                </c:pt>
                <c:pt idx="7">
                  <c:v>0.58163236669999996</c:v>
                </c:pt>
                <c:pt idx="8">
                  <c:v>0.8324921609</c:v>
                </c:pt>
                <c:pt idx="9">
                  <c:v>0.320687479</c:v>
                </c:pt>
                <c:pt idx="10">
                  <c:v>0.47677447410000001</c:v>
                </c:pt>
                <c:pt idx="11">
                  <c:v>0.57782185671221398</c:v>
                </c:pt>
              </c:numCache>
            </c:numRef>
          </c:val>
          <c:extLst>
            <c:ext xmlns:c16="http://schemas.microsoft.com/office/drawing/2014/chart" uri="{C3380CC4-5D6E-409C-BE32-E72D297353CC}">
              <c16:uniqueId val="{00000004-A06B-7049-9526-6FD6D8EB755B}"/>
            </c:ext>
          </c:extLst>
        </c:ser>
        <c:ser>
          <c:idx val="5"/>
          <c:order val="5"/>
          <c:tx>
            <c:v>Ideal-PIM</c:v>
          </c:tx>
          <c:spPr>
            <a:pattFill prst="pct30">
              <a:fgClr>
                <a:schemeClr val="bg1"/>
              </a:fgClr>
              <a:bgClr>
                <a:srgbClr val="FFC000"/>
              </a:bgClr>
            </a:pattFill>
            <a:ln>
              <a:solidFill>
                <a:srgbClr val="000000"/>
              </a:solidFill>
            </a:ln>
          </c:spPr>
          <c:invertIfNegative val="0"/>
          <c:val>
            <c:numRef>
              <c:f>Sheet1!$I$137:$I$148</c:f>
              <c:numCache>
                <c:formatCode>General</c:formatCode>
                <c:ptCount val="12"/>
                <c:pt idx="0">
                  <c:v>0.65429042439999996</c:v>
                </c:pt>
                <c:pt idx="1">
                  <c:v>0.5387244551</c:v>
                </c:pt>
                <c:pt idx="2">
                  <c:v>0.35878099530000002</c:v>
                </c:pt>
                <c:pt idx="3">
                  <c:v>0.65572755530000004</c:v>
                </c:pt>
                <c:pt idx="4">
                  <c:v>0.58046286219999998</c:v>
                </c:pt>
                <c:pt idx="5">
                  <c:v>0.7671811208</c:v>
                </c:pt>
                <c:pt idx="6">
                  <c:v>0.56841246970000003</c:v>
                </c:pt>
                <c:pt idx="7">
                  <c:v>0.54124986900000005</c:v>
                </c:pt>
                <c:pt idx="8">
                  <c:v>0.83217127909999999</c:v>
                </c:pt>
                <c:pt idx="9">
                  <c:v>0.31345728610000001</c:v>
                </c:pt>
                <c:pt idx="10">
                  <c:v>0.47235052249999998</c:v>
                </c:pt>
                <c:pt idx="11">
                  <c:v>0.55024064676235596</c:v>
                </c:pt>
              </c:numCache>
            </c:numRef>
          </c:val>
          <c:extLst>
            <c:ext xmlns:c16="http://schemas.microsoft.com/office/drawing/2014/chart" uri="{C3380CC4-5D6E-409C-BE32-E72D297353CC}">
              <c16:uniqueId val="{00000005-A06B-7049-9526-6FD6D8EB755B}"/>
            </c:ext>
          </c:extLst>
        </c:ser>
        <c:dLbls>
          <c:showLegendKey val="0"/>
          <c:showVal val="0"/>
          <c:showCatName val="0"/>
          <c:showSerName val="0"/>
          <c:showPercent val="0"/>
          <c:showBubbleSize val="0"/>
        </c:dLbls>
        <c:gapWidth val="150"/>
        <c:axId val="-2125010504"/>
        <c:axId val="-2125007336"/>
      </c:barChart>
      <c:catAx>
        <c:axId val="-2125010504"/>
        <c:scaling>
          <c:orientation val="minMax"/>
        </c:scaling>
        <c:delete val="0"/>
        <c:axPos val="b"/>
        <c:numFmt formatCode="General" sourceLinked="0"/>
        <c:majorTickMark val="out"/>
        <c:minorTickMark val="none"/>
        <c:tickLblPos val="nextTo"/>
        <c:txPr>
          <a:bodyPr/>
          <a:lstStyle/>
          <a:p>
            <a:pPr>
              <a:defRPr sz="1600"/>
            </a:pPr>
            <a:endParaRPr lang="en-US"/>
          </a:p>
        </c:txPr>
        <c:crossAx val="-2125007336"/>
        <c:crosses val="autoZero"/>
        <c:auto val="1"/>
        <c:lblAlgn val="ctr"/>
        <c:lblOffset val="100"/>
        <c:noMultiLvlLbl val="0"/>
      </c:catAx>
      <c:valAx>
        <c:axId val="-2125007336"/>
        <c:scaling>
          <c:orientation val="minMax"/>
          <c:max val="1.5"/>
          <c:min val="0"/>
        </c:scaling>
        <c:delete val="0"/>
        <c:axPos val="l"/>
        <c:majorGridlines>
          <c:spPr>
            <a:ln>
              <a:solidFill>
                <a:schemeClr val="tx1"/>
              </a:solidFill>
            </a:ln>
          </c:spPr>
        </c:majorGridlines>
        <c:minorGridlines>
          <c:spPr>
            <a:ln>
              <a:noFill/>
            </a:ln>
          </c:spPr>
        </c:minorGridlines>
        <c:title>
          <c:tx>
            <c:rich>
              <a:bodyPr rot="-5400000" vert="horz"/>
              <a:lstStyle/>
              <a:p>
                <a:pPr>
                  <a:defRPr sz="1600"/>
                </a:pPr>
                <a:r>
                  <a:rPr lang="en-US" sz="1600"/>
                  <a:t>Normalized</a:t>
                </a:r>
                <a:r>
                  <a:rPr lang="en-US" sz="1600" baseline="0"/>
                  <a:t> Energy</a:t>
                </a:r>
                <a:endParaRPr lang="en-US" sz="1600"/>
              </a:p>
            </c:rich>
          </c:tx>
          <c:layout>
            <c:manualLayout>
              <c:xMode val="edge"/>
              <c:yMode val="edge"/>
              <c:x val="2.14786872742414E-2"/>
              <c:y val="0.26409578853086502"/>
            </c:manualLayout>
          </c:layout>
          <c:overlay val="0"/>
        </c:title>
        <c:numFmt formatCode="#,##0.00" sourceLinked="0"/>
        <c:majorTickMark val="out"/>
        <c:minorTickMark val="none"/>
        <c:tickLblPos val="nextTo"/>
        <c:txPr>
          <a:bodyPr/>
          <a:lstStyle/>
          <a:p>
            <a:pPr>
              <a:defRPr sz="1600" b="0"/>
            </a:pPr>
            <a:endParaRPr lang="en-US"/>
          </a:p>
        </c:txPr>
        <c:crossAx val="-2125010504"/>
        <c:crosses val="autoZero"/>
        <c:crossBetween val="between"/>
        <c:majorUnit val="0.25"/>
      </c:valAx>
      <c:spPr>
        <a:ln>
          <a:solidFill>
            <a:schemeClr val="tx1"/>
          </a:solidFill>
        </a:ln>
      </c:spPr>
    </c:plotArea>
    <c:legend>
      <c:legendPos val="t"/>
      <c:layout>
        <c:manualLayout>
          <c:xMode val="edge"/>
          <c:yMode val="edge"/>
          <c:x val="0.17806633668813901"/>
          <c:y val="5.1202820674905399E-2"/>
          <c:w val="0.61598872768551505"/>
          <c:h val="8.6683213686791896E-2"/>
        </c:manualLayout>
      </c:layout>
      <c:overlay val="0"/>
      <c:txPr>
        <a:bodyPr/>
        <a:lstStyle/>
        <a:p>
          <a:pPr>
            <a:defRPr sz="2000"/>
          </a:pPr>
          <a:endParaRPr lang="en-US"/>
        </a:p>
      </c:txPr>
    </c:legend>
    <c:plotVisOnly val="1"/>
    <c:dispBlanksAs val="gap"/>
    <c:showDLblsOverMax val="0"/>
  </c:chart>
  <c:spPr>
    <a:ln>
      <a:noFill/>
    </a:ln>
  </c:spPr>
  <c:txPr>
    <a:bodyPr/>
    <a:lstStyle/>
    <a:p>
      <a:pPr>
        <a:defRPr sz="1400" b="1"/>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5.0925925925925902E-2"/>
          <c:w val="0.82965675159486296"/>
          <c:h val="0.81464601106221302"/>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c:v>
                </c:pt>
                <c:pt idx="1">
                  <c:v>9</c:v>
                </c:pt>
                <c:pt idx="2">
                  <c:v>43</c:v>
                </c:pt>
                <c:pt idx="3">
                  <c:v>4</c:v>
                </c:pt>
                <c:pt idx="4">
                  <c:v>4</c:v>
                </c:pt>
                <c:pt idx="5">
                  <c:v>40</c:v>
                </c:pt>
              </c:numCache>
            </c:numRef>
          </c:val>
          <c:extLst>
            <c:ext xmlns:c16="http://schemas.microsoft.com/office/drawing/2014/chart" uri="{C3380CC4-5D6E-409C-BE32-E72D297353CC}">
              <c16:uniqueId val="{00000000-FC62-3D45-BF69-21B040BD0F4E}"/>
            </c:ext>
          </c:extLst>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c:v>
                </c:pt>
                <c:pt idx="1">
                  <c:v>32</c:v>
                </c:pt>
                <c:pt idx="2">
                  <c:v>60</c:v>
                </c:pt>
                <c:pt idx="3">
                  <c:v>15</c:v>
                </c:pt>
                <c:pt idx="4">
                  <c:v>17</c:v>
                </c:pt>
                <c:pt idx="5">
                  <c:v>67</c:v>
                </c:pt>
              </c:numCache>
            </c:numRef>
          </c:val>
          <c:extLst>
            <c:ext xmlns:c16="http://schemas.microsoft.com/office/drawing/2014/chart" uri="{C3380CC4-5D6E-409C-BE32-E72D297353CC}">
              <c16:uniqueId val="{00000001-FC62-3D45-BF69-21B040BD0F4E}"/>
            </c:ext>
          </c:extLst>
        </c:ser>
        <c:dLbls>
          <c:showLegendKey val="0"/>
          <c:showVal val="0"/>
          <c:showCatName val="0"/>
          <c:showSerName val="0"/>
          <c:showPercent val="0"/>
          <c:showBubbleSize val="0"/>
        </c:dLbls>
        <c:gapWidth val="150"/>
        <c:axId val="97196528"/>
        <c:axId val="97200432"/>
      </c:barChart>
      <c:catAx>
        <c:axId val="97196528"/>
        <c:scaling>
          <c:orientation val="minMax"/>
        </c:scaling>
        <c:delete val="0"/>
        <c:axPos val="b"/>
        <c:numFmt formatCode="General" sourceLinked="0"/>
        <c:majorTickMark val="out"/>
        <c:minorTickMark val="none"/>
        <c:tickLblPos val="nextTo"/>
        <c:txPr>
          <a:bodyPr/>
          <a:lstStyle/>
          <a:p>
            <a:pPr>
              <a:defRPr sz="2000"/>
            </a:pPr>
            <a:endParaRPr lang="en-US"/>
          </a:p>
        </c:txPr>
        <c:crossAx val="97200432"/>
        <c:crosses val="autoZero"/>
        <c:auto val="1"/>
        <c:lblAlgn val="ctr"/>
        <c:lblOffset val="100"/>
        <c:noMultiLvlLbl val="0"/>
      </c:catAx>
      <c:valAx>
        <c:axId val="9720043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1.44230969254128E-2"/>
              <c:y val="3.2482724239465098E-2"/>
            </c:manualLayout>
          </c:layout>
          <c:overlay val="0"/>
        </c:title>
        <c:numFmt formatCode="General" sourceLinked="1"/>
        <c:majorTickMark val="out"/>
        <c:minorTickMark val="none"/>
        <c:tickLblPos val="nextTo"/>
        <c:crossAx val="97196528"/>
        <c:crosses val="autoZero"/>
        <c:crossBetween val="between"/>
      </c:valAx>
    </c:plotArea>
    <c:legend>
      <c:legendPos val="r"/>
      <c:layout>
        <c:manualLayout>
          <c:xMode val="edge"/>
          <c:yMode val="edge"/>
          <c:x val="0.15307081301480799"/>
          <c:y val="3.40183473981229E-2"/>
          <c:w val="0.75749680920451701"/>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3.xml><?xml version="1.0" encoding="utf-8"?>
<c:userShapes xmlns:c="http://schemas.openxmlformats.org/drawingml/2006/chart">
  <cdr:relSizeAnchor xmlns:cdr="http://schemas.openxmlformats.org/drawingml/2006/chartDrawing">
    <cdr:from>
      <cdr:x>0.13578</cdr:x>
      <cdr:y>0.51426</cdr:y>
    </cdr:from>
    <cdr:to>
      <cdr:x>0.97222</cdr:x>
      <cdr:y>0.51426</cdr:y>
    </cdr:to>
    <cdr:cxnSp macro="">
      <cdr:nvCxnSpPr>
        <cdr:cNvPr id="3" name="Straight Connector 2">
          <a:extLst xmlns:a="http://schemas.openxmlformats.org/drawingml/2006/main">
            <a:ext uri="{FF2B5EF4-FFF2-40B4-BE49-F238E27FC236}">
              <a16:creationId xmlns:a16="http://schemas.microsoft.com/office/drawing/2014/main" id="{992F8C29-76E0-B24F-80F6-9D3E4D5B900D}"/>
            </a:ext>
          </a:extLst>
        </cdr:cNvPr>
        <cdr:cNvCxnSpPr/>
      </cdr:nvCxnSpPr>
      <cdr:spPr>
        <a:xfrm xmlns:a="http://schemas.openxmlformats.org/drawingml/2006/main">
          <a:off x="999192" y="1632275"/>
          <a:ext cx="6155498" cy="0"/>
        </a:xfrm>
        <a:prstGeom xmlns:a="http://schemas.openxmlformats.org/drawingml/2006/main" prst="line">
          <a:avLst/>
        </a:prstGeom>
        <a:ln xmlns:a="http://schemas.openxmlformats.org/drawingml/2006/main" w="38100">
          <a:solidFill>
            <a:srgbClr val="FF0000"/>
          </a:solidFill>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0.16709</cdr:x>
      <cdr:y>0.19567</cdr:y>
    </cdr:from>
    <cdr:to>
      <cdr:x>1</cdr:x>
      <cdr:y>0.19567</cdr:y>
    </cdr:to>
    <cdr:cxnSp macro="">
      <cdr:nvCxnSpPr>
        <cdr:cNvPr id="3" name="Straight Connector 2">
          <a:extLst xmlns:a="http://schemas.openxmlformats.org/drawingml/2006/main">
            <a:ext uri="{FF2B5EF4-FFF2-40B4-BE49-F238E27FC236}">
              <a16:creationId xmlns:a16="http://schemas.microsoft.com/office/drawing/2014/main" id="{D45D8E4D-0B65-004A-8C8E-1BEACB6E1685}"/>
            </a:ext>
          </a:extLst>
        </cdr:cNvPr>
        <cdr:cNvCxnSpPr/>
      </cdr:nvCxnSpPr>
      <cdr:spPr>
        <a:xfrm xmlns:a="http://schemas.openxmlformats.org/drawingml/2006/main">
          <a:off x="1248220" y="863636"/>
          <a:ext cx="6222128" cy="0"/>
        </a:xfrm>
        <a:prstGeom xmlns:a="http://schemas.openxmlformats.org/drawingml/2006/main" prst="line">
          <a:avLst/>
        </a:prstGeom>
        <a:ln xmlns:a="http://schemas.openxmlformats.org/drawingml/2006/main" w="38100">
          <a:solidFill>
            <a:srgbClr val="FF0000"/>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0.15278</cdr:x>
      <cdr:y>0.40964</cdr:y>
    </cdr:from>
    <cdr:to>
      <cdr:x>0.88889</cdr:x>
      <cdr:y>0.40964</cdr:y>
    </cdr:to>
    <cdr:cxnSp macro="">
      <cdr:nvCxnSpPr>
        <cdr:cNvPr id="13" name="Straight Connector 12">
          <a:extLst xmlns:a="http://schemas.openxmlformats.org/drawingml/2006/main">
            <a:ext uri="{FF2B5EF4-FFF2-40B4-BE49-F238E27FC236}">
              <a16:creationId xmlns:a16="http://schemas.microsoft.com/office/drawing/2014/main" id="{429F97F9-3C43-A44B-AC51-DAC0C18E7CB2}"/>
            </a:ext>
          </a:extLst>
        </cdr:cNvPr>
        <cdr:cNvCxnSpPr/>
      </cdr:nvCxnSpPr>
      <cdr:spPr>
        <a:xfrm xmlns:a="http://schemas.openxmlformats.org/drawingml/2006/main">
          <a:off x="1676400" y="2590800"/>
          <a:ext cx="8077200" cy="0"/>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0.13701</cdr:x>
      <cdr:y>0.12238</cdr:y>
    </cdr:from>
    <cdr:to>
      <cdr:x>0.1861</cdr:x>
      <cdr:y>0.19858</cdr:y>
    </cdr:to>
    <cdr:sp macro="" textlink="">
      <cdr:nvSpPr>
        <cdr:cNvPr id="2" name="TextBox 1"/>
        <cdr:cNvSpPr txBox="1"/>
      </cdr:nvSpPr>
      <cdr:spPr>
        <a:xfrm xmlns:a="http://schemas.openxmlformats.org/drawingml/2006/main">
          <a:off x="1325908" y="746029"/>
          <a:ext cx="475064" cy="464515"/>
        </a:xfrm>
        <a:prstGeom xmlns:a="http://schemas.openxmlformats.org/drawingml/2006/main" prst="rect">
          <a:avLst/>
        </a:prstGeom>
      </cdr:spPr>
      <cdr:txBody>
        <a:bodyPr xmlns:a="http://schemas.openxmlformats.org/drawingml/2006/main" vertOverflow="clip" wrap="none" lIns="0" tIns="0" rIns="0" bIns="0" rtlCol="0"/>
        <a:lstStyle xmlns:a="http://schemas.openxmlformats.org/drawingml/2006/main"/>
        <a:p xmlns:a="http://schemas.openxmlformats.org/drawingml/2006/main">
          <a:pPr algn="ctr"/>
          <a:r>
            <a:rPr lang="en-US" sz="1600" dirty="0"/>
            <a:t>2.7x</a:t>
          </a:r>
        </a:p>
      </cdr:txBody>
    </cdr:sp>
  </cdr:relSizeAnchor>
  <cdr:relSizeAnchor xmlns:cdr="http://schemas.openxmlformats.org/drawingml/2006/chartDrawing">
    <cdr:from>
      <cdr:x>0.2042</cdr:x>
      <cdr:y>0.12333</cdr:y>
    </cdr:from>
    <cdr:to>
      <cdr:x>0.25329</cdr:x>
      <cdr:y>0.19952</cdr:y>
    </cdr:to>
    <cdr:sp macro="" textlink="">
      <cdr:nvSpPr>
        <cdr:cNvPr id="3" name="TextBox 1"/>
        <cdr:cNvSpPr txBox="1"/>
      </cdr:nvSpPr>
      <cdr:spPr>
        <a:xfrm xmlns:a="http://schemas.openxmlformats.org/drawingml/2006/main">
          <a:off x="1976133" y="751820"/>
          <a:ext cx="475064" cy="46445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2.2x</a:t>
          </a:r>
        </a:p>
      </cdr:txBody>
    </cdr:sp>
  </cdr:relSizeAnchor>
  <cdr:relSizeAnchor xmlns:cdr="http://schemas.openxmlformats.org/drawingml/2006/chartDrawing">
    <cdr:from>
      <cdr:x>0.26982</cdr:x>
      <cdr:y>0.12333</cdr:y>
    </cdr:from>
    <cdr:to>
      <cdr:x>0.31891</cdr:x>
      <cdr:y>0.19952</cdr:y>
    </cdr:to>
    <cdr:sp macro="" textlink="">
      <cdr:nvSpPr>
        <cdr:cNvPr id="4" name="TextBox 1"/>
        <cdr:cNvSpPr txBox="1"/>
      </cdr:nvSpPr>
      <cdr:spPr>
        <a:xfrm xmlns:a="http://schemas.openxmlformats.org/drawingml/2006/main">
          <a:off x="2611164" y="751820"/>
          <a:ext cx="475064" cy="46445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2.1x</a:t>
          </a:r>
        </a:p>
      </cdr:txBody>
    </cdr:sp>
  </cdr:relSizeAnchor>
  <cdr:relSizeAnchor xmlns:cdr="http://schemas.openxmlformats.org/drawingml/2006/chartDrawing">
    <cdr:from>
      <cdr:x>0.33702</cdr:x>
      <cdr:y>0.12144</cdr:y>
    </cdr:from>
    <cdr:to>
      <cdr:x>0.38611</cdr:x>
      <cdr:y>0.19764</cdr:y>
    </cdr:to>
    <cdr:sp macro="" textlink="">
      <cdr:nvSpPr>
        <cdr:cNvPr id="5" name="TextBox 1"/>
        <cdr:cNvSpPr txBox="1"/>
      </cdr:nvSpPr>
      <cdr:spPr>
        <a:xfrm xmlns:a="http://schemas.openxmlformats.org/drawingml/2006/main">
          <a:off x="3261485" y="740298"/>
          <a:ext cx="475064" cy="464516"/>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2.1x</a:t>
          </a:r>
        </a:p>
      </cdr:txBody>
    </cdr:sp>
  </cdr:relSizeAnchor>
  <cdr:relSizeAnchor xmlns:cdr="http://schemas.openxmlformats.org/drawingml/2006/chartDrawing">
    <cdr:from>
      <cdr:x>0.401</cdr:x>
      <cdr:y>0.12144</cdr:y>
    </cdr:from>
    <cdr:to>
      <cdr:x>0.45009</cdr:x>
      <cdr:y>0.19764</cdr:y>
    </cdr:to>
    <cdr:sp macro="" textlink="">
      <cdr:nvSpPr>
        <cdr:cNvPr id="6" name="TextBox 1"/>
        <cdr:cNvSpPr txBox="1"/>
      </cdr:nvSpPr>
      <cdr:spPr>
        <a:xfrm xmlns:a="http://schemas.openxmlformats.org/drawingml/2006/main">
          <a:off x="3880645" y="740298"/>
          <a:ext cx="475064" cy="464516"/>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2.0x</a:t>
          </a:r>
        </a:p>
      </cdr:txBody>
    </cdr:sp>
  </cdr:relSizeAnchor>
  <cdr:relSizeAnchor xmlns:cdr="http://schemas.openxmlformats.org/drawingml/2006/chartDrawing">
    <cdr:from>
      <cdr:x>0.47244</cdr:x>
      <cdr:y>0.125</cdr:y>
    </cdr:from>
    <cdr:to>
      <cdr:x>0.52153</cdr:x>
      <cdr:y>0.2012</cdr:y>
    </cdr:to>
    <cdr:sp macro="" textlink="">
      <cdr:nvSpPr>
        <cdr:cNvPr id="7" name="TextBox 1"/>
        <cdr:cNvSpPr txBox="1"/>
      </cdr:nvSpPr>
      <cdr:spPr>
        <a:xfrm xmlns:a="http://schemas.openxmlformats.org/drawingml/2006/main">
          <a:off x="4571999" y="762000"/>
          <a:ext cx="475063" cy="464515"/>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2.1x</a:t>
          </a:r>
        </a:p>
      </cdr:txBody>
    </cdr:sp>
  </cdr:relSizeAnchor>
  <cdr:relSizeAnchor xmlns:cdr="http://schemas.openxmlformats.org/drawingml/2006/chartDrawing">
    <cdr:from>
      <cdr:x>0.54797</cdr:x>
      <cdr:y>0.11921</cdr:y>
    </cdr:from>
    <cdr:to>
      <cdr:x>0.59706</cdr:x>
      <cdr:y>0.19541</cdr:y>
    </cdr:to>
    <cdr:sp macro="" textlink="">
      <cdr:nvSpPr>
        <cdr:cNvPr id="8" name="TextBox 1"/>
        <cdr:cNvSpPr txBox="1"/>
      </cdr:nvSpPr>
      <cdr:spPr>
        <a:xfrm xmlns:a="http://schemas.openxmlformats.org/drawingml/2006/main">
          <a:off x="5302933" y="726704"/>
          <a:ext cx="475063" cy="464516"/>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2.0x</a:t>
          </a:r>
        </a:p>
      </cdr:txBody>
    </cdr:sp>
  </cdr:relSizeAnchor>
  <cdr:relSizeAnchor xmlns:cdr="http://schemas.openxmlformats.org/drawingml/2006/chartDrawing">
    <cdr:from>
      <cdr:x>0.61516</cdr:x>
      <cdr:y>0.12333</cdr:y>
    </cdr:from>
    <cdr:to>
      <cdr:x>0.66425</cdr:x>
      <cdr:y>0.19952</cdr:y>
    </cdr:to>
    <cdr:sp macro="" textlink="">
      <cdr:nvSpPr>
        <cdr:cNvPr id="9" name="TextBox 1"/>
        <cdr:cNvSpPr txBox="1"/>
      </cdr:nvSpPr>
      <cdr:spPr>
        <a:xfrm xmlns:a="http://schemas.openxmlformats.org/drawingml/2006/main">
          <a:off x="5953157" y="751820"/>
          <a:ext cx="475064" cy="46445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1.8x</a:t>
          </a:r>
        </a:p>
      </cdr:txBody>
    </cdr:sp>
  </cdr:relSizeAnchor>
  <cdr:relSizeAnchor xmlns:cdr="http://schemas.openxmlformats.org/drawingml/2006/chartDrawing">
    <cdr:from>
      <cdr:x>0.68068</cdr:x>
      <cdr:y>0.12016</cdr:y>
    </cdr:from>
    <cdr:to>
      <cdr:x>0.72976</cdr:x>
      <cdr:y>0.19635</cdr:y>
    </cdr:to>
    <cdr:sp macro="" textlink="">
      <cdr:nvSpPr>
        <cdr:cNvPr id="10" name="TextBox 1"/>
        <cdr:cNvSpPr txBox="1"/>
      </cdr:nvSpPr>
      <cdr:spPr>
        <a:xfrm xmlns:a="http://schemas.openxmlformats.org/drawingml/2006/main">
          <a:off x="6587221" y="732496"/>
          <a:ext cx="474966" cy="46445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2.1x</a:t>
          </a:r>
        </a:p>
      </cdr:txBody>
    </cdr:sp>
  </cdr:relSizeAnchor>
  <cdr:relSizeAnchor xmlns:cdr="http://schemas.openxmlformats.org/drawingml/2006/chartDrawing">
    <cdr:from>
      <cdr:x>0.87715</cdr:x>
      <cdr:y>0.12333</cdr:y>
    </cdr:from>
    <cdr:to>
      <cdr:x>0.92623</cdr:x>
      <cdr:y>0.19952</cdr:y>
    </cdr:to>
    <cdr:sp macro="" textlink="">
      <cdr:nvSpPr>
        <cdr:cNvPr id="11" name="TextBox 1"/>
        <cdr:cNvSpPr txBox="1"/>
      </cdr:nvSpPr>
      <cdr:spPr>
        <a:xfrm xmlns:a="http://schemas.openxmlformats.org/drawingml/2006/main">
          <a:off x="8488539" y="751820"/>
          <a:ext cx="474967" cy="46445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1.4x</a:t>
          </a:r>
        </a:p>
      </cdr:txBody>
    </cdr:sp>
  </cdr:relSizeAnchor>
  <cdr:relSizeAnchor xmlns:cdr="http://schemas.openxmlformats.org/drawingml/2006/chartDrawing">
    <cdr:from>
      <cdr:x>0.12598</cdr:x>
      <cdr:y>0.3375</cdr:y>
    </cdr:from>
    <cdr:to>
      <cdr:x>0.92926</cdr:x>
      <cdr:y>0.3375</cdr:y>
    </cdr:to>
    <cdr:cxnSp macro="">
      <cdr:nvCxnSpPr>
        <cdr:cNvPr id="12" name="Straight Connector 11">
          <a:extLst xmlns:a="http://schemas.openxmlformats.org/drawingml/2006/main">
            <a:ext uri="{FF2B5EF4-FFF2-40B4-BE49-F238E27FC236}">
              <a16:creationId xmlns:a16="http://schemas.microsoft.com/office/drawing/2014/main" id="{8902EAEB-2960-AA43-B014-452AFF6EA1DA}"/>
            </a:ext>
          </a:extLst>
        </cdr:cNvPr>
        <cdr:cNvCxnSpPr/>
      </cdr:nvCxnSpPr>
      <cdr:spPr>
        <a:xfrm xmlns:a="http://schemas.openxmlformats.org/drawingml/2006/main">
          <a:off x="1219199" y="2057400"/>
          <a:ext cx="7773662" cy="0"/>
        </a:xfrm>
        <a:prstGeom xmlns:a="http://schemas.openxmlformats.org/drawingml/2006/main" prst="line">
          <a:avLst/>
        </a:prstGeom>
        <a:ln xmlns:a="http://schemas.openxmlformats.org/drawingml/2006/main">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7/12/18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7/12/18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0"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0" i="0" u="none" baseline="0" dirty="0"/>
              <a:t>[CLICK]</a:t>
            </a:r>
            <a:endParaRPr lang="en-US" b="0" i="0" u="none" dirty="0"/>
          </a:p>
          <a:p>
            <a:r>
              <a:rPr lang="en-US" b="0" i="0" u="none" dirty="0"/>
              <a:t>We</a:t>
            </a:r>
            <a:r>
              <a:rPr lang="en-US" b="0" i="0" u="none" baseline="0" dirty="0"/>
              <a:t> now show the distribution of bit vectors across the DRAM arrays to enable parallel processing of many bins. </a:t>
            </a:r>
          </a:p>
          <a:p>
            <a:r>
              <a:rPr lang="en-US" b="0"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0329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dirty="0"/>
              <a:t>We propose an</a:t>
            </a:r>
            <a:r>
              <a:rPr lang="en-US" baseline="0" dirty="0"/>
              <a:t> in-memory filter to accelerate read mapping</a:t>
            </a:r>
          </a:p>
          <a:p>
            <a:r>
              <a:rPr lang="en-US" b="1" i="1" u="sng" baseline="0" dirty="0"/>
              <a:t>[CLICK]</a:t>
            </a:r>
          </a:p>
          <a:p>
            <a:r>
              <a:rPr lang="en-US" b="0" i="0" u="none" baseline="0" dirty="0"/>
              <a:t>Compared to the previous best filter we show up to 3.7x end-to-end speedup on the same mapper and</a:t>
            </a:r>
          </a:p>
          <a:p>
            <a:r>
              <a:rPr lang="en-US" b="0" i="0" u="none" baseline="0" dirty="0"/>
              <a:t>We also observe on average 6x fewer false negatives</a:t>
            </a:r>
          </a:p>
          <a:p>
            <a:r>
              <a:rPr lang="en-US" b="1" i="1" u="sng" baseline="0" dirty="0"/>
              <a:t>[CLICK]</a:t>
            </a:r>
          </a:p>
          <a:p>
            <a:r>
              <a:rPr lang="en-US" b="0" i="0" u="none" baseline="0" dirty="0"/>
              <a:t>GRIM-Filter is a universal filter that can be applied to any read mapper and we hope these results encourage people to use processing in memory to improve other data intensive algorithms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5896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GRIM-Filter, fast seed location filtering in DNA read mapping using processing-in-memory technologies.</a:t>
            </a:r>
          </a:p>
          <a:p>
            <a:r>
              <a:rPr lang="en-US" b="1" i="1" u="sng" baseline="0" dirty="0"/>
              <a:t>[CLICK]</a:t>
            </a:r>
          </a:p>
          <a:p>
            <a:endParaRPr lang="en-US" b="1" i="1" u="sng" baseline="0" dirty="0"/>
          </a:p>
          <a:p>
            <a:endParaRPr lang="en-US" b="1" i="1" u="sng" baseline="0" dirty="0"/>
          </a:p>
          <a:p>
            <a:pPr marL="0" indent="0">
              <a:buNone/>
            </a:pPr>
            <a:r>
              <a:rPr lang="en-US" dirty="0"/>
              <a:t>ANTICIPATE QUESTIONS </a:t>
            </a:r>
          </a:p>
          <a:p>
            <a:pPr marL="0" indent="0">
              <a:buNone/>
            </a:pPr>
            <a:r>
              <a:rPr lang="en-US" dirty="0"/>
              <a:t>READ MAPPERS , FPGA, GPUs,</a:t>
            </a:r>
          </a:p>
          <a:p>
            <a:pPr marL="0" indent="0">
              <a:buNone/>
            </a:pPr>
            <a:r>
              <a:rPr lang="en-US" dirty="0"/>
              <a:t>SHD?  SIMD</a:t>
            </a:r>
          </a:p>
          <a:p>
            <a:pPr marL="0" indent="0">
              <a:buNone/>
            </a:pPr>
            <a:r>
              <a:rPr lang="en-US" dirty="0"/>
              <a:t>Etc.</a:t>
            </a:r>
          </a:p>
          <a:p>
            <a:pPr marL="0" indent="0">
              <a:buNone/>
            </a:pPr>
            <a:endParaRPr lang="en-US" dirty="0"/>
          </a:p>
          <a:p>
            <a:pPr marL="0" indent="0">
              <a:buNone/>
            </a:pPr>
            <a:r>
              <a:rPr lang="en-US" dirty="0"/>
              <a:t>How PIM is working here. Quick summary of the steps</a:t>
            </a:r>
          </a:p>
          <a:p>
            <a:pPr marL="0" indent="0">
              <a:buNone/>
            </a:pPr>
            <a:endParaRPr lang="en-US" dirty="0"/>
          </a:p>
          <a:p>
            <a:pPr marL="0" indent="0">
              <a:buNone/>
            </a:pPr>
            <a:endParaRPr lang="en-US" dirty="0"/>
          </a:p>
          <a:p>
            <a:pPr marL="0" indent="0">
              <a:buNone/>
            </a:pPr>
            <a:r>
              <a:rPr lang="en-US" dirty="0"/>
              <a:t> </a:t>
            </a:r>
          </a:p>
          <a:p>
            <a:endParaRPr lang="en-US" b="1" i="1" u="sng"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9564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So the problem is that Cache </a:t>
            </a:r>
            <a:r>
              <a:rPr lang="en-US" dirty="0" err="1"/>
              <a:t>coherencde</a:t>
            </a:r>
            <a:r>
              <a:rPr lang="en-US" dirty="0"/>
              <a:t> is a major</a:t>
            </a:r>
            <a:r>
              <a:rPr lang="en-US" baseline="0" dirty="0"/>
              <a:t> system challenge for Processing in memory, and prior works propose </a:t>
            </a:r>
            <a:r>
              <a:rPr lang="en-US" baseline="0" dirty="0" err="1"/>
              <a:t>na</a:t>
            </a:r>
            <a:r>
              <a:rPr lang="nl-NL" baseline="0" dirty="0" err="1"/>
              <a:t>ï</a:t>
            </a:r>
            <a:r>
              <a:rPr lang="en-US" baseline="0" dirty="0" err="1"/>
              <a:t>ve</a:t>
            </a:r>
            <a:r>
              <a:rPr lang="en-US" baseline="0" dirty="0"/>
              <a:t> solution to handle coherence and those solution fail to keep PIM benefit across many data </a:t>
            </a:r>
            <a:r>
              <a:rPr lang="en-US" baseline="0" dirty="0" err="1"/>
              <a:t>intensie</a:t>
            </a:r>
            <a:r>
              <a:rPr lang="en-US" baseline="0" dirty="0"/>
              <a:t> </a:t>
            </a:r>
            <a:r>
              <a:rPr lang="en-US" baseline="0" dirty="0" err="1"/>
              <a:t>appliation</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46223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a:t>
            </a:r>
            <a:r>
              <a:rPr lang="en-US" baseline="0" dirty="0"/>
              <a:t> is one major system challenge when you want to integrate this capability, I mean PIM, into todays system, and that</a:t>
            </a:r>
            <a:r>
              <a:rPr lang="mr-IN" baseline="0" dirty="0"/>
              <a:t>’</a:t>
            </a:r>
            <a:r>
              <a:rPr lang="en-US" baseline="0" dirty="0"/>
              <a:t>s Coherence.</a:t>
            </a:r>
          </a:p>
          <a:p>
            <a:endParaRPr lang="en-US" baseline="0" dirty="0"/>
          </a:p>
          <a:p>
            <a:r>
              <a:rPr lang="en-US" baseline="0" dirty="0"/>
              <a:t>So you have this </a:t>
            </a:r>
            <a:r>
              <a:rPr lang="en-US" baseline="0" dirty="0" err="1"/>
              <a:t>cpu-pim</a:t>
            </a:r>
            <a:r>
              <a:rPr lang="en-US" baseline="0" dirty="0"/>
              <a:t> system, that there are a bunch of PIM computation unit, lets call them </a:t>
            </a:r>
            <a:r>
              <a:rPr lang="en-US" baseline="0" dirty="0" err="1"/>
              <a:t>pim</a:t>
            </a:r>
            <a:r>
              <a:rPr lang="en-US" baseline="0" dirty="0"/>
              <a:t> cores, they could be just accelerators or general purpose cores, and each of them has a small buffer or a private cache, to keep the working set. Then you have </a:t>
            </a:r>
            <a:r>
              <a:rPr lang="en-US" baseline="0" dirty="0" err="1"/>
              <a:t>abunch</a:t>
            </a:r>
            <a:r>
              <a:rPr lang="en-US" baseline="0" dirty="0"/>
              <a:t> of </a:t>
            </a:r>
            <a:r>
              <a:rPr lang="en-US" baseline="0" dirty="0" err="1"/>
              <a:t>cpu</a:t>
            </a:r>
            <a:r>
              <a:rPr lang="en-US" baseline="0" dirty="0"/>
              <a:t> threads running on </a:t>
            </a:r>
            <a:r>
              <a:rPr lang="en-US" baseline="0" dirty="0" err="1"/>
              <a:t>cpu</a:t>
            </a:r>
            <a:r>
              <a:rPr lang="en-US" baseline="0" dirty="0"/>
              <a:t> cores, and they offload some task to these computation unit. </a:t>
            </a:r>
            <a:r>
              <a:rPr lang="en-US" baseline="0" dirty="0" err="1"/>
              <a:t>Amd</a:t>
            </a:r>
            <a:r>
              <a:rPr lang="en-US" baseline="0" dirty="0"/>
              <a:t> then they both could access shared data throughout </a:t>
            </a:r>
            <a:r>
              <a:rPr lang="en-US" baseline="0" dirty="0" err="1"/>
              <a:t>theyir</a:t>
            </a:r>
            <a:r>
              <a:rPr lang="en-US" baseline="0" dirty="0"/>
              <a:t> execution </a:t>
            </a:r>
          </a:p>
          <a:p>
            <a:r>
              <a:rPr lang="en-US" baseline="0" dirty="0"/>
              <a:t>That they both access. In such a case, you need a cache coherence mechanism, to guarantee correctness and make sure these copies of data are coherent with each other.</a:t>
            </a:r>
          </a:p>
          <a:p>
            <a:endParaRPr lang="en-US" baseline="0" dirty="0"/>
          </a:p>
          <a:p>
            <a:r>
              <a:rPr lang="en-US" baseline="0" dirty="0"/>
              <a:t>The problem is it is impractical to use traditional fine-grained coherence between PIM and CPU, because all coherence traffic now would go over the off-chip channel to maintain the coherence, which is very costly, and could offset/negate  PIM’s benefits. </a:t>
            </a:r>
          </a:p>
          <a:p>
            <a:endParaRPr lang="en-US" baseline="0" dirty="0"/>
          </a:p>
          <a:p>
            <a:r>
              <a:rPr lang="en-US" baseline="0" dirty="0"/>
              <a:t>Because of this, prior works assume zero or very limited </a:t>
            </a:r>
            <a:r>
              <a:rPr lang="en-US" baseline="0" dirty="0" err="1"/>
              <a:t>shraing</a:t>
            </a:r>
            <a:r>
              <a:rPr lang="en-US" baseline="0" dirty="0"/>
              <a:t> between PIM cores and CPU, and as a result, they came up with </a:t>
            </a:r>
            <a:r>
              <a:rPr lang="en-US" baseline="0" dirty="0" err="1"/>
              <a:t>na</a:t>
            </a:r>
            <a:r>
              <a:rPr lang="nl-NL" baseline="0" dirty="0" err="1"/>
              <a:t>ï</a:t>
            </a:r>
            <a:r>
              <a:rPr lang="en-US" baseline="0" dirty="0" err="1"/>
              <a:t>ve</a:t>
            </a:r>
            <a:r>
              <a:rPr lang="en-US" baseline="0" dirty="0"/>
              <a:t> coherence mechanisms. What we found in was, this is not the case for many important application. I will walk you through two case studies.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4834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lvl="1" indent="-174708" defTabSz="931774">
              <a:buFontTx/>
              <a:buChar char="-"/>
              <a:defRPr/>
            </a:pPr>
            <a:r>
              <a:rPr lang="en-US" dirty="0"/>
              <a:t>One potential</a:t>
            </a:r>
            <a:r>
              <a:rPr lang="en-US" baseline="0" dirty="0"/>
              <a:t> solution is to use conventional coherence protocols. What we can do is to treat PIM cores as </a:t>
            </a:r>
            <a:r>
              <a:rPr lang="mr-IN" baseline="0" dirty="0"/>
              <a:t>…</a:t>
            </a:r>
            <a:r>
              <a:rPr lang="en-US" baseline="0" dirty="0"/>
              <a:t> and then use conventional </a:t>
            </a:r>
            <a:r>
              <a:rPr lang="mr-IN" baseline="0" dirty="0"/>
              <a:t>…</a:t>
            </a:r>
            <a:r>
              <a:rPr lang="en-US" baseline="0" dirty="0"/>
              <a:t> to make them coherent with </a:t>
            </a:r>
            <a:r>
              <a:rPr lang="en-US" baseline="0" dirty="0" err="1"/>
              <a:t>cpu</a:t>
            </a:r>
            <a:r>
              <a:rPr lang="en-US" baseline="0" dirty="0"/>
              <a:t> cores. </a:t>
            </a:r>
          </a:p>
          <a:p>
            <a:pPr marL="174708" lvl="1" indent="-174708" defTabSz="931774">
              <a:buFontTx/>
              <a:buChar char="-"/>
              <a:defRPr/>
            </a:pPr>
            <a:r>
              <a:rPr lang="en-US" baseline="0" dirty="0"/>
              <a:t>The good thing about this </a:t>
            </a:r>
            <a:r>
              <a:rPr lang="en-US" baseline="0" dirty="0" err="1"/>
              <a:t>appraoch</a:t>
            </a:r>
            <a:r>
              <a:rPr lang="en-US" baseline="0" dirty="0"/>
              <a:t> is that it makes PIM programming model very easy. Because it would behave similar to what we expect from multithreaded programming. But, the problem is, </a:t>
            </a:r>
            <a:endParaRPr lang="en-US" dirty="0"/>
          </a:p>
          <a:p>
            <a:pPr marL="0" lvl="1" defTabSz="931774">
              <a:defRPr/>
            </a:pPr>
            <a:r>
              <a:rPr lang="en-US" baseline="0" dirty="0"/>
              <a:t>- </a:t>
            </a:r>
          </a:p>
          <a:p>
            <a:pPr marL="0" lvl="1" defTabSz="931774">
              <a:defRPr/>
            </a:pPr>
            <a:r>
              <a:rPr lang="en-US" baseline="0" dirty="0"/>
              <a:t> This means that now coherence traffic would go over off-chip channel. Every snoop, invalidate or upgrade message in coherence protocol needs to go over off-chip channel, even if there is no sharing. So, as result, instead of getting rid of data movement, which is the goal of the PIM, you are adding a lot of data movement over the off-chip channel. </a:t>
            </a:r>
            <a:endParaRPr lang="en-US" dirty="0"/>
          </a:p>
          <a:p>
            <a:pPr marL="174708" lvl="1" indent="-174708" defTabSz="931774">
              <a:buFontTx/>
              <a:buChar char="-"/>
              <a:defRPr/>
            </a:pPr>
            <a:r>
              <a:rPr lang="en-US" dirty="0"/>
              <a:t>Our evaluation shows that it</a:t>
            </a:r>
            <a:r>
              <a:rPr lang="en-US" baseline="0" dirty="0"/>
              <a:t> </a:t>
            </a:r>
            <a:r>
              <a:rPr lang="en-US" baseline="0" dirty="0" err="1"/>
              <a:t>actaully</a:t>
            </a:r>
            <a:r>
              <a:rPr lang="en-US" baseline="0" dirty="0"/>
              <a:t> increases energy because of these additional data movements </a:t>
            </a:r>
            <a:r>
              <a:rPr lang="mr-IN" baseline="0" dirty="0"/>
              <a:t>…</a:t>
            </a:r>
            <a:r>
              <a:rPr lang="en-US" baseline="0" dirty="0"/>
              <a:t> and eliminates </a:t>
            </a:r>
            <a:r>
              <a:rPr lang="mr-IN" baseline="0" dirty="0"/>
              <a:t>…</a:t>
            </a:r>
            <a:endParaRPr lang="en-US" baseline="0" dirty="0"/>
          </a:p>
          <a:p>
            <a:pPr marL="174708" lvl="1" indent="-174708" defTabSz="931774">
              <a:buFontTx/>
              <a:buChar char="-"/>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14181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key idea is that we want to avoid sending coherence messages during PIM execution, but instead, we want to batch all those coherence messages in some compressed signatures, and then use those to verify correctness at the end of kernel execution.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3506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91565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lvl="1" defTabSz="931774">
              <a:defRPr/>
            </a:pPr>
            <a:endParaRPr lang="en-US" sz="2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4554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works shaped</a:t>
            </a:r>
            <a:r>
              <a:rPr lang="en-US" baseline="0" dirty="0"/>
              <a:t> their proposal based on one of these two assumptions. They either assume  </a:t>
            </a:r>
            <a:r>
              <a:rPr lang="mr-IN" baseline="0" dirty="0"/>
              <a:t>…</a:t>
            </a:r>
            <a:r>
              <a:rPr lang="en-US" baseline="0" dirty="0"/>
              <a:t> OR </a:t>
            </a:r>
            <a:r>
              <a:rPr lang="mr-IN" baseline="0" dirty="0"/>
              <a:t>…</a:t>
            </a:r>
            <a:r>
              <a:rPr lang="en-US" baseline="0" dirty="0"/>
              <a:t>.</a:t>
            </a:r>
          </a:p>
          <a:p>
            <a:endParaRPr lang="en-US" baseline="0" dirty="0"/>
          </a:p>
          <a:p>
            <a:pPr marL="0" lvl="1" defTabSz="931774">
              <a:defRPr/>
            </a:pPr>
            <a:endParaRPr lang="en-US" sz="2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6544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over our application analysis and show why those assumption do not hold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1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5895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an application analysis for PIM, first we need to figur</a:t>
            </a:r>
            <a:r>
              <a:rPr lang="en-US" baseline="0" dirty="0"/>
              <a:t>e out</a:t>
            </a:r>
            <a:r>
              <a:rPr lang="en-US" dirty="0"/>
              <a:t> when an application would benefit from PIM </a:t>
            </a:r>
            <a:r>
              <a:rPr lang="mr-IN" dirty="0"/>
              <a:t>…</a:t>
            </a:r>
            <a:endParaRPr lang="en-US" dirty="0"/>
          </a:p>
          <a:p>
            <a:endParaRPr lang="en-US" dirty="0"/>
          </a:p>
          <a:p>
            <a:pPr defTabSz="931774">
              <a:defRPr/>
            </a:pPr>
            <a:r>
              <a:rPr lang="en-US" dirty="0">
                <a:solidFill>
                  <a:schemeClr val="tx2"/>
                </a:solidFill>
              </a:rPr>
              <a:t>We performed a quantitative analysis using </a:t>
            </a:r>
            <a:r>
              <a:rPr lang="en-US" dirty="0" err="1">
                <a:solidFill>
                  <a:schemeClr val="tx2"/>
                </a:solidFill>
              </a:rPr>
              <a:t>Perf</a:t>
            </a:r>
            <a:endParaRPr lang="en-US" sz="1000" dirty="0">
              <a:solidFill>
                <a:srgbClr val="0000FF"/>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1797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31774">
              <a:defRPr/>
            </a:pPr>
            <a:r>
              <a:rPr lang="en-US" dirty="0"/>
              <a:t>So</a:t>
            </a:r>
            <a:r>
              <a:rPr lang="en-US" baseline="0" dirty="0"/>
              <a:t> now lets look at one of the applications we analyzed as an example. </a:t>
            </a:r>
          </a:p>
          <a:p>
            <a:pPr defTabSz="931774">
              <a:defRPr/>
            </a:pPr>
            <a:endParaRPr lang="ar-IQ" dirty="0"/>
          </a:p>
          <a:p>
            <a:pPr defTabSz="931774">
              <a:defRPr/>
            </a:pPr>
            <a:r>
              <a:rPr lang="en-US" dirty="0"/>
              <a:t>The</a:t>
            </a:r>
            <a:r>
              <a:rPr lang="en-US" baseline="0" dirty="0"/>
              <a:t> first case study is hybrid in-memory databases. </a:t>
            </a:r>
            <a:r>
              <a:rPr lang="en-US" dirty="0"/>
              <a:t>Today, because we</a:t>
            </a:r>
            <a:r>
              <a:rPr lang="en-US" baseline="0" dirty="0"/>
              <a:t> need to perform real-time analytical processing, </a:t>
            </a:r>
            <a:r>
              <a:rPr lang="en-US" dirty="0"/>
              <a:t>many industrial</a:t>
            </a:r>
            <a:r>
              <a:rPr lang="en-US" baseline="0" dirty="0"/>
              <a:t> and academic databases, combine the transactional and analytical behavior into one single hybrid database, and because of that, you can perform both transactions and analytical queries on the same database (these two used to be separate). </a:t>
            </a:r>
            <a:br>
              <a:rPr lang="en-US" baseline="0" dirty="0"/>
            </a:br>
            <a:br>
              <a:rPr lang="en-US" baseline="0" dirty="0"/>
            </a:br>
            <a:r>
              <a:rPr lang="en-US" baseline="0" dirty="0"/>
              <a:t>When we analyzed these application, what we observe was that the transaction queries perform better if they run on CPU, because they access only a few rows, like you want to insert a value into a row, and because of that the working set can easily fit in processor cache, and they are latency sensitive and short lived. </a:t>
            </a:r>
            <a:br>
              <a:rPr lang="en-US" baseline="0" dirty="0"/>
            </a:br>
            <a:br>
              <a:rPr lang="en-US" baseline="0" dirty="0"/>
            </a:br>
            <a:r>
              <a:rPr lang="en-US" baseline="0" dirty="0"/>
              <a:t>On the other hand, analytical queries are a good fit for PIM, because they usually bring lot of data to CPU which most of them are not needed. Like when we want to get the average grade of student or do a filtering on some value. You need to scan the entire table to perform the query. As a </a:t>
            </a:r>
            <a:r>
              <a:rPr lang="en-US" baseline="0" dirty="0" err="1"/>
              <a:t>reuslt</a:t>
            </a:r>
            <a:r>
              <a:rPr lang="en-US" baseline="0" dirty="0"/>
              <a:t>, it generates a lot of data movement. They working set is huge and can not easily fit into cache, and the access patterns are also not cache friendly. All of these make them good fit for offloading these to PIM.</a:t>
            </a:r>
          </a:p>
          <a:p>
            <a:pPr defTabSz="931774">
              <a:defRPr/>
            </a:pPr>
            <a:r>
              <a:rPr lang="en-US" baseline="0" dirty="0"/>
              <a:t> </a:t>
            </a:r>
            <a:endParaRPr lang="en-US" dirty="0"/>
          </a:p>
          <a:p>
            <a:pPr defTabSz="931774">
              <a:defRPr/>
            </a:pPr>
            <a:r>
              <a:rPr lang="en-US" dirty="0"/>
              <a:t>And then In such workloads, when we offload </a:t>
            </a:r>
            <a:r>
              <a:rPr lang="en-US" dirty="0" err="1"/>
              <a:t>analutical</a:t>
            </a:r>
            <a:r>
              <a:rPr lang="en-US" dirty="0"/>
              <a:t> threads to PIM, because they are both operating within the same database and share many data structures. data sharing and concurrent accesses from both PIM kernels and processor threads can not be avoided. </a:t>
            </a:r>
          </a:p>
          <a:p>
            <a:pPr defTabSz="931774">
              <a:defRPr/>
            </a:pPr>
            <a:endParaRPr lang="en-US" dirty="0"/>
          </a:p>
          <a:p>
            <a:endParaRPr lang="en-US" baseline="0" dirty="0"/>
          </a:p>
          <a:p>
            <a:r>
              <a:rPr lang="en-US" baseline="0" dirty="0" err="1"/>
              <a:t>Saugata</a:t>
            </a:r>
            <a:r>
              <a:rPr lang="en-US" baseline="0" dirty="0"/>
              <a:t> feedback: have backup slides for program partitioning  - also mention there is data to back this up </a:t>
            </a:r>
            <a:r>
              <a:rPr lang="mr-IN" baseline="0" dirty="0"/>
              <a:t>–</a:t>
            </a:r>
            <a:r>
              <a:rPr lang="en-US" baseline="0" dirty="0"/>
              <a:t> show that its better than ideal </a:t>
            </a:r>
            <a:r>
              <a:rPr lang="en-US" baseline="0" dirty="0" err="1"/>
              <a:t>pim</a:t>
            </a: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7701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the same behavior</a:t>
            </a:r>
            <a:r>
              <a:rPr lang="en-US" baseline="0" dirty="0"/>
              <a:t> across all of the applications we studied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382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marking PIM data as non-cacheable works well if there is a limited number of accesses from CPU threads to PIM data, but as we shown before, that</a:t>
            </a:r>
            <a:r>
              <a:rPr lang="mr-IN" baseline="0" dirty="0"/>
              <a:t>’</a:t>
            </a:r>
            <a:r>
              <a:rPr lang="en-US" baseline="0" dirty="0"/>
              <a:t>s not the case for many important applications. For example, in the hybrid database example, transaction thread operates within the same database with </a:t>
            </a:r>
            <a:r>
              <a:rPr lang="en-US" baseline="0" dirty="0" err="1"/>
              <a:t>anaylitical</a:t>
            </a:r>
            <a:r>
              <a:rPr lang="en-US" baseline="0" dirty="0"/>
              <a:t> threads, and if you mark PIM data as non-cacheable, you end up having a large number of off-chip accesses from DRAM. Which completely eliminate the PIM energy benefits. It also hurt </a:t>
            </a:r>
            <a:r>
              <a:rPr lang="en-US" baseline="0" dirty="0" err="1"/>
              <a:t>cpu</a:t>
            </a:r>
            <a:r>
              <a:rPr lang="en-US" baseline="0" dirty="0"/>
              <a:t> thread performance, because they no longer can benefit form their large caches, and that also make NC performance 14% worse than </a:t>
            </a:r>
            <a:r>
              <a:rPr lang="en-US" baseline="0" dirty="0" err="1"/>
              <a:t>cpu</a:t>
            </a:r>
            <a:r>
              <a:rPr lang="en-US" baseline="0" dirty="0"/>
              <a:t>-only. </a:t>
            </a:r>
          </a:p>
          <a:p>
            <a:endParaRPr lang="en-US" baseline="0" dirty="0"/>
          </a:p>
          <a:p>
            <a:pPr defTabSz="931774">
              <a:defRPr/>
            </a:pPr>
            <a:r>
              <a:rPr lang="en-US" b="1" dirty="0">
                <a:solidFill>
                  <a:srgbClr val="0000FF"/>
                </a:solidFill>
              </a:rPr>
              <a:t>Non-cacheable</a:t>
            </a:r>
            <a:r>
              <a:rPr lang="en-US" b="1" dirty="0">
                <a:solidFill>
                  <a:srgbClr val="000000"/>
                </a:solidFill>
              </a:rPr>
              <a:t> fails to retain PIM benefits as it </a:t>
            </a:r>
            <a:r>
              <a:rPr lang="en-US" b="1" dirty="0">
                <a:solidFill>
                  <a:srgbClr val="0000FF"/>
                </a:solidFill>
              </a:rPr>
              <a:t>generates a large number of off-chip </a:t>
            </a:r>
            <a:r>
              <a:rPr lang="en-US" b="1" dirty="0"/>
              <a:t>accesses (If we could have fine-grained coherence, this wouldn’t be an issue) </a:t>
            </a:r>
          </a:p>
          <a:p>
            <a:endParaRPr lang="en-US" baseline="0" dirty="0"/>
          </a:p>
          <a:p>
            <a:r>
              <a:rPr lang="en-US" baseline="0" dirty="0"/>
              <a:t>NC consumes 3.5 times the energy of ideal PM</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1242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lvl="1"/>
            <a:r>
              <a:rPr lang="en-US" sz="2000" dirty="0"/>
              <a:t>The CG </a:t>
            </a:r>
            <a:r>
              <a:rPr lang="en-US" sz="2000" dirty="0" err="1"/>
              <a:t>appraoch</a:t>
            </a:r>
            <a:r>
              <a:rPr lang="en-US" sz="2000" dirty="0"/>
              <a:t> used by these two work, Instead of getting coherence permission per each </a:t>
            </a:r>
            <a:r>
              <a:rPr lang="en-US" sz="2000" dirty="0" err="1"/>
              <a:t>cacheline</a:t>
            </a:r>
            <a:r>
              <a:rPr lang="en-US" sz="2000" dirty="0"/>
              <a:t>, they get it for a region. That helps to avoid unnecessary coherence lookups over off-chip channel. The issue with this </a:t>
            </a:r>
            <a:r>
              <a:rPr lang="en-US" sz="2000" dirty="0" err="1"/>
              <a:t>appraoch</a:t>
            </a:r>
            <a:r>
              <a:rPr lang="en-US" sz="2000" dirty="0"/>
              <a:t> is transferring the permission could lead to a lot of overhead, especially for pointer-based data structures. Lets look at graph processing as an example. You don’t know which part of graph you are accessing, so you don</a:t>
            </a:r>
            <a:r>
              <a:rPr lang="mr-IN" sz="2000" dirty="0"/>
              <a:t>’</a:t>
            </a:r>
            <a:r>
              <a:rPr lang="en-US" sz="2000" dirty="0"/>
              <a:t>t have any choice other than getting the permission for entire data </a:t>
            </a:r>
            <a:r>
              <a:rPr lang="en-US" sz="2000" dirty="0" err="1"/>
              <a:t>strucutre</a:t>
            </a:r>
            <a:r>
              <a:rPr lang="en-US" sz="2000" dirty="0"/>
              <a:t>, and as a result, each time CPU wants to offload the </a:t>
            </a:r>
            <a:r>
              <a:rPr lang="en-US" sz="2000" dirty="0" err="1"/>
              <a:t>pim</a:t>
            </a:r>
            <a:r>
              <a:rPr lang="en-US" sz="2000" dirty="0"/>
              <a:t> portion to PIM, it has to give the coherence permission for the entire graph to the PIM core, even if PIM access only a </a:t>
            </a:r>
            <a:r>
              <a:rPr lang="en-US" sz="2000" dirty="0" err="1"/>
              <a:t>smanll</a:t>
            </a:r>
            <a:r>
              <a:rPr lang="en-US" sz="2000" dirty="0"/>
              <a:t> number of nodes in the graph. It means that </a:t>
            </a:r>
            <a:r>
              <a:rPr lang="en-US" sz="2000" dirty="0" err="1"/>
              <a:t>cpu</a:t>
            </a:r>
            <a:r>
              <a:rPr lang="en-US" sz="2000" dirty="0"/>
              <a:t> have to look up caches, and flush every PIM data that is sitting in CPU caches, even though you don’t need them. That</a:t>
            </a:r>
            <a:r>
              <a:rPr lang="mr-IN" sz="2000" dirty="0"/>
              <a:t>’</a:t>
            </a:r>
            <a:r>
              <a:rPr lang="en-US" sz="2000" dirty="0"/>
              <a:t>s a lot of overhead especially when we have sharing. In fact, our </a:t>
            </a:r>
            <a:r>
              <a:rPr lang="en-US" sz="2000" dirty="0" err="1"/>
              <a:t>evalution</a:t>
            </a:r>
            <a:r>
              <a:rPr lang="en-US" sz="2000" dirty="0"/>
              <a:t> shows that energy increases by up to 26.9 only because of these large number of cache lookups and </a:t>
            </a:r>
            <a:r>
              <a:rPr lang="en-US" sz="2000" dirty="0" err="1"/>
              <a:t>writebacks</a:t>
            </a:r>
            <a:r>
              <a:rPr lang="en-US" sz="2000" dirty="0"/>
              <a:t> to memory.</a:t>
            </a:r>
          </a:p>
          <a:p>
            <a:pPr marL="0" lvl="1"/>
            <a:endParaRPr lang="en-US" sz="2000" dirty="0">
              <a:solidFill>
                <a:srgbClr val="0000FF"/>
              </a:solidFill>
            </a:endParaRPr>
          </a:p>
          <a:p>
            <a:pPr marL="0" lvl="1"/>
            <a:r>
              <a:rPr lang="en-US" sz="2000" dirty="0"/>
              <a:t>Another issues with CG is that these works don</a:t>
            </a:r>
            <a:r>
              <a:rPr lang="mr-IN" sz="2000" dirty="0"/>
              <a:t>’</a:t>
            </a:r>
            <a:r>
              <a:rPr lang="en-US" sz="2000" dirty="0"/>
              <a:t>t allow concurrent access from CPU to PIM, basically they lock that region while PIM is working. (</a:t>
            </a:r>
            <a:r>
              <a:rPr lang="en-US" sz="2000" dirty="0" err="1"/>
              <a:t>becuae</a:t>
            </a:r>
            <a:r>
              <a:rPr lang="en-US" sz="2000" dirty="0"/>
              <a:t> of that could lead to ping-ponging the coherence permission between </a:t>
            </a:r>
            <a:r>
              <a:rPr lang="en-US" sz="2000" dirty="0" err="1"/>
              <a:t>cpu</a:t>
            </a:r>
            <a:r>
              <a:rPr lang="en-US" sz="2000" dirty="0"/>
              <a:t> and </a:t>
            </a:r>
            <a:r>
              <a:rPr lang="en-US" sz="2000" dirty="0" err="1"/>
              <a:t>pim</a:t>
            </a:r>
            <a:r>
              <a:rPr lang="en-US" sz="2000" dirty="0"/>
              <a:t> if </a:t>
            </a:r>
            <a:r>
              <a:rPr lang="en-US" sz="2000" dirty="0" err="1"/>
              <a:t>cpu</a:t>
            </a:r>
            <a:r>
              <a:rPr lang="en-US" sz="2000" dirty="0"/>
              <a:t> wants to access a </a:t>
            </a:r>
            <a:r>
              <a:rPr lang="en-US" sz="2000" dirty="0" err="1"/>
              <a:t>cacheline</a:t>
            </a:r>
            <a:r>
              <a:rPr lang="en-US" sz="2000" dirty="0"/>
              <a:t> in that region.) because they assume there is zero or limited sharing between CPU and PIM. But we showed that there is actually a significant amount of sharing in many data intensive applications, and as a result each time </a:t>
            </a:r>
            <a:r>
              <a:rPr lang="en-US" sz="2000" dirty="0" err="1"/>
              <a:t>cpu</a:t>
            </a:r>
            <a:r>
              <a:rPr lang="en-US" sz="2000" dirty="0"/>
              <a:t> wants to access any of cache line in that region, it get blocked. And effectively, it doesn’t allow concurrent execution between CPU and PIM, even if they don’t access the same piece of data. This gets even worse considering pointer-intensive data structure that </a:t>
            </a:r>
            <a:r>
              <a:rPr lang="en-US" sz="2000" dirty="0" err="1"/>
              <a:t>pim</a:t>
            </a:r>
            <a:r>
              <a:rPr lang="en-US" sz="2000" dirty="0"/>
              <a:t> lock the entire data structure, like graph. Stalling CPUs and flushing a large number of cache lines makes CG to perform even worse than CPU baseline and eliminate all PIM benefit. </a:t>
            </a:r>
          </a:p>
          <a:p>
            <a:endParaRPr lang="en-US" sz="2900" b="1" dirty="0">
              <a:solidFill>
                <a:schemeClr val="tx1">
                  <a:lumMod val="75000"/>
                  <a:lumOff val="25000"/>
                </a:schemeClr>
              </a:solidFill>
            </a:endParaRPr>
          </a:p>
          <a:p>
            <a:pPr defTabSz="931774">
              <a:defRPr/>
            </a:pPr>
            <a:r>
              <a:rPr lang="en-US" sz="2900" dirty="0"/>
              <a:t>So, we can conclude that, even though these prior approach could work well for some applications that has limited sharing, they eliminate a significant portion of PIM benefits when data sharing happens.</a:t>
            </a:r>
          </a:p>
          <a:p>
            <a:endParaRPr lang="en-US" sz="2900" b="1"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9685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FG issues,</a:t>
            </a:r>
            <a:r>
              <a:rPr lang="en-US" baseline="0" dirty="0"/>
              <a:t> prior work use other approaches to deal with coherence. 1) some of them try to side-step coherence and not deal with coherence at all, by marking PIM data as NC. 2) there are other works that try to use CG coherence approaches. I would go over three prior works one by one, explain why these approaches are not good solutions to PIM coherence.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928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talk about our solution </a:t>
            </a:r>
            <a:r>
              <a:rPr lang="en-US" dirty="0" err="1"/>
              <a:t>lazyPIM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6226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Cchange</a:t>
            </a:r>
            <a:r>
              <a:rPr lang="en-US" dirty="0"/>
              <a:t> the figure </a:t>
            </a:r>
            <a:r>
              <a:rPr lang="en-US" dirty="0">
                <a:sym typeface="Wingdings"/>
              </a:rPr>
              <a:t> simpler</a:t>
            </a:r>
            <a:endParaRPr lang="en-US" dirty="0"/>
          </a:p>
          <a:p>
            <a:r>
              <a:rPr lang="en-US" dirty="0"/>
              <a:t>Before I jump into our mechanism, I</a:t>
            </a:r>
            <a:r>
              <a:rPr lang="en-US" baseline="0" dirty="0"/>
              <a:t> </a:t>
            </a:r>
            <a:r>
              <a:rPr lang="en-US" baseline="0" dirty="0" err="1"/>
              <a:t>wanna</a:t>
            </a:r>
            <a:r>
              <a:rPr lang="en-US" baseline="0" dirty="0"/>
              <a:t> </a:t>
            </a:r>
            <a:r>
              <a:rPr lang="en-US" baseline="0" dirty="0" err="1"/>
              <a:t>descirbe</a:t>
            </a:r>
            <a:r>
              <a:rPr lang="en-US" baseline="0" dirty="0"/>
              <a:t> the baseline PIM </a:t>
            </a:r>
            <a:r>
              <a:rPr lang="en-US" baseline="0" dirty="0" err="1"/>
              <a:t>architecure</a:t>
            </a:r>
            <a:r>
              <a:rPr lang="en-US" baseline="0" dirty="0"/>
              <a:t> we assume in this project. </a:t>
            </a:r>
          </a:p>
          <a:p>
            <a:endParaRPr lang="en-US" baseline="0" dirty="0"/>
          </a:p>
          <a:p>
            <a:r>
              <a:rPr lang="en-US" dirty="0"/>
              <a:t>We assume that this 3d-stacked </a:t>
            </a:r>
            <a:r>
              <a:rPr lang="en-US" dirty="0" err="1"/>
              <a:t>oranization</a:t>
            </a:r>
            <a:r>
              <a:rPr lang="en-US" dirty="0"/>
              <a:t> that </a:t>
            </a:r>
            <a:r>
              <a:rPr lang="en-US" dirty="0" err="1"/>
              <a:t>memery</a:t>
            </a:r>
            <a:r>
              <a:rPr lang="en-US" dirty="0"/>
              <a:t> layers are stacked on top of each other and there is logic layer at the very bottom that has the computation units. We assume the compute units consist of simple </a:t>
            </a:r>
            <a:r>
              <a:rPr lang="en-US" i="1" dirty="0"/>
              <a:t>in-order </a:t>
            </a:r>
            <a:r>
              <a:rPr lang="en-US" dirty="0"/>
              <a:t>cores. These PIM cores, are much weaker in terms of performance, as they lack large caches and sophisticated ILP techniques, </a:t>
            </a:r>
          </a:p>
          <a:p>
            <a:endParaRPr lang="en-US" dirty="0"/>
          </a:p>
          <a:p>
            <a:pPr defTabSz="931774">
              <a:defRPr/>
            </a:pPr>
            <a:r>
              <a:rPr lang="en-US" dirty="0"/>
              <a:t>Each PIM core includes small private L1 I/D caches just like any other accelerator architecture that has a small buffer to keep the working set. The data cache is kept coherent using a local MESI directory called the </a:t>
            </a:r>
            <a:r>
              <a:rPr lang="en-US" i="1" dirty="0"/>
              <a:t>PIM coherence directory</a:t>
            </a:r>
            <a:r>
              <a:rPr lang="en-US" dirty="0"/>
              <a:t>, which resides within the DRAM logic layer. The processor caches maintain coherence using the traditional on-chip directory. The processor directory acts as the main coherence point for the system, inter- facing with both the processor caches and the PIM coherence directory. </a:t>
            </a:r>
          </a:p>
          <a:p>
            <a:pPr defTabSz="931774">
              <a:defRPr/>
            </a:pPr>
            <a:endParaRPr lang="en-US" dirty="0"/>
          </a:p>
          <a:p>
            <a:pPr defTabSz="931774">
              <a:defRPr/>
            </a:pPr>
            <a:r>
              <a:rPr lang="en-US" dirty="0"/>
              <a:t>As prior PIM works [1, 11] have done, we assume that direct segments [4] are used for PIM data, and that PIM kernels operate only on physical addresses.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2536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goal is to design a coherence mechanism that maintains the logical behavior of traditional coherence while retaining the large performance and energy benefits of PIM. </a:t>
            </a:r>
          </a:p>
          <a:p>
            <a:pPr defTabSz="931774">
              <a:defRPr/>
            </a:pPr>
            <a:r>
              <a:rPr lang="en-US" dirty="0"/>
              <a:t>Our mechanism, we call it </a:t>
            </a:r>
            <a:r>
              <a:rPr lang="en-US" i="1" dirty="0" err="1"/>
              <a:t>LazyPIM</a:t>
            </a:r>
            <a:r>
              <a:rPr lang="en-US" dirty="0"/>
              <a:t>, lets PIM kernels </a:t>
            </a:r>
            <a:r>
              <a:rPr lang="en-US" i="1" dirty="0"/>
              <a:t>speculatively </a:t>
            </a:r>
            <a:r>
              <a:rPr lang="en-US" dirty="0"/>
              <a:t>assume that they have the required permissions from the coherence protocol, </a:t>
            </a:r>
            <a:r>
              <a:rPr lang="en-US" i="1" dirty="0"/>
              <a:t>without </a:t>
            </a:r>
            <a:r>
              <a:rPr lang="en-US" dirty="0"/>
              <a:t>actually sending off-chip messages to the main coherence directory during execution. </a:t>
            </a:r>
          </a:p>
          <a:p>
            <a:pPr defTabSz="931774">
              <a:defRPr/>
            </a:pPr>
            <a:r>
              <a:rPr lang="en-US" dirty="0"/>
              <a:t>When the kernel finishes execution, it sends a compressed coherence signatures, that contain all addresses PIM kernel accesses, to the main directory and check if kernel has executed correctly or any conflict has happened.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1891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-Let me</a:t>
            </a:r>
            <a:r>
              <a:rPr lang="en-US" baseline="0" dirty="0"/>
              <a:t> explain the high level operation of </a:t>
            </a:r>
            <a:r>
              <a:rPr lang="en-US" baseline="0" dirty="0" err="1"/>
              <a:t>lazyPIM</a:t>
            </a:r>
            <a:r>
              <a:rPr lang="en-US" baseline="0" dirty="0"/>
              <a:t> here. We have the </a:t>
            </a:r>
            <a:r>
              <a:rPr lang="en-US" baseline="0" dirty="0" err="1"/>
              <a:t>cpu</a:t>
            </a:r>
            <a:r>
              <a:rPr lang="en-US" baseline="0" dirty="0"/>
              <a:t> and </a:t>
            </a:r>
            <a:r>
              <a:rPr lang="en-US" baseline="0" dirty="0" err="1"/>
              <a:t>pim</a:t>
            </a:r>
            <a:r>
              <a:rPr lang="en-US" baseline="0" dirty="0"/>
              <a:t>. And the </a:t>
            </a:r>
            <a:r>
              <a:rPr lang="en-US" baseline="0" dirty="0" err="1"/>
              <a:t>cpu</a:t>
            </a:r>
            <a:r>
              <a:rPr lang="en-US" baseline="0" dirty="0"/>
              <a:t> portion of the application is running on the </a:t>
            </a:r>
            <a:r>
              <a:rPr lang="en-US" baseline="0" dirty="0" err="1"/>
              <a:t>cpu</a:t>
            </a:r>
            <a:r>
              <a:rPr lang="en-US" baseline="0" dirty="0"/>
              <a:t>.</a:t>
            </a:r>
          </a:p>
          <a:p>
            <a:r>
              <a:rPr lang="en-US" baseline="0" dirty="0"/>
              <a:t>- Then we get to the PIM portion, and offload it to the PIM. </a:t>
            </a:r>
          </a:p>
          <a:p>
            <a:r>
              <a:rPr lang="en-US" baseline="0" dirty="0"/>
              <a:t>- While the PIM kernel is running on the PIM core, it speculatively assumes it has the coherence permission, so it doesn’t do any coherence check/update during the execution. During PIM kernel execution, </a:t>
            </a:r>
            <a:r>
              <a:rPr lang="en-US" baseline="0" dirty="0" err="1"/>
              <a:t>cpu</a:t>
            </a:r>
            <a:r>
              <a:rPr lang="en-US" baseline="0" dirty="0"/>
              <a:t> threads continue concurrently. </a:t>
            </a:r>
          </a:p>
          <a:p>
            <a:pPr marL="174708" indent="-174708">
              <a:buFontTx/>
              <a:buChar char="-"/>
            </a:pPr>
            <a:r>
              <a:rPr lang="en-US" baseline="0" dirty="0"/>
              <a:t>After PIM kernel is done, it sends a compressed signature, that contains all of the memory addresses PIM kernel accesses. </a:t>
            </a:r>
          </a:p>
          <a:p>
            <a:pPr marL="174708" indent="-174708">
              <a:buFontTx/>
              <a:buChar char="-"/>
            </a:pPr>
            <a:r>
              <a:rPr lang="en-US" baseline="0" dirty="0"/>
              <a:t>Then we perform a conflict check, which essentially try to see if PIM core executes </a:t>
            </a:r>
            <a:r>
              <a:rPr lang="en-US" baseline="0" dirty="0" err="1"/>
              <a:t>pim</a:t>
            </a:r>
            <a:r>
              <a:rPr lang="en-US" baseline="0" dirty="0"/>
              <a:t> kernel correctly. </a:t>
            </a:r>
          </a:p>
          <a:p>
            <a:pPr marL="174708" indent="-174708" defTabSz="931774">
              <a:buFontTx/>
              <a:buChar char="-"/>
              <a:defRPr/>
            </a:pPr>
            <a:r>
              <a:rPr lang="en-US" dirty="0"/>
              <a:t>if a conflict exists, the PIM kernel </a:t>
            </a:r>
            <a:r>
              <a:rPr lang="en-US" i="1" dirty="0"/>
              <a:t>rolls back </a:t>
            </a:r>
            <a:r>
              <a:rPr lang="en-US" dirty="0"/>
              <a:t>its changes, conflicting cache lines are written back by the processor to DRAM, and the kernel re-executes.</a:t>
            </a:r>
          </a:p>
          <a:p>
            <a:pPr marL="174708" indent="-174708" defTabSz="931774">
              <a:buFontTx/>
              <a:buChar char="-"/>
              <a:defRPr/>
            </a:pPr>
            <a:r>
              <a:rPr lang="en-US" dirty="0"/>
              <a:t> If no conflicts exist, speculative data within the PIM core is </a:t>
            </a:r>
            <a:r>
              <a:rPr lang="en-US" i="1" dirty="0"/>
              <a:t>committed</a:t>
            </a:r>
            <a:r>
              <a:rPr lang="en-US" dirty="0"/>
              <a:t>, and the processor coherence directory is updated to reflect the data held by the PIM core The </a:t>
            </a:r>
            <a:r>
              <a:rPr lang="en-US" dirty="0" err="1"/>
              <a:t>pim</a:t>
            </a:r>
            <a:r>
              <a:rPr lang="en-US" dirty="0"/>
              <a:t> Kernel is treated as a big atomic block, so all of the updates become visible all at once, at the end of kernel. </a:t>
            </a:r>
          </a:p>
          <a:p>
            <a:pPr marL="174708" indent="-174708" defTabSz="931774">
              <a:buFontTx/>
              <a:buChar char="-"/>
              <a:defRPr/>
            </a:pPr>
            <a:r>
              <a:rPr lang="en-US" dirty="0"/>
              <a:t>Note that in </a:t>
            </a:r>
            <a:r>
              <a:rPr lang="en-US" dirty="0" err="1"/>
              <a:t>LazyPIM</a:t>
            </a:r>
            <a:r>
              <a:rPr lang="en-US" dirty="0"/>
              <a:t>, the processor </a:t>
            </a:r>
            <a:r>
              <a:rPr lang="en-US" i="1" dirty="0"/>
              <a:t>always </a:t>
            </a:r>
            <a:r>
              <a:rPr lang="en-US" dirty="0"/>
              <a:t>executes </a:t>
            </a:r>
            <a:r>
              <a:rPr lang="en-US" i="1" dirty="0"/>
              <a:t>non-speculatively</a:t>
            </a:r>
            <a:r>
              <a:rPr lang="en-US" dirty="0"/>
              <a:t>, which ensures minimal changes to the processor design, thereby enabling easier adoption of PIM. </a:t>
            </a:r>
          </a:p>
          <a:p>
            <a:pPr marL="174708" indent="-174708" defTabSz="931774">
              <a:buFontTx/>
              <a:buChar char="-"/>
              <a:defRPr/>
            </a:pPr>
            <a:endParaRPr lang="en-US" dirty="0"/>
          </a:p>
          <a:p>
            <a:pPr marL="174708" indent="-174708" defTabSz="931774">
              <a:buFontTx/>
              <a:buChar char="-"/>
              <a:defRPr/>
            </a:pPr>
            <a:r>
              <a:rPr lang="en-US" dirty="0"/>
              <a:t>To summarize, </a:t>
            </a:r>
            <a:r>
              <a:rPr lang="en-US" dirty="0" err="1"/>
              <a:t>lazyPIM</a:t>
            </a:r>
            <a:r>
              <a:rPr lang="en-US" dirty="0"/>
              <a:t> treat execute the PIM kernel assuming it has the coherence </a:t>
            </a:r>
            <a:r>
              <a:rPr lang="en-US" dirty="0" err="1"/>
              <a:t>permisison</a:t>
            </a:r>
            <a:r>
              <a:rPr lang="en-US" dirty="0"/>
              <a:t> for the entire data. So it doesn’t check coherence during execution. When it uses signatures to check if the speculation was correct. If its not, it rollback. If it </a:t>
            </a:r>
            <a:r>
              <a:rPr lang="en-US" dirty="0" err="1"/>
              <a:t>specualation</a:t>
            </a:r>
            <a:r>
              <a:rPr lang="en-US" dirty="0"/>
              <a:t> was correct, like a big atomic blocks, it makes all of the updates visible at the end of kernel, all at once. It means that </a:t>
            </a:r>
            <a:r>
              <a:rPr lang="en-US" dirty="0" err="1"/>
              <a:t>lazyPIM</a:t>
            </a:r>
            <a:r>
              <a:rPr lang="en-US" dirty="0"/>
              <a:t> uses coarse-grained </a:t>
            </a:r>
            <a:r>
              <a:rPr lang="en-US" dirty="0" err="1"/>
              <a:t>atomicty</a:t>
            </a:r>
            <a:r>
              <a:rPr lang="en-US" dirty="0"/>
              <a:t> and treat PIM kernel as a big atomic block, that check and update coherence at the end of kernel. </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19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a:t>
            </a:r>
            <a:r>
              <a:rPr lang="en-US" baseline="0"/>
              <a:t>data sets, consisting of approximately 4 million reads each, </a:t>
            </a:r>
            <a:r>
              <a:rPr lang="en-US" baseline="0" dirty="0"/>
              <a:t>and got the following results. Compared to the previous best filter, our filter enjoys a 2x average end-to-end read mapper performance gain across the data sets, and a 6x average lower false positive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3297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 me briefly explain how </a:t>
            </a:r>
            <a:r>
              <a:rPr lang="en-US" dirty="0" err="1"/>
              <a:t>lazyPIM</a:t>
            </a:r>
            <a:r>
              <a:rPr lang="en-US" dirty="0"/>
              <a:t> address</a:t>
            </a:r>
            <a:r>
              <a:rPr lang="en-US" baseline="0" dirty="0"/>
              <a:t> the issues we mentioned about prior PIM coherence approaches.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73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Talk about atomic block stuff first</a:t>
            </a:r>
          </a:p>
          <a:p>
            <a:r>
              <a:rPr lang="en-US" dirty="0"/>
              <a:t>So now we</a:t>
            </a:r>
            <a:r>
              <a:rPr lang="en-US" baseline="0" dirty="0"/>
              <a:t> need to define what could cause a conflict in </a:t>
            </a:r>
            <a:r>
              <a:rPr lang="en-US" baseline="0" dirty="0" err="1"/>
              <a:t>LazyPIM</a:t>
            </a:r>
            <a:r>
              <a:rPr lang="en-US" baseline="0" dirty="0"/>
              <a:t>. I try to explain through an example. </a:t>
            </a:r>
          </a:p>
          <a:p>
            <a:endParaRPr lang="en-US" baseline="0" dirty="0"/>
          </a:p>
          <a:p>
            <a:r>
              <a:rPr lang="en-US" baseline="0" dirty="0"/>
              <a:t>Explain the execution model </a:t>
            </a:r>
            <a:r>
              <a:rPr lang="en-US" baseline="0" dirty="0">
                <a:sym typeface="Wingdings"/>
              </a:rPr>
              <a:t> </a:t>
            </a:r>
            <a:r>
              <a:rPr lang="en-US" baseline="0" dirty="0" err="1">
                <a:sym typeface="Wingdings"/>
              </a:rPr>
              <a:t>cpu</a:t>
            </a:r>
            <a:r>
              <a:rPr lang="en-US" baseline="0" dirty="0">
                <a:sym typeface="Wingdings"/>
              </a:rPr>
              <a:t> commit at cache line granularity but PIM is like big atomic block and commit at the end of kernel.</a:t>
            </a:r>
            <a:endParaRPr lang="en-US" baseline="0" dirty="0"/>
          </a:p>
          <a:p>
            <a:endParaRPr lang="en-US" baseline="0" dirty="0"/>
          </a:p>
          <a:p>
            <a:r>
              <a:rPr lang="en-US" baseline="0" dirty="0"/>
              <a:t>We have CPU0, and CPU1 here that are executing bunch of instructions. And we also have PIM kernel that are running concurrently. PIM kernel has three memory accesses, It reads from cache line A and C, and it writes to cache line B. on the </a:t>
            </a:r>
            <a:r>
              <a:rPr lang="en-US" baseline="0" dirty="0" err="1"/>
              <a:t>cpu</a:t>
            </a:r>
            <a:r>
              <a:rPr lang="en-US" baseline="0" dirty="0"/>
              <a:t> side, </a:t>
            </a:r>
            <a:r>
              <a:rPr lang="en-US" baseline="0" dirty="0" err="1"/>
              <a:t>cpu</a:t>
            </a:r>
            <a:r>
              <a:rPr lang="en-US" baseline="0" dirty="0"/>
              <a:t> 0, updates cache line A, and CPU 1 updates cache line while PIM kernel is executing. Because we don’t do any coherence lookup or update during kernel execution, PIM core ends up reading old values of A and C from DRAM. This is conflict because these writes are ordered before reads from PIM. In a system with coherence, we need to guarantee that any writes become visible to the entire system. When we send back the register, we detect this conflict, flush A,C to DRAM, and then rollback PIM core. This time, </a:t>
            </a:r>
            <a:r>
              <a:rPr lang="en-US" baseline="0" dirty="0" err="1"/>
              <a:t>pim</a:t>
            </a:r>
            <a:r>
              <a:rPr lang="en-US" baseline="0" dirty="0"/>
              <a:t> cores access the correct value when it read A and C.</a:t>
            </a:r>
          </a:p>
          <a:p>
            <a:endParaRPr lang="en-US" baseline="0" dirty="0"/>
          </a:p>
          <a:p>
            <a:r>
              <a:rPr lang="en-US" baseline="0" dirty="0"/>
              <a:t>Now lets consider another case. This time, while PIM is writing to cache line B, </a:t>
            </a:r>
            <a:r>
              <a:rPr lang="en-US" baseline="0" dirty="0" err="1"/>
              <a:t>cpu</a:t>
            </a:r>
            <a:r>
              <a:rPr lang="en-US" baseline="0" dirty="0"/>
              <a:t> 0 and </a:t>
            </a:r>
            <a:r>
              <a:rPr lang="en-US" baseline="0" dirty="0" err="1"/>
              <a:t>cpu</a:t>
            </a:r>
            <a:r>
              <a:rPr lang="en-US" baseline="0" dirty="0"/>
              <a:t> 1 also write and read. Neither of these is </a:t>
            </a:r>
            <a:r>
              <a:rPr lang="en-US" baseline="0" dirty="0" err="1"/>
              <a:t>conlifct</a:t>
            </a:r>
            <a:r>
              <a:rPr lang="en-US" baseline="0" dirty="0"/>
              <a:t>. This seems a bit surprising at first but let me explain why. The reason is, as we said before, PIM core executes the kernel like a big atomic block, it means that it make its update </a:t>
            </a:r>
            <a:r>
              <a:rPr lang="en-US" baseline="0" dirty="0" err="1"/>
              <a:t>visibile</a:t>
            </a:r>
            <a:r>
              <a:rPr lang="en-US" baseline="0" dirty="0"/>
              <a:t> to the system at the end of kernel. As a result, any write and read from </a:t>
            </a:r>
            <a:r>
              <a:rPr lang="en-US" baseline="0" dirty="0" err="1"/>
              <a:t>processir</a:t>
            </a:r>
            <a:r>
              <a:rPr lang="en-US" baseline="0" dirty="0"/>
              <a:t> during </a:t>
            </a:r>
            <a:r>
              <a:rPr lang="en-US" baseline="0" dirty="0" err="1"/>
              <a:t>pim</a:t>
            </a:r>
            <a:r>
              <a:rPr lang="en-US" baseline="0" dirty="0"/>
              <a:t> kernel execution, effectively order before the PIM core write. In the other word, we guarantee that the moment this writes gets committed, entire system sees that, but now this write has not been committed yet, as a result, these two reads and writes are effectively order before that. </a:t>
            </a:r>
          </a:p>
          <a:p>
            <a:endParaRPr lang="en-US" baseline="0" dirty="0"/>
          </a:p>
          <a:p>
            <a:r>
              <a:rPr lang="en-US" baseline="0" dirty="0"/>
              <a:t>Some one might ask, what if we want this </a:t>
            </a:r>
            <a:r>
              <a:rPr lang="en-US" baseline="0" dirty="0" err="1"/>
              <a:t>cpu</a:t>
            </a:r>
            <a:r>
              <a:rPr lang="en-US" baseline="0" dirty="0"/>
              <a:t> to read the value PIM is updating. In that case, like any normal multi-threaded </a:t>
            </a:r>
            <a:r>
              <a:rPr lang="en-US" baseline="0" dirty="0" err="1"/>
              <a:t>environemnt</a:t>
            </a:r>
            <a:r>
              <a:rPr lang="en-US" baseline="0" dirty="0"/>
              <a:t>, we need to use </a:t>
            </a:r>
            <a:r>
              <a:rPr lang="en-US" baseline="0" dirty="0" err="1"/>
              <a:t>synchroniztion</a:t>
            </a:r>
            <a:r>
              <a:rPr lang="en-US" baseline="0" dirty="0"/>
              <a:t> </a:t>
            </a:r>
            <a:r>
              <a:rPr lang="en-US" baseline="0" dirty="0" err="1"/>
              <a:t>primitves</a:t>
            </a:r>
            <a:r>
              <a:rPr lang="en-US" baseline="0" dirty="0"/>
              <a:t> like semaphore or memory barrier, to make sure CPU read order before PIM write. </a:t>
            </a:r>
          </a:p>
          <a:p>
            <a:endParaRPr lang="en-US" baseline="0" dirty="0"/>
          </a:p>
          <a:p>
            <a:r>
              <a:rPr lang="en-US" baseline="0" dirty="0"/>
              <a:t>So as we said, when we send the signature back, no conflict will be detected, and </a:t>
            </a:r>
            <a:r>
              <a:rPr lang="en-US" baseline="0" dirty="0" err="1"/>
              <a:t>pim</a:t>
            </a:r>
            <a:r>
              <a:rPr lang="en-US" baseline="0" dirty="0"/>
              <a:t> core commit its update. So to summarize, if there is a write from CPU to a </a:t>
            </a:r>
            <a:r>
              <a:rPr lang="en-US" baseline="0" dirty="0" err="1"/>
              <a:t>cacheline</a:t>
            </a:r>
            <a:r>
              <a:rPr lang="en-US" baseline="0" dirty="0"/>
              <a:t> that PIM is reading that is a conflict. If there is a read from CPU to a </a:t>
            </a:r>
            <a:r>
              <a:rPr lang="en-US" baseline="0" dirty="0" err="1"/>
              <a:t>cacheline</a:t>
            </a:r>
            <a:r>
              <a:rPr lang="en-US" baseline="0" dirty="0"/>
              <a:t> PIM is writing to, that read orders before that write, and as a result, it doesn’t create any conflict. </a:t>
            </a:r>
          </a:p>
          <a:p>
            <a:endParaRPr lang="en-US" baseline="0" dirty="0"/>
          </a:p>
          <a:p>
            <a:endParaRPr lang="en-US" baseline="0" dirty="0"/>
          </a:p>
          <a:p>
            <a:endParaRPr lang="en-US" baseline="0" dirty="0"/>
          </a:p>
          <a:p>
            <a:r>
              <a:rPr lang="en-US" baseline="0" dirty="0"/>
              <a:t>Basically there are three possible conflicts: 1) processor update, </a:t>
            </a:r>
            <a:r>
              <a:rPr lang="en-US" baseline="0" dirty="0" err="1"/>
              <a:t>pim</a:t>
            </a:r>
            <a:r>
              <a:rPr lang="en-US" baseline="0" dirty="0"/>
              <a:t> read, 2) </a:t>
            </a:r>
            <a:r>
              <a:rPr lang="en-US" baseline="0" dirty="0" err="1"/>
              <a:t>pim</a:t>
            </a:r>
            <a:r>
              <a:rPr lang="en-US" baseline="0" dirty="0"/>
              <a:t> update something processor read, and both processor and </a:t>
            </a:r>
            <a:r>
              <a:rPr lang="en-US" baseline="0" dirty="0" err="1"/>
              <a:t>pim</a:t>
            </a:r>
            <a:r>
              <a:rPr lang="en-US" baseline="0" dirty="0"/>
              <a:t> update.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236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lumMod val="75000"/>
                    <a:lumOff val="25000"/>
                  </a:schemeClr>
                </a:solidFill>
              </a:rPr>
              <a:t>Here we have the </a:t>
            </a:r>
            <a:r>
              <a:rPr lang="en-US" dirty="0" err="1">
                <a:solidFill>
                  <a:schemeClr val="tx1">
                    <a:lumMod val="75000"/>
                    <a:lumOff val="25000"/>
                  </a:schemeClr>
                </a:solidFill>
              </a:rPr>
              <a:t>overal</a:t>
            </a:r>
            <a:r>
              <a:rPr lang="en-US" dirty="0">
                <a:solidFill>
                  <a:schemeClr val="tx1">
                    <a:lumMod val="75000"/>
                    <a:lumOff val="25000"/>
                  </a:schemeClr>
                </a:solidFill>
              </a:rPr>
              <a:t> architecture of </a:t>
            </a:r>
            <a:r>
              <a:rPr lang="en-US" dirty="0" err="1">
                <a:solidFill>
                  <a:schemeClr val="tx1">
                    <a:lumMod val="75000"/>
                    <a:lumOff val="25000"/>
                  </a:schemeClr>
                </a:solidFill>
              </a:rPr>
              <a:t>LazyPIM</a:t>
            </a:r>
            <a:r>
              <a:rPr lang="en-US" dirty="0">
                <a:solidFill>
                  <a:schemeClr val="tx1">
                    <a:lumMod val="75000"/>
                    <a:lumOff val="25000"/>
                  </a:schemeClr>
                </a:solidFill>
              </a:rPr>
              <a:t>. </a:t>
            </a:r>
            <a:r>
              <a:rPr lang="en-US" baseline="0" dirty="0"/>
              <a:t>The parts I </a:t>
            </a:r>
            <a:r>
              <a:rPr lang="en-US" baseline="0" dirty="0" err="1"/>
              <a:t>highlited</a:t>
            </a:r>
            <a:r>
              <a:rPr lang="en-US" baseline="0" dirty="0"/>
              <a:t> with oranges, are the components we add to baseline PIM architecture to support our mechanism. </a:t>
            </a:r>
            <a:endParaRPr lang="en-US" b="1" dirty="0">
              <a:solidFill>
                <a:schemeClr val="tx1">
                  <a:lumMod val="75000"/>
                  <a:lumOff val="25000"/>
                </a:schemeClr>
              </a:solidFill>
            </a:endParaRPr>
          </a:p>
          <a:p>
            <a:pPr defTabSz="931774">
              <a:defRPr/>
            </a:pPr>
            <a:r>
              <a:rPr lang="en-US" dirty="0">
                <a:solidFill>
                  <a:schemeClr val="tx1">
                    <a:lumMod val="75000"/>
                    <a:lumOff val="25000"/>
                  </a:schemeClr>
                </a:solidFill>
              </a:rPr>
              <a:t>I </a:t>
            </a:r>
            <a:r>
              <a:rPr lang="en-US" dirty="0" err="1">
                <a:solidFill>
                  <a:schemeClr val="tx1">
                    <a:lumMod val="75000"/>
                    <a:lumOff val="25000"/>
                  </a:schemeClr>
                </a:solidFill>
              </a:rPr>
              <a:t>wanna</a:t>
            </a:r>
            <a:r>
              <a:rPr lang="en-US" dirty="0">
                <a:solidFill>
                  <a:schemeClr val="tx1">
                    <a:lumMod val="75000"/>
                    <a:lumOff val="25000"/>
                  </a:schemeClr>
                </a:solidFill>
              </a:rPr>
              <a:t> discuss about the hardware support we provide to support speculative execution and conflict detection. Basically I’d like to answer these three questions</a:t>
            </a:r>
          </a:p>
          <a:p>
            <a:pPr defTabSz="931774">
              <a:defRPr/>
            </a:pPr>
            <a:endParaRPr lang="en-US" b="1"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0073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start with</a:t>
            </a:r>
            <a:r>
              <a:rPr lang="en-US" baseline="0" dirty="0"/>
              <a:t> speculative execution. </a:t>
            </a:r>
            <a:r>
              <a:rPr lang="en-US" dirty="0"/>
              <a:t>On the left</a:t>
            </a:r>
            <a:r>
              <a:rPr lang="en-US" baseline="0" dirty="0"/>
              <a:t>, we have the </a:t>
            </a:r>
            <a:r>
              <a:rPr lang="en-US" baseline="0" dirty="0" err="1"/>
              <a:t>cpu</a:t>
            </a:r>
            <a:r>
              <a:rPr lang="en-US" baseline="0" dirty="0"/>
              <a:t>-side, and in the right, we have the PIM side. </a:t>
            </a:r>
            <a:r>
              <a:rPr lang="en-US" dirty="0"/>
              <a:t>As</a:t>
            </a:r>
            <a:r>
              <a:rPr lang="en-US" baseline="0" dirty="0"/>
              <a:t> I said before, PIM core executes PIM kernel, by speculatively assuming it has the required coherence permission. It first makes a checkpoint at starting pc in case a rollback is required later and then start executing the </a:t>
            </a:r>
            <a:r>
              <a:rPr lang="en-US" baseline="0" dirty="0" err="1"/>
              <a:t>pim</a:t>
            </a:r>
            <a:r>
              <a:rPr lang="en-US" baseline="0" dirty="0"/>
              <a:t> kernel. We use one bit flag in the cache, to mark all updates as speculative.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5770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err="1"/>
              <a:t>LazyPIM</a:t>
            </a:r>
            <a:r>
              <a:rPr lang="en-US" baseline="0" dirty="0"/>
              <a:t> also needs to track the memory addresses during its execution to ensure correct execution. We use three sets of signatures. A PIM </a:t>
            </a:r>
            <a:r>
              <a:rPr lang="en-US" baseline="0" dirty="0" err="1"/>
              <a:t>readsets</a:t>
            </a:r>
            <a:r>
              <a:rPr lang="en-US" baseline="0" dirty="0"/>
              <a:t>, which tracks all of the reads by PIM core, a PIM write set, which records all of the writes by the PIM core, and </a:t>
            </a:r>
            <a:r>
              <a:rPr lang="en-US" baseline="0" dirty="0" err="1"/>
              <a:t>CPUwriteset</a:t>
            </a:r>
            <a:r>
              <a:rPr lang="en-US" baseline="0" dirty="0"/>
              <a:t>, which has all of the writes from CPU to PIM data. We also record all dirty cache lines that are still in CPU cache into </a:t>
            </a:r>
            <a:r>
              <a:rPr lang="en-US" baseline="0" dirty="0" err="1"/>
              <a:t>CPUWriteSet</a:t>
            </a:r>
            <a:r>
              <a:rPr lang="en-US" baseline="0" dirty="0"/>
              <a:t>. When PIM kernel execution finished, we use these three to verify correctness.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9468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31774">
              <a:defRPr/>
            </a:pPr>
            <a:r>
              <a:rPr lang="en-US" dirty="0"/>
              <a:t>*Read the bloom filter </a:t>
            </a:r>
            <a:r>
              <a:rPr lang="en-US" dirty="0">
                <a:sym typeface="Wingdings"/>
              </a:rPr>
              <a:t> why parallel </a:t>
            </a:r>
            <a:endParaRPr lang="en-US" dirty="0"/>
          </a:p>
          <a:p>
            <a:pPr defTabSz="931774">
              <a:defRPr/>
            </a:pPr>
            <a:endParaRPr lang="en-US" dirty="0"/>
          </a:p>
          <a:p>
            <a:pPr defTabSz="931774">
              <a:defRPr/>
            </a:pPr>
            <a:r>
              <a:rPr lang="en-US" dirty="0"/>
              <a:t>To implement compressed signatures, we use fixed-length parallel Bloom filter. The signatures store data by partitioning each signature into </a:t>
            </a:r>
            <a:r>
              <a:rPr lang="en-US" i="1" dirty="0"/>
              <a:t>multiple fixed-size </a:t>
            </a:r>
            <a:r>
              <a:rPr lang="en-US" dirty="0"/>
              <a:t>segments. Each time we want to add an address into the signature, we use a unique hash function that maps the address to a single bit for each segment.</a:t>
            </a:r>
          </a:p>
          <a:p>
            <a:pPr defTabSz="931774">
              <a:defRPr/>
            </a:pPr>
            <a:endParaRPr lang="en-US" dirty="0"/>
          </a:p>
          <a:p>
            <a:pPr defTabSz="931774">
              <a:defRPr/>
            </a:pPr>
            <a:endParaRPr lang="en-US" dirty="0"/>
          </a:p>
          <a:p>
            <a:pPr defTabSz="931774">
              <a:defRPr/>
            </a:pPr>
            <a:r>
              <a:rPr lang="en-US" dirty="0"/>
              <a:t>Using parallel Bloom filters we can easily figure out if any conflicts happened. We can quickly generate the intersection of two signatures by taking the bitwise AND of the two signatures. If we find that any of the </a:t>
            </a:r>
            <a:r>
              <a:rPr lang="en-US" i="1" dirty="0"/>
              <a:t>M </a:t>
            </a:r>
            <a:r>
              <a:rPr lang="en-US" dirty="0"/>
              <a:t>segments in the intersection are empty, no conflicts exist between the two signatures. Otherwise, the intersection contains the hashed values of all ad- dresses that might exist in both signatures (including potential false positives). </a:t>
            </a:r>
          </a:p>
          <a:p>
            <a:pPr defTabSz="931774">
              <a:defRPr/>
            </a:pPr>
            <a:endParaRPr lang="en-US" dirty="0"/>
          </a:p>
          <a:p>
            <a:pPr defTabSz="931774">
              <a:defRPr/>
            </a:pPr>
            <a:r>
              <a:rPr lang="en-US" dirty="0"/>
              <a:t>In case they ask: One advantage of using Bloom filter based signatures (as opposed to a raw list of all address visited by each of the PIM cores and processor cores) is that the Bloom filter based signatures allow for a large number of addresses to be stored within a single fixed-length register. The size of the signature is directly correlated with both the number of ad- dresses we want to store and the desired false positive rate. A larger signature leads to fewer false positives and there- fore fewer rollbacks, which can improve performance. How- ever, larger signatures require greater storage overhead and require more bandwidth when we send the </a:t>
            </a:r>
            <a:r>
              <a:rPr lang="en-US" dirty="0" err="1"/>
              <a:t>PIMReadSet</a:t>
            </a:r>
            <a:r>
              <a:rPr lang="en-US" dirty="0"/>
              <a:t> and </a:t>
            </a:r>
            <a:r>
              <a:rPr lang="en-US" dirty="0" err="1"/>
              <a:t>PIMWriteSet</a:t>
            </a:r>
            <a:r>
              <a:rPr lang="en-US" dirty="0"/>
              <a:t> to the processor for conflict detection (see Sec- </a:t>
            </a:r>
            <a:r>
              <a:rPr lang="en-US" dirty="0" err="1"/>
              <a:t>tion</a:t>
            </a:r>
            <a:r>
              <a:rPr lang="en-US" dirty="0"/>
              <a:t> 5.5). Therefore, our goal is to select a signature width that provides a balance between rollback minimization and band- width utilization. </a:t>
            </a:r>
          </a:p>
          <a:p>
            <a:pPr defTabSz="931774">
              <a:defRPr/>
            </a:pPr>
            <a:endParaRPr lang="en-US" dirty="0"/>
          </a:p>
          <a:p>
            <a:pPr defTabSz="931774">
              <a:defRPr/>
            </a:pPr>
            <a:endParaRPr lang="en-US" dirty="0"/>
          </a:p>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36854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Here we explain how we do</a:t>
            </a:r>
            <a:r>
              <a:rPr lang="en-US" baseline="0" dirty="0"/>
              <a:t> conflict detection and handle conflicts. As I explained before, </a:t>
            </a:r>
            <a:r>
              <a:rPr lang="en-US" dirty="0"/>
              <a:t>when PIM kernel finish execution, both the </a:t>
            </a:r>
            <a:r>
              <a:rPr lang="en-US" dirty="0" err="1"/>
              <a:t>PIMReadSet</a:t>
            </a:r>
            <a:r>
              <a:rPr lang="en-US" dirty="0"/>
              <a:t> and </a:t>
            </a:r>
            <a:r>
              <a:rPr lang="en-US" dirty="0" err="1"/>
              <a:t>PIMWriteSet</a:t>
            </a:r>
            <a:r>
              <a:rPr lang="en-US" dirty="0"/>
              <a:t> are sent back to the processor. We then compute the intersection of the </a:t>
            </a:r>
            <a:r>
              <a:rPr lang="en-US" dirty="0" err="1"/>
              <a:t>PIMReadSet</a:t>
            </a:r>
            <a:r>
              <a:rPr lang="en-US" dirty="0"/>
              <a:t> and </a:t>
            </a:r>
            <a:r>
              <a:rPr lang="en-US" dirty="0" err="1"/>
              <a:t>CPUWriteSet</a:t>
            </a:r>
            <a:r>
              <a:rPr lang="en-US" dirty="0"/>
              <a:t> to determine if any addresses exist in both signatures. </a:t>
            </a:r>
          </a:p>
          <a:p>
            <a:pPr defTabSz="931774">
              <a:defRPr/>
            </a:pPr>
            <a:endParaRPr lang="en-US" dirty="0"/>
          </a:p>
          <a:p>
            <a:pPr defTabSz="931774">
              <a:defRPr/>
            </a:pPr>
            <a:r>
              <a:rPr lang="en-US" dirty="0"/>
              <a:t>First, we invalidate any clean cache that sits in the processor cache and match an address in the </a:t>
            </a:r>
            <a:r>
              <a:rPr lang="en-US" dirty="0" err="1"/>
              <a:t>PIMwRiteSet</a:t>
            </a:r>
            <a:r>
              <a:rPr lang="en-US" dirty="0"/>
              <a:t>. Because PIM now has the most recent version, so this version is stale. We then send a message to PIM core, which tell him that its safe to write its speculative cache lines back to DRAM. During the commit, all coherence directory entries for the PIM data region are locked to ensure atomicity.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3258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well it works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57976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5116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74">
              <a:defRPr/>
            </a:pPr>
            <a:r>
              <a:rPr lang="en-US" dirty="0"/>
              <a:t>Here</a:t>
            </a:r>
            <a:r>
              <a:rPr lang="en-US" baseline="0" dirty="0"/>
              <a:t> we show normalized speedup for different coherence mechanism (fine-grained, coarse-grained, non-cacheable, </a:t>
            </a:r>
            <a:r>
              <a:rPr lang="en-US" baseline="0" dirty="0" err="1"/>
              <a:t>etc</a:t>
            </a:r>
            <a:r>
              <a:rPr lang="en-US" baseline="0" dirty="0"/>
              <a:t>) across all of the workloads. The result is normalized to CPU-only baseline. We also show </a:t>
            </a:r>
            <a:r>
              <a:rPr lang="en-US" dirty="0"/>
              <a:t>the performance of an </a:t>
            </a:r>
            <a:r>
              <a:rPr lang="en-US" i="1" dirty="0"/>
              <a:t>ideal </a:t>
            </a:r>
            <a:r>
              <a:rPr lang="en-US" dirty="0"/>
              <a:t>mechanism where there is no performance penalty for coherence. It basically shows if coherence is magically solved and there is no penalty for that, how much upper bound improvement we can get. </a:t>
            </a:r>
          </a:p>
          <a:p>
            <a:pPr defTabSz="931774">
              <a:defRPr/>
            </a:pPr>
            <a:endParaRPr lang="en-US" dirty="0"/>
          </a:p>
          <a:p>
            <a:pPr defTabSz="931774">
              <a:defRPr/>
            </a:pPr>
            <a:r>
              <a:rPr lang="en-US" dirty="0"/>
              <a:t>Without any coherence overhead, the ideal PIM mechanism significantly outperforms CPU-only across all applications, showing the potential of PIM execution on these workloads. On the other hand, poor handling of coherence by CG and NC leads to drastic performance losses compared to Ideal-PIM. With NC, the processor threads incur a large penalty for going to DRAM frequently to access the PIM data region. CG suffers greatly due to (1) flushing dirty cache lines, and (2) blocking all processor threads that access PIM data during execution. In fact, pro- </a:t>
            </a:r>
            <a:r>
              <a:rPr lang="en-US" dirty="0" err="1"/>
              <a:t>cessor</a:t>
            </a:r>
            <a:r>
              <a:rPr lang="en-US" dirty="0"/>
              <a:t> threads are blocked for up to 73.1% of the total exe- </a:t>
            </a:r>
            <a:r>
              <a:rPr lang="en-US" dirty="0" err="1"/>
              <a:t>cution</a:t>
            </a:r>
            <a:r>
              <a:rPr lang="en-US" dirty="0"/>
              <a:t> time with CG. In fact, on average, they perform worse than CPU-only execution. FG also performs worse than CPU-only. Mostly because many off-chip messages This shows an efficient coherence mechanism is essential for PIM performance. </a:t>
            </a:r>
          </a:p>
          <a:p>
            <a:pPr defTabSz="931774">
              <a:defRPr/>
            </a:pPr>
            <a:endParaRPr lang="en-US" dirty="0"/>
          </a:p>
          <a:p>
            <a:pPr defTabSz="931774">
              <a:defRPr/>
            </a:pPr>
            <a:br>
              <a:rPr lang="en-US" dirty="0"/>
            </a:br>
            <a:r>
              <a:rPr lang="en-US" dirty="0"/>
              <a:t>In contrast, </a:t>
            </a:r>
            <a:r>
              <a:rPr lang="en-US" dirty="0" err="1"/>
              <a:t>LazyPIM</a:t>
            </a:r>
            <a:r>
              <a:rPr lang="en-US" dirty="0"/>
              <a:t> consistently retains most of Ideal-PIM’s benefits for all applications, coming within 11.4% of the Ideal-PIM performance, on average. It also significantly improve performance compare to other approaches.</a:t>
            </a:r>
          </a:p>
          <a:p>
            <a:pPr defTabSz="931774">
              <a:defRPr/>
            </a:pPr>
            <a:endParaRPr lang="en-US" dirty="0"/>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18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dirty="0"/>
              <a:t>We propose an</a:t>
            </a:r>
            <a:r>
              <a:rPr lang="en-US" baseline="0" dirty="0"/>
              <a:t> in-memory filter to accelerate read mapping</a:t>
            </a:r>
          </a:p>
          <a:p>
            <a:r>
              <a:rPr lang="en-US" b="1" i="1" u="sng" baseline="0" dirty="0"/>
              <a:t>[CLICK]</a:t>
            </a:r>
          </a:p>
          <a:p>
            <a:r>
              <a:rPr lang="en-US" b="0" i="0" u="none" baseline="0" dirty="0"/>
              <a:t>Compared to the previous best filter we show up to 3.7x end-to-end speedup on the same mapper and</a:t>
            </a:r>
          </a:p>
          <a:p>
            <a:r>
              <a:rPr lang="en-US" b="0" i="0" u="none" baseline="0" dirty="0"/>
              <a:t>We also observe on average 6x fewer false positives</a:t>
            </a:r>
          </a:p>
          <a:p>
            <a:r>
              <a:rPr lang="en-US" b="1" i="1" u="sng" baseline="0" dirty="0"/>
              <a:t>[CLICK]</a:t>
            </a:r>
          </a:p>
          <a:p>
            <a:r>
              <a:rPr lang="en-US" b="0" i="0" u="none" baseline="0" dirty="0"/>
              <a:t>GRIM-Filter is a universal filter that can be applied to any read mapper and we hope these results encourage people to use processing in memory to improve other data intensive algorithms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5109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model the sum of the energy consumption that takes place within the DRAM, off-chip interconnects, and all caches. We model DRAM energy as the energy consumed per bit, lever- aging estimates from prior work </a:t>
            </a:r>
          </a:p>
          <a:p>
            <a:endParaRPr lang="ar-IQ" dirty="0"/>
          </a:p>
          <a:p>
            <a:pPr defTabSz="931774">
              <a:defRPr/>
            </a:pPr>
            <a:r>
              <a:rPr lang="ar-IQ" dirty="0"/>
              <a:t>-</a:t>
            </a:r>
            <a:r>
              <a:rPr lang="en-US" dirty="0"/>
              <a:t>The energy consumption of NC suffers greatly from the large number of memory operations that are redirected from the processor caches to DRAM. </a:t>
            </a:r>
          </a:p>
          <a:p>
            <a:pPr defTabSz="931774">
              <a:defRPr/>
            </a:pPr>
            <a:r>
              <a:rPr lang="ar-IQ" dirty="0"/>
              <a:t>-</a:t>
            </a:r>
            <a:r>
              <a:rPr lang="en-US" dirty="0"/>
              <a:t>CG has a large number of </a:t>
            </a:r>
            <a:r>
              <a:rPr lang="en-US" dirty="0" err="1"/>
              <a:t>writebacks</a:t>
            </a:r>
            <a:r>
              <a:rPr lang="en-US" dirty="0"/>
              <a:t>, which leads to increased L1 and L2 cache lookups and a large amount of traffic sending dirty data back to DRAM preemptively </a:t>
            </a:r>
          </a:p>
          <a:p>
            <a:pPr defTabSz="931774">
              <a:defRPr/>
            </a:pPr>
            <a:r>
              <a:rPr lang="ar-IQ" dirty="0"/>
              <a:t>-</a:t>
            </a:r>
            <a:r>
              <a:rPr lang="en-US" dirty="0"/>
              <a:t>The main energy improvement for </a:t>
            </a:r>
            <a:r>
              <a:rPr lang="en-US" dirty="0" err="1"/>
              <a:t>LazyPIM</a:t>
            </a:r>
            <a:r>
              <a:rPr lang="en-US" dirty="0"/>
              <a:t> over CPU-only comes from a reduction in interconnect and memory utilization, as </a:t>
            </a:r>
            <a:r>
              <a:rPr lang="en-US" dirty="0" err="1"/>
              <a:t>LazyPIM</a:t>
            </a:r>
            <a:r>
              <a:rPr lang="en-US" dirty="0"/>
              <a:t> successfully reduces data movement across the off-chip channel. </a:t>
            </a:r>
          </a:p>
          <a:p>
            <a:endParaRPr lang="en-US" dirty="0"/>
          </a:p>
          <a:p>
            <a:r>
              <a:rPr lang="en-US" dirty="0"/>
              <a:t>, and significantly </a:t>
            </a:r>
            <a:r>
              <a:rPr lang="en-US" b="1" dirty="0"/>
              <a:t>reduces energy consumption</a:t>
            </a:r>
            <a:r>
              <a:rPr lang="en-US" dirty="0"/>
              <a:t>, by an average of  </a:t>
            </a:r>
            <a:r>
              <a:rPr lang="en-US" u="sng" dirty="0">
                <a:solidFill>
                  <a:srgbClr val="0000FF"/>
                </a:solidFill>
              </a:rPr>
              <a:t>35.5%</a:t>
            </a:r>
            <a:r>
              <a:rPr lang="en-US" dirty="0"/>
              <a:t> over</a:t>
            </a:r>
            <a:r>
              <a:rPr lang="en-US" dirty="0">
                <a:solidFill>
                  <a:srgbClr val="0000FF"/>
                </a:solidFill>
              </a:rPr>
              <a:t> </a:t>
            </a:r>
            <a:r>
              <a:rPr lang="en-US" b="1" dirty="0"/>
              <a:t>FG</a:t>
            </a:r>
            <a:r>
              <a:rPr lang="en-US" dirty="0"/>
              <a:t>, </a:t>
            </a:r>
            <a:r>
              <a:rPr lang="en-US" u="sng" dirty="0">
                <a:solidFill>
                  <a:srgbClr val="0000FF"/>
                </a:solidFill>
              </a:rPr>
              <a:t>18.0%</a:t>
            </a:r>
            <a:r>
              <a:rPr lang="en-US" u="sng" dirty="0"/>
              <a:t> </a:t>
            </a:r>
            <a:r>
              <a:rPr lang="en-US" dirty="0"/>
              <a:t>over </a:t>
            </a:r>
            <a:r>
              <a:rPr lang="en-US" b="1" dirty="0">
                <a:solidFill>
                  <a:srgbClr val="000000"/>
                </a:solidFill>
              </a:rPr>
              <a:t>CG</a:t>
            </a:r>
            <a:r>
              <a:rPr lang="en-US" dirty="0"/>
              <a:t>, </a:t>
            </a:r>
            <a:r>
              <a:rPr lang="en-US" u="sng" dirty="0">
                <a:solidFill>
                  <a:srgbClr val="0000FF"/>
                </a:solidFill>
              </a:rPr>
              <a:t>62.2% </a:t>
            </a:r>
            <a:r>
              <a:rPr lang="en-US" dirty="0"/>
              <a:t>over </a:t>
            </a:r>
            <a:r>
              <a:rPr lang="en-US" b="1" dirty="0">
                <a:solidFill>
                  <a:srgbClr val="000000"/>
                </a:solidFill>
              </a:rPr>
              <a:t>NC</a:t>
            </a:r>
            <a:r>
              <a:rPr lang="en-US" dirty="0"/>
              <a:t>, and </a:t>
            </a:r>
            <a:r>
              <a:rPr lang="en-US" u="sng" dirty="0">
                <a:solidFill>
                  <a:srgbClr val="0000FF"/>
                </a:solidFill>
              </a:rPr>
              <a:t>43.7%</a:t>
            </a:r>
            <a:r>
              <a:rPr lang="en-US" dirty="0"/>
              <a:t> over </a:t>
            </a:r>
            <a:r>
              <a:rPr lang="en-US" b="1" dirty="0">
                <a:solidFill>
                  <a:srgbClr val="000000"/>
                </a:solidFill>
              </a:rPr>
              <a:t>CPU-only</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69438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wrap</a:t>
            </a:r>
            <a:r>
              <a:rPr lang="en-US" baseline="0" dirty="0"/>
              <a:t> up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8662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So the problem is that Cache </a:t>
            </a:r>
            <a:r>
              <a:rPr lang="en-US" dirty="0" err="1"/>
              <a:t>coherencde</a:t>
            </a:r>
            <a:r>
              <a:rPr lang="en-US" dirty="0"/>
              <a:t> is a major</a:t>
            </a:r>
            <a:r>
              <a:rPr lang="en-US" baseline="0" dirty="0"/>
              <a:t> system challenge for Processing in memory, and prior works propose </a:t>
            </a:r>
            <a:r>
              <a:rPr lang="en-US" baseline="0" dirty="0" err="1"/>
              <a:t>na</a:t>
            </a:r>
            <a:r>
              <a:rPr lang="nl-NL" baseline="0" dirty="0" err="1"/>
              <a:t>ï</a:t>
            </a:r>
            <a:r>
              <a:rPr lang="en-US" baseline="0" dirty="0" err="1"/>
              <a:t>ve</a:t>
            </a:r>
            <a:r>
              <a:rPr lang="en-US" baseline="0" dirty="0"/>
              <a:t> solution to handle coherence and those solution fail to keep PIM benefit across many data </a:t>
            </a:r>
            <a:r>
              <a:rPr lang="en-US" baseline="0" dirty="0" err="1"/>
              <a:t>intensie</a:t>
            </a:r>
            <a:r>
              <a:rPr lang="en-US" baseline="0" dirty="0"/>
              <a:t> </a:t>
            </a:r>
            <a:r>
              <a:rPr lang="en-US" baseline="0" dirty="0" err="1"/>
              <a:t>appliation</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859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53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161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49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76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323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297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89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549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446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489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740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111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801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70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459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480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0158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442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468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6923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547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699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574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6020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810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881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849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928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885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346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070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010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275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46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534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54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149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572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250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705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1656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078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93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22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7091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876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65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044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9727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06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4726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70261-DDF3-4A25-A57F-F361917ECC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34264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GRIM-Filter, fast seed location filtering in DNA read mapping using processing-in-memory technologies.</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547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Motivate filtering</a:t>
            </a:r>
            <a:r>
              <a:rPr lang="en-US" baseline="0" dirty="0"/>
              <a:t> more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6831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77500" lnSpcReduction="20000"/>
          </a:bodyPr>
          <a:lstStyle/>
          <a:p>
            <a:r>
              <a:rPr lang="en-US" b="1" i="1" u="sng" dirty="0"/>
              <a:t>[CLICK]</a:t>
            </a:r>
          </a:p>
          <a:p>
            <a:r>
              <a:rPr lang="en-US" dirty="0"/>
              <a:t>Sequencing</a:t>
            </a:r>
            <a:r>
              <a:rPr lang="en-US" baseline="0" dirty="0"/>
              <a:t> refers to the process of determining the series of nucleotide base pairs in a DNA strand. </a:t>
            </a:r>
          </a:p>
          <a:p>
            <a:r>
              <a:rPr lang="en-US" baseline="0" dirty="0"/>
              <a:t>DNA is comprised of 4 different base pairs which are referred to as A,C,G, and T</a:t>
            </a:r>
          </a:p>
          <a:p>
            <a:r>
              <a:rPr lang="en-US" b="1" i="1" u="sng" baseline="0" dirty="0"/>
              <a:t>[CLICK]</a:t>
            </a:r>
            <a:endParaRPr lang="en-US" baseline="0" dirty="0"/>
          </a:p>
          <a:p>
            <a:r>
              <a:rPr lang="en-US" baseline="0" dirty="0"/>
              <a:t>Today’s machines sequence short strands which are referred to as reads</a:t>
            </a:r>
          </a:p>
          <a:p>
            <a:r>
              <a:rPr lang="en-US" b="1" i="1" u="sng" baseline="0" dirty="0"/>
              <a:t>[CLICK]</a:t>
            </a:r>
            <a:endParaRPr lang="en-US" baseline="0" dirty="0"/>
          </a:p>
          <a:p>
            <a:r>
              <a:rPr lang="en-US" baseline="0" dirty="0"/>
              <a:t>Reads are on the order of 100 </a:t>
            </a:r>
            <a:r>
              <a:rPr lang="mr-IN" baseline="0" dirty="0"/>
              <a:t>–</a:t>
            </a:r>
            <a:r>
              <a:rPr lang="en-US" baseline="0" dirty="0"/>
              <a:t> 20 THOUSAND base pairs long. The more commonly used sequencers result in 100-200 base pairs today, and sequencers that result in larger reads are expensive</a:t>
            </a:r>
          </a:p>
          <a:p>
            <a:r>
              <a:rPr lang="en-US" b="1" i="1" u="sng" baseline="0" dirty="0"/>
              <a:t>[CLICK]</a:t>
            </a:r>
          </a:p>
          <a:p>
            <a:r>
              <a:rPr lang="en-US" b="0" i="0" u="none" baseline="0" dirty="0"/>
              <a:t>For some perspective, the human genome is approximately 3 billion base pairs long</a:t>
            </a:r>
          </a:p>
          <a:p>
            <a:r>
              <a:rPr lang="en-US" b="1" i="1" u="sng" baseline="0" dirty="0"/>
              <a:t>[CLICK]</a:t>
            </a:r>
          </a:p>
          <a:p>
            <a:r>
              <a:rPr lang="en-US" dirty="0"/>
              <a:t>Therefore</a:t>
            </a:r>
            <a:r>
              <a:rPr lang="en-US" baseline="0" dirty="0"/>
              <a:t> genomes are cut into reads, which are sequenced independently and then reconstructed.</a:t>
            </a:r>
          </a:p>
          <a:p>
            <a:r>
              <a:rPr lang="en-US" b="1" i="1" u="sng" baseline="0" dirty="0"/>
              <a:t>[CLICK]</a:t>
            </a:r>
            <a:endParaRPr lang="en-US" b="1" i="1" u="sng" dirty="0"/>
          </a:p>
          <a:p>
            <a:r>
              <a:rPr lang="en-US" dirty="0"/>
              <a:t>Read mapping is a very difficult and</a:t>
            </a:r>
            <a:r>
              <a:rPr lang="en-US" baseline="0" dirty="0"/>
              <a:t> important problem </a:t>
            </a:r>
          </a:p>
          <a:p>
            <a:r>
              <a:rPr lang="en-US" b="1" i="1" u="sng" baseline="0" dirty="0"/>
              <a:t>[CLICK]</a:t>
            </a:r>
          </a:p>
          <a:p>
            <a:r>
              <a:rPr lang="en-US" b="0" i="0" u="none" baseline="0" dirty="0"/>
              <a:t>It is the first step in analyzing someone’s genome to detect predispositions to diseases, personalize medicine, etc. </a:t>
            </a:r>
          </a:p>
          <a:p>
            <a:r>
              <a:rPr lang="en-US" b="1" i="1" u="sng" baseline="0" dirty="0"/>
              <a:t>[CLICK]</a:t>
            </a:r>
            <a:endParaRPr lang="en-US" b="0" i="0" u="none" baseline="0" dirty="0"/>
          </a:p>
          <a:p>
            <a:r>
              <a:rPr lang="en-US" b="0" i="0" u="none" baseline="0" dirty="0"/>
              <a:t>Our goal is to accelerate end-to-end performance on read mapping</a:t>
            </a:r>
          </a:p>
          <a:p>
            <a:r>
              <a:rPr lang="en-US" b="1" i="1" u="sng" dirty="0"/>
              <a:t>[END-CLICK]</a:t>
            </a:r>
          </a:p>
          <a:p>
            <a:endParaRPr lang="en-US" dirty="0"/>
          </a:p>
          <a:p>
            <a:endParaRPr lang="en-US" dirty="0"/>
          </a:p>
          <a:p>
            <a:endParaRPr lang="en-US" dirty="0"/>
          </a:p>
          <a:p>
            <a:r>
              <a:rPr lang="en-US" dirty="0"/>
              <a:t>##############################################################</a:t>
            </a:r>
          </a:p>
          <a:p>
            <a:r>
              <a:rPr lang="en-US" dirty="0"/>
              <a:t>//We present a</a:t>
            </a:r>
            <a:r>
              <a:rPr lang="en-US" baseline="0" dirty="0"/>
              <a:t> case study of accelerating one of the most fundamental bioinformatics applications, read mapping, using 3D-stacked //DRAM, an emerging technology that enables processing-in-memory via a customizable logic layer embedded within the memory //arrays on top of extremely high bandwidth. </a:t>
            </a:r>
          </a:p>
          <a:p>
            <a:endParaRPr lang="en-US" baseline="0" dirty="0"/>
          </a:p>
          <a:p>
            <a:r>
              <a:rPr lang="en-US" baseline="0" dirty="0"/>
              <a:t>[CLICK]</a:t>
            </a:r>
          </a:p>
          <a:p>
            <a:endParaRPr lang="en-US" baseline="0" dirty="0"/>
          </a:p>
          <a:p>
            <a:r>
              <a:rPr lang="en-US" baseline="0" dirty="0"/>
              <a:t>Read mapping is a great candidate for acceleration using this emerging technology because it is compute and memory intensive.</a:t>
            </a:r>
          </a:p>
          <a:p>
            <a:endParaRPr lang="en-US" baseline="0" dirty="0"/>
          </a:p>
          <a:p>
            <a:r>
              <a:rPr lang="en-US" baseline="0" dirty="0"/>
              <a:t>[CLICK]</a:t>
            </a:r>
          </a:p>
          <a:p>
            <a:endParaRPr lang="en-US" baseline="0" dirty="0"/>
          </a:p>
          <a:p>
            <a:r>
              <a:rPr lang="en-US" baseline="0" dirty="0"/>
              <a:t>In this paper, we propose an implementation of read mapping using PIM for acceleration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1958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068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baseline="0" dirty="0"/>
              <a:t>[CLICK]</a:t>
            </a:r>
          </a:p>
          <a:p>
            <a:r>
              <a:rPr lang="en-US" b="0" i="0" u="none" baseline="0" dirty="0"/>
              <a:t>The purpose of a read mapper is to take a number of sequenced reads and reconstruct the full genome</a:t>
            </a:r>
          </a:p>
          <a:p>
            <a:r>
              <a:rPr lang="en-US" b="1" i="1" u="sng" baseline="0" dirty="0"/>
              <a:t>[CLICK]</a:t>
            </a:r>
          </a:p>
          <a:p>
            <a:r>
              <a:rPr lang="en-US" b="0" i="0" u="none" baseline="0" dirty="0"/>
              <a:t>Thankfully we have a known reference genome that exhibits 99.9% similarity across humans (this is also generally true across any organisms of the same species). This enables us to map our reads to this known reference with some minor differences allowed, which then reduces read mapping to an approximate string matching problem. The differences are what makes each of us unique.</a:t>
            </a:r>
            <a:endParaRPr lang="en-US" b="1" i="1" u="sng" baseline="0" dirty="0"/>
          </a:p>
          <a:p>
            <a:r>
              <a:rPr lang="en-US" b="1" i="1" u="sng" baseline="0" dirty="0"/>
              <a:t>[CLICK]</a:t>
            </a:r>
          </a:p>
          <a:p>
            <a:r>
              <a:rPr lang="en-US" b="0" i="0" u="none" baseline="0" dirty="0"/>
              <a:t>Because the reference genome exhibits high similarity, long sequences in reads match the reference genome perfectly</a:t>
            </a:r>
          </a:p>
          <a:p>
            <a:r>
              <a:rPr lang="en-US" b="0" i="0" u="none" baseline="0" dirty="0"/>
              <a:t>[</a:t>
            </a:r>
            <a:r>
              <a:rPr lang="en-US" b="1" i="1" u="sng" baseline="0" dirty="0"/>
              <a:t>CLICK]</a:t>
            </a:r>
          </a:p>
          <a:p>
            <a:r>
              <a:rPr lang="en-US" b="0" i="0" u="none" baseline="0" dirty="0"/>
              <a:t>We see here that 9 sequential nucleotides, in the read of size 11, match perfectly to the reference genome</a:t>
            </a:r>
          </a:p>
          <a:p>
            <a:r>
              <a:rPr lang="en-US" b="1" i="1" u="sng" baseline="0" dirty="0"/>
              <a:t>[CLICK]</a:t>
            </a:r>
          </a:p>
          <a:p>
            <a:r>
              <a:rPr lang="en-US" b="0" i="0" u="none" baseline="0" dirty="0"/>
              <a:t>This enables us to utilize a hash table to quickly reduce the search space for the read across the entire reference genome </a:t>
            </a:r>
          </a:p>
          <a:p>
            <a:r>
              <a:rPr lang="en-US" b="1" i="1" u="sng" baseline="0"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6852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383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endParaRPr lang="en-US" baseline="0" dirty="0"/>
          </a:p>
          <a:p>
            <a:r>
              <a:rPr lang="en-US" baseline="0" dirty="0"/>
              <a:t>Before mapping any reads, we generate a hash table once, which can be used to map any number of reads to the specific reference genome</a:t>
            </a:r>
          </a:p>
          <a:p>
            <a:r>
              <a:rPr lang="en-US" b="1" i="1" u="sng" baseline="0" dirty="0"/>
              <a:t>[CLICK]</a:t>
            </a:r>
          </a:p>
          <a:p>
            <a:r>
              <a:rPr lang="en-US" b="0" i="0" u="none" baseline="0" dirty="0"/>
              <a:t>The keys in the hash table are k length sequences which are referred to as k-</a:t>
            </a:r>
            <a:r>
              <a:rPr lang="en-US" b="0" i="0" u="none" baseline="0" dirty="0" err="1"/>
              <a:t>mers</a:t>
            </a:r>
            <a:r>
              <a:rPr lang="en-US" b="0" i="0" u="none" baseline="0" dirty="0"/>
              <a:t>. And the values are lists of locations in the reference genome that the particular k-</a:t>
            </a:r>
            <a:r>
              <a:rPr lang="en-US" b="0" i="0" u="none" baseline="0" dirty="0" err="1"/>
              <a:t>mer</a:t>
            </a:r>
            <a:r>
              <a:rPr lang="en-US" b="0" i="0" u="none" baseline="0" dirty="0"/>
              <a:t> occurs. In this example, we see that the sequence of 5 A’s occurs in 6 locations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r>
              <a:rPr lang="en-US" b="0" i="0" u="none" baseline="0" dirty="0"/>
              <a:t>We generate the key-value pair for every permutation of k-</a:t>
            </a:r>
            <a:r>
              <a:rPr lang="en-US" b="0" i="0" u="none" baseline="0" dirty="0" err="1"/>
              <a:t>mers</a:t>
            </a:r>
            <a:r>
              <a:rPr lang="en-US" b="0" i="0" u="none" baseline="0" dirty="0"/>
              <a:t> for the chosen value of k.</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r>
              <a:rPr lang="en-US" b="0" i="0" u="none" baseline="0" dirty="0"/>
              <a:t>To emphasize, we see that AAAAT occurs starting at the 36</a:t>
            </a:r>
            <a:r>
              <a:rPr lang="en-US" b="0" i="0" u="none" baseline="30000" dirty="0"/>
              <a:t>th</a:t>
            </a:r>
            <a:r>
              <a:rPr lang="en-US" b="0" i="0" u="none" baseline="0" dirty="0"/>
              <a:t> and at the 434</a:t>
            </a:r>
            <a:r>
              <a:rPr lang="en-US" b="0" i="0" u="none" baseline="30000" dirty="0"/>
              <a:t>th</a:t>
            </a:r>
            <a:r>
              <a:rPr lang="en-US" b="0" i="0" u="none" baseline="0" dirty="0"/>
              <a:t> base pairs of the reference genome</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r>
              <a:rPr lang="en-US" b="0" i="0" u="none" baseline="0" dirty="0"/>
              <a:t>we continue generating the hash table until all k-</a:t>
            </a:r>
            <a:r>
              <a:rPr lang="en-US" b="0" i="0" u="none" baseline="0" dirty="0" err="1"/>
              <a:t>mer</a:t>
            </a:r>
            <a:r>
              <a:rPr lang="en-US" b="0" i="0" u="none" baseline="0" dirty="0"/>
              <a:t> permutations are populated in the hash table</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r>
              <a:rPr lang="en-US" b="0" i="0" u="none" baseline="0" dirty="0"/>
              <a:t>We can query this hash table with substrings within the reads to quickly reduce the search space in the reference genome</a:t>
            </a:r>
            <a:endParaRPr lang="en-US" b="1" i="1" u="sng" baseline="0" dirty="0"/>
          </a:p>
          <a:p>
            <a:r>
              <a:rPr lang="en-US" b="1" i="1" u="sng" baseline="0"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981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Here I’ll show the process of using a hash table in read mapping for a single k-</a:t>
            </a:r>
            <a:r>
              <a:rPr lang="en-US" b="0" i="0" u="none" baseline="0" dirty="0" err="1"/>
              <a:t>mer</a:t>
            </a:r>
            <a:r>
              <a:rPr lang="en-US" b="0" i="0" u="none" baseline="0" dirty="0"/>
              <a:t> in a single read. Note that for every read, we must extract x+1 k-</a:t>
            </a:r>
            <a:r>
              <a:rPr lang="en-US" b="0" i="0" u="none" baseline="0" dirty="0" err="1"/>
              <a:t>mers</a:t>
            </a:r>
            <a:r>
              <a:rPr lang="en-US" b="0" i="0" u="none" baseline="0" dirty="0"/>
              <a:t>, where x is equal to the maximum number of allowable errors between a string match. This essentially guarantees that one of the k-</a:t>
            </a:r>
            <a:r>
              <a:rPr lang="en-US" b="0" i="0" u="none" baseline="0" dirty="0" err="1"/>
              <a:t>mers</a:t>
            </a:r>
            <a:r>
              <a:rPr lang="en-US" b="0" i="0" u="none" baseline="0" dirty="0"/>
              <a:t> WILL match perfectly in the reference genome.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From any given read, we select k-</a:t>
            </a:r>
            <a:r>
              <a:rPr lang="en-US" b="0" i="0" u="none" baseline="0" dirty="0" err="1"/>
              <a:t>mers</a:t>
            </a:r>
            <a:r>
              <a:rPr lang="en-US" b="0" i="0" u="none" baseline="0" dirty="0"/>
              <a:t> and retrieve their location lists from the hash table </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We then retrieve the appropriate reference substring from the reference genome according to the location and the offset of the k-</a:t>
            </a:r>
            <a:r>
              <a:rPr lang="en-US" b="0" i="0" u="none" baseline="0" dirty="0" err="1"/>
              <a:t>mer</a:t>
            </a:r>
            <a:r>
              <a:rPr lang="en-US" b="0" i="0" u="none" baseline="0" dirty="0"/>
              <a:t> within the read </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We then compare each of these reference substrings against the read sequence using Alignment, an expensive dynamic programming algorithm. We note cases with clear mismatches should not waste compute resources via string comparison.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We also have to repeat this entire process for many many reads whose order can be approximated by dividing the genome length by the read sequence length. In the case of the human genome of length 3 billion and for 100 </a:t>
            </a:r>
            <a:r>
              <a:rPr lang="en-US" b="0" i="0" u="none" baseline="0" dirty="0" err="1"/>
              <a:t>bp</a:t>
            </a:r>
            <a:r>
              <a:rPr lang="en-US" b="0" i="0" u="none" baseline="0" dirty="0"/>
              <a:t> length read sequences, we will have at least 30 million reads</a:t>
            </a: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Most locations we compare do not match the read. So, it is more efficient to build a filter that quickly identifies and discards such locations without doing the comparison to the reference genome</a:t>
            </a:r>
          </a:p>
          <a:p>
            <a:r>
              <a:rPr lang="en-US" sz="1200" b="1" i="1" u="sng" kern="1200" dirty="0">
                <a:solidFill>
                  <a:schemeClr val="tx1"/>
                </a:solidFill>
                <a:effectLst/>
                <a:latin typeface="+mn-lt"/>
                <a:ea typeface="+mn-ea"/>
                <a:cs typeface="+mn-cs"/>
              </a:rPr>
              <a:t>[END-CLICK]</a:t>
            </a:r>
          </a:p>
          <a:p>
            <a:endParaRPr lang="en-US" b="0" i="0"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695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Alignment is the algorithm for determining </a:t>
            </a:r>
            <a:r>
              <a:rPr lang="en-US" b="0" i="0" u="none" baseline="0" dirty="0"/>
              <a:t>a match between a read and a reference substring. This is very expensive and requires the use of an O(n2) dynamic programming algorithm. </a:t>
            </a:r>
          </a:p>
          <a:p>
            <a:r>
              <a:rPr lang="en-US" b="1" i="0" u="none" baseline="0" dirty="0"/>
              <a:t>[CLICK]</a:t>
            </a:r>
          </a:p>
          <a:p>
            <a:r>
              <a:rPr lang="en-US" b="0" i="0" u="none" baseline="0" dirty="0"/>
              <a:t>To give the scale of required computation, a single human can generate millions to billions of reads, and each read results in multiple locations</a:t>
            </a:r>
          </a:p>
          <a:p>
            <a:r>
              <a:rPr lang="en-US" b="1" i="1" u="sng" baseline="0" dirty="0"/>
              <a:t>[CLICK]</a:t>
            </a:r>
          </a:p>
          <a:p>
            <a:r>
              <a:rPr lang="en-US" b="0" i="0" u="none" dirty="0"/>
              <a:t>Modern read mappers </a:t>
            </a:r>
            <a:r>
              <a:rPr lang="en-US" b="0" i="0" u="none" baseline="0" dirty="0"/>
              <a:t>reduce the time spent on alignment for increased performance. This can be done in two ways:</a:t>
            </a:r>
          </a:p>
          <a:p>
            <a:r>
              <a:rPr lang="en-US" b="1" i="1" u="sng" baseline="0" dirty="0"/>
              <a:t>[CLICK]</a:t>
            </a:r>
          </a:p>
          <a:p>
            <a:r>
              <a:rPr lang="en-US" b="0" i="0" u="none" baseline="0" dirty="0"/>
              <a:t>By further optimizing the alignment algorithm, which many prior works have done.. OR </a:t>
            </a:r>
          </a:p>
          <a:p>
            <a:r>
              <a:rPr lang="en-US" b="1" i="1" u="sng" baseline="0" dirty="0"/>
              <a:t>[CLICK]</a:t>
            </a:r>
          </a:p>
          <a:p>
            <a:r>
              <a:rPr lang="en-US" b="0" i="0" u="none" dirty="0"/>
              <a:t>By reducing the number of alignments necessary by quickly discarding mismatches.</a:t>
            </a:r>
            <a:r>
              <a:rPr lang="en-US" b="0" i="0" u="none" baseline="0" dirty="0"/>
              <a:t> We refer to this as filtering.</a:t>
            </a:r>
          </a:p>
          <a:p>
            <a:r>
              <a:rPr lang="en-US" b="1" i="1" u="sng" baseline="0" dirty="0"/>
              <a:t>[CLICK]</a:t>
            </a:r>
          </a:p>
          <a:p>
            <a:r>
              <a:rPr lang="en-US" b="0" i="0" u="none" dirty="0"/>
              <a:t>Both methods are used by mappers today, but now filtering has replaced alignment as the bottleneck.</a:t>
            </a:r>
          </a:p>
          <a:p>
            <a:r>
              <a:rPr lang="en-US" b="1" i="0" u="none" baseline="0" dirty="0"/>
              <a:t>[CLICK]</a:t>
            </a:r>
          </a:p>
          <a:p>
            <a:r>
              <a:rPr lang="en-US" b="0" i="0" u="none" baseline="0" dirty="0"/>
              <a:t>Our goal is to improve the filtering step in read mappers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075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510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Again</a:t>
            </a:r>
            <a:r>
              <a:rPr lang="en-US" b="0" i="0" u="none" baseline="0" dirty="0"/>
              <a:t>, we split the read into k-</a:t>
            </a:r>
            <a:r>
              <a:rPr lang="en-US" b="0" i="0" u="none" baseline="0" dirty="0" err="1"/>
              <a:t>mers</a:t>
            </a:r>
            <a:r>
              <a:rPr lang="en-US" b="0" i="0" u="none" baseline="0" dirty="0"/>
              <a:t> of length 5 and query the hash table for their location lists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We then pass the locations through the filter and attempt to efficiently discard</a:t>
            </a:r>
            <a:r>
              <a:rPr lang="en-US" b="0" i="0" u="none" baseline="0" dirty="0"/>
              <a:t> as many locations as possible before having to run alignment. Here we see that locations that are obviously mismatches get discarded, before needing alignment.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The</a:t>
            </a:r>
            <a:r>
              <a:rPr lang="en-US" b="0" i="0" u="none" baseline="0" dirty="0"/>
              <a:t> read must then be aligned against the strings that pass the filter to determine location matches</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Any</a:t>
            </a:r>
            <a:r>
              <a:rPr lang="en-US" b="0" i="0" u="none" baseline="0" dirty="0"/>
              <a:t> location that passes through the filter, but then fails the alignment is called a false negative. False negative rates and filtering speed are important metrics for analyzing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note that when the filter was added, we were able to forego 3 instances of alignment thus saving us execution time.</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[END-CLICK]</a:t>
            </a:r>
          </a:p>
          <a:p>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48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178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4152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0731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1" u="sng" dirty="0"/>
          </a:p>
          <a:p>
            <a:endParaRPr lang="en-US" b="1" i="1" u="sng" dirty="0"/>
          </a:p>
          <a:p>
            <a:r>
              <a:rPr lang="en-US" b="1" i="1" u="sng" dirty="0"/>
              <a:t>[CLICK]</a:t>
            </a:r>
          </a:p>
          <a:p>
            <a:r>
              <a:rPr lang="en-US" b="0" i="0" u="none" dirty="0"/>
              <a:t>We first partition the genome in large sequences that we refer to as bins </a:t>
            </a:r>
          </a:p>
          <a:p>
            <a:r>
              <a:rPr lang="en-US" b="1" i="1" u="sng" dirty="0"/>
              <a:t>[CLICK]</a:t>
            </a:r>
          </a:p>
          <a:p>
            <a:r>
              <a:rPr lang="en-US" b="1" i="1" u="sng" dirty="0"/>
              <a:t>[CLICK]</a:t>
            </a:r>
          </a:p>
          <a:p>
            <a:endParaRPr lang="en-US" b="1" i="1" u="sng" dirty="0"/>
          </a:p>
          <a:p>
            <a:r>
              <a:rPr lang="en-US" b="0" i="0" u="none" dirty="0"/>
              <a:t>We show the genome with an arbitrary bin highlighted</a:t>
            </a:r>
          </a:p>
          <a:p>
            <a:r>
              <a:rPr lang="en-US" b="1" i="0" u="none" dirty="0"/>
              <a:t>[CLICK]</a:t>
            </a:r>
          </a:p>
          <a:p>
            <a:r>
              <a:rPr lang="en-US" b="0" i="0" u="none" dirty="0"/>
              <a:t>We then generate</a:t>
            </a:r>
            <a:r>
              <a:rPr lang="en-US" b="0" i="0" u="none" baseline="0" dirty="0"/>
              <a:t> a </a:t>
            </a:r>
            <a:r>
              <a:rPr lang="en-US" b="0" i="0" u="none" baseline="0" dirty="0" err="1"/>
              <a:t>bitvector</a:t>
            </a:r>
            <a:r>
              <a:rPr lang="en-US" b="0" i="0" u="none" baseline="0" dirty="0"/>
              <a:t> that represents the bin and holds the occurrence of all permutations of a small string called a token in the bin</a:t>
            </a:r>
          </a:p>
          <a:p>
            <a:r>
              <a:rPr lang="en-US" b="0" i="0" u="none" baseline="0" dirty="0"/>
              <a:t>we see in the figure that tokens that exist in the bin are represented with a 1, and those not in the bin are a 0.</a:t>
            </a:r>
          </a:p>
          <a:p>
            <a:r>
              <a:rPr lang="en-US" b="1" i="0" u="sng" baseline="0" dirty="0"/>
              <a:t>[CLICK]</a:t>
            </a:r>
          </a:p>
          <a:p>
            <a:r>
              <a:rPr lang="en-US" b="0" i="0" u="none" baseline="0" dirty="0"/>
              <a:t>so AAAAA exists in Bin x </a:t>
            </a:r>
          </a:p>
          <a:p>
            <a:r>
              <a:rPr lang="en-US" b="0" i="0" u="none" baseline="0" dirty="0"/>
              <a:t>and CCCCT does not exist in bin x </a:t>
            </a:r>
          </a:p>
          <a:p>
            <a:r>
              <a:rPr lang="en-US" b="1" i="0" u="sng" baseline="0" dirty="0"/>
              <a:t>[CLICK]</a:t>
            </a:r>
          </a:p>
          <a:p>
            <a:r>
              <a:rPr lang="en-US" b="0" i="0" u="none" baseline="0" dirty="0"/>
              <a:t>to account for matches straddling two bins, we employ overlapping bins so that a read will now always fall within a single bin</a:t>
            </a:r>
          </a:p>
          <a:p>
            <a:endParaRPr lang="en-US" b="1" i="1" u="sng" baseline="0" dirty="0"/>
          </a:p>
          <a:p>
            <a:endParaRPr lang="en-US" b="1" i="1" u="sng"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40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5362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use </a:t>
            </a:r>
            <a:r>
              <a:rPr lang="en-US" dirty="0" err="1"/>
              <a:t>bitvectors</a:t>
            </a:r>
            <a:r>
              <a:rPr lang="en-US" dirty="0"/>
              <a:t> to </a:t>
            </a:r>
            <a:r>
              <a:rPr lang="en-US" dirty="0" err="1"/>
              <a:t>quicly</a:t>
            </a:r>
            <a:r>
              <a:rPr lang="en-US" dirty="0"/>
              <a:t> figure out existence within a</a:t>
            </a:r>
            <a:r>
              <a:rPr lang="en-US" baseline="0" dirty="0"/>
              <a:t> bin </a:t>
            </a:r>
          </a:p>
          <a:p>
            <a:endParaRPr lang="en-US" dirty="0"/>
          </a:p>
          <a:p>
            <a:r>
              <a:rPr lang="en-US" b="1" dirty="0"/>
              <a:t>Don’t talk about top text</a:t>
            </a:r>
          </a:p>
          <a:p>
            <a:endParaRPr lang="en-US" dirty="0"/>
          </a:p>
          <a:p>
            <a:endParaRPr lang="en-US" dirty="0"/>
          </a:p>
          <a:p>
            <a:r>
              <a:rPr lang="en-US" dirty="0"/>
              <a:t>We see here</a:t>
            </a:r>
            <a:r>
              <a:rPr lang="en-US" baseline="0" dirty="0"/>
              <a:t> a list of bit vectors that are associated with a particular bin. The memory required to store all bit vectors is found by multiplying the number of bins by 4^q bits (which is the size of the bit vectors)</a:t>
            </a:r>
          </a:p>
          <a:p>
            <a:endParaRPr lang="en-US" baseline="0" dirty="0"/>
          </a:p>
          <a:p>
            <a:r>
              <a:rPr lang="en-US" baseline="0" dirty="0"/>
              <a:t>For a bin size of 200 and a q of 5, the memory footprint comes to around 3.8 GB </a:t>
            </a:r>
          </a:p>
          <a:p>
            <a:endParaRPr lang="en-US"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775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why GRIM-Filter is faster than alignment. This is obviously faster than dynamic programming. </a:t>
            </a:r>
          </a:p>
          <a:p>
            <a:endParaRPr lang="en-US" dirty="0"/>
          </a:p>
          <a:p>
            <a:r>
              <a:rPr lang="en-US" dirty="0"/>
              <a:t>This threshold</a:t>
            </a:r>
            <a:r>
              <a:rPr lang="en-US" baseline="0" dirty="0"/>
              <a:t> value changes error tolerance</a:t>
            </a:r>
            <a:endParaRPr lang="en-US" dirty="0"/>
          </a:p>
          <a:p>
            <a:endParaRPr lang="en-US" dirty="0"/>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01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a:t>
            </a:r>
          </a:p>
          <a:p>
            <a:endParaRPr lang="en-US" dirty="0"/>
          </a:p>
          <a:p>
            <a:r>
              <a:rPr lang="en-US" b="1" dirty="0">
                <a:solidFill>
                  <a:srgbClr val="FF0000"/>
                </a:solidFill>
              </a:rPr>
              <a:t>MOVE THIS TO</a:t>
            </a:r>
            <a:r>
              <a:rPr lang="en-US" b="1" baseline="0" dirty="0">
                <a:solidFill>
                  <a:srgbClr val="FF0000"/>
                </a:solidFill>
              </a:rPr>
              <a:t> BACKUP MAYBE</a:t>
            </a:r>
            <a:endParaRPr lang="en-US" b="1" dirty="0">
              <a:solidFill>
                <a:srgbClr val="FF0000"/>
              </a:solidFill>
            </a:endParaRPr>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3523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a:t>
            </a:r>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5730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8988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u="none" dirty="0"/>
              <a:t>As a recap,</a:t>
            </a:r>
            <a:endParaRPr lang="en-US" b="1" i="1" u="sng" dirty="0"/>
          </a:p>
          <a:p>
            <a:r>
              <a:rPr lang="en-US" b="1" i="1" u="sng" dirty="0"/>
              <a:t>[CLICK]</a:t>
            </a:r>
            <a:endParaRPr lang="en-US" b="0" i="0" u="none" dirty="0"/>
          </a:p>
          <a:p>
            <a:r>
              <a:rPr lang="en-US" b="0" i="0" u="none" dirty="0"/>
              <a:t>GRIM-Filter is comprised</a:t>
            </a:r>
            <a:r>
              <a:rPr lang="en-US" b="0" i="0" u="none" baseline="0" dirty="0"/>
              <a:t> of very simple addition/comparison operations </a:t>
            </a:r>
          </a:p>
          <a:p>
            <a:r>
              <a:rPr lang="en-US" b="1" i="1" u="sng" baseline="0" dirty="0"/>
              <a:t>[CLICK]</a:t>
            </a:r>
          </a:p>
          <a:p>
            <a:r>
              <a:rPr lang="en-US" b="0" i="0" u="none" baseline="0" dirty="0"/>
              <a:t>To check a given bin, we sum the bits corresponding to each token in the read</a:t>
            </a:r>
          </a:p>
          <a:p>
            <a:r>
              <a:rPr lang="en-US" b="1" i="1" u="sng" baseline="0" dirty="0"/>
              <a:t>[CLICK]</a:t>
            </a:r>
          </a:p>
          <a:p>
            <a:r>
              <a:rPr lang="en-US" b="0" i="0" u="none" baseline="0" dirty="0"/>
              <a:t>and then we compare the sum against a threshold to determine whether we need to align</a:t>
            </a:r>
          </a:p>
          <a:p>
            <a:r>
              <a:rPr lang="en-US" b="1" i="1" u="sng" baseline="0" dirty="0"/>
              <a:t>[CLICK]</a:t>
            </a:r>
          </a:p>
          <a:p>
            <a:r>
              <a:rPr lang="en-US" b="0" i="0" u="none" baseline="0" dirty="0"/>
              <a:t>It is also highly parallel</a:t>
            </a:r>
          </a:p>
          <a:p>
            <a:r>
              <a:rPr lang="en-US" b="0" i="0" u="none" baseline="0" dirty="0"/>
              <a:t>each bin is operated on independently and there are many many bins </a:t>
            </a:r>
          </a:p>
          <a:p>
            <a:r>
              <a:rPr lang="en-US" b="0" i="0" u="none" baseline="0" dirty="0"/>
              <a:t>[</a:t>
            </a:r>
            <a:r>
              <a:rPr lang="en-US" b="1" i="1" u="sng" baseline="0" dirty="0"/>
              <a:t>CLICK]</a:t>
            </a:r>
            <a:endParaRPr lang="en-US" b="0" i="0" u="none" baseline="0" dirty="0"/>
          </a:p>
          <a:p>
            <a:r>
              <a:rPr lang="en-US" b="0" i="0" u="none" baseline="0" dirty="0"/>
              <a:t>These three properties together make it a suitable algorithm to be run in 3D stacked DRAM</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6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48169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THICKEN TSV lines</a:t>
            </a:r>
          </a:p>
          <a:p>
            <a:endParaRPr lang="en-US" b="1" i="1" u="sng" dirty="0"/>
          </a:p>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enables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a:t>
            </a:r>
            <a:r>
              <a:rPr lang="en-US" b="0" i="0" u="none" baseline="0" dirty="0" err="1"/>
              <a:t>bitvectors</a:t>
            </a:r>
            <a:r>
              <a:rPr lang="en-US" b="0" i="0" u="none" baseline="0" dirty="0"/>
              <a:t>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2394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9512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6107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1"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1" i="0" u="none" baseline="0" dirty="0"/>
              <a:t>[CLICK]</a:t>
            </a:r>
            <a:endParaRPr lang="en-US" b="1" i="0" u="none" dirty="0"/>
          </a:p>
          <a:p>
            <a:r>
              <a:rPr lang="en-US" b="0" i="0" u="none" dirty="0"/>
              <a:t>We</a:t>
            </a:r>
            <a:r>
              <a:rPr lang="en-US" b="0" i="0" u="none" baseline="0" dirty="0"/>
              <a:t> now show the distribution of bit vectors across the DRAM arrays to enable parallel processing of many bins. </a:t>
            </a:r>
          </a:p>
          <a:p>
            <a:r>
              <a:rPr lang="en-US" b="1"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442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We</a:t>
            </a:r>
            <a:r>
              <a:rPr lang="en-US" b="0" i="0" u="none" baseline="0" dirty="0"/>
              <a:t> now look at the implementation of logic in the logic layer </a:t>
            </a:r>
            <a:endParaRPr lang="en-US" b="0" i="0" u="none" dirty="0"/>
          </a:p>
          <a:p>
            <a:r>
              <a:rPr lang="en-US" b="1" i="1" u="sng" dirty="0"/>
              <a:t>[CLICK]</a:t>
            </a:r>
          </a:p>
          <a:p>
            <a:r>
              <a:rPr lang="en-US" b="0" i="0" u="none" dirty="0"/>
              <a:t>GRIM-Filter</a:t>
            </a:r>
            <a:r>
              <a:rPr lang="en-US" b="0" i="0" u="none" baseline="0" dirty="0"/>
              <a:t> only requires a very simple design for enabling the </a:t>
            </a:r>
            <a:r>
              <a:rPr lang="en-US" b="0" i="0" u="none" baseline="0" dirty="0" err="1"/>
              <a:t>bitvector</a:t>
            </a:r>
            <a:r>
              <a:rPr lang="en-US" b="0" i="0" u="none" baseline="0" dirty="0"/>
              <a:t> sum and threshold compare across many bins simultaneously. One comparator, </a:t>
            </a:r>
            <a:r>
              <a:rPr lang="en-US" b="0" i="0" u="none" baseline="0" dirty="0" err="1"/>
              <a:t>incrementer</a:t>
            </a:r>
            <a:r>
              <a:rPr lang="en-US" b="0" i="0" u="none" baseline="0" dirty="0"/>
              <a:t>, accumulator, and buffer for each bin that we are checking in parallel</a:t>
            </a:r>
            <a:endParaRPr lang="en-US" b="0" i="0" u="none" dirty="0"/>
          </a:p>
          <a:p>
            <a:r>
              <a:rPr lang="en-US" b="1" i="1" u="sng" dirty="0"/>
              <a:t>[CLICK]</a:t>
            </a:r>
          </a:p>
          <a:p>
            <a:r>
              <a:rPr lang="en-US" b="0" i="0" u="none" dirty="0"/>
              <a:t>This results in a very low area overhead and ease of implementation</a:t>
            </a:r>
          </a:p>
          <a:p>
            <a:r>
              <a:rPr lang="en-US" b="1" i="1" u="sng"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091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715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62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6432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these bullet points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1756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0" i="0"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7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2018. 7. 12.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7/12/18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7/12/18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7/12/18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7/12/18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7/12/18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7/12/18</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7/12/18</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7/12/18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7/12/18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7/12/18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7/12/18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7/12/18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7/12/18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7/12/18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767808"/>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279230"/>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513571"/>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87347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086638"/>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0339783"/>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4824566"/>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4600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09871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040913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95929"/>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570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76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04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810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597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970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81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241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9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664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376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146520"/>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278466"/>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2060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024180"/>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34124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97493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0835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6079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90067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7644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82512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3081210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6182818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22"/>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27539128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2362525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1905763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1677768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30686379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60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11044091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609"/>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2564480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4093195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307"/>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36530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latin typeface="Calibri"/>
              </a:rPr>
              <a:pPr/>
              <a:t>‹#›</a:t>
            </a:fld>
            <a:endParaRPr lang="en-US">
              <a:solidFill>
                <a:prstClr val="black">
                  <a:lumMod val="65000"/>
                  <a:lumOff val="35000"/>
                </a:prstClr>
              </a:solidFill>
              <a:latin typeface="Calibri"/>
            </a:endParaRPr>
          </a:p>
        </p:txBody>
      </p:sp>
    </p:spTree>
    <p:extLst>
      <p:ext uri="{BB962C8B-B14F-4D97-AF65-F5344CB8AC3E}">
        <p14:creationId xmlns:p14="http://schemas.microsoft.com/office/powerpoint/2010/main" val="36449346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2397786645"/>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1376254038"/>
      </p:ext>
    </p:extLst>
  </p:cSld>
  <p:clrMapOvr>
    <a:overrideClrMapping bg1="lt1" tx1="dk1" bg2="lt2" tx2="dk2" accent1="accent1" accent2="accent2" accent3="accent3" accent4="accent4" accent5="accent5" accent6="accent6" hlink="hlink" folHlink="folHlink"/>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872773404"/>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6300331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0274409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8707041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61927105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20843332"/>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50148680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8688590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2326520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latin typeface="Calibri"/>
              </a:rPr>
              <a:pPr/>
              <a:t>7/12/18</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67901512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latin typeface="Calibri"/>
              </a:rPr>
              <a:pPr/>
              <a:t>7/12/18</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83882079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latin typeface="Calibri"/>
              </a:rPr>
              <a:pPr/>
              <a:t>7/12/18</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25830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latin typeface="Calibri"/>
              </a:rPr>
              <a:pPr/>
              <a:t>7/12/18</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7516459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latin typeface="Calibri"/>
              </a:rPr>
              <a:pPr/>
              <a:t>7/12/18</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4784837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latin typeface="Calibri"/>
              </a:rPr>
              <a:pPr/>
              <a:t>7/12/18</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72817028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latin typeface="Calibri"/>
              </a:rPr>
              <a:pPr/>
              <a:t>7/12/18</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28941568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latin typeface="Calibri"/>
              </a:rPr>
              <a:pPr/>
              <a:t>7/12/18</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582209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latin typeface="Calibri"/>
              </a:rPr>
              <a:pPr/>
              <a:t>7/12/18</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79176318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latin typeface="Calibri"/>
              </a:rPr>
              <a:pPr/>
              <a:t>7/12/18</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7350187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latin typeface="Calibri"/>
              </a:rPr>
              <a:pPr/>
              <a:t>7/12/18</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48978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3.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1.pn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theme" Target="../theme/theme42.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1.pn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theme" Target="../theme/theme50.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theme" Target="../theme/theme54.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slideLayout" Target="../slideLayouts/slideLayout591.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image" Target="../media/image1.png"/><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5.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image" Target="../media/image1.png"/><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theme" Target="../theme/theme59.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theme" Target="../theme/theme60.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2018. 7. 12.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7/12/18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00877639"/>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C01E2B0-9580-443F-A6BA-B15F0931263F}" type="datetime1">
              <a:rPr lang="en-US" smtClean="0">
                <a:solidFill>
                  <a:prstClr val="black">
                    <a:tint val="75000"/>
                  </a:prstClr>
                </a:solidFill>
                <a:latin typeface="Calibri"/>
                <a:ea typeface=""/>
              </a:rPr>
              <a:pPr eaLnBrk="1" fontAlgn="auto" hangingPunct="1">
                <a:spcBef>
                  <a:spcPts val="0"/>
                </a:spcBef>
                <a:spcAft>
                  <a:spcPts val="0"/>
                </a:spcAft>
              </a:pPr>
              <a:t>7/12/18</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63C8E0-6DD9-4302-9AA9-5177C785CB79}" type="slidenum">
              <a:rPr lang="en-US" smtClean="0">
                <a:solidFill>
                  <a:prstClr val="black">
                    <a:tint val="75000"/>
                  </a:prstClr>
                </a:solidFill>
                <a:latin typeface="Calibri"/>
                <a:ea typeface=""/>
              </a:rPr>
              <a:pPr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2305130489"/>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90216454"/>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latin typeface="Calibri"/>
              </a:rPr>
              <a:pPr/>
              <a:t>7/12/18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929896" y="6489084"/>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latin typeface="Calibri"/>
              </a:rPr>
              <a:pPr/>
              <a:t>‹#›</a:t>
            </a:fld>
            <a:endParaRPr lang="en-US" dirty="0">
              <a:solidFill>
                <a:prstClr val="black">
                  <a:lumMod val="65000"/>
                  <a:lumOff val="35000"/>
                </a:prstClr>
              </a:solidFill>
              <a:latin typeface="Calibri"/>
            </a:endParaRPr>
          </a:p>
        </p:txBody>
      </p:sp>
    </p:spTree>
    <p:extLst>
      <p:ext uri="{BB962C8B-B14F-4D97-AF65-F5344CB8AC3E}">
        <p14:creationId xmlns:p14="http://schemas.microsoft.com/office/powerpoint/2010/main" val="3463286291"/>
      </p:ext>
    </p:extLst>
  </p:cSld>
  <p:clrMap bg1="lt1" tx1="dk1" bg2="lt2" tx2="dk2" accent1="accent1" accent2="accent2" accent3="accent3" accent4="accent4" accent5="accent5" accent6="accent6" hlink="hlink" folHlink="folHlink"/>
  <p:sldLayoutIdLst>
    <p:sldLayoutId id="2147488302" r:id="rId1"/>
    <p:sldLayoutId id="2147488303" r:id="rId2"/>
    <p:sldLayoutId id="2147488304" r:id="rId3"/>
    <p:sldLayoutId id="2147488305" r:id="rId4"/>
    <p:sldLayoutId id="2147488306" r:id="rId5"/>
    <p:sldLayoutId id="2147488307" r:id="rId6"/>
    <p:sldLayoutId id="2147488308" r:id="rId7"/>
    <p:sldLayoutId id="2147488309" r:id="rId8"/>
    <p:sldLayoutId id="2147488310" r:id="rId9"/>
    <p:sldLayoutId id="2147488311" r:id="rId10"/>
    <p:sldLayoutId id="2147488312"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72620379"/>
      </p:ext>
    </p:extLst>
  </p:cSld>
  <p:clrMap bg1="lt1" tx1="dk1" bg2="lt2" tx2="dk2" accent1="accent1" accent2="accent2" accent3="accent3" accent4="accent4" accent5="accent5" accent6="accent6" hlink="hlink" folHlink="folHlink"/>
  <p:sldLayoutIdLst>
    <p:sldLayoutId id="2147488314" r:id="rId1"/>
    <p:sldLayoutId id="2147488315" r:id="rId2"/>
    <p:sldLayoutId id="2147488316" r:id="rId3"/>
    <p:sldLayoutId id="2147488317" r:id="rId4"/>
    <p:sldLayoutId id="2147488318" r:id="rId5"/>
    <p:sldLayoutId id="2147488319" r:id="rId6"/>
    <p:sldLayoutId id="2147488320" r:id="rId7"/>
    <p:sldLayoutId id="2147488321" r:id="rId8"/>
    <p:sldLayoutId id="2147488322" r:id="rId9"/>
    <p:sldLayoutId id="2147488323" r:id="rId10"/>
    <p:sldLayoutId id="214748832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12591107"/>
      </p:ext>
    </p:extLst>
  </p:cSld>
  <p:clrMap bg1="lt1" tx1="dk1" bg2="lt2" tx2="dk2" accent1="accent1" accent2="accent2" accent3="accent3" accent4="accent4" accent5="accent5" accent6="accent6" hlink="hlink" folHlink="folHlink"/>
  <p:sldLayoutIdLst>
    <p:sldLayoutId id="2147488326" r:id="rId1"/>
    <p:sldLayoutId id="2147488327" r:id="rId2"/>
    <p:sldLayoutId id="2147488328" r:id="rId3"/>
    <p:sldLayoutId id="2147488329" r:id="rId4"/>
    <p:sldLayoutId id="2147488330" r:id="rId5"/>
    <p:sldLayoutId id="2147488331" r:id="rId6"/>
    <p:sldLayoutId id="2147488332" r:id="rId7"/>
    <p:sldLayoutId id="2147488333" r:id="rId8"/>
    <p:sldLayoutId id="2147488334" r:id="rId9"/>
    <p:sldLayoutId id="2147488335" r:id="rId10"/>
    <p:sldLayoutId id="214748833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12.xml"/></Relationships>
</file>

<file path=ppt/slides/_rels/slide10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12.xml"/><Relationship Id="rId4" Type="http://schemas.openxmlformats.org/officeDocument/2006/relationships/image" Target="../media/image78.png"/></Relationships>
</file>

<file path=ppt/slides/_rels/slide10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0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8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gif"/><Relationship Id="rId1" Type="http://schemas.openxmlformats.org/officeDocument/2006/relationships/slideLayout" Target="../slideLayouts/slideLayout593.xml"/></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gif"/><Relationship Id="rId1" Type="http://schemas.openxmlformats.org/officeDocument/2006/relationships/slideLayout" Target="../slideLayouts/slideLayout593.xml"/></Relationships>
</file>

<file path=ppt/slides/_rels/slide10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9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11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93.xml"/></Relationships>
</file>

<file path=ppt/slides/_rels/slide1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93.xml"/></Relationships>
</file>

<file path=ppt/slides/_rels/slide11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93.xml"/></Relationships>
</file>

<file path=ppt/slides/_rels/slide1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593.xml"/></Relationships>
</file>

<file path=ppt/slides/_rels/slide11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9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9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12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79.xml"/><Relationship Id="rId6" Type="http://schemas.openxmlformats.org/officeDocument/2006/relationships/image" Target="../media/image8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81.png"/></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312.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87.png"/></Relationships>
</file>

<file path=ppt/slides/_rels/slide12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1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12.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12.xml"/><Relationship Id="rId4" Type="http://schemas.openxmlformats.org/officeDocument/2006/relationships/image" Target="../media/image78.png"/></Relationships>
</file>

<file path=ppt/slides/_rels/slide1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12.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12.xml"/><Relationship Id="rId4" Type="http://schemas.openxmlformats.org/officeDocument/2006/relationships/image" Target="../media/image79.png"/></Relationships>
</file>

<file path=ppt/slides/_rels/slide141.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12.xml"/><Relationship Id="rId6" Type="http://schemas.openxmlformats.org/officeDocument/2006/relationships/image" Target="../media/image90.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github.com/CMU-SAFARI/ramulator" TargetMode="External"/><Relationship Id="rId1" Type="http://schemas.openxmlformats.org/officeDocument/2006/relationships/slideLayout" Target="../slideLayouts/slideLayout312.xml"/></Relationships>
</file>

<file path=ppt/slides/_rels/slide1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12.xml"/><Relationship Id="rId4" Type="http://schemas.openxmlformats.org/officeDocument/2006/relationships/image" Target="../media/image93.png"/></Relationships>
</file>

<file path=ppt/slides/_rels/slide144.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arxiv.org/pdf/1711.01177.pdf"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jpg"/><Relationship Id="rId2" Type="http://schemas.openxmlformats.org/officeDocument/2006/relationships/image" Target="../media/image62.png"/><Relationship Id="rId1" Type="http://schemas.openxmlformats.org/officeDocument/2006/relationships/slideLayout" Target="../slideLayouts/slideLayout569.xml"/><Relationship Id="rId6" Type="http://schemas.openxmlformats.org/officeDocument/2006/relationships/image" Target="../media/image65.png"/><Relationship Id="rId5" Type="http://schemas.openxmlformats.org/officeDocument/2006/relationships/image" Target="../media/image1.png"/><Relationship Id="rId4" Type="http://schemas.openxmlformats.org/officeDocument/2006/relationships/image" Target="../media/image64.png"/></Relationships>
</file>

<file path=ppt/slides/_rels/slide14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489.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48.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0.xml"/><Relationship Id="rId1" Type="http://schemas.openxmlformats.org/officeDocument/2006/relationships/slideLayout" Target="../slideLayouts/slideLayout490.xml"/></Relationships>
</file>

<file path=ppt/slides/_rels/slide1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490.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36.xml"/></Relationships>
</file>

<file path=ppt/slides/_rels/slide1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49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0.xml"/></Relationships>
</file>

<file path=ppt/slides/_rels/slide15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arxiv.org/pdf/1711.01177.pdf"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9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236.xml"/><Relationship Id="rId6" Type="http://schemas.openxmlformats.org/officeDocument/2006/relationships/image" Target="../media/image21.tiff"/><Relationship Id="rId5" Type="http://schemas.openxmlformats.org/officeDocument/2006/relationships/image" Target="../media/image24.jpeg"/><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36.xml"/><Relationship Id="rId4" Type="http://schemas.openxmlformats.org/officeDocument/2006/relationships/image" Target="../media/image104.png"/></Relationships>
</file>

<file path=ppt/slides/_rels/slide1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1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36.xml"/></Relationships>
</file>

<file path=ppt/slides/_rels/slide16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36.xml"/></Relationships>
</file>

<file path=ppt/slides/_rels/slide1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52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6.xml"/></Relationships>
</file>

<file path=ppt/slides/_rels/slide1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24.xml"/></Relationships>
</file>

<file path=ppt/slides/_rels/slide17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2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arxiv.org/pdf/1706.08642" TargetMode="External"/><Relationship Id="rId1" Type="http://schemas.openxmlformats.org/officeDocument/2006/relationships/slideLayout" Target="../slideLayouts/slideLayout2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arxiv.org/pdf/1802.00320.pdf" TargetMode="External"/><Relationship Id="rId1" Type="http://schemas.openxmlformats.org/officeDocument/2006/relationships/slideLayout" Target="../slideLayouts/slideLayout290.xml"/></Relationships>
</file>

<file path=ppt/slides/_rels/slide17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omutlu@gmail.com" TargetMode="External"/><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80.xml"/></Relationships>
</file>

<file path=ppt/slides/_rels/slide17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jpg"/><Relationship Id="rId2" Type="http://schemas.openxmlformats.org/officeDocument/2006/relationships/image" Target="../media/image62.png"/><Relationship Id="rId1" Type="http://schemas.openxmlformats.org/officeDocument/2006/relationships/slideLayout" Target="../slideLayouts/slideLayout569.xml"/><Relationship Id="rId6" Type="http://schemas.openxmlformats.org/officeDocument/2006/relationships/image" Target="../media/image65.png"/><Relationship Id="rId5" Type="http://schemas.openxmlformats.org/officeDocument/2006/relationships/image" Target="../media/image1.png"/><Relationship Id="rId4" Type="http://schemas.openxmlformats.org/officeDocument/2006/relationships/image" Target="../media/image64.png"/></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7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6.xml"/></Relationships>
</file>

<file path=ppt/slides/_rels/slide18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57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70.xml"/></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70.xml"/></Relationships>
</file>

<file path=ppt/slides/_rels/slide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70.xml"/></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70.xml"/></Relationships>
</file>

<file path=ppt/slides/_rels/slide1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570.xml"/><Relationship Id="rId5" Type="http://schemas.openxmlformats.org/officeDocument/2006/relationships/image" Target="../media/image119.png"/><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70.xml"/></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7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image" Target="../media/image71.png"/></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70.xml"/></Relationships>
</file>

<file path=ppt/slides/_rels/slide18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57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536.xml"/><Relationship Id="rId5" Type="http://schemas.openxmlformats.org/officeDocument/2006/relationships/image" Target="../media/image26.tiff"/><Relationship Id="rId4" Type="http://schemas.openxmlformats.org/officeDocument/2006/relationships/hyperlink" Target="https://people.inf.ethz.ch/omutlu/pub/mutlu_hpca03_talk.pdf" TargetMode="External"/></Relationships>
</file>

<file path=ppt/slides/_rels/slide19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57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70.xml"/><Relationship Id="rId4" Type="http://schemas.openxmlformats.org/officeDocument/2006/relationships/image" Target="../media/image120.png"/></Relationships>
</file>

<file path=ppt/slides/_rels/slide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70.xml"/><Relationship Id="rId4" Type="http://schemas.openxmlformats.org/officeDocument/2006/relationships/image" Target="../media/image120.png"/></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570.xml"/></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70.xml"/></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70.xml"/><Relationship Id="rId4" Type="http://schemas.openxmlformats.org/officeDocument/2006/relationships/image" Target="../media/image120.png"/></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70.xml"/><Relationship Id="rId4" Type="http://schemas.openxmlformats.org/officeDocument/2006/relationships/chart" Target="../charts/chart22.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570.xml"/><Relationship Id="rId5" Type="http://schemas.openxmlformats.org/officeDocument/2006/relationships/chart" Target="../charts/chart24.xml"/><Relationship Id="rId4" Type="http://schemas.openxmlformats.org/officeDocument/2006/relationships/chart" Target="../charts/chart23.xml"/></Relationships>
</file>

<file path=ppt/slides/_rels/slide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570.xml"/><Relationship Id="rId5" Type="http://schemas.openxmlformats.org/officeDocument/2006/relationships/chart" Target="../charts/chart26.xml"/><Relationship Id="rId4" Type="http://schemas.openxmlformats.org/officeDocument/2006/relationships/chart" Target="../charts/chart25.xml"/></Relationships>
</file>

<file path=ppt/slides/_rels/slide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36.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570.xml"/></Relationships>
</file>

<file path=ppt/slides/_rels/slide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70.xml"/></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70.xml"/></Relationships>
</file>

<file path=ppt/slides/_rels/slide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70.xml"/></Relationships>
</file>

<file path=ppt/slides/_rels/slide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70.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71.png"/></Relationships>
</file>

<file path=ppt/slides/_rels/slide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570.xml"/><Relationship Id="rId5" Type="http://schemas.openxmlformats.org/officeDocument/2006/relationships/image" Target="../media/image122.png"/><Relationship Id="rId4" Type="http://schemas.openxmlformats.org/officeDocument/2006/relationships/image" Target="../media/image121.png"/></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570.xml"/></Relationships>
</file>

<file path=ppt/slides/_rels/slide2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70.xml"/></Relationships>
</file>

<file path=ppt/slides/_rels/slide2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70.xml"/></Relationships>
</file>

<file path=ppt/slides/_rels/slide20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57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36.xml"/></Relationships>
</file>

<file path=ppt/slides/_rels/slide2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57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570.xml"/><Relationship Id="rId5" Type="http://schemas.openxmlformats.org/officeDocument/2006/relationships/image" Target="../media/image123.png"/><Relationship Id="rId4" Type="http://schemas.openxmlformats.org/officeDocument/2006/relationships/image" Target="../media/image72.png"/></Relationships>
</file>

<file path=ppt/slides/_rels/slide2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570.xml"/></Relationships>
</file>

<file path=ppt/slides/_rels/slide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570.xml"/></Relationships>
</file>

<file path=ppt/slides/_rels/slide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570.xml"/></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570.xml"/><Relationship Id="rId6" Type="http://schemas.openxmlformats.org/officeDocument/2006/relationships/image" Target="../media/image75.png"/><Relationship Id="rId5" Type="http://schemas.openxmlformats.org/officeDocument/2006/relationships/image" Target="../media/image120.png"/><Relationship Id="rId4" Type="http://schemas.openxmlformats.org/officeDocument/2006/relationships/image" Target="../media/image124.png"/></Relationships>
</file>

<file path=ppt/slides/_rels/slide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70.xml"/></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570.xml"/></Relationships>
</file>

<file path=ppt/slides/_rels/slide21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3.xml"/><Relationship Id="rId1" Type="http://schemas.openxmlformats.org/officeDocument/2006/relationships/slideLayout" Target="../slideLayouts/slideLayout570.xml"/><Relationship Id="rId4" Type="http://schemas.openxmlformats.org/officeDocument/2006/relationships/image" Target="../media/image1.png"/></Relationships>
</file>

<file path=ppt/slides/_rels/slide21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4.xml"/><Relationship Id="rId1" Type="http://schemas.openxmlformats.org/officeDocument/2006/relationships/slideLayout" Target="../slideLayouts/slideLayout57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570.xml"/></Relationships>
</file>

<file path=ppt/slides/_rels/slide2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jpg"/><Relationship Id="rId2" Type="http://schemas.openxmlformats.org/officeDocument/2006/relationships/image" Target="../media/image62.png"/><Relationship Id="rId1" Type="http://schemas.openxmlformats.org/officeDocument/2006/relationships/slideLayout" Target="../slideLayouts/slideLayout569.xml"/><Relationship Id="rId6" Type="http://schemas.openxmlformats.org/officeDocument/2006/relationships/image" Target="../media/image65.png"/><Relationship Id="rId5" Type="http://schemas.openxmlformats.org/officeDocument/2006/relationships/image" Target="../media/image1.png"/><Relationship Id="rId4" Type="http://schemas.openxmlformats.org/officeDocument/2006/relationships/image" Target="../media/image64.png"/></Relationships>
</file>

<file path=ppt/slides/_rels/slide22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62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0.pn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26.xml"/><Relationship Id="rId1" Type="http://schemas.openxmlformats.org/officeDocument/2006/relationships/tags" Target="../tags/tag1.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30.png"/><Relationship Id="rId2" Type="http://schemas.openxmlformats.org/officeDocument/2006/relationships/slideLayout" Target="../slideLayouts/slideLayout626.xml"/><Relationship Id="rId1" Type="http://schemas.openxmlformats.org/officeDocument/2006/relationships/tags" Target="../tags/tag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26.xml"/><Relationship Id="rId1" Type="http://schemas.openxmlformats.org/officeDocument/2006/relationships/tags" Target="../tags/tag3.xml"/><Relationship Id="rId5" Type="http://schemas.openxmlformats.org/officeDocument/2006/relationships/image" Target="../media/image132.tiff"/><Relationship Id="rId4" Type="http://schemas.openxmlformats.org/officeDocument/2006/relationships/image" Target="../media/image131.pn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26.xml"/><Relationship Id="rId1" Type="http://schemas.openxmlformats.org/officeDocument/2006/relationships/tags" Target="../tags/tag4.xml"/><Relationship Id="rId5" Type="http://schemas.openxmlformats.org/officeDocument/2006/relationships/image" Target="../media/image132.tiff"/><Relationship Id="rId4" Type="http://schemas.openxmlformats.org/officeDocument/2006/relationships/image" Target="../media/image131.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26.xml"/></Relationships>
</file>

<file path=ppt/slides/_rels/slide229.xml.rels><?xml version="1.0" encoding="UTF-8" standalone="yes"?>
<Relationships xmlns="http://schemas.openxmlformats.org/package/2006/relationships"><Relationship Id="rId2" Type="http://schemas.openxmlformats.org/officeDocument/2006/relationships/slideLayout" Target="../slideLayouts/slideLayout626.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230.xml.rels><?xml version="1.0" encoding="UTF-8" standalone="yes"?>
<Relationships xmlns="http://schemas.openxmlformats.org/package/2006/relationships"><Relationship Id="rId2" Type="http://schemas.openxmlformats.org/officeDocument/2006/relationships/slideLayout" Target="../slideLayouts/slideLayout626.xml"/><Relationship Id="rId1" Type="http://schemas.openxmlformats.org/officeDocument/2006/relationships/tags" Target="../tags/tag6.xml"/></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626.xml"/><Relationship Id="rId1" Type="http://schemas.openxmlformats.org/officeDocument/2006/relationships/tags" Target="../tags/tag7.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26.xml"/><Relationship Id="rId1" Type="http://schemas.openxmlformats.org/officeDocument/2006/relationships/tags" Target="../tags/tag8.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26.xml"/></Relationships>
</file>

<file path=ppt/slides/_rels/slide2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626.xml"/><Relationship Id="rId1" Type="http://schemas.openxmlformats.org/officeDocument/2006/relationships/tags" Target="../tags/tag9.xml"/><Relationship Id="rId4" Type="http://schemas.openxmlformats.org/officeDocument/2006/relationships/image" Target="../media/image133.tiff"/></Relationships>
</file>

<file path=ppt/slides/_rels/slide235.xml.rels><?xml version="1.0" encoding="UTF-8" standalone="yes"?>
<Relationships xmlns="http://schemas.openxmlformats.org/package/2006/relationships"><Relationship Id="rId2" Type="http://schemas.openxmlformats.org/officeDocument/2006/relationships/slideLayout" Target="../slideLayouts/slideLayout626.xml"/><Relationship Id="rId1" Type="http://schemas.openxmlformats.org/officeDocument/2006/relationships/tags" Target="../tags/tag10.xml"/></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626.xml"/><Relationship Id="rId1" Type="http://schemas.openxmlformats.org/officeDocument/2006/relationships/tags" Target="../tags/tag1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26.xml"/></Relationships>
</file>

<file path=ppt/slides/_rels/slide238.xml.rels><?xml version="1.0" encoding="UTF-8" standalone="yes"?>
<Relationships xmlns="http://schemas.openxmlformats.org/package/2006/relationships"><Relationship Id="rId2" Type="http://schemas.openxmlformats.org/officeDocument/2006/relationships/slideLayout" Target="../slideLayouts/slideLayout626.xml"/><Relationship Id="rId1" Type="http://schemas.openxmlformats.org/officeDocument/2006/relationships/tags" Target="../tags/tag12.xml"/></Relationships>
</file>

<file path=ppt/slides/_rels/slide239.xml.rels><?xml version="1.0" encoding="UTF-8" standalone="yes"?>
<Relationships xmlns="http://schemas.openxmlformats.org/package/2006/relationships"><Relationship Id="rId2" Type="http://schemas.openxmlformats.org/officeDocument/2006/relationships/hyperlink" Target="https://github.com/CMU-SAFARI/IMPICA" TargetMode="External"/><Relationship Id="rId1" Type="http://schemas.openxmlformats.org/officeDocument/2006/relationships/slideLayout" Target="../slideLayouts/slideLayout62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Layout" Target="../slideLayouts/slideLayout626.xml"/><Relationship Id="rId1" Type="http://schemas.openxmlformats.org/officeDocument/2006/relationships/tags" Target="../tags/tag13.xml"/></Relationships>
</file>

<file path=ppt/slides/_rels/slide24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Layout" Target="../slideLayouts/slideLayout626.xml"/><Relationship Id="rId1" Type="http://schemas.openxmlformats.org/officeDocument/2006/relationships/tags" Target="../tags/tag14.xml"/><Relationship Id="rId4" Type="http://schemas.openxmlformats.org/officeDocument/2006/relationships/chart" Target="../charts/chart31.xml"/></Relationships>
</file>

<file path=ppt/slides/_rels/slide24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slideLayout" Target="../slideLayouts/slideLayout626.xml"/><Relationship Id="rId1" Type="http://schemas.openxmlformats.org/officeDocument/2006/relationships/tags" Target="../tags/tag1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26.xml"/><Relationship Id="rId1" Type="http://schemas.openxmlformats.org/officeDocument/2006/relationships/tags" Target="../tags/tag16.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26.xml"/><Relationship Id="rId1" Type="http://schemas.openxmlformats.org/officeDocument/2006/relationships/tags" Target="../tags/tag1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24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626.xml"/><Relationship Id="rId4" Type="http://schemas.openxmlformats.org/officeDocument/2006/relationships/image" Target="../media/image79.png"/></Relationships>
</file>

<file path=ppt/slides/_rels/slide2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62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0.png"/></Relationships>
</file>

<file path=ppt/slides/_rels/slide24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jpeg"/><Relationship Id="rId7"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636.xml"/><Relationship Id="rId6" Type="http://schemas.openxmlformats.org/officeDocument/2006/relationships/image" Target="../media/image97.png"/><Relationship Id="rId5" Type="http://schemas.openxmlformats.org/officeDocument/2006/relationships/image" Target="../media/image96.tiff"/><Relationship Id="rId4" Type="http://schemas.openxmlformats.org/officeDocument/2006/relationships/image" Target="../media/image95.tiff"/></Relationships>
</file>

<file path=ppt/slides/_rels/slide2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637.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3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1.xml"/><Relationship Id="rId1" Type="http://schemas.openxmlformats.org/officeDocument/2006/relationships/slideLayout" Target="../slideLayouts/slideLayout63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37.xml"/></Relationships>
</file>

<file path=ppt/slides/_rels/slide2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3.xml"/><Relationship Id="rId1" Type="http://schemas.openxmlformats.org/officeDocument/2006/relationships/slideLayout" Target="../slideLayouts/slideLayout63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37.xml"/></Relationships>
</file>

<file path=ppt/slides/_rels/slide2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5.xml"/><Relationship Id="rId1" Type="http://schemas.openxmlformats.org/officeDocument/2006/relationships/slideLayout" Target="../slideLayouts/slideLayout637.xml"/></Relationships>
</file>

<file path=ppt/slides/_rels/slide25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6.xml"/><Relationship Id="rId1" Type="http://schemas.openxmlformats.org/officeDocument/2006/relationships/slideLayout" Target="../slideLayouts/slideLayout637.xml"/><Relationship Id="rId4" Type="http://schemas.openxmlformats.org/officeDocument/2006/relationships/image" Target="../media/image136.png"/></Relationships>
</file>

<file path=ppt/slides/_rels/slide2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637.xml"/></Relationships>
</file>

<file path=ppt/slides/_rels/slide2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37.xml"/></Relationships>
</file>

<file path=ppt/slides/_rels/slide26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9.xml"/><Relationship Id="rId1" Type="http://schemas.openxmlformats.org/officeDocument/2006/relationships/slideLayout" Target="../slideLayouts/slideLayout637.xml"/><Relationship Id="rId4" Type="http://schemas.openxmlformats.org/officeDocument/2006/relationships/image" Target="../media/image136.png"/></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3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37.xml"/></Relationships>
</file>

<file path=ppt/slides/_rels/slide2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2.xml"/><Relationship Id="rId1" Type="http://schemas.openxmlformats.org/officeDocument/2006/relationships/slideLayout" Target="../slideLayouts/slideLayout637.xml"/></Relationships>
</file>

<file path=ppt/slides/_rels/slide2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3.xml"/><Relationship Id="rId1" Type="http://schemas.openxmlformats.org/officeDocument/2006/relationships/slideLayout" Target="../slideLayouts/slideLayout637.xml"/></Relationships>
</file>

<file path=ppt/slides/_rels/slide2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4.xml"/><Relationship Id="rId1" Type="http://schemas.openxmlformats.org/officeDocument/2006/relationships/slideLayout" Target="../slideLayouts/slideLayout637.xml"/><Relationship Id="rId4" Type="http://schemas.openxmlformats.org/officeDocument/2006/relationships/image" Target="../media/image138.emf"/></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3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2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12.xml"/><Relationship Id="rId4" Type="http://schemas.openxmlformats.org/officeDocument/2006/relationships/image" Target="../media/image32.tiff"/></Relationships>
</file>

<file path=ppt/slides/_rels/slide2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63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37.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37.xml"/></Relationships>
</file>

<file path=ppt/slides/_rels/slide2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9.xml"/><Relationship Id="rId1" Type="http://schemas.openxmlformats.org/officeDocument/2006/relationships/slideLayout" Target="../slideLayouts/slideLayout637.xml"/></Relationships>
</file>

<file path=ppt/slides/_rels/slide275.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90.xml"/><Relationship Id="rId1" Type="http://schemas.openxmlformats.org/officeDocument/2006/relationships/slideLayout" Target="../slideLayouts/slideLayout637.xml"/><Relationship Id="rId4" Type="http://schemas.openxmlformats.org/officeDocument/2006/relationships/image" Target="../media/image136.png"/></Relationships>
</file>

<file path=ppt/slides/_rels/slide27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91.xml"/><Relationship Id="rId1" Type="http://schemas.openxmlformats.org/officeDocument/2006/relationships/slideLayout" Target="../slideLayouts/slideLayout637.xml"/><Relationship Id="rId6" Type="http://schemas.openxmlformats.org/officeDocument/2006/relationships/image" Target="../media/image142.tiff"/><Relationship Id="rId5" Type="http://schemas.openxmlformats.org/officeDocument/2006/relationships/image" Target="../media/image136.png"/><Relationship Id="rId4" Type="http://schemas.openxmlformats.org/officeDocument/2006/relationships/image" Target="../media/image140.emf"/></Relationships>
</file>

<file path=ppt/slides/_rels/slide277.xml.rels><?xml version="1.0" encoding="UTF-8" standalone="yes"?>
<Relationships xmlns="http://schemas.openxmlformats.org/package/2006/relationships"><Relationship Id="rId3" Type="http://schemas.openxmlformats.org/officeDocument/2006/relationships/image" Target="../media/image141.emf"/><Relationship Id="rId7" Type="http://schemas.openxmlformats.org/officeDocument/2006/relationships/image" Target="../media/image143.tiff"/><Relationship Id="rId2" Type="http://schemas.openxmlformats.org/officeDocument/2006/relationships/notesSlide" Target="../notesSlides/notesSlide92.xml"/><Relationship Id="rId1" Type="http://schemas.openxmlformats.org/officeDocument/2006/relationships/slideLayout" Target="../slideLayouts/slideLayout637.xml"/><Relationship Id="rId6" Type="http://schemas.openxmlformats.org/officeDocument/2006/relationships/image" Target="../media/image142.tiff"/><Relationship Id="rId5" Type="http://schemas.openxmlformats.org/officeDocument/2006/relationships/image" Target="../media/image136.png"/><Relationship Id="rId4" Type="http://schemas.openxmlformats.org/officeDocument/2006/relationships/image" Target="../media/image140.emf"/></Relationships>
</file>

<file path=ppt/slides/_rels/slide2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3.xml"/><Relationship Id="rId1" Type="http://schemas.openxmlformats.org/officeDocument/2006/relationships/slideLayout" Target="../slideLayouts/slideLayout637.xml"/><Relationship Id="rId5" Type="http://schemas.openxmlformats.org/officeDocument/2006/relationships/image" Target="../media/image145.emf"/><Relationship Id="rId4" Type="http://schemas.openxmlformats.org/officeDocument/2006/relationships/image" Target="../media/image144.emf"/></Relationships>
</file>

<file path=ppt/slides/_rels/slide2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4.xml"/><Relationship Id="rId1" Type="http://schemas.openxmlformats.org/officeDocument/2006/relationships/slideLayout" Target="../slideLayouts/slideLayout637.xml"/><Relationship Id="rId4" Type="http://schemas.openxmlformats.org/officeDocument/2006/relationships/image" Target="../media/image146.emf"/></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3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2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637.xml"/><Relationship Id="rId4" Type="http://schemas.openxmlformats.org/officeDocument/2006/relationships/chart" Target="../charts/chart33.xml"/></Relationships>
</file>

<file path=ppt/slides/_rels/slide2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637.xml"/><Relationship Id="rId5" Type="http://schemas.openxmlformats.org/officeDocument/2006/relationships/image" Target="../media/image147.emf"/><Relationship Id="rId4" Type="http://schemas.openxmlformats.org/officeDocument/2006/relationships/chart" Target="../charts/chart3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3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37.xml"/></Relationships>
</file>

<file path=ppt/slides/_rels/slide2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0.xml"/><Relationship Id="rId1" Type="http://schemas.openxmlformats.org/officeDocument/2006/relationships/slideLayout" Target="../slideLayouts/slideLayout637.xml"/></Relationships>
</file>

<file path=ppt/slides/_rels/slide28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jpeg"/><Relationship Id="rId7" Type="http://schemas.openxmlformats.org/officeDocument/2006/relationships/image" Target="../media/image134.png"/><Relationship Id="rId2" Type="http://schemas.openxmlformats.org/officeDocument/2006/relationships/notesSlide" Target="../notesSlides/notesSlide101.xml"/><Relationship Id="rId1" Type="http://schemas.openxmlformats.org/officeDocument/2006/relationships/slideLayout" Target="../slideLayouts/slideLayout636.xml"/><Relationship Id="rId6" Type="http://schemas.openxmlformats.org/officeDocument/2006/relationships/image" Target="../media/image97.png"/><Relationship Id="rId5" Type="http://schemas.openxmlformats.org/officeDocument/2006/relationships/image" Target="../media/image96.tiff"/><Relationship Id="rId4" Type="http://schemas.openxmlformats.org/officeDocument/2006/relationships/image" Target="../media/image95.tiff"/></Relationships>
</file>

<file path=ppt/slides/_rels/slide288.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arxiv.org/pdf/1711.01177.pdf" TargetMode="External"/></Relationships>
</file>

<file path=ppt/slides/_rels/slide2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jpeg"/><Relationship Id="rId1" Type="http://schemas.openxmlformats.org/officeDocument/2006/relationships/slideLayout" Target="../slideLayouts/slideLayout647.xml"/><Relationship Id="rId4" Type="http://schemas.openxmlformats.org/officeDocument/2006/relationships/hyperlink" Target="https://people.inf.ethz.ch/omutlu/pub/LazyPIM-coherence-for-processing-in-memory_ieee-cal16.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648.xml"/></Relationships>
</file>

<file path=ppt/slides/_rels/slide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648.xml"/></Relationships>
</file>

<file path=ppt/slides/_rels/slide2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4.xml"/><Relationship Id="rId1" Type="http://schemas.openxmlformats.org/officeDocument/2006/relationships/slideLayout" Target="../slideLayouts/slideLayout648.xml"/><Relationship Id="rId5" Type="http://schemas.openxmlformats.org/officeDocument/2006/relationships/image" Target="../media/image150.png"/><Relationship Id="rId4" Type="http://schemas.openxmlformats.org/officeDocument/2006/relationships/image" Target="../media/image1.png"/></Relationships>
</file>

<file path=ppt/slides/_rels/slide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648.xml"/></Relationships>
</file>

<file path=ppt/slides/_rels/slide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648.xml"/></Relationships>
</file>

<file path=ppt/slides/_rels/slide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648.xml"/></Relationships>
</file>

<file path=ppt/slides/_rels/slide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648.xml"/></Relationships>
</file>

<file path=ppt/slides/_rels/slide2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648.xml"/></Relationships>
</file>

<file path=ppt/slides/_rels/slide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648.xml"/></Relationships>
</file>

<file path=ppt/slides/_rels/slide29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1.xml"/><Relationship Id="rId1" Type="http://schemas.openxmlformats.org/officeDocument/2006/relationships/slideLayout" Target="../slideLayouts/slideLayout648.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48.xml"/></Relationships>
</file>

<file path=ppt/slides/_rels/slide3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48.xml"/></Relationships>
</file>

<file path=ppt/slides/_rels/slide3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3.xml"/><Relationship Id="rId1" Type="http://schemas.openxmlformats.org/officeDocument/2006/relationships/slideLayout" Target="../slideLayouts/slideLayout648.xml"/><Relationship Id="rId5" Type="http://schemas.openxmlformats.org/officeDocument/2006/relationships/image" Target="../media/image1.png"/><Relationship Id="rId4" Type="http://schemas.openxmlformats.org/officeDocument/2006/relationships/image" Target="../media/image149.png"/></Relationships>
</file>

<file path=ppt/slides/_rels/slide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648.xml"/><Relationship Id="rId4" Type="http://schemas.openxmlformats.org/officeDocument/2006/relationships/image" Target="../media/image149.png"/></Relationships>
</file>

<file path=ppt/slides/_rels/slide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648.xml"/></Relationships>
</file>

<file path=ppt/slides/_rels/slide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648.xml"/></Relationships>
</file>

<file path=ppt/slides/_rels/slide3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648.xml"/></Relationships>
</file>

<file path=ppt/slides/_rels/slide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648.xml"/></Relationships>
</file>

<file path=ppt/slides/_rels/slide3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648.xml"/></Relationships>
</file>

<file path=ppt/slides/_rels/slide30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648.xml"/><Relationship Id="rId5" Type="http://schemas.openxmlformats.org/officeDocument/2006/relationships/image" Target="../media/image1.png"/><Relationship Id="rId4" Type="http://schemas.openxmlformats.org/officeDocument/2006/relationships/image" Target="../media/image150.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23.xml"/><Relationship Id="rId4" Type="http://schemas.openxmlformats.org/officeDocument/2006/relationships/image" Target="../media/image35.png"/></Relationships>
</file>

<file path=ppt/slides/_rels/slide3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48.xml"/></Relationships>
</file>

<file path=ppt/slides/_rels/slide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648.xml"/></Relationships>
</file>

<file path=ppt/slides/_rels/slide3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48.xml"/></Relationships>
</file>

<file path=ppt/slides/_rels/slide3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648.xml"/></Relationships>
</file>

<file path=ppt/slides/_rels/slide3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648.xml"/></Relationships>
</file>

<file path=ppt/slides/_rels/slide3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648.xml"/></Relationships>
</file>

<file path=ppt/slides/_rels/slide3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648.xml"/></Relationships>
</file>

<file path=ppt/slides/_rels/slide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648.xml"/></Relationships>
</file>

<file path=ppt/slides/_rels/slide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648.xml"/></Relationships>
</file>

<file path=ppt/slides/_rels/slide3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64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3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48.xml"/></Relationships>
</file>

<file path=ppt/slides/_rels/slide32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29.xml"/><Relationship Id="rId1" Type="http://schemas.openxmlformats.org/officeDocument/2006/relationships/slideLayout" Target="../slideLayouts/slideLayout648.xml"/><Relationship Id="rId4" Type="http://schemas.openxmlformats.org/officeDocument/2006/relationships/image" Target="../media/image1.png"/></Relationships>
</file>

<file path=ppt/slides/_rels/slide32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30.xml"/><Relationship Id="rId1" Type="http://schemas.openxmlformats.org/officeDocument/2006/relationships/slideLayout" Target="../slideLayouts/slideLayout648.xml"/><Relationship Id="rId4" Type="http://schemas.openxmlformats.org/officeDocument/2006/relationships/image" Target="../media/image1.png"/></Relationships>
</file>

<file path=ppt/slides/_rels/slide3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648.xml"/></Relationships>
</file>

<file path=ppt/slides/_rels/slide3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2.xml"/><Relationship Id="rId1" Type="http://schemas.openxmlformats.org/officeDocument/2006/relationships/slideLayout" Target="../slideLayouts/slideLayout648.xml"/></Relationships>
</file>

<file path=ppt/slides/_rels/slide3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jpeg"/><Relationship Id="rId1" Type="http://schemas.openxmlformats.org/officeDocument/2006/relationships/slideLayout" Target="../slideLayouts/slideLayout647.xml"/><Relationship Id="rId4" Type="http://schemas.openxmlformats.org/officeDocument/2006/relationships/hyperlink" Target="https://people.inf.ethz.ch/omutlu/pub/LazyPIM-coherence-for-processing-in-memory_ieee-cal16.pdf" TargetMode="External"/></Relationships>
</file>

<file path=ppt/slides/_rels/slide32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4.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23.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93.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93.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93.xml"/></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0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4.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90.xml"/></Relationships>
</file>

<file path=ppt/slides/_rels/slide5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41.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5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593.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3.xml"/></Relationships>
</file>

<file path=ppt/slides/_rels/slide5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59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323.xml"/></Relationships>
</file>

<file path=ppt/slides/_rels/slide6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323.xml"/></Relationships>
</file>

<file path=ppt/slides/_rels/slide6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01.xml"/></Relationships>
</file>

<file path=ppt/slides/_rels/slide6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7.xml"/></Relationships>
</file>

<file path=ppt/slides/_rels/slide6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23.xml"/></Relationships>
</file>

<file path=ppt/slides/_rels/slide6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323.xml"/></Relationships>
</file>

<file path=ppt/slides/_rels/slide67.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23.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36.xml"/><Relationship Id="rId6" Type="http://schemas.openxmlformats.org/officeDocument/2006/relationships/chart" Target="../charts/chart7.xml"/><Relationship Id="rId5" Type="http://schemas.openxmlformats.org/officeDocument/2006/relationships/image" Target="../media/image56.png"/><Relationship Id="rId4" Type="http://schemas.openxmlformats.org/officeDocument/2006/relationships/image" Target="../media/image5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2.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0.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79.xml"/></Relationships>
</file>

<file path=ppt/slides/_rels/slide8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79.xml"/></Relationships>
</file>

<file path=ppt/slides/_rels/slide8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379.xml"/></Relationships>
</file>

<file path=ppt/slides/_rels/slide83.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379.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8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12.xml"/></Relationships>
</file>

<file path=ppt/slides/_rels/slide8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12.xml"/></Relationships>
</file>

<file path=ppt/slides/_rels/slide8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79.xml"/></Relationships>
</file>

<file path=ppt/slides/_rels/slide8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93.xml"/></Relationships>
</file>

<file path=ppt/slides/_rels/slide9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12.xml"/><Relationship Id="rId6" Type="http://schemas.openxmlformats.org/officeDocument/2006/relationships/image" Target="../media/image61.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12.xml"/><Relationship Id="rId4" Type="http://schemas.openxmlformats.org/officeDocument/2006/relationships/image" Target="../media/image32.tiff"/></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jpg"/><Relationship Id="rId2" Type="http://schemas.openxmlformats.org/officeDocument/2006/relationships/image" Target="../media/image62.png"/><Relationship Id="rId1" Type="http://schemas.openxmlformats.org/officeDocument/2006/relationships/slideLayout" Target="../slideLayouts/slideLayout569.xml"/><Relationship Id="rId6" Type="http://schemas.openxmlformats.org/officeDocument/2006/relationships/image" Target="../media/image65.png"/><Relationship Id="rId5" Type="http://schemas.openxmlformats.org/officeDocument/2006/relationships/image" Target="../media/image1.png"/><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57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57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70.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70.xml"/></Relationships>
</file>

<file path=ppt/slides/_rels/slide9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5.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6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12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Lecture 4, Topic 3: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102</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105</a:t>
            </a:fld>
            <a:endParaRPr lang="en-US" altLang="en-US">
              <a:solidFill>
                <a:srgbClr val="000000"/>
              </a:solidFill>
            </a:endParaRPr>
          </a:p>
        </p:txBody>
      </p:sp>
      <p:sp>
        <p:nvSpPr>
          <p:cNvPr id="5" name="Rectangle 4"/>
          <p:cNvSpPr/>
          <p:nvPr/>
        </p:nvSpPr>
        <p:spPr>
          <a:xfrm>
            <a:off x="539552" y="3645024"/>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294729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756248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3351638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Always Executing in Memory? Not A Good Idea</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1" name="내용 개체 틀 5"/>
          <p:cNvGraphicFramePr>
            <a:graphicFrameLocks noGrp="1"/>
          </p:cNvGraphicFramePr>
          <p:nvPr>
            <p:ph idx="1"/>
            <p:extLst/>
          </p:nvPr>
        </p:nvGraphicFramePr>
        <p:xfrm>
          <a:off x="457200" y="1124744"/>
          <a:ext cx="8229600" cy="4598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그룹 6"/>
          <p:cNvGrpSpPr/>
          <p:nvPr/>
        </p:nvGrpSpPr>
        <p:grpSpPr>
          <a:xfrm>
            <a:off x="3419872" y="5723111"/>
            <a:ext cx="3096344" cy="508992"/>
            <a:chOff x="3419872" y="6062039"/>
            <a:chExt cx="3096344" cy="508992"/>
          </a:xfrm>
        </p:grpSpPr>
        <p:cxnSp>
          <p:nvCxnSpPr>
            <p:cNvPr id="13" name="직선 화살표 연결선 10"/>
            <p:cNvCxnSpPr/>
            <p:nvPr/>
          </p:nvCxnSpPr>
          <p:spPr>
            <a:xfrm>
              <a:off x="3419872" y="6571031"/>
              <a:ext cx="3096344" cy="0"/>
            </a:xfrm>
            <a:prstGeom prst="straightConnector1">
              <a:avLst/>
            </a:prstGeom>
            <a:noFill/>
            <a:ln w="76200" cap="flat" cmpd="sng" algn="ctr">
              <a:solidFill>
                <a:srgbClr val="5DA5DA">
                  <a:shade val="95000"/>
                  <a:satMod val="105000"/>
                </a:srgbClr>
              </a:solidFill>
              <a:prstDash val="solid"/>
              <a:tailEnd type="triangle"/>
            </a:ln>
            <a:effectLst/>
          </p:spPr>
        </p:cxnSp>
        <p:sp>
          <p:nvSpPr>
            <p:cNvPr id="14" name="TextBox 13"/>
            <p:cNvSpPr txBox="1"/>
            <p:nvPr/>
          </p:nvSpPr>
          <p:spPr>
            <a:xfrm>
              <a:off x="4001338" y="6062039"/>
              <a:ext cx="1933414" cy="461665"/>
            </a:xfrm>
            <a:prstGeom prst="rect">
              <a:avLst/>
            </a:prstGeom>
            <a:noFill/>
          </p:spPr>
          <p:txBody>
            <a:bodyPr wrap="non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black"/>
                  </a:solidFill>
                  <a:effectLst/>
                  <a:uLnTx/>
                  <a:uFillTx/>
                  <a:latin typeface="Calibri"/>
                  <a:ea typeface="나눔고딕"/>
                  <a:cs typeface="+mn-cs"/>
                </a:rPr>
                <a:t>More Vertices</a:t>
              </a:r>
              <a:endParaRPr kumimoji="0" lang="ko-KR" altLang="en-US" sz="2400" b="0" i="0" u="none" strike="noStrike" kern="0" cap="none" spc="0" normalizeH="0" baseline="0" noProof="0" dirty="0">
                <a:ln>
                  <a:noFill/>
                </a:ln>
                <a:solidFill>
                  <a:prstClr val="black"/>
                </a:solidFill>
                <a:effectLst/>
                <a:uLnTx/>
                <a:uFillTx/>
                <a:latin typeface="Calibri"/>
                <a:ea typeface="나눔고딕"/>
                <a:cs typeface="+mn-cs"/>
              </a:endParaRPr>
            </a:p>
          </p:txBody>
        </p:sp>
      </p:grpSp>
      <p:sp>
        <p:nvSpPr>
          <p:cNvPr id="15" name="TextBox 14"/>
          <p:cNvSpPr txBox="1"/>
          <p:nvPr/>
        </p:nvSpPr>
        <p:spPr>
          <a:xfrm>
            <a:off x="1720132" y="1991517"/>
            <a:ext cx="2563836" cy="1430179"/>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wrap="squar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Increased</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Memory Bandwidth Consumption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Caching very effective</a:t>
            </a:r>
            <a:endParaRPr kumimoji="0" lang="ko-KR" altLang="en-US" sz="20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16" name="TextBox 15"/>
          <p:cNvSpPr txBox="1"/>
          <p:nvPr/>
        </p:nvSpPr>
        <p:spPr>
          <a:xfrm>
            <a:off x="4836342" y="3931176"/>
            <a:ext cx="3840114" cy="1123712"/>
          </a:xfrm>
          <a:prstGeom prst="round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Reduced Memory Bandwidth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Consumption due to</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In-Memory Computation</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1112293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PIM-Enabled Instructions</a:t>
            </a:r>
            <a:endParaRPr lang="ko-KR" altLang="en-US" dirty="0"/>
          </a:p>
        </p:txBody>
      </p:sp>
      <p:sp>
        <p:nvSpPr>
          <p:cNvPr id="3" name="내용 개체 틀 2"/>
          <p:cNvSpPr>
            <a:spLocks noGrp="1"/>
          </p:cNvSpPr>
          <p:nvPr>
            <p:ph idx="1"/>
          </p:nvPr>
        </p:nvSpPr>
        <p:spPr/>
        <p:txBody>
          <a:bodyPr/>
          <a:lstStyle/>
          <a:p>
            <a:r>
              <a:rPr lang="en-US" altLang="ko-KR" dirty="0"/>
              <a:t>Key to practicality: </a:t>
            </a:r>
            <a:r>
              <a:rPr lang="en-US" altLang="ko-KR" dirty="0">
                <a:solidFill>
                  <a:srgbClr val="0000FF"/>
                </a:solidFill>
              </a:rPr>
              <a:t>single-cache-block restriction</a:t>
            </a:r>
          </a:p>
          <a:p>
            <a:pPr lvl="1"/>
            <a:r>
              <a:rPr lang="en-US" altLang="ko-KR" dirty="0">
                <a:solidFill>
                  <a:srgbClr val="FF0000"/>
                </a:solidFill>
              </a:rPr>
              <a:t>Each PEI can access </a:t>
            </a:r>
            <a:r>
              <a:rPr lang="en-US" altLang="ko-KR" i="1" dirty="0">
                <a:solidFill>
                  <a:srgbClr val="FF0000"/>
                </a:solidFill>
              </a:rPr>
              <a:t>at most one last-level cache block</a:t>
            </a:r>
          </a:p>
          <a:p>
            <a:pPr lvl="1"/>
            <a:r>
              <a:rPr lang="en-US" altLang="ko-KR" dirty="0"/>
              <a:t>Similar restrictions exist in atomic instructions</a:t>
            </a:r>
          </a:p>
          <a:p>
            <a:pPr lvl="1"/>
            <a:endParaRPr lang="en-US" altLang="ko-KR" dirty="0"/>
          </a:p>
          <a:p>
            <a:r>
              <a:rPr lang="en-US" altLang="ko-KR" dirty="0"/>
              <a:t>Benefits</a:t>
            </a:r>
          </a:p>
          <a:p>
            <a:pPr lvl="1"/>
            <a:r>
              <a:rPr lang="en-US" altLang="ko-KR" b="1" dirty="0"/>
              <a:t>Localization</a:t>
            </a:r>
            <a:r>
              <a:rPr lang="en-US" altLang="ko-KR" dirty="0"/>
              <a:t>: each PEI is bounded to one memory module</a:t>
            </a:r>
          </a:p>
          <a:p>
            <a:pPr lvl="1"/>
            <a:r>
              <a:rPr lang="en-US" altLang="ko-KR" b="1" dirty="0"/>
              <a:t>Interoperability</a:t>
            </a:r>
            <a:r>
              <a:rPr lang="en-US" altLang="ko-KR" dirty="0"/>
              <a:t>: easier support for cache coherence and virtual memory</a:t>
            </a:r>
          </a:p>
          <a:p>
            <a:pPr lvl="1"/>
            <a:r>
              <a:rPr lang="en-US" altLang="ko-KR" b="1" dirty="0"/>
              <a:t>Simplified locality monitoring</a:t>
            </a:r>
            <a:r>
              <a:rPr lang="en-US" altLang="ko-KR" dirty="0"/>
              <a:t>: data locality of PEIs can be identified simply by the cache control logic</a:t>
            </a:r>
          </a:p>
        </p:txBody>
      </p:sp>
    </p:spTree>
    <p:extLst>
      <p:ext uri="{BB962C8B-B14F-4D97-AF65-F5344CB8AC3E}">
        <p14:creationId xmlns:p14="http://schemas.microsoft.com/office/powerpoint/2010/main" val="1737649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Evaluated Data-Intensive Applications</a:t>
            </a:r>
            <a:endParaRPr lang="ko-KR" altLang="en-US" dirty="0"/>
          </a:p>
        </p:txBody>
      </p:sp>
      <p:sp>
        <p:nvSpPr>
          <p:cNvPr id="3" name="내용 개체 틀 2"/>
          <p:cNvSpPr>
            <a:spLocks noGrp="1"/>
          </p:cNvSpPr>
          <p:nvPr>
            <p:ph idx="1"/>
          </p:nvPr>
        </p:nvSpPr>
        <p:spPr/>
        <p:txBody>
          <a:bodyPr/>
          <a:lstStyle/>
          <a:p>
            <a:r>
              <a:rPr lang="en-US" altLang="ko-KR" dirty="0">
                <a:solidFill>
                  <a:srgbClr val="FF0000"/>
                </a:solidFill>
              </a:rPr>
              <a:t>Ten emerging data-intensive workloads</a:t>
            </a:r>
          </a:p>
          <a:p>
            <a:pPr lvl="1"/>
            <a:r>
              <a:rPr lang="en-US" altLang="ko-KR" dirty="0">
                <a:solidFill>
                  <a:srgbClr val="0000FF"/>
                </a:solidFill>
              </a:rPr>
              <a:t>Large-scale graph processing</a:t>
            </a:r>
          </a:p>
          <a:p>
            <a:pPr lvl="2"/>
            <a:r>
              <a:rPr lang="en-US" altLang="ko-KR" dirty="0"/>
              <a:t>Average teenage follower, BFS, PageRank, single-source shortest path, weakly connected components</a:t>
            </a:r>
          </a:p>
          <a:p>
            <a:pPr lvl="1"/>
            <a:r>
              <a:rPr lang="en-US" altLang="ko-KR" dirty="0">
                <a:solidFill>
                  <a:srgbClr val="0000FF"/>
                </a:solidFill>
              </a:rPr>
              <a:t>In-memory data analytics</a:t>
            </a:r>
          </a:p>
          <a:p>
            <a:pPr lvl="2"/>
            <a:r>
              <a:rPr lang="en-US" altLang="ko-KR" dirty="0"/>
              <a:t>Hash join, histogram, radix partitioning</a:t>
            </a:r>
          </a:p>
          <a:p>
            <a:pPr lvl="1"/>
            <a:r>
              <a:rPr lang="en-US" altLang="ko-KR" dirty="0">
                <a:solidFill>
                  <a:srgbClr val="0000FF"/>
                </a:solidFill>
              </a:rPr>
              <a:t>Machine learning and data mining</a:t>
            </a:r>
          </a:p>
          <a:p>
            <a:pPr lvl="2"/>
            <a:r>
              <a:rPr lang="en-US" altLang="ko-KR" dirty="0" err="1"/>
              <a:t>Streamcluster</a:t>
            </a:r>
            <a:r>
              <a:rPr lang="en-US" altLang="ko-KR" dirty="0"/>
              <a:t>, SVM-RFE</a:t>
            </a:r>
          </a:p>
          <a:p>
            <a:pPr lvl="1"/>
            <a:endParaRPr lang="en-US" altLang="ko-KR" dirty="0"/>
          </a:p>
          <a:p>
            <a:r>
              <a:rPr lang="en-US" altLang="ko-KR" dirty="0"/>
              <a:t>Three input sets (small, medium, large) for each workload</a:t>
            </a:r>
            <a:r>
              <a:rPr lang="ko-KR" altLang="en-US" dirty="0"/>
              <a:t> </a:t>
            </a:r>
            <a:r>
              <a:rPr lang="en-US" altLang="ko-KR" dirty="0"/>
              <a:t>to show the impact of data locality</a:t>
            </a:r>
            <a:endParaRPr lang="ko-KR" altLang="en-US" dirty="0"/>
          </a:p>
        </p:txBody>
      </p:sp>
    </p:spTree>
    <p:extLst>
      <p:ext uri="{BB962C8B-B14F-4D97-AF65-F5344CB8AC3E}">
        <p14:creationId xmlns:p14="http://schemas.microsoft.com/office/powerpoint/2010/main" val="67330143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305413490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직사각형 2"/>
          <p:cNvSpPr/>
          <p:nvPr/>
        </p:nvSpPr>
        <p:spPr>
          <a:xfrm>
            <a:off x="0" y="0"/>
            <a:ext cx="9144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직사각형 3"/>
          <p:cNvSpPr/>
          <p:nvPr/>
        </p:nvSpPr>
        <p:spPr>
          <a:xfrm>
            <a:off x="791580" y="872716"/>
            <a:ext cx="7560840" cy="5112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Tahoma"/>
              <a:ea typeface="+mn-ea"/>
              <a:cs typeface="+mn-cs"/>
            </a:endParaRPr>
          </a:p>
        </p:txBody>
      </p:sp>
      <p:graphicFrame>
        <p:nvGraphicFramePr>
          <p:cNvPr id="10"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167687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63182729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Small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9367" y="1124744"/>
            <a:ext cx="4485267"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(Small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1" name="직사각형 4"/>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2" name="직사각형 7"/>
          <p:cNvSpPr/>
          <p:nvPr/>
        </p:nvSpPr>
        <p:spPr>
          <a:xfrm>
            <a:off x="791580" y="872716"/>
            <a:ext cx="7560840" cy="511256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aphicFrame>
        <p:nvGraphicFramePr>
          <p:cNvPr id="13"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41357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PEI Performance Delta: Medium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138610" y="1124744"/>
            <a:ext cx="486678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(Medium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10647674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56493874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Tree>
    <p:extLst>
      <p:ext uri="{BB962C8B-B14F-4D97-AF65-F5344CB8AC3E}">
        <p14:creationId xmlns:p14="http://schemas.microsoft.com/office/powerpoint/2010/main" val="102196784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Advantages &amp; Disadvantages</a:t>
            </a:r>
          </a:p>
        </p:txBody>
      </p:sp>
      <p:sp>
        <p:nvSpPr>
          <p:cNvPr id="3" name="Content Placeholder 2"/>
          <p:cNvSpPr>
            <a:spLocks noGrp="1"/>
          </p:cNvSpPr>
          <p:nvPr>
            <p:ph idx="1"/>
          </p:nvPr>
        </p:nvSpPr>
        <p:spPr>
          <a:xfrm>
            <a:off x="228600" y="1219200"/>
            <a:ext cx="8915400" cy="5029200"/>
          </a:xfrm>
        </p:spPr>
        <p:txBody>
          <a:bodyPr/>
          <a:lstStyle/>
          <a:p>
            <a:r>
              <a:rPr lang="en-US" dirty="0">
                <a:solidFill>
                  <a:srgbClr val="0000FF"/>
                </a:solidFill>
              </a:rPr>
              <a:t>Advantages</a:t>
            </a:r>
          </a:p>
          <a:p>
            <a:pPr marL="0" indent="0">
              <a:buNone/>
            </a:pPr>
            <a:r>
              <a:rPr lang="en-US" dirty="0"/>
              <a:t>   + Simple and low cost approach to PIM</a:t>
            </a:r>
          </a:p>
          <a:p>
            <a:pPr marL="0" indent="0">
              <a:buNone/>
            </a:pPr>
            <a:r>
              <a:rPr lang="en-US" dirty="0"/>
              <a:t>   + No changes to programming model, virtual memory</a:t>
            </a:r>
          </a:p>
          <a:p>
            <a:pPr marL="0" indent="0">
              <a:buNone/>
            </a:pPr>
            <a:r>
              <a:rPr lang="en-US" dirty="0"/>
              <a:t>   + Dynamically decides where to execute an instruction</a:t>
            </a:r>
          </a:p>
          <a:p>
            <a:pPr marL="0" indent="0">
              <a:buNone/>
            </a:pPr>
            <a:r>
              <a:rPr lang="en-US" dirty="0"/>
              <a:t> </a:t>
            </a:r>
          </a:p>
          <a:p>
            <a:r>
              <a:rPr lang="en-US" dirty="0">
                <a:solidFill>
                  <a:srgbClr val="0000FF"/>
                </a:solidFill>
              </a:rPr>
              <a:t>Disadvantages</a:t>
            </a:r>
            <a:endParaRPr lang="en-US" dirty="0"/>
          </a:p>
          <a:p>
            <a:pPr marL="0" indent="0">
              <a:buNone/>
            </a:pPr>
            <a:r>
              <a:rPr lang="en-US" dirty="0">
                <a:solidFill>
                  <a:srgbClr val="0000FF"/>
                </a:solidFill>
              </a:rPr>
              <a:t>    </a:t>
            </a:r>
            <a:r>
              <a:rPr lang="en-US" dirty="0"/>
              <a:t>- Does not take full advantage of PIM potential</a:t>
            </a:r>
          </a:p>
          <a:p>
            <a:pPr marL="0" indent="0">
              <a:buNone/>
            </a:pPr>
            <a:r>
              <a:rPr lang="en-US" dirty="0"/>
              <a:t>	- Single cache block restriction is limiting</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12543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 </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123</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024602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124</a:t>
            </a:fld>
            <a:endParaRPr lang="en-US" altLang="en-US">
              <a:solidFill>
                <a:srgbClr val="000000"/>
              </a:solidFill>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699637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892370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62860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130</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131</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133</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136</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140</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142</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143</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10747957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68331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GRIM-Filter in 3D-stacked DRAM</a:t>
            </a:r>
          </a:p>
        </p:txBody>
      </p:sp>
      <p:sp>
        <p:nvSpPr>
          <p:cNvPr id="3" name="Content Placeholder 2"/>
          <p:cNvSpPr>
            <a:spLocks noGrp="1"/>
          </p:cNvSpPr>
          <p:nvPr>
            <p:ph idx="1"/>
          </p:nvPr>
        </p:nvSpPr>
        <p:spPr>
          <a:xfrm>
            <a:off x="228600" y="5124564"/>
            <a:ext cx="8915400" cy="968732"/>
          </a:xfrm>
        </p:spPr>
        <p:txBody>
          <a:bodyPr/>
          <a:lstStyle/>
          <a:p>
            <a:r>
              <a:rPr lang="en-US" sz="2000" dirty="0"/>
              <a:t>The layout of bit vectors in a bank enables filtering many bins in parallel</a:t>
            </a:r>
          </a:p>
          <a:p>
            <a:r>
              <a:rPr lang="en-US" sz="2000" dirty="0"/>
              <a:t>Customized logic for accumulation and comparison per genome segment</a:t>
            </a:r>
          </a:p>
          <a:p>
            <a:pPr lvl="1"/>
            <a:r>
              <a:rPr lang="en-US" sz="1850" dirty="0"/>
              <a:t>Low area overhead, simple implementation</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1179106"/>
            <a:ext cx="9144000" cy="3618046"/>
          </a:xfrm>
          <a:prstGeom prst="rect">
            <a:avLst/>
          </a:prstGeom>
        </p:spPr>
      </p:pic>
    </p:spTree>
    <p:extLst>
      <p:ext uri="{BB962C8B-B14F-4D97-AF65-F5344CB8AC3E}">
        <p14:creationId xmlns:p14="http://schemas.microsoft.com/office/powerpoint/2010/main" val="3138492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10"/>
          <p:cNvPicPr>
            <a:picLocks noChangeAspect="1"/>
          </p:cNvPicPr>
          <p:nvPr/>
        </p:nvPicPr>
        <p:blipFill rotWithShape="1">
          <a:blip r:embed="rId3"/>
          <a:srcRect l="941"/>
          <a:stretch/>
        </p:blipFill>
        <p:spPr>
          <a:xfrm>
            <a:off x="57150" y="2165217"/>
            <a:ext cx="9032351" cy="1892431"/>
          </a:xfrm>
          <a:prstGeom prst="rect">
            <a:avLst/>
          </a:prstGeom>
        </p:spPr>
      </p:pic>
      <p:sp>
        <p:nvSpPr>
          <p:cNvPr id="15" name="TextBox 14"/>
          <p:cNvSpPr txBox="1"/>
          <p:nvPr/>
        </p:nvSpPr>
        <p:spPr>
          <a:xfrm>
            <a:off x="157162" y="1568467"/>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Time (x1000 seconds)</a:t>
            </a:r>
          </a:p>
        </p:txBody>
      </p:sp>
      <p:sp>
        <p:nvSpPr>
          <p:cNvPr id="20" name="TextBox 19"/>
          <p:cNvSpPr txBox="1"/>
          <p:nvPr/>
        </p:nvSpPr>
        <p:spPr>
          <a:xfrm>
            <a:off x="550264" y="5445224"/>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sp>
        <p:nvSpPr>
          <p:cNvPr id="25" name="TextBox 24"/>
          <p:cNvSpPr txBox="1"/>
          <p:nvPr/>
        </p:nvSpPr>
        <p:spPr>
          <a:xfrm>
            <a:off x="2803762" y="1903317"/>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Execution Times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1132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80002"/>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dirty="0"/>
              <a:t>GRIM-Filter False Positive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2" name="Picture 11"/>
          <p:cNvPicPr>
            <a:picLocks noChangeAspect="1"/>
          </p:cNvPicPr>
          <p:nvPr/>
        </p:nvPicPr>
        <p:blipFill>
          <a:blip r:embed="rId3"/>
          <a:stretch>
            <a:fillRect/>
          </a:stretch>
        </p:blipFill>
        <p:spPr>
          <a:xfrm>
            <a:off x="0" y="2187000"/>
            <a:ext cx="9144000" cy="1812687"/>
          </a:xfrm>
          <a:prstGeom prst="rect">
            <a:avLst/>
          </a:prstGeom>
        </p:spPr>
      </p:pic>
      <p:sp>
        <p:nvSpPr>
          <p:cNvPr id="16" name="TextBox 15"/>
          <p:cNvSpPr txBox="1"/>
          <p:nvPr/>
        </p:nvSpPr>
        <p:spPr>
          <a:xfrm>
            <a:off x="0" y="1680700"/>
            <a:ext cx="1426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False Positive Rate (%)</a:t>
            </a:r>
          </a:p>
        </p:txBody>
      </p:sp>
      <p:sp>
        <p:nvSpPr>
          <p:cNvPr id="20" name="TextBox 19"/>
          <p:cNvSpPr txBox="1"/>
          <p:nvPr/>
        </p:nvSpPr>
        <p:spPr>
          <a:xfrm>
            <a:off x="228600" y="5445224"/>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Positive reduction across real data sets</a:t>
            </a:r>
          </a:p>
        </p:txBody>
      </p:sp>
      <p:sp>
        <p:nvSpPr>
          <p:cNvPr id="23" name="TextBox 22"/>
          <p:cNvSpPr txBox="1"/>
          <p:nvPr/>
        </p:nvSpPr>
        <p:spPr>
          <a:xfrm>
            <a:off x="2667448" y="1855602"/>
            <a:ext cx="37329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Benchmarks and </a:t>
            </a:r>
            <a:r>
              <a:rPr kumimoji="0" lang="en-US" sz="1400" b="0" i="0" u="none" strike="noStrike" kern="1200" cap="none" spc="0" normalizeH="0" baseline="0" noProof="0">
                <a:ln>
                  <a:noFill/>
                </a:ln>
                <a:solidFill>
                  <a:srgbClr val="000000"/>
                </a:solidFill>
                <a:effectLst/>
                <a:uLnTx/>
                <a:uFillTx/>
                <a:latin typeface="Tahoma"/>
                <a:ea typeface="+mn-ea"/>
                <a:cs typeface="+mn-cs"/>
              </a:rPr>
              <a:t>their False Positive Rates</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77143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Conclusions</a:t>
            </a:r>
          </a:p>
        </p:txBody>
      </p:sp>
      <p:sp>
        <p:nvSpPr>
          <p:cNvPr id="3" name="Content Placeholder 2"/>
          <p:cNvSpPr>
            <a:spLocks noGrp="1"/>
          </p:cNvSpPr>
          <p:nvPr>
            <p:ph idx="1"/>
          </p:nvPr>
        </p:nvSpPr>
        <p:spPr/>
        <p:txBody>
          <a:bodyPr/>
          <a:lstStyle/>
          <a:p>
            <a:r>
              <a:rPr lang="en-US" sz="2400" dirty="0"/>
              <a:t>We propose an </a:t>
            </a:r>
            <a:r>
              <a:rPr lang="en-US" sz="2400" dirty="0">
                <a:solidFill>
                  <a:srgbClr val="0070C0"/>
                </a:solidFill>
              </a:rPr>
              <a:t>in memory filter algorithm </a:t>
            </a:r>
            <a:r>
              <a:rPr lang="en-US" sz="2400" dirty="0"/>
              <a:t>to</a:t>
            </a:r>
            <a:r>
              <a:rPr lang="en-US" sz="2400" dirty="0">
                <a:solidFill>
                  <a:srgbClr val="0070C0"/>
                </a:solidFill>
              </a:rPr>
              <a:t> accelerate end-to-end genome read mapping </a:t>
            </a:r>
            <a:r>
              <a:rPr lang="en-US" sz="2400" dirty="0"/>
              <a:t>by reducing the number of required alignments</a:t>
            </a:r>
            <a:endParaRPr lang="en-US" sz="2400" dirty="0">
              <a:solidFill>
                <a:srgbClr val="0070C0"/>
              </a:solidFill>
            </a:endParaRPr>
          </a:p>
          <a:p>
            <a:endParaRPr lang="en-US" sz="2400" dirty="0"/>
          </a:p>
          <a:p>
            <a:r>
              <a:rPr lang="en-US" sz="2400" dirty="0"/>
              <a:t>Compared to the previous best filter</a:t>
            </a:r>
          </a:p>
          <a:p>
            <a:pPr lvl="1"/>
            <a:r>
              <a:rPr lang="en-US" sz="2000" dirty="0"/>
              <a:t>We observed </a:t>
            </a:r>
            <a:r>
              <a:rPr lang="en-US" sz="2000" dirty="0">
                <a:solidFill>
                  <a:srgbClr val="0070C0"/>
                </a:solidFill>
              </a:rPr>
              <a:t>1.8x-3.7x speedup</a:t>
            </a:r>
          </a:p>
          <a:p>
            <a:pPr lvl="1"/>
            <a:r>
              <a:rPr lang="en-US" sz="2000" dirty="0"/>
              <a:t>We observed </a:t>
            </a:r>
            <a:r>
              <a:rPr lang="en-US" sz="2000" dirty="0">
                <a:solidFill>
                  <a:srgbClr val="0070C0"/>
                </a:solidFill>
              </a:rPr>
              <a:t>5.6x-6.4x fewer false positives</a:t>
            </a:r>
          </a:p>
          <a:p>
            <a:endParaRPr lang="en-US" sz="2400" dirty="0"/>
          </a:p>
          <a:p>
            <a:r>
              <a:rPr lang="en-US" sz="2400" dirty="0">
                <a:solidFill>
                  <a:srgbClr val="FF0000"/>
                </a:solidFill>
              </a:rPr>
              <a:t>GRIM-Filter is a universal filter </a:t>
            </a:r>
            <a:r>
              <a:rPr lang="en-US" sz="2400" dirty="0"/>
              <a:t>that can be applied to any genome read mapper </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86520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In-Memory DNA Sequence Analysis</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744739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3892845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154</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1124744"/>
            <a:ext cx="6865906" cy="51845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24057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156</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r>
              <a:rPr lang="en-US" sz="3200" b="1" dirty="0">
                <a:solidFill>
                  <a:srgbClr val="FF0000"/>
                </a:solidFill>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157</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158</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PIM: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162</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163</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164</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165</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166</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167</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168</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169</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170</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172</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173</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2245086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Lecture 4 Topic 3: In-Memory Computation</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4979411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Backup Slides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90504774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5666612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5282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51233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26349"/>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a:t>
            </a:r>
            <a:br>
              <a:rPr kumimoji="0" lang="en-US" sz="3000" b="1" i="0" u="none" strike="noStrike" kern="1200" cap="none" spc="0" normalizeH="0" baseline="0" noProof="0" dirty="0">
                <a:ln>
                  <a:noFill/>
                </a:ln>
                <a:solidFill>
                  <a:prstClr val="black"/>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Compute Unit </a:t>
            </a:r>
          </a:p>
        </p:txBody>
      </p:sp>
    </p:spTree>
    <p:extLst>
      <p:ext uri="{BB962C8B-B14F-4D97-AF65-F5344CB8AC3E}">
        <p14:creationId xmlns:p14="http://schemas.microsoft.com/office/powerpoint/2010/main" val="5726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implement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3053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by 55.4%</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improves performance by 54.2% on average</a:t>
            </a:r>
          </a:p>
        </p:txBody>
      </p:sp>
    </p:spTree>
    <p:extLst>
      <p:ext uri="{BB962C8B-B14F-4D97-AF65-F5344CB8AC3E}">
        <p14:creationId xmlns:p14="http://schemas.microsoft.com/office/powerpoint/2010/main" val="32648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19490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4258959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8</a:t>
            </a:r>
          </a:p>
        </p:txBody>
      </p:sp>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63458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5534981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212835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11</a:t>
            </a:r>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344578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280920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2561331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4447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286226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1693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26691769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9400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3713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0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2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22</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41963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latin typeface="Tahoma" charset="0"/>
                <a:ea typeface="ＭＳ Ｐゴシック" charset="0"/>
              </a:rPr>
              <a:t>Topic 2: Memory Reliability &amp; Security: RowHammer and Beyond</a:t>
            </a:r>
            <a:endParaRPr lang="en-US" dirty="0">
              <a:latin typeface="Tahoma" charset="0"/>
              <a:ea typeface="ＭＳ Ｐゴシック" charset="0"/>
            </a:endParaRPr>
          </a:p>
          <a:p>
            <a:r>
              <a:rPr lang="en-US" sz="2300" dirty="0">
                <a:solidFill>
                  <a:srgbClr val="FF0000"/>
                </a:solidFill>
                <a:latin typeface="Tahoma" charset="0"/>
                <a:ea typeface="ＭＳ Ｐゴシック" charset="0"/>
              </a:rPr>
              <a:t>Topic 3: In-memory Computation</a:t>
            </a:r>
          </a:p>
          <a:p>
            <a:r>
              <a:rPr lang="en-US" sz="2300" dirty="0">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 name="Rectangle 4">
            <a:extLst>
              <a:ext uri="{FF2B5EF4-FFF2-40B4-BE49-F238E27FC236}">
                <a16:creationId xmlns:a16="http://schemas.microsoft.com/office/drawing/2014/main" id="{92F94D59-6EA1-344A-A83D-A4479C3D2B2C}"/>
              </a:ext>
            </a:extLst>
          </p:cNvPr>
          <p:cNvSpPr/>
          <p:nvPr/>
        </p:nvSpPr>
        <p:spPr>
          <a:xfrm>
            <a:off x="539552" y="3140968"/>
            <a:ext cx="4536504" cy="4078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366916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92116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23819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567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93100208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9189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36747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3991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7543800" y="6492883"/>
            <a:ext cx="1600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37736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40495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248460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286363667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99798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3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67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36880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17826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7816621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2629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5784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5171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8534400" y="6477001"/>
            <a:ext cx="609600" cy="3810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43</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20836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7123407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3D-Stacked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849801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09435"/>
            <a:ext cx="9144000" cy="1987127"/>
          </a:xfrm>
        </p:spPr>
        <p:txBody>
          <a:bodyPr anchor="t">
            <a:noAutofit/>
          </a:bodyPr>
          <a:lstStyle/>
          <a:p>
            <a:r>
              <a:rPr lang="en-US" sz="4000" b="1" dirty="0">
                <a:solidFill>
                  <a:srgbClr val="006C31"/>
                </a:solidFill>
              </a:rPr>
              <a:t>Accelerating Pointer Chasing in </a:t>
            </a:r>
            <a:br>
              <a:rPr lang="en-US" sz="4000" b="1" dirty="0">
                <a:solidFill>
                  <a:srgbClr val="006C31"/>
                </a:solidFill>
              </a:rPr>
            </a:br>
            <a:r>
              <a:rPr lang="en-US" sz="4000" b="1" dirty="0">
                <a:solidFill>
                  <a:srgbClr val="006C31"/>
                </a:solidFill>
              </a:rPr>
              <a:t>3D-Stacked Memory:</a:t>
            </a:r>
            <a:br>
              <a:rPr lang="en-US" sz="4000" b="1" dirty="0">
                <a:solidFill>
                  <a:srgbClr val="006C31"/>
                </a:solidFill>
              </a:rPr>
            </a:br>
            <a:r>
              <a:rPr lang="en-US" sz="4000" b="1" i="1" dirty="0">
                <a:solidFill>
                  <a:srgbClr val="0070C0"/>
                </a:solidFill>
              </a:rPr>
              <a:t>Challenges, Mechanisms, Evaluation</a:t>
            </a:r>
            <a:endParaRPr lang="en-US" sz="3300" b="1" i="1" dirty="0">
              <a:solidFill>
                <a:srgbClr val="0070C0"/>
              </a:solidFill>
              <a:latin typeface="Gill Sans MT" charset="0"/>
              <a:ea typeface="Gill Sans MT" charset="0"/>
              <a:cs typeface="Gill Sans MT" charset="0"/>
            </a:endParaRPr>
          </a:p>
        </p:txBody>
      </p:sp>
      <p:sp>
        <p:nvSpPr>
          <p:cNvPr id="3" name="Subtitle 2"/>
          <p:cNvSpPr>
            <a:spLocks noGrp="1"/>
          </p:cNvSpPr>
          <p:nvPr>
            <p:ph type="subTitle" idx="1"/>
          </p:nvPr>
        </p:nvSpPr>
        <p:spPr>
          <a:xfrm>
            <a:off x="274" y="2930641"/>
            <a:ext cx="9079345" cy="2076859"/>
          </a:xfrm>
        </p:spPr>
        <p:txBody>
          <a:bodyPr>
            <a:normAutofit/>
          </a:bodyPr>
          <a:lstStyle/>
          <a:p>
            <a:r>
              <a:rPr lang="en-US" sz="3200" b="1" dirty="0">
                <a:latin typeface="Gill Sans MT" panose="020B0502020104020203" pitchFamily="34" charset="0"/>
              </a:rPr>
              <a:t>Kevin Hsieh</a:t>
            </a:r>
          </a:p>
          <a:p>
            <a:r>
              <a:rPr lang="en-US" sz="2800" dirty="0">
                <a:solidFill>
                  <a:schemeClr val="tx1">
                    <a:lumMod val="65000"/>
                    <a:lumOff val="35000"/>
                  </a:schemeClr>
                </a:solidFill>
              </a:rPr>
              <a:t>Samira Khan, </a:t>
            </a:r>
            <a:r>
              <a:rPr lang="en-US" sz="2800" dirty="0" err="1">
                <a:solidFill>
                  <a:schemeClr val="tx1">
                    <a:lumMod val="65000"/>
                    <a:lumOff val="35000"/>
                  </a:schemeClr>
                </a:solidFill>
              </a:rPr>
              <a:t>Nandita</a:t>
            </a:r>
            <a:r>
              <a:rPr lang="en-US" sz="2800" dirty="0">
                <a:solidFill>
                  <a:schemeClr val="tx1">
                    <a:lumMod val="65000"/>
                    <a:lumOff val="35000"/>
                  </a:schemeClr>
                </a:solidFill>
              </a:rPr>
              <a:t> </a:t>
            </a:r>
            <a:r>
              <a:rPr lang="en-US" sz="2800" dirty="0" err="1">
                <a:solidFill>
                  <a:schemeClr val="tx1">
                    <a:lumMod val="65000"/>
                    <a:lumOff val="35000"/>
                  </a:schemeClr>
                </a:solidFill>
              </a:rPr>
              <a:t>Vijaykumar</a:t>
            </a:r>
            <a:r>
              <a:rPr lang="en-US" sz="2800" dirty="0">
                <a:solidFill>
                  <a:schemeClr val="tx1">
                    <a:lumMod val="65000"/>
                    <a:lumOff val="35000"/>
                  </a:schemeClr>
                </a:solidFill>
              </a:rPr>
              <a:t>, Kevin K. Chang, </a:t>
            </a:r>
          </a:p>
          <a:p>
            <a:r>
              <a:rPr lang="en-US" sz="2800" dirty="0" err="1">
                <a:solidFill>
                  <a:schemeClr val="tx1">
                    <a:lumMod val="65000"/>
                    <a:lumOff val="35000"/>
                  </a:schemeClr>
                </a:solidFill>
              </a:rPr>
              <a:t>Amirali</a:t>
            </a:r>
            <a:r>
              <a:rPr lang="en-US" sz="2800" dirty="0">
                <a:solidFill>
                  <a:schemeClr val="tx1">
                    <a:lumMod val="65000"/>
                    <a:lumOff val="35000"/>
                  </a:schemeClr>
                </a:solidFill>
              </a:rPr>
              <a:t> </a:t>
            </a:r>
            <a:r>
              <a:rPr lang="en-US" sz="2800" dirty="0" err="1">
                <a:solidFill>
                  <a:schemeClr val="tx1">
                    <a:lumMod val="65000"/>
                    <a:lumOff val="35000"/>
                  </a:schemeClr>
                </a:solidFill>
              </a:rPr>
              <a:t>Boroumand</a:t>
            </a:r>
            <a:r>
              <a:rPr lang="en-US" sz="2800" dirty="0">
                <a:solidFill>
                  <a:schemeClr val="tx1">
                    <a:lumMod val="65000"/>
                    <a:lumOff val="35000"/>
                  </a:schemeClr>
                </a:solidFill>
              </a:rPr>
              <a:t>, </a:t>
            </a:r>
            <a:r>
              <a:rPr lang="en-US" sz="2800" dirty="0" err="1">
                <a:solidFill>
                  <a:schemeClr val="tx1">
                    <a:lumMod val="65000"/>
                    <a:lumOff val="35000"/>
                  </a:schemeClr>
                </a:solidFill>
              </a:rPr>
              <a:t>Saugata</a:t>
            </a:r>
            <a:r>
              <a:rPr lang="en-US" sz="2800" dirty="0">
                <a:solidFill>
                  <a:schemeClr val="tx1">
                    <a:lumMod val="65000"/>
                    <a:lumOff val="35000"/>
                  </a:schemeClr>
                </a:solidFill>
              </a:rPr>
              <a:t> </a:t>
            </a:r>
            <a:r>
              <a:rPr lang="en-US" sz="2800" dirty="0" err="1">
                <a:solidFill>
                  <a:schemeClr val="tx1">
                    <a:lumMod val="65000"/>
                    <a:lumOff val="35000"/>
                  </a:schemeClr>
                </a:solidFill>
              </a:rPr>
              <a:t>Ghose</a:t>
            </a:r>
            <a:r>
              <a:rPr lang="en-US" sz="2800" dirty="0">
                <a:solidFill>
                  <a:schemeClr val="tx1">
                    <a:lumMod val="65000"/>
                    <a:lumOff val="35000"/>
                  </a:schemeClr>
                </a:solidFill>
              </a:rPr>
              <a:t>, </a:t>
            </a:r>
            <a:r>
              <a:rPr lang="en-US" sz="2800" dirty="0" err="1">
                <a:solidFill>
                  <a:schemeClr val="tx1">
                    <a:lumMod val="65000"/>
                    <a:lumOff val="35000"/>
                  </a:schemeClr>
                </a:solidFill>
              </a:rPr>
              <a:t>Onur</a:t>
            </a:r>
            <a:r>
              <a:rPr lang="en-US" sz="2800" dirty="0">
                <a:solidFill>
                  <a:schemeClr val="tx1">
                    <a:lumMod val="65000"/>
                    <a:lumOff val="35000"/>
                  </a:schemeClr>
                </a:solidFill>
              </a:rPr>
              <a:t> </a:t>
            </a:r>
            <a:r>
              <a:rPr lang="en-US" sz="2800" dirty="0" err="1">
                <a:solidFill>
                  <a:schemeClr val="tx1">
                    <a:lumMod val="65000"/>
                    <a:lumOff val="35000"/>
                  </a:schemeClr>
                </a:solidFill>
              </a:rPr>
              <a:t>Mutlu</a:t>
            </a:r>
            <a:endParaRPr lang="en-US" dirty="0"/>
          </a:p>
        </p:txBody>
      </p:sp>
      <p:pic>
        <p:nvPicPr>
          <p:cNvPr id="5" name="Picture 4" descr="safari.png"/>
          <p:cNvPicPr>
            <a:picLocks noChangeAspect="1"/>
          </p:cNvPicPr>
          <p:nvPr/>
        </p:nvPicPr>
        <p:blipFill>
          <a:blip r:embed="rId3" cstate="print"/>
          <a:srcRect/>
          <a:stretch>
            <a:fillRect/>
          </a:stretch>
        </p:blipFill>
        <p:spPr bwMode="auto">
          <a:xfrm>
            <a:off x="91681" y="6304287"/>
            <a:ext cx="1581277" cy="457528"/>
          </a:xfrm>
          <a:prstGeom prst="rect">
            <a:avLst/>
          </a:prstGeom>
          <a:noFill/>
          <a:ln w="9525">
            <a:noFill/>
            <a:miter lim="800000"/>
            <a:headEnd/>
            <a:tailEnd/>
          </a:ln>
        </p:spPr>
      </p:pic>
      <p:pic>
        <p:nvPicPr>
          <p:cNvPr id="1026" name="Picture 2" descr="ETH Zurich short logo, black"/>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5861168" y="5040849"/>
            <a:ext cx="2722908" cy="775883"/>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765" y="5090437"/>
            <a:ext cx="2329129" cy="6767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080" y="4742105"/>
            <a:ext cx="2119092" cy="1373371"/>
          </a:xfrm>
          <a:prstGeom prst="rect">
            <a:avLst/>
          </a:prstGeom>
        </p:spPr>
      </p:pic>
    </p:spTree>
    <p:extLst>
      <p:ext uri="{BB962C8B-B14F-4D97-AF65-F5344CB8AC3E}">
        <p14:creationId xmlns:p14="http://schemas.microsoft.com/office/powerpoint/2010/main" val="2747366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320"/>
            <a:ext cx="7886700" cy="723445"/>
          </a:xfrm>
        </p:spPr>
        <p:txBody>
          <a:bodyPr/>
          <a:lstStyle/>
          <a:p>
            <a:r>
              <a:rPr lang="en-US" dirty="0"/>
              <a:t>Executive Summary</a:t>
            </a:r>
          </a:p>
        </p:txBody>
      </p:sp>
      <p:sp>
        <p:nvSpPr>
          <p:cNvPr id="3" name="Content Placeholder 2"/>
          <p:cNvSpPr>
            <a:spLocks noGrp="1"/>
          </p:cNvSpPr>
          <p:nvPr>
            <p:ph idx="1"/>
          </p:nvPr>
        </p:nvSpPr>
        <p:spPr>
          <a:xfrm>
            <a:off x="628658" y="1006765"/>
            <a:ext cx="8358647" cy="5631779"/>
          </a:xfrm>
        </p:spPr>
        <p:txBody>
          <a:bodyPr>
            <a:normAutofit lnSpcReduction="10000"/>
          </a:bodyPr>
          <a:lstStyle/>
          <a:p>
            <a:r>
              <a:rPr lang="en-US" b="1" dirty="0"/>
              <a:t>Our Goal: </a:t>
            </a:r>
            <a:r>
              <a:rPr lang="en-US" dirty="0"/>
              <a:t>Accelerating pointer chasing inside            main memory</a:t>
            </a:r>
          </a:p>
          <a:p>
            <a:endParaRPr lang="en-US" sz="900" b="1" dirty="0"/>
          </a:p>
          <a:p>
            <a:r>
              <a:rPr lang="en-US" b="1" dirty="0"/>
              <a:t>Challenges:</a:t>
            </a:r>
            <a:r>
              <a:rPr lang="en-US" dirty="0"/>
              <a:t> </a:t>
            </a:r>
            <a:r>
              <a:rPr lang="en-US" dirty="0">
                <a:solidFill>
                  <a:srgbClr val="FF0000"/>
                </a:solidFill>
              </a:rPr>
              <a:t>Parallelism challenge </a:t>
            </a:r>
            <a:r>
              <a:rPr lang="en-US" dirty="0"/>
              <a:t>and </a:t>
            </a:r>
            <a:r>
              <a:rPr lang="en-US" dirty="0">
                <a:solidFill>
                  <a:srgbClr val="FF0000"/>
                </a:solidFill>
              </a:rPr>
              <a:t>Address translation challenge</a:t>
            </a:r>
          </a:p>
          <a:p>
            <a:pPr marL="0" indent="0">
              <a:buNone/>
            </a:pPr>
            <a:endParaRPr lang="en-US" sz="900" b="1" dirty="0"/>
          </a:p>
          <a:p>
            <a:r>
              <a:rPr lang="en-US" b="1" dirty="0"/>
              <a:t>Our Solution: </a:t>
            </a:r>
            <a:r>
              <a:rPr lang="en-US" dirty="0">
                <a:solidFill>
                  <a:srgbClr val="0070C0"/>
                </a:solidFill>
              </a:rPr>
              <a:t>In-Memory </a:t>
            </a:r>
            <a:r>
              <a:rPr lang="en-US" dirty="0" err="1">
                <a:solidFill>
                  <a:srgbClr val="0070C0"/>
                </a:solidFill>
              </a:rPr>
              <a:t>PoInter</a:t>
            </a:r>
            <a:r>
              <a:rPr lang="en-US" dirty="0">
                <a:solidFill>
                  <a:srgbClr val="0070C0"/>
                </a:solidFill>
              </a:rPr>
              <a:t> Chasing Accelerator (IMPICA)</a:t>
            </a:r>
          </a:p>
          <a:p>
            <a:pPr lvl="1"/>
            <a:r>
              <a:rPr lang="en-US" dirty="0">
                <a:solidFill>
                  <a:srgbClr val="006C31"/>
                </a:solidFill>
              </a:rPr>
              <a:t>Address-access decoupling</a:t>
            </a:r>
            <a:r>
              <a:rPr lang="en-US" dirty="0"/>
              <a:t>: enabling parallelism in the accelerator with low cost</a:t>
            </a:r>
          </a:p>
          <a:p>
            <a:pPr lvl="1"/>
            <a:r>
              <a:rPr lang="en-US" dirty="0">
                <a:solidFill>
                  <a:srgbClr val="006C31"/>
                </a:solidFill>
              </a:rPr>
              <a:t>IMPICA page table</a:t>
            </a:r>
            <a:r>
              <a:rPr lang="en-US" dirty="0"/>
              <a:t>: low cost page table structure</a:t>
            </a:r>
          </a:p>
          <a:p>
            <a:endParaRPr lang="en-US" sz="800" dirty="0"/>
          </a:p>
          <a:p>
            <a:r>
              <a:rPr lang="en-US" b="1" dirty="0"/>
              <a:t>Key Results</a:t>
            </a:r>
            <a:r>
              <a:rPr lang="en-US" dirty="0"/>
              <a:t>: </a:t>
            </a:r>
          </a:p>
          <a:p>
            <a:pPr lvl="1"/>
            <a:r>
              <a:rPr lang="en-US" sz="2600" dirty="0">
                <a:latin typeface="+mn-lt"/>
              </a:rPr>
              <a:t>1</a:t>
            </a:r>
            <a:r>
              <a:rPr lang="en-US" dirty="0"/>
              <a:t>.2X – </a:t>
            </a:r>
            <a:r>
              <a:rPr lang="en-US" sz="2600" dirty="0">
                <a:latin typeface="+mn-lt"/>
              </a:rPr>
              <a:t>1</a:t>
            </a:r>
            <a:r>
              <a:rPr lang="en-US" dirty="0"/>
              <a:t>.9X speedup for pointer chasing operations, +</a:t>
            </a:r>
            <a:r>
              <a:rPr lang="en-US" dirty="0">
                <a:latin typeface="+mn-lt"/>
              </a:rPr>
              <a:t>1</a:t>
            </a:r>
            <a:r>
              <a:rPr lang="en-US" dirty="0"/>
              <a:t>6% database throughput</a:t>
            </a:r>
          </a:p>
          <a:p>
            <a:pPr lvl="1"/>
            <a:r>
              <a:rPr lang="en-US" dirty="0"/>
              <a:t>6% - 4</a:t>
            </a:r>
            <a:r>
              <a:rPr lang="en-US" sz="2600" dirty="0">
                <a:latin typeface="+mn-lt"/>
              </a:rPr>
              <a:t>1</a:t>
            </a:r>
            <a:r>
              <a:rPr lang="en-US" dirty="0"/>
              <a:t>% reduction in energy consumption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942751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 Data Structures</a:t>
            </a:r>
          </a:p>
        </p:txBody>
      </p:sp>
      <p:sp>
        <p:nvSpPr>
          <p:cNvPr id="3" name="Content Placeholder 2"/>
          <p:cNvSpPr>
            <a:spLocks noGrp="1"/>
          </p:cNvSpPr>
          <p:nvPr>
            <p:ph idx="1"/>
          </p:nvPr>
        </p:nvSpPr>
        <p:spPr>
          <a:xfrm>
            <a:off x="628650" y="1210524"/>
            <a:ext cx="7886700" cy="1441303"/>
          </a:xfrm>
        </p:spPr>
        <p:txBody>
          <a:bodyPr>
            <a:normAutofit/>
          </a:bodyPr>
          <a:lstStyle/>
          <a:p>
            <a:r>
              <a:rPr lang="en-US" sz="3600" dirty="0"/>
              <a:t>Linked data structures are widely used in many important applications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819700" y="4575173"/>
            <a:ext cx="2688544" cy="1237547"/>
          </a:xfrm>
          <a:prstGeom prst="rect">
            <a:avLst/>
          </a:prstGeom>
        </p:spPr>
      </p:pic>
      <p:pic>
        <p:nvPicPr>
          <p:cNvPr id="1026" name="Picture 2" descr="shutterstock_1978034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5132" y="2575725"/>
            <a:ext cx="2270376" cy="133551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342700" y="3771548"/>
            <a:ext cx="157349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Database</a:t>
            </a:r>
          </a:p>
        </p:txBody>
      </p:sp>
      <p:sp>
        <p:nvSpPr>
          <p:cNvPr id="9" name="Rectangle 8"/>
          <p:cNvSpPr/>
          <p:nvPr/>
        </p:nvSpPr>
        <p:spPr>
          <a:xfrm>
            <a:off x="1342700" y="5770143"/>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B-Tree</a:t>
            </a:r>
          </a:p>
        </p:txBody>
      </p:sp>
      <p:pic>
        <p:nvPicPr>
          <p:cNvPr id="1028" name="Picture 4" descr="https://static.dzone.com/dz1/dz-files/icloud-stainless-3-devices-key-value.png"/>
          <p:cNvPicPr>
            <a:picLocks noChangeAspect="1" noChangeArrowheads="1"/>
          </p:cNvPicPr>
          <p:nvPr/>
        </p:nvPicPr>
        <p:blipFill rotWithShape="1">
          <a:blip r:embed="rId6">
            <a:extLst>
              <a:ext uri="{28A0092B-C50C-407E-A947-70E740481C1C}">
                <a14:useLocalDpi xmlns:a14="http://schemas.microsoft.com/office/drawing/2010/main" val="0"/>
              </a:ext>
            </a:extLst>
          </a:blip>
          <a:srcRect b="55090"/>
          <a:stretch/>
        </p:blipFill>
        <p:spPr bwMode="auto">
          <a:xfrm>
            <a:off x="4447187" y="2254969"/>
            <a:ext cx="3377334" cy="166913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5213961" y="5842935"/>
            <a:ext cx="274466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Hash Table</a:t>
            </a:r>
          </a:p>
        </p:txBody>
      </p:sp>
      <p:pic>
        <p:nvPicPr>
          <p:cNvPr id="1032" name="Picture 8" descr="http://vhanda.in/blog/images/2012/07/19/normal-hash-table.png"/>
          <p:cNvPicPr>
            <a:picLocks noChangeAspect="1" noChangeArrowheads="1"/>
          </p:cNvPicPr>
          <p:nvPr/>
        </p:nvPicPr>
        <p:blipFill rotWithShape="1">
          <a:blip r:embed="rId7">
            <a:extLst>
              <a:ext uri="{28A0092B-C50C-407E-A947-70E740481C1C}">
                <a14:useLocalDpi xmlns:a14="http://schemas.microsoft.com/office/drawing/2010/main" val="0"/>
              </a:ext>
            </a:extLst>
          </a:blip>
          <a:srcRect b="17995"/>
          <a:stretch/>
        </p:blipFill>
        <p:spPr bwMode="auto">
          <a:xfrm>
            <a:off x="4911595" y="4279711"/>
            <a:ext cx="2995886" cy="167675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5050588" y="3802363"/>
            <a:ext cx="27179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Key-value stores</a:t>
            </a:r>
          </a:p>
        </p:txBody>
      </p:sp>
      <p:sp>
        <p:nvSpPr>
          <p:cNvPr id="14" name="Rounded Rectangle 13"/>
          <p:cNvSpPr/>
          <p:nvPr/>
        </p:nvSpPr>
        <p:spPr>
          <a:xfrm rot="21364223">
            <a:off x="983022" y="3198496"/>
            <a:ext cx="6781800"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Linked data structures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connected by pointers</a:t>
            </a:r>
          </a:p>
        </p:txBody>
      </p:sp>
    </p:spTree>
    <p:custDataLst>
      <p:tags r:id="rId1"/>
    </p:custDataLst>
    <p:extLst>
      <p:ext uri="{BB962C8B-B14F-4D97-AF65-F5344CB8AC3E}">
        <p14:creationId xmlns:p14="http://schemas.microsoft.com/office/powerpoint/2010/main" val="26986861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9" presetClass="emph" presetSubtype="0" nodeType="withEffect">
                                  <p:stCondLst>
                                    <p:cond delay="0"/>
                                  </p:stCondLst>
                                  <p:childTnLst>
                                    <p:set>
                                      <p:cBhvr rctx="PPT">
                                        <p:cTn id="33" dur="indefinite"/>
                                        <p:tgtEl>
                                          <p:spTgt spid="1026"/>
                                        </p:tgtEl>
                                        <p:attrNameLst>
                                          <p:attrName>style.opacity</p:attrName>
                                        </p:attrNameLst>
                                      </p:cBhvr>
                                      <p:to>
                                        <p:strVal val="0.5"/>
                                      </p:to>
                                    </p:set>
                                    <p:animEffect filter="image" prLst="opacity: 0.5">
                                      <p:cBhvr rctx="IE">
                                        <p:cTn id="34" dur="indefinite"/>
                                        <p:tgtEl>
                                          <p:spTgt spid="1026"/>
                                        </p:tgtEl>
                                      </p:cBhvr>
                                    </p:animEffect>
                                  </p:childTnLst>
                                </p:cTn>
                              </p:par>
                              <p:par>
                                <p:cTn id="35" presetID="9" presetClass="emph" presetSubtype="0" nodeType="withEffect">
                                  <p:stCondLst>
                                    <p:cond delay="0"/>
                                  </p:stCondLst>
                                  <p:childTnLst>
                                    <p:set>
                                      <p:cBhvr rctx="PPT">
                                        <p:cTn id="36" dur="indefinite"/>
                                        <p:tgtEl>
                                          <p:spTgt spid="5"/>
                                        </p:tgtEl>
                                        <p:attrNameLst>
                                          <p:attrName>style.opacity</p:attrName>
                                        </p:attrNameLst>
                                      </p:cBhvr>
                                      <p:to>
                                        <p:strVal val="0.5"/>
                                      </p:to>
                                    </p:set>
                                    <p:animEffect filter="image" prLst="opacity: 0.5">
                                      <p:cBhvr rctx="IE">
                                        <p:cTn id="37" dur="indefinite"/>
                                        <p:tgtEl>
                                          <p:spTgt spid="5"/>
                                        </p:tgtEl>
                                      </p:cBhvr>
                                    </p:animEffect>
                                  </p:childTnLst>
                                </p:cTn>
                              </p:par>
                              <p:par>
                                <p:cTn id="38" presetID="9" presetClass="emph" presetSubtype="0" grpId="1" nodeType="withEffect">
                                  <p:stCondLst>
                                    <p:cond delay="0"/>
                                  </p:stCondLst>
                                  <p:childTnLst>
                                    <p:set>
                                      <p:cBhvr rctx="PPT">
                                        <p:cTn id="39" dur="indefinite"/>
                                        <p:tgtEl>
                                          <p:spTgt spid="9"/>
                                        </p:tgtEl>
                                        <p:attrNameLst>
                                          <p:attrName>style.opacity</p:attrName>
                                        </p:attrNameLst>
                                      </p:cBhvr>
                                      <p:to>
                                        <p:strVal val="0.5"/>
                                      </p:to>
                                    </p:set>
                                    <p:animEffect filter="image" prLst="opacity: 0.5">
                                      <p:cBhvr rctx="IE">
                                        <p:cTn id="40" dur="indefinite"/>
                                        <p:tgtEl>
                                          <p:spTgt spid="9"/>
                                        </p:tgtEl>
                                      </p:cBhvr>
                                    </p:animEffect>
                                  </p:childTnLst>
                                </p:cTn>
                              </p:par>
                              <p:par>
                                <p:cTn id="41" presetID="9" presetClass="emph" presetSubtype="0" nodeType="withEffect">
                                  <p:stCondLst>
                                    <p:cond delay="0"/>
                                  </p:stCondLst>
                                  <p:childTnLst>
                                    <p:set>
                                      <p:cBhvr rctx="PPT">
                                        <p:cTn id="42" dur="indefinite"/>
                                        <p:tgtEl>
                                          <p:spTgt spid="1028"/>
                                        </p:tgtEl>
                                        <p:attrNameLst>
                                          <p:attrName>style.opacity</p:attrName>
                                        </p:attrNameLst>
                                      </p:cBhvr>
                                      <p:to>
                                        <p:strVal val="0.5"/>
                                      </p:to>
                                    </p:set>
                                    <p:animEffect filter="image" prLst="opacity: 0.5">
                                      <p:cBhvr rctx="IE">
                                        <p:cTn id="43" dur="indefinite"/>
                                        <p:tgtEl>
                                          <p:spTgt spid="1028"/>
                                        </p:tgtEl>
                                      </p:cBhvr>
                                    </p:animEffect>
                                  </p:childTnLst>
                                </p:cTn>
                              </p:par>
                              <p:par>
                                <p:cTn id="44" presetID="9" presetClass="emph" presetSubtype="0" nodeType="withEffect">
                                  <p:stCondLst>
                                    <p:cond delay="0"/>
                                  </p:stCondLst>
                                  <p:childTnLst>
                                    <p:set>
                                      <p:cBhvr rctx="PPT">
                                        <p:cTn id="45" dur="indefinite"/>
                                        <p:tgtEl>
                                          <p:spTgt spid="1032"/>
                                        </p:tgtEl>
                                        <p:attrNameLst>
                                          <p:attrName>style.opacity</p:attrName>
                                        </p:attrNameLst>
                                      </p:cBhvr>
                                      <p:to>
                                        <p:strVal val="0.5"/>
                                      </p:to>
                                    </p:set>
                                    <p:animEffect filter="image" prLst="opacity: 0.5">
                                      <p:cBhvr rctx="IE">
                                        <p:cTn id="46" dur="indefinite"/>
                                        <p:tgtEl>
                                          <p:spTgt spid="1032"/>
                                        </p:tgtEl>
                                      </p:cBhvr>
                                    </p:animEffect>
                                  </p:childTnLst>
                                </p:cTn>
                              </p:par>
                              <p:par>
                                <p:cTn id="47" presetID="9" presetClass="emph" presetSubtype="0" grpId="1" nodeType="withEffect">
                                  <p:stCondLst>
                                    <p:cond delay="0"/>
                                  </p:stCondLst>
                                  <p:childTnLst>
                                    <p:set>
                                      <p:cBhvr rctx="PPT">
                                        <p:cTn id="48" dur="indefinite"/>
                                        <p:tgtEl>
                                          <p:spTgt spid="12"/>
                                        </p:tgtEl>
                                        <p:attrNameLst>
                                          <p:attrName>style.opacity</p:attrName>
                                        </p:attrNameLst>
                                      </p:cBhvr>
                                      <p:to>
                                        <p:strVal val="0.5"/>
                                      </p:to>
                                    </p:set>
                                    <p:animEffect filter="image" prLst="opacity: 0.5">
                                      <p:cBhvr rctx="IE">
                                        <p:cTn id="49"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2" grpId="0"/>
      <p:bldP spid="12" grpId="1"/>
      <p:bldP spid="13" grpId="0"/>
      <p:bldP spid="1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Pointer Chasing</a:t>
            </a:r>
          </a:p>
        </p:txBody>
      </p:sp>
      <p:sp>
        <p:nvSpPr>
          <p:cNvPr id="3" name="Content Placeholder 2"/>
          <p:cNvSpPr>
            <a:spLocks noGrp="1"/>
          </p:cNvSpPr>
          <p:nvPr>
            <p:ph idx="1"/>
          </p:nvPr>
        </p:nvSpPr>
        <p:spPr>
          <a:xfrm>
            <a:off x="628650" y="1210491"/>
            <a:ext cx="7886700" cy="1178684"/>
          </a:xfrm>
        </p:spPr>
        <p:txBody>
          <a:bodyPr/>
          <a:lstStyle/>
          <a:p>
            <a:r>
              <a:rPr lang="en-US" sz="3600" dirty="0"/>
              <a:t>Traversing linked data structures requires chasing pointers</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pic>
        <p:nvPicPr>
          <p:cNvPr id="2050" name="Picture 2" descr="https://lh3.googleusercontent.com/3xgXI2Pgv8nIrFBOvsDaucRGIRjTAYX90w7NWkJRQdssgbMD5bSLeH2Kb4_3Nap9Jq0=w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026" y="2205521"/>
            <a:ext cx="1619250" cy="161925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
          <p:cNvGrpSpPr/>
          <p:nvPr/>
        </p:nvGrpSpPr>
        <p:grpSpPr>
          <a:xfrm>
            <a:off x="5404480" y="4566808"/>
            <a:ext cx="1585796" cy="1574240"/>
            <a:chOff x="139765" y="1041960"/>
            <a:chExt cx="1585796" cy="1574240"/>
          </a:xfrm>
        </p:grpSpPr>
        <p:pic>
          <p:nvPicPr>
            <p:cNvPr id="7" name="Picture 6"/>
            <p:cNvPicPr>
              <a:picLocks noChangeAspect="1"/>
            </p:cNvPicPr>
            <p:nvPr/>
          </p:nvPicPr>
          <p:blipFill>
            <a:blip r:embed="rId5"/>
            <a:stretch>
              <a:fillRect/>
            </a:stretch>
          </p:blipFill>
          <p:spPr>
            <a:xfrm>
              <a:off x="139765" y="1041960"/>
              <a:ext cx="1585796" cy="1574240"/>
            </a:xfrm>
            <a:prstGeom prst="rect">
              <a:avLst/>
            </a:prstGeom>
          </p:spPr>
        </p:pic>
        <p:sp>
          <p:nvSpPr>
            <p:cNvPr id="8" name="TextBox 7"/>
            <p:cNvSpPr txBox="1"/>
            <p:nvPr/>
          </p:nvSpPr>
          <p:spPr>
            <a:xfrm>
              <a:off x="519142" y="1644648"/>
              <a:ext cx="87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MEM</a:t>
              </a:r>
            </a:p>
          </p:txBody>
        </p:sp>
      </p:grpSp>
      <p:sp>
        <p:nvSpPr>
          <p:cNvPr id="5" name="Oval 4"/>
          <p:cNvSpPr/>
          <p:nvPr/>
        </p:nvSpPr>
        <p:spPr>
          <a:xfrm>
            <a:off x="2348360" y="2899063"/>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a:t>
            </a:r>
          </a:p>
        </p:txBody>
      </p:sp>
      <p:sp>
        <p:nvSpPr>
          <p:cNvPr id="10" name="Oval 9"/>
          <p:cNvSpPr/>
          <p:nvPr/>
        </p:nvSpPr>
        <p:spPr>
          <a:xfrm>
            <a:off x="1558656" y="382476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a:t>
            </a:r>
          </a:p>
        </p:txBody>
      </p:sp>
      <p:sp>
        <p:nvSpPr>
          <p:cNvPr id="11" name="Oval 10"/>
          <p:cNvSpPr/>
          <p:nvPr/>
        </p:nvSpPr>
        <p:spPr>
          <a:xfrm>
            <a:off x="928372" y="4849115"/>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a:t>
            </a:r>
          </a:p>
        </p:txBody>
      </p:sp>
      <p:sp>
        <p:nvSpPr>
          <p:cNvPr id="12" name="Oval 11"/>
          <p:cNvSpPr/>
          <p:nvPr/>
        </p:nvSpPr>
        <p:spPr>
          <a:xfrm>
            <a:off x="2012324" y="4849115"/>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a:t>
            </a:r>
          </a:p>
        </p:txBody>
      </p:sp>
      <p:sp>
        <p:nvSpPr>
          <p:cNvPr id="13" name="Oval 12"/>
          <p:cNvSpPr/>
          <p:nvPr/>
        </p:nvSpPr>
        <p:spPr>
          <a:xfrm>
            <a:off x="3056254" y="382476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Q</a:t>
            </a:r>
          </a:p>
        </p:txBody>
      </p:sp>
      <p:sp>
        <p:nvSpPr>
          <p:cNvPr id="14" name="Oval 13"/>
          <p:cNvSpPr/>
          <p:nvPr/>
        </p:nvSpPr>
        <p:spPr>
          <a:xfrm>
            <a:off x="2936751" y="4849115"/>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a:t>
            </a:r>
          </a:p>
        </p:txBody>
      </p:sp>
      <p:cxnSp>
        <p:nvCxnSpPr>
          <p:cNvPr id="16" name="Straight Connector 15"/>
          <p:cNvCxnSpPr>
            <a:stCxn id="5" idx="3"/>
            <a:endCxn id="10" idx="0"/>
          </p:cNvCxnSpPr>
          <p:nvPr/>
        </p:nvCxnSpPr>
        <p:spPr>
          <a:xfrm flipH="1">
            <a:off x="1953491" y="3555385"/>
            <a:ext cx="510504"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5"/>
            <a:endCxn id="13" idx="0"/>
          </p:cNvCxnSpPr>
          <p:nvPr/>
        </p:nvCxnSpPr>
        <p:spPr>
          <a:xfrm>
            <a:off x="3022406" y="3555385"/>
            <a:ext cx="428695"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3"/>
            <a:endCxn id="11" idx="0"/>
          </p:cNvCxnSpPr>
          <p:nvPr/>
        </p:nvCxnSpPr>
        <p:spPr>
          <a:xfrm flipH="1">
            <a:off x="1323224" y="4481089"/>
            <a:ext cx="351062"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5"/>
            <a:endCxn id="12" idx="0"/>
          </p:cNvCxnSpPr>
          <p:nvPr/>
        </p:nvCxnSpPr>
        <p:spPr>
          <a:xfrm>
            <a:off x="2232695" y="4481089"/>
            <a:ext cx="174455"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3" idx="4"/>
            <a:endCxn id="14" idx="0"/>
          </p:cNvCxnSpPr>
          <p:nvPr/>
        </p:nvCxnSpPr>
        <p:spPr>
          <a:xfrm flipH="1">
            <a:off x="3331587" y="4593880"/>
            <a:ext cx="119512" cy="2554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100292" y="2297429"/>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Find(A)</a:t>
            </a:r>
          </a:p>
        </p:txBody>
      </p:sp>
      <p:cxnSp>
        <p:nvCxnSpPr>
          <p:cNvPr id="2056" name="Straight Arrow Connector 2055"/>
          <p:cNvCxnSpPr/>
          <p:nvPr/>
        </p:nvCxnSpPr>
        <p:spPr>
          <a:xfrm>
            <a:off x="5783857" y="3824772"/>
            <a:ext cx="0" cy="8403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657819" y="3824953"/>
            <a:ext cx="1" cy="7689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018192" y="3384203"/>
            <a:ext cx="801767" cy="50088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Addr</a:t>
            </a:r>
            <a:r>
              <a:rPr kumimoji="0" lang="en-US" sz="1800" b="1" i="0" u="none" strike="noStrike" kern="1200" cap="none" spc="0" normalizeH="0" baseline="0" noProof="0" dirty="0">
                <a:ln>
                  <a:noFill/>
                </a:ln>
                <a:solidFill>
                  <a:prstClr val="black"/>
                </a:solidFill>
                <a:effectLst/>
                <a:uLnTx/>
                <a:uFillTx/>
                <a:latin typeface="Calibri"/>
                <a:ea typeface="+mn-ea"/>
                <a:cs typeface="+mn-cs"/>
              </a:rPr>
              <a:t> (H)</a:t>
            </a:r>
          </a:p>
        </p:txBody>
      </p:sp>
      <p:sp>
        <p:nvSpPr>
          <p:cNvPr id="47" name="Rectangle 46"/>
          <p:cNvSpPr/>
          <p:nvPr/>
        </p:nvSpPr>
        <p:spPr>
          <a:xfrm>
            <a:off x="6736621" y="4721405"/>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(H)</a:t>
            </a:r>
          </a:p>
        </p:txBody>
      </p:sp>
      <p:sp>
        <p:nvSpPr>
          <p:cNvPr id="48" name="Rectangle 47"/>
          <p:cNvSpPr/>
          <p:nvPr/>
        </p:nvSpPr>
        <p:spPr>
          <a:xfrm>
            <a:off x="4946003" y="3383092"/>
            <a:ext cx="801767" cy="50088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Addr</a:t>
            </a:r>
            <a:r>
              <a:rPr kumimoji="0" lang="en-US" sz="1800" b="1" i="0" u="none" strike="noStrike" kern="1200" cap="none" spc="0" normalizeH="0" baseline="0" noProof="0" dirty="0">
                <a:ln>
                  <a:noFill/>
                </a:ln>
                <a:solidFill>
                  <a:prstClr val="black"/>
                </a:solidFill>
                <a:effectLst/>
                <a:uLnTx/>
                <a:uFillTx/>
                <a:latin typeface="Calibri"/>
                <a:ea typeface="+mn-ea"/>
                <a:cs typeface="+mn-cs"/>
              </a:rPr>
              <a:t> (E)</a:t>
            </a:r>
          </a:p>
        </p:txBody>
      </p:sp>
      <p:sp>
        <p:nvSpPr>
          <p:cNvPr id="49" name="Rectangle 48"/>
          <p:cNvSpPr/>
          <p:nvPr/>
        </p:nvSpPr>
        <p:spPr>
          <a:xfrm>
            <a:off x="6815448" y="4721405"/>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(E)</a:t>
            </a:r>
          </a:p>
        </p:txBody>
      </p:sp>
      <p:sp>
        <p:nvSpPr>
          <p:cNvPr id="50" name="Rectangle 49"/>
          <p:cNvSpPr/>
          <p:nvPr/>
        </p:nvSpPr>
        <p:spPr>
          <a:xfrm>
            <a:off x="4852135" y="3376831"/>
            <a:ext cx="801767" cy="50088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Addr</a:t>
            </a:r>
            <a:r>
              <a:rPr kumimoji="0" lang="en-US" sz="1800" b="1" i="0" u="none" strike="noStrike" kern="1200" cap="none" spc="0" normalizeH="0" baseline="0" noProof="0" dirty="0">
                <a:ln>
                  <a:noFill/>
                </a:ln>
                <a:solidFill>
                  <a:prstClr val="black"/>
                </a:solidFill>
                <a:effectLst/>
                <a:uLnTx/>
                <a:uFillTx/>
                <a:latin typeface="Calibri"/>
                <a:ea typeface="+mn-ea"/>
                <a:cs typeface="+mn-cs"/>
              </a:rPr>
              <a:t> (A)</a:t>
            </a:r>
          </a:p>
        </p:txBody>
      </p:sp>
      <p:sp>
        <p:nvSpPr>
          <p:cNvPr id="51" name="Rectangle 50"/>
          <p:cNvSpPr/>
          <p:nvPr/>
        </p:nvSpPr>
        <p:spPr>
          <a:xfrm>
            <a:off x="6897128" y="4721405"/>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(A)</a:t>
            </a:r>
          </a:p>
        </p:txBody>
      </p:sp>
      <p:sp>
        <p:nvSpPr>
          <p:cNvPr id="52" name="goal"/>
          <p:cNvSpPr/>
          <p:nvPr/>
        </p:nvSpPr>
        <p:spPr>
          <a:xfrm>
            <a:off x="0" y="5222883"/>
            <a:ext cx="9144000" cy="10297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Serialized and irregular access pattern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6X cycles per instruction in real workloads</a:t>
            </a:r>
          </a:p>
        </p:txBody>
      </p:sp>
    </p:spTree>
    <p:custDataLst>
      <p:tags r:id="rId1"/>
    </p:custDataLst>
    <p:extLst>
      <p:ext uri="{BB962C8B-B14F-4D97-AF65-F5344CB8AC3E}">
        <p14:creationId xmlns:p14="http://schemas.microsoft.com/office/powerpoint/2010/main" val="3915433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grpId="0" nodeType="clickEffect">
                                  <p:stCondLst>
                                    <p:cond delay="0"/>
                                  </p:stCondLst>
                                  <p:childTnLst>
                                    <p:animClr clrSpc="rgb" dir="cw">
                                      <p:cBhvr>
                                        <p:cTn id="40" dur="500" fill="hold"/>
                                        <p:tgtEl>
                                          <p:spTgt spid="5"/>
                                        </p:tgtEl>
                                        <p:attrNameLst>
                                          <p:attrName>fillcolor</p:attrName>
                                        </p:attrNameLst>
                                      </p:cBhvr>
                                      <p:to>
                                        <a:schemeClr val="accent1"/>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par>
                          <p:cTn id="43" fill="hold">
                            <p:stCondLst>
                              <p:cond delay="500"/>
                            </p:stCondLst>
                            <p:childTnLst>
                              <p:par>
                                <p:cTn id="44" presetID="1" presetClass="entr" presetSubtype="0"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par>
                          <p:cTn id="46" fill="hold">
                            <p:stCondLst>
                              <p:cond delay="500"/>
                            </p:stCondLst>
                            <p:childTnLst>
                              <p:par>
                                <p:cTn id="47" presetID="42" presetClass="path" presetSubtype="0" accel="50000" decel="50000" fill="hold" grpId="0" nodeType="afterEffect">
                                  <p:stCondLst>
                                    <p:cond delay="0"/>
                                  </p:stCondLst>
                                  <p:childTnLst>
                                    <p:animMotion origin="layout" path="M -4.72222E-6 -1.11111E-6 L -4.72222E-6 0.19514 " pathEditMode="relative" rAng="0" ptsTypes="AA">
                                      <p:cBhvr>
                                        <p:cTn id="48" dur="2000" fill="hold"/>
                                        <p:tgtEl>
                                          <p:spTgt spid="46"/>
                                        </p:tgtEl>
                                        <p:attrNameLst>
                                          <p:attrName>ppt_x</p:attrName>
                                          <p:attrName>ppt_y</p:attrName>
                                        </p:attrNameLst>
                                      </p:cBhvr>
                                      <p:rCtr x="0" y="9745"/>
                                    </p:animMotion>
                                  </p:childTnLst>
                                </p:cTn>
                              </p:par>
                            </p:childTnLst>
                          </p:cTn>
                        </p:par>
                        <p:par>
                          <p:cTn id="49" fill="hold">
                            <p:stCondLst>
                              <p:cond delay="2500"/>
                            </p:stCondLst>
                            <p:childTnLst>
                              <p:par>
                                <p:cTn id="50" presetID="1" presetClass="entr" presetSubtype="0" fill="hold" grpId="1" nodeType="after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par>
                          <p:cTn id="52" fill="hold">
                            <p:stCondLst>
                              <p:cond delay="2500"/>
                            </p:stCondLst>
                            <p:childTnLst>
                              <p:par>
                                <p:cTn id="53" presetID="42" presetClass="path" presetSubtype="0" accel="50000" decel="50000" fill="hold" grpId="0" nodeType="afterEffect">
                                  <p:stCondLst>
                                    <p:cond delay="0"/>
                                  </p:stCondLst>
                                  <p:childTnLst>
                                    <p:animMotion origin="layout" path="M 4.44444E-6 1.11022E-16 L 4.44444E-6 -0.1919 " pathEditMode="relative" rAng="0" ptsTypes="AA">
                                      <p:cBhvr>
                                        <p:cTn id="54" dur="2000" fill="hold"/>
                                        <p:tgtEl>
                                          <p:spTgt spid="47"/>
                                        </p:tgtEl>
                                        <p:attrNameLst>
                                          <p:attrName>ppt_x</p:attrName>
                                          <p:attrName>ppt_y</p:attrName>
                                        </p:attrNameLst>
                                      </p:cBhvr>
                                      <p:rCtr x="0" y="-9606"/>
                                    </p:animMotion>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0"/>
                                        </p:tgtEl>
                                        <p:attrNameLst>
                                          <p:attrName>fillcolor</p:attrName>
                                        </p:attrNameLst>
                                      </p:cBhvr>
                                      <p:to>
                                        <a:schemeClr val="accent1"/>
                                      </p:to>
                                    </p:animClr>
                                    <p:set>
                                      <p:cBhvr>
                                        <p:cTn id="59" dur="500" fill="hold"/>
                                        <p:tgtEl>
                                          <p:spTgt spid="10"/>
                                        </p:tgtEl>
                                        <p:attrNameLst>
                                          <p:attrName>fill.type</p:attrName>
                                        </p:attrNameLst>
                                      </p:cBhvr>
                                      <p:to>
                                        <p:strVal val="solid"/>
                                      </p:to>
                                    </p:set>
                                    <p:set>
                                      <p:cBhvr>
                                        <p:cTn id="60" dur="500" fill="hold"/>
                                        <p:tgtEl>
                                          <p:spTgt spid="10"/>
                                        </p:tgtEl>
                                        <p:attrNameLst>
                                          <p:attrName>fill.on</p:attrName>
                                        </p:attrNameLst>
                                      </p:cBhvr>
                                      <p:to>
                                        <p:strVal val="true"/>
                                      </p:to>
                                    </p:set>
                                  </p:childTnLst>
                                </p:cTn>
                              </p:par>
                            </p:childTnLst>
                          </p:cTn>
                        </p:par>
                        <p:par>
                          <p:cTn id="61" fill="hold">
                            <p:stCondLst>
                              <p:cond delay="500"/>
                            </p:stCondLst>
                            <p:childTnLst>
                              <p:par>
                                <p:cTn id="62" presetID="1" presetClass="entr" presetSubtype="0" fill="hold" grpId="1" nodeType="after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childTnLst>
                          </p:cTn>
                        </p:par>
                        <p:par>
                          <p:cTn id="64" fill="hold">
                            <p:stCondLst>
                              <p:cond delay="500"/>
                            </p:stCondLst>
                            <p:childTnLst>
                              <p:par>
                                <p:cTn id="65" presetID="42" presetClass="path" presetSubtype="0" accel="50000" decel="50000" fill="hold" grpId="0" nodeType="afterEffect">
                                  <p:stCondLst>
                                    <p:cond delay="0"/>
                                  </p:stCondLst>
                                  <p:childTnLst>
                                    <p:animMotion origin="layout" path="M -2.22222E-6 -1.11111E-6 L -2.22222E-6 0.19514 " pathEditMode="relative" rAng="0" ptsTypes="AA">
                                      <p:cBhvr>
                                        <p:cTn id="66" dur="2000" fill="hold"/>
                                        <p:tgtEl>
                                          <p:spTgt spid="48"/>
                                        </p:tgtEl>
                                        <p:attrNameLst>
                                          <p:attrName>ppt_x</p:attrName>
                                          <p:attrName>ppt_y</p:attrName>
                                        </p:attrNameLst>
                                      </p:cBhvr>
                                      <p:rCtr x="0" y="9745"/>
                                    </p:animMotion>
                                  </p:childTnLst>
                                </p:cTn>
                              </p:par>
                            </p:childTnLst>
                          </p:cTn>
                        </p:par>
                        <p:par>
                          <p:cTn id="67" fill="hold">
                            <p:stCondLst>
                              <p:cond delay="2500"/>
                            </p:stCondLst>
                            <p:childTnLst>
                              <p:par>
                                <p:cTn id="68" presetID="1" presetClass="entr" presetSubtype="0" fill="hold" grpId="1" nodeType="after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par>
                          <p:cTn id="70" fill="hold">
                            <p:stCondLst>
                              <p:cond delay="2500"/>
                            </p:stCondLst>
                            <p:childTnLst>
                              <p:par>
                                <p:cTn id="71" presetID="42" presetClass="path" presetSubtype="0" accel="50000" decel="50000" fill="hold" grpId="0" nodeType="afterEffect">
                                  <p:stCondLst>
                                    <p:cond delay="0"/>
                                  </p:stCondLst>
                                  <p:childTnLst>
                                    <p:animMotion origin="layout" path="M -2.5E-6 1.11022E-16 L -2.5E-6 -0.1919 " pathEditMode="relative" rAng="0" ptsTypes="AA">
                                      <p:cBhvr>
                                        <p:cTn id="72" dur="2000" fill="hold"/>
                                        <p:tgtEl>
                                          <p:spTgt spid="49"/>
                                        </p:tgtEl>
                                        <p:attrNameLst>
                                          <p:attrName>ppt_x</p:attrName>
                                          <p:attrName>ppt_y</p:attrName>
                                        </p:attrNameLst>
                                      </p:cBhvr>
                                      <p:rCtr x="0" y="-9606"/>
                                    </p:animMotion>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11"/>
                                        </p:tgtEl>
                                        <p:attrNameLst>
                                          <p:attrName>fillcolor</p:attrName>
                                        </p:attrNameLst>
                                      </p:cBhvr>
                                      <p:to>
                                        <a:schemeClr val="accent1"/>
                                      </p:to>
                                    </p:animClr>
                                    <p:set>
                                      <p:cBhvr>
                                        <p:cTn id="77" dur="500" fill="hold"/>
                                        <p:tgtEl>
                                          <p:spTgt spid="11"/>
                                        </p:tgtEl>
                                        <p:attrNameLst>
                                          <p:attrName>fill.type</p:attrName>
                                        </p:attrNameLst>
                                      </p:cBhvr>
                                      <p:to>
                                        <p:strVal val="solid"/>
                                      </p:to>
                                    </p:set>
                                    <p:set>
                                      <p:cBhvr>
                                        <p:cTn id="78" dur="500" fill="hold"/>
                                        <p:tgtEl>
                                          <p:spTgt spid="11"/>
                                        </p:tgtEl>
                                        <p:attrNameLst>
                                          <p:attrName>fill.on</p:attrName>
                                        </p:attrNameLst>
                                      </p:cBhvr>
                                      <p:to>
                                        <p:strVal val="true"/>
                                      </p:to>
                                    </p:set>
                                  </p:childTnLst>
                                </p:cTn>
                              </p:par>
                            </p:childTnLst>
                          </p:cTn>
                        </p:par>
                        <p:par>
                          <p:cTn id="79" fill="hold">
                            <p:stCondLst>
                              <p:cond delay="500"/>
                            </p:stCondLst>
                            <p:childTnLst>
                              <p:par>
                                <p:cTn id="80" presetID="1" presetClass="entr" presetSubtype="0" fill="hold" grpId="1" nodeType="afterEffect">
                                  <p:stCondLst>
                                    <p:cond delay="0"/>
                                  </p:stCondLst>
                                  <p:childTnLst>
                                    <p:set>
                                      <p:cBhvr>
                                        <p:cTn id="81" dur="1" fill="hold">
                                          <p:stCondLst>
                                            <p:cond delay="0"/>
                                          </p:stCondLst>
                                        </p:cTn>
                                        <p:tgtEl>
                                          <p:spTgt spid="50"/>
                                        </p:tgtEl>
                                        <p:attrNameLst>
                                          <p:attrName>style.visibility</p:attrName>
                                        </p:attrNameLst>
                                      </p:cBhvr>
                                      <p:to>
                                        <p:strVal val="visible"/>
                                      </p:to>
                                    </p:set>
                                  </p:childTnLst>
                                </p:cTn>
                              </p:par>
                            </p:childTnLst>
                          </p:cTn>
                        </p:par>
                        <p:par>
                          <p:cTn id="82" fill="hold">
                            <p:stCondLst>
                              <p:cond delay="500"/>
                            </p:stCondLst>
                            <p:childTnLst>
                              <p:par>
                                <p:cTn id="83" presetID="42" presetClass="path" presetSubtype="0" accel="50000" decel="50000" fill="hold" grpId="0" nodeType="afterEffect">
                                  <p:stCondLst>
                                    <p:cond delay="0"/>
                                  </p:stCondLst>
                                  <p:childTnLst>
                                    <p:animMotion origin="layout" path="M 8.33333E-7 4.81481E-6 L 8.33333E-7 0.19513 " pathEditMode="relative" rAng="0" ptsTypes="AA">
                                      <p:cBhvr>
                                        <p:cTn id="84" dur="2000" fill="hold"/>
                                        <p:tgtEl>
                                          <p:spTgt spid="50"/>
                                        </p:tgtEl>
                                        <p:attrNameLst>
                                          <p:attrName>ppt_x</p:attrName>
                                          <p:attrName>ppt_y</p:attrName>
                                        </p:attrNameLst>
                                      </p:cBhvr>
                                      <p:rCtr x="0" y="9745"/>
                                    </p:animMotion>
                                  </p:childTnLst>
                                </p:cTn>
                              </p:par>
                            </p:childTnLst>
                          </p:cTn>
                        </p:par>
                        <p:par>
                          <p:cTn id="85" fill="hold">
                            <p:stCondLst>
                              <p:cond delay="2500"/>
                            </p:stCondLst>
                            <p:childTnLst>
                              <p:par>
                                <p:cTn id="86" presetID="1" presetClass="entr" presetSubtype="0" fill="hold" grpId="1" nodeType="afterEffect">
                                  <p:stCondLst>
                                    <p:cond delay="0"/>
                                  </p:stCondLst>
                                  <p:childTnLst>
                                    <p:set>
                                      <p:cBhvr>
                                        <p:cTn id="87" dur="1" fill="hold">
                                          <p:stCondLst>
                                            <p:cond delay="0"/>
                                          </p:stCondLst>
                                        </p:cTn>
                                        <p:tgtEl>
                                          <p:spTgt spid="51"/>
                                        </p:tgtEl>
                                        <p:attrNameLst>
                                          <p:attrName>style.visibility</p:attrName>
                                        </p:attrNameLst>
                                      </p:cBhvr>
                                      <p:to>
                                        <p:strVal val="visible"/>
                                      </p:to>
                                    </p:set>
                                  </p:childTnLst>
                                </p:cTn>
                              </p:par>
                            </p:childTnLst>
                          </p:cTn>
                        </p:par>
                        <p:par>
                          <p:cTn id="88" fill="hold">
                            <p:stCondLst>
                              <p:cond delay="2500"/>
                            </p:stCondLst>
                            <p:childTnLst>
                              <p:par>
                                <p:cTn id="89" presetID="42" presetClass="path" presetSubtype="0" accel="50000" decel="50000" fill="hold" grpId="0" nodeType="afterEffect">
                                  <p:stCondLst>
                                    <p:cond delay="0"/>
                                  </p:stCondLst>
                                  <p:childTnLst>
                                    <p:animMotion origin="layout" path="M -2.77778E-7 1.11022E-16 L -2.77778E-7 -0.1919 " pathEditMode="relative" rAng="0" ptsTypes="AA">
                                      <p:cBhvr>
                                        <p:cTn id="90" dur="2000" fill="hold"/>
                                        <p:tgtEl>
                                          <p:spTgt spid="51"/>
                                        </p:tgtEl>
                                        <p:attrNameLst>
                                          <p:attrName>ppt_x</p:attrName>
                                          <p:attrName>ppt_y</p:attrName>
                                        </p:attrNameLst>
                                      </p:cBhvr>
                                      <p:rCtr x="0" y="-9606"/>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animBg="1"/>
      <p:bldP spid="11" grpId="0" animBg="1"/>
      <p:bldP spid="12" grpId="0" animBg="1"/>
      <p:bldP spid="13" grpId="0" animBg="1"/>
      <p:bldP spid="14" grpId="0" animBg="1"/>
      <p:bldP spid="39" grpId="0"/>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044338" y="5021177"/>
            <a:ext cx="18515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DRAM layers</a:t>
            </a:r>
            <a:endPar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 name="Title 1"/>
          <p:cNvSpPr>
            <a:spLocks noGrp="1"/>
          </p:cNvSpPr>
          <p:nvPr>
            <p:ph type="title"/>
          </p:nvPr>
        </p:nvSpPr>
        <p:spPr/>
        <p:txBody>
          <a:bodyPr/>
          <a:lstStyle/>
          <a:p>
            <a:r>
              <a:rPr lang="en-US" dirty="0"/>
              <a:t>Our Goal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Rounded Rectangle 5"/>
          <p:cNvSpPr/>
          <p:nvPr/>
        </p:nvSpPr>
        <p:spPr>
          <a:xfrm>
            <a:off x="73588" y="1097683"/>
            <a:ext cx="9018469" cy="1698964"/>
          </a:xfrm>
          <a:prstGeom prst="roundRect">
            <a:avLst/>
          </a:prstGeom>
          <a:solidFill>
            <a:srgbClr val="006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Accelerating pointer chasing         inside main memory</a:t>
            </a:r>
          </a:p>
        </p:txBody>
      </p:sp>
      <p:pic>
        <p:nvPicPr>
          <p:cNvPr id="7" name="Picture 2" descr="https://lh3.googleusercontent.com/3xgXI2Pgv8nIrFBOvsDaucRGIRjTAYX90w7NWkJRQdssgbMD5bSLeH2Kb4_3Nap9Jq0=w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462" y="2805753"/>
            <a:ext cx="1619250" cy="161925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Oval 7"/>
          <p:cNvSpPr/>
          <p:nvPr/>
        </p:nvSpPr>
        <p:spPr>
          <a:xfrm>
            <a:off x="2306785" y="3499297"/>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H</a:t>
            </a:r>
          </a:p>
        </p:txBody>
      </p:sp>
      <p:sp>
        <p:nvSpPr>
          <p:cNvPr id="9" name="Oval 8"/>
          <p:cNvSpPr/>
          <p:nvPr/>
        </p:nvSpPr>
        <p:spPr>
          <a:xfrm>
            <a:off x="1517091" y="4425004"/>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a:t>
            </a:r>
          </a:p>
        </p:txBody>
      </p:sp>
      <p:sp>
        <p:nvSpPr>
          <p:cNvPr id="10" name="Oval 9"/>
          <p:cNvSpPr/>
          <p:nvPr/>
        </p:nvSpPr>
        <p:spPr>
          <a:xfrm>
            <a:off x="886807" y="544934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a:t>
            </a:r>
          </a:p>
        </p:txBody>
      </p:sp>
      <p:sp>
        <p:nvSpPr>
          <p:cNvPr id="11" name="Oval 10"/>
          <p:cNvSpPr/>
          <p:nvPr/>
        </p:nvSpPr>
        <p:spPr>
          <a:xfrm>
            <a:off x="1970736" y="544934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a:t>
            </a:r>
          </a:p>
        </p:txBody>
      </p:sp>
      <p:sp>
        <p:nvSpPr>
          <p:cNvPr id="12" name="Oval 11"/>
          <p:cNvSpPr/>
          <p:nvPr/>
        </p:nvSpPr>
        <p:spPr>
          <a:xfrm>
            <a:off x="3014699" y="4425004"/>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Q</a:t>
            </a:r>
          </a:p>
        </p:txBody>
      </p:sp>
      <p:sp>
        <p:nvSpPr>
          <p:cNvPr id="13" name="Oval 12"/>
          <p:cNvSpPr/>
          <p:nvPr/>
        </p:nvSpPr>
        <p:spPr>
          <a:xfrm>
            <a:off x="2895176" y="5449349"/>
            <a:ext cx="789709" cy="76892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a:t>
            </a:r>
          </a:p>
        </p:txBody>
      </p:sp>
      <p:cxnSp>
        <p:nvCxnSpPr>
          <p:cNvPr id="14" name="Straight Connector 13"/>
          <p:cNvCxnSpPr>
            <a:stCxn id="8" idx="3"/>
            <a:endCxn id="9" idx="0"/>
          </p:cNvCxnSpPr>
          <p:nvPr/>
        </p:nvCxnSpPr>
        <p:spPr>
          <a:xfrm flipH="1">
            <a:off x="1911927" y="4155617"/>
            <a:ext cx="510504"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5"/>
            <a:endCxn id="12" idx="0"/>
          </p:cNvCxnSpPr>
          <p:nvPr/>
        </p:nvCxnSpPr>
        <p:spPr>
          <a:xfrm>
            <a:off x="2980877" y="4155617"/>
            <a:ext cx="428695" cy="269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3"/>
            <a:endCxn id="10" idx="0"/>
          </p:cNvCxnSpPr>
          <p:nvPr/>
        </p:nvCxnSpPr>
        <p:spPr>
          <a:xfrm flipH="1">
            <a:off x="1281660" y="5081325"/>
            <a:ext cx="351062"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5"/>
            <a:endCxn id="11" idx="0"/>
          </p:cNvCxnSpPr>
          <p:nvPr/>
        </p:nvCxnSpPr>
        <p:spPr>
          <a:xfrm>
            <a:off x="2191405" y="5081325"/>
            <a:ext cx="174455" cy="368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4"/>
            <a:endCxn id="13" idx="0"/>
          </p:cNvCxnSpPr>
          <p:nvPr/>
        </p:nvCxnSpPr>
        <p:spPr>
          <a:xfrm flipH="1">
            <a:off x="3290023" y="5194114"/>
            <a:ext cx="119512" cy="2554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058750" y="2897663"/>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Find(A)</a:t>
            </a:r>
          </a:p>
        </p:txBody>
      </p:sp>
      <p:grpSp>
        <p:nvGrpSpPr>
          <p:cNvPr id="28" name="Group 27"/>
          <p:cNvGrpSpPr/>
          <p:nvPr/>
        </p:nvGrpSpPr>
        <p:grpSpPr>
          <a:xfrm>
            <a:off x="5362916" y="5097405"/>
            <a:ext cx="1585796" cy="1574240"/>
            <a:chOff x="139765" y="1041960"/>
            <a:chExt cx="1585796" cy="1574240"/>
          </a:xfrm>
        </p:grpSpPr>
        <p:pic>
          <p:nvPicPr>
            <p:cNvPr id="29" name="Picture 28"/>
            <p:cNvPicPr>
              <a:picLocks noChangeAspect="1"/>
            </p:cNvPicPr>
            <p:nvPr/>
          </p:nvPicPr>
          <p:blipFill>
            <a:blip r:embed="rId5"/>
            <a:stretch>
              <a:fillRect/>
            </a:stretch>
          </p:blipFill>
          <p:spPr>
            <a:xfrm>
              <a:off x="139765" y="1041960"/>
              <a:ext cx="1585796" cy="1574240"/>
            </a:xfrm>
            <a:prstGeom prst="rect">
              <a:avLst/>
            </a:prstGeom>
          </p:spPr>
        </p:pic>
        <p:sp>
          <p:nvSpPr>
            <p:cNvPr id="30" name="TextBox 29"/>
            <p:cNvSpPr txBox="1"/>
            <p:nvPr/>
          </p:nvSpPr>
          <p:spPr>
            <a:xfrm>
              <a:off x="519142" y="1644648"/>
              <a:ext cx="87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MEM</a:t>
              </a:r>
            </a:p>
          </p:txBody>
        </p:sp>
      </p:grpSp>
      <p:cxnSp>
        <p:nvCxnSpPr>
          <p:cNvPr id="31" name="Straight Arrow Connector 30"/>
          <p:cNvCxnSpPr/>
          <p:nvPr/>
        </p:nvCxnSpPr>
        <p:spPr>
          <a:xfrm>
            <a:off x="5697970" y="4461579"/>
            <a:ext cx="0" cy="551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571928" y="4427779"/>
            <a:ext cx="0" cy="5486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Cube 34"/>
          <p:cNvSpPr/>
          <p:nvPr/>
        </p:nvSpPr>
        <p:spPr>
          <a:xfrm>
            <a:off x="4880890" y="5482885"/>
            <a:ext cx="2244614" cy="1030312"/>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grpSp>
        <p:nvGrpSpPr>
          <p:cNvPr id="36" name="Group 35"/>
          <p:cNvGrpSpPr/>
          <p:nvPr/>
        </p:nvGrpSpPr>
        <p:grpSpPr>
          <a:xfrm>
            <a:off x="5077470" y="5112533"/>
            <a:ext cx="1811241" cy="1166619"/>
            <a:chOff x="1795451" y="2219413"/>
            <a:chExt cx="1234990" cy="776005"/>
          </a:xfrm>
        </p:grpSpPr>
        <p:sp>
          <p:nvSpPr>
            <p:cNvPr id="37" name="Cube 36"/>
            <p:cNvSpPr/>
            <p:nvPr/>
          </p:nvSpPr>
          <p:spPr>
            <a:xfrm>
              <a:off x="1795451" y="246311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38" name="Cube 37"/>
            <p:cNvSpPr/>
            <p:nvPr/>
          </p:nvSpPr>
          <p:spPr>
            <a:xfrm>
              <a:off x="1795451" y="234126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39" name="Cube 38"/>
            <p:cNvSpPr/>
            <p:nvPr/>
          </p:nvSpPr>
          <p:spPr>
            <a:xfrm>
              <a:off x="1795451" y="2219413"/>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grpSp>
      <p:sp>
        <p:nvSpPr>
          <p:cNvPr id="44" name="Rectangle 43"/>
          <p:cNvSpPr/>
          <p:nvPr/>
        </p:nvSpPr>
        <p:spPr>
          <a:xfrm>
            <a:off x="6636226" y="5121619"/>
            <a:ext cx="801767" cy="5008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(A)</a:t>
            </a:r>
          </a:p>
        </p:txBody>
      </p:sp>
      <p:sp>
        <p:nvSpPr>
          <p:cNvPr id="45" name="Rectangle 44"/>
          <p:cNvSpPr/>
          <p:nvPr/>
        </p:nvSpPr>
        <p:spPr>
          <a:xfrm>
            <a:off x="4952340" y="6416673"/>
            <a:ext cx="18515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sp>
        <p:nvSpPr>
          <p:cNvPr id="33" name="Rectangle 32"/>
          <p:cNvSpPr/>
          <p:nvPr/>
        </p:nvSpPr>
        <p:spPr>
          <a:xfrm>
            <a:off x="4860118" y="3933225"/>
            <a:ext cx="801767" cy="50088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a:t>
            </a:r>
          </a:p>
        </p:txBody>
      </p:sp>
    </p:spTree>
    <p:custDataLst>
      <p:tags r:id="rId1"/>
    </p:custDataLst>
    <p:extLst>
      <p:ext uri="{BB962C8B-B14F-4D97-AF65-F5344CB8AC3E}">
        <p14:creationId xmlns:p14="http://schemas.microsoft.com/office/powerpoint/2010/main" val="4265947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par>
                          <p:cTn id="65" fill="hold">
                            <p:stCondLst>
                              <p:cond delay="0"/>
                            </p:stCondLst>
                            <p:childTnLst>
                              <p:par>
                                <p:cTn id="66" presetID="42" presetClass="path" presetSubtype="0" accel="50000" decel="50000" fill="hold" grpId="0" nodeType="afterEffect">
                                  <p:stCondLst>
                                    <p:cond delay="0"/>
                                  </p:stCondLst>
                                  <p:childTnLst>
                                    <p:animMotion origin="layout" path="M 2.77778E-6 -3.7037E-6 L -0.0007 0.30556 " pathEditMode="relative" rAng="0" ptsTypes="AA">
                                      <p:cBhvr>
                                        <p:cTn id="67" dur="2000" fill="hold"/>
                                        <p:tgtEl>
                                          <p:spTgt spid="33"/>
                                        </p:tgtEl>
                                        <p:attrNameLst>
                                          <p:attrName>ppt_x</p:attrName>
                                          <p:attrName>ppt_y</p:attrName>
                                        </p:attrNameLst>
                                      </p:cBhvr>
                                      <p:rCtr x="-35" y="15278"/>
                                    </p:animMotion>
                                  </p:childTnLst>
                                </p:cTn>
                              </p:par>
                            </p:childTnLst>
                          </p:cTn>
                        </p:par>
                        <p:par>
                          <p:cTn id="68" fill="hold">
                            <p:stCondLst>
                              <p:cond delay="2000"/>
                            </p:stCondLst>
                            <p:childTnLst>
                              <p:par>
                                <p:cTn id="69" presetID="1" presetClass="emph" presetSubtype="2" fill="hold" grpId="0" nodeType="afterEffect">
                                  <p:stCondLst>
                                    <p:cond delay="0"/>
                                  </p:stCondLst>
                                  <p:childTnLst>
                                    <p:animClr clrSpc="rgb" dir="cw">
                                      <p:cBhvr>
                                        <p:cTn id="70" dur="500" fill="hold"/>
                                        <p:tgtEl>
                                          <p:spTgt spid="8"/>
                                        </p:tgtEl>
                                        <p:attrNameLst>
                                          <p:attrName>fillcolor</p:attrName>
                                        </p:attrNameLst>
                                      </p:cBhvr>
                                      <p:to>
                                        <a:schemeClr val="accent1"/>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childTnLst>
                          </p:cTn>
                        </p:par>
                        <p:par>
                          <p:cTn id="73" fill="hold">
                            <p:stCondLst>
                              <p:cond delay="2500"/>
                            </p:stCondLst>
                            <p:childTnLst>
                              <p:par>
                                <p:cTn id="74" presetID="1" presetClass="emph" presetSubtype="2" fill="hold" nodeType="afterEffect">
                                  <p:stCondLst>
                                    <p:cond delay="0"/>
                                  </p:stCondLst>
                                  <p:childTnLst>
                                    <p:animClr clrSpc="rgb" dir="cw">
                                      <p:cBhvr>
                                        <p:cTn id="75" dur="500" fill="hold"/>
                                        <p:tgtEl>
                                          <p:spTgt spid="9"/>
                                        </p:tgtEl>
                                        <p:attrNameLst>
                                          <p:attrName>fillcolor</p:attrName>
                                        </p:attrNameLst>
                                      </p:cBhvr>
                                      <p:to>
                                        <a:schemeClr val="accent1"/>
                                      </p:to>
                                    </p:animClr>
                                    <p:set>
                                      <p:cBhvr>
                                        <p:cTn id="76" dur="500" fill="hold"/>
                                        <p:tgtEl>
                                          <p:spTgt spid="9"/>
                                        </p:tgtEl>
                                        <p:attrNameLst>
                                          <p:attrName>fill.type</p:attrName>
                                        </p:attrNameLst>
                                      </p:cBhvr>
                                      <p:to>
                                        <p:strVal val="solid"/>
                                      </p:to>
                                    </p:set>
                                    <p:set>
                                      <p:cBhvr>
                                        <p:cTn id="77" dur="500" fill="hold"/>
                                        <p:tgtEl>
                                          <p:spTgt spid="9"/>
                                        </p:tgtEl>
                                        <p:attrNameLst>
                                          <p:attrName>fill.on</p:attrName>
                                        </p:attrNameLst>
                                      </p:cBhvr>
                                      <p:to>
                                        <p:strVal val="true"/>
                                      </p:to>
                                    </p:set>
                                  </p:childTnLst>
                                </p:cTn>
                              </p:par>
                            </p:childTnLst>
                          </p:cTn>
                        </p:par>
                        <p:par>
                          <p:cTn id="78" fill="hold">
                            <p:stCondLst>
                              <p:cond delay="3000"/>
                            </p:stCondLst>
                            <p:childTnLst>
                              <p:par>
                                <p:cTn id="79" presetID="1" presetClass="emph" presetSubtype="2" fill="hold" nodeType="afterEffect">
                                  <p:stCondLst>
                                    <p:cond delay="0"/>
                                  </p:stCondLst>
                                  <p:childTnLst>
                                    <p:animClr clrSpc="rgb" dir="cw">
                                      <p:cBhvr>
                                        <p:cTn id="80" dur="500" fill="hold"/>
                                        <p:tgtEl>
                                          <p:spTgt spid="10"/>
                                        </p:tgtEl>
                                        <p:attrNameLst>
                                          <p:attrName>fillcolor</p:attrName>
                                        </p:attrNameLst>
                                      </p:cBhvr>
                                      <p:to>
                                        <a:schemeClr val="accent1"/>
                                      </p:to>
                                    </p:animClr>
                                    <p:set>
                                      <p:cBhvr>
                                        <p:cTn id="81" dur="500" fill="hold"/>
                                        <p:tgtEl>
                                          <p:spTgt spid="10"/>
                                        </p:tgtEl>
                                        <p:attrNameLst>
                                          <p:attrName>fill.type</p:attrName>
                                        </p:attrNameLst>
                                      </p:cBhvr>
                                      <p:to>
                                        <p:strVal val="solid"/>
                                      </p:to>
                                    </p:set>
                                    <p:set>
                                      <p:cBhvr>
                                        <p:cTn id="82" dur="500" fill="hold"/>
                                        <p:tgtEl>
                                          <p:spTgt spid="10"/>
                                        </p:tgtEl>
                                        <p:attrNameLst>
                                          <p:attrName>fill.on</p:attrName>
                                        </p:attrNameLst>
                                      </p:cBhvr>
                                      <p:to>
                                        <p:strVal val="true"/>
                                      </p:to>
                                    </p:set>
                                  </p:childTnLst>
                                </p:cTn>
                              </p:par>
                            </p:childTnLst>
                          </p:cTn>
                        </p:par>
                        <p:par>
                          <p:cTn id="83" fill="hold">
                            <p:stCondLst>
                              <p:cond delay="3500"/>
                            </p:stCondLst>
                            <p:childTnLst>
                              <p:par>
                                <p:cTn id="84" presetID="1" presetClass="entr" presetSubtype="0" fill="hold" grpId="1" nodeType="afterEffect">
                                  <p:stCondLst>
                                    <p:cond delay="0"/>
                                  </p:stCondLst>
                                  <p:childTnLst>
                                    <p:set>
                                      <p:cBhvr>
                                        <p:cTn id="85" dur="1" fill="hold">
                                          <p:stCondLst>
                                            <p:cond delay="0"/>
                                          </p:stCondLst>
                                        </p:cTn>
                                        <p:tgtEl>
                                          <p:spTgt spid="44"/>
                                        </p:tgtEl>
                                        <p:attrNameLst>
                                          <p:attrName>style.visibility</p:attrName>
                                        </p:attrNameLst>
                                      </p:cBhvr>
                                      <p:to>
                                        <p:strVal val="visible"/>
                                      </p:to>
                                    </p:set>
                                  </p:childTnLst>
                                </p:cTn>
                              </p:par>
                            </p:childTnLst>
                          </p:cTn>
                        </p:par>
                        <p:par>
                          <p:cTn id="86" fill="hold">
                            <p:stCondLst>
                              <p:cond delay="3500"/>
                            </p:stCondLst>
                            <p:childTnLst>
                              <p:par>
                                <p:cTn id="87" presetID="42" presetClass="path" presetSubtype="0" accel="50000" decel="50000" fill="hold" grpId="0" nodeType="afterEffect">
                                  <p:stCondLst>
                                    <p:cond delay="0"/>
                                  </p:stCondLst>
                                  <p:childTnLst>
                                    <p:animMotion origin="layout" path="M -4.44444E-6 -3.33333E-6 L -4.44444E-6 -0.19189 " pathEditMode="relative" rAng="0" ptsTypes="AA">
                                      <p:cBhvr>
                                        <p:cTn id="88" dur="2000" fill="hold"/>
                                        <p:tgtEl>
                                          <p:spTgt spid="44"/>
                                        </p:tgtEl>
                                        <p:attrNameLst>
                                          <p:attrName>ppt_x</p:attrName>
                                          <p:attrName>ppt_y</p:attrName>
                                        </p:attrNameLst>
                                      </p:cBhvr>
                                      <p:rCtr x="0" y="-9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animBg="1"/>
      <p:bldP spid="8" grpId="0" animBg="1"/>
      <p:bldP spid="8" grpId="1" animBg="1"/>
      <p:bldP spid="9" grpId="0" animBg="1"/>
      <p:bldP spid="10" grpId="0" animBg="1"/>
      <p:bldP spid="11" grpId="0" animBg="1"/>
      <p:bldP spid="12" grpId="0" animBg="1"/>
      <p:bldP spid="13" grpId="0" animBg="1"/>
      <p:bldP spid="19" grpId="0"/>
      <p:bldP spid="35" grpId="0" animBg="1"/>
      <p:bldP spid="44" grpId="0" animBg="1"/>
      <p:bldP spid="44" grpId="1" animBg="1"/>
      <p:bldP spid="45" grpId="0"/>
      <p:bldP spid="33" grpId="0" animBg="1"/>
      <p:bldP spid="33" grpId="1"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4000" dirty="0">
                <a:solidFill>
                  <a:schemeClr val="bg1">
                    <a:lumMod val="65000"/>
                  </a:schemeClr>
                </a:solidFill>
              </a:rPr>
              <a:t>Motivation and Our Approach</a:t>
            </a:r>
          </a:p>
          <a:p>
            <a:r>
              <a:rPr lang="en-US" sz="4000" dirty="0">
                <a:solidFill>
                  <a:srgbClr val="C00000"/>
                </a:solidFill>
              </a:rPr>
              <a:t>Parallelism Challenge</a:t>
            </a:r>
          </a:p>
          <a:p>
            <a:r>
              <a:rPr lang="en-US" sz="4000" dirty="0">
                <a:solidFill>
                  <a:srgbClr val="C00000"/>
                </a:solidFill>
              </a:rPr>
              <a:t>IMPICA Core Architecture</a:t>
            </a:r>
          </a:p>
          <a:p>
            <a:r>
              <a:rPr lang="en-US" sz="4000" dirty="0"/>
              <a:t>Address Translation Challenge</a:t>
            </a:r>
          </a:p>
          <a:p>
            <a:r>
              <a:rPr lang="en-US" sz="4000" dirty="0"/>
              <a:t>IMPICA Page Table</a:t>
            </a:r>
          </a:p>
          <a:p>
            <a:r>
              <a:rPr lang="en-US" sz="4000" dirty="0"/>
              <a:t>Evaluation</a:t>
            </a:r>
          </a:p>
          <a:p>
            <a:r>
              <a:rPr lang="en-US" sz="4000" dirty="0"/>
              <a:t>Conclusion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309222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Parallelism Challenge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cxnSp>
        <p:nvCxnSpPr>
          <p:cNvPr id="6" name="Straight Arrow Connector 5"/>
          <p:cNvCxnSpPr/>
          <p:nvPr/>
        </p:nvCxnSpPr>
        <p:spPr>
          <a:xfrm>
            <a:off x="727638" y="1662545"/>
            <a:ext cx="69619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89547" y="1339562"/>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Time</a:t>
            </a:r>
          </a:p>
        </p:txBody>
      </p:sp>
      <p:sp>
        <p:nvSpPr>
          <p:cNvPr id="9" name="Rounded Rectangle 8"/>
          <p:cNvSpPr/>
          <p:nvPr/>
        </p:nvSpPr>
        <p:spPr>
          <a:xfrm>
            <a:off x="2919845" y="1905438"/>
            <a:ext cx="2763982" cy="737857"/>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11" name="Rectangle 10"/>
          <p:cNvSpPr/>
          <p:nvPr/>
        </p:nvSpPr>
        <p:spPr>
          <a:xfrm>
            <a:off x="18" y="198916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13" name="Rectangle 12"/>
          <p:cNvSpPr/>
          <p:nvPr/>
        </p:nvSpPr>
        <p:spPr>
          <a:xfrm>
            <a:off x="-29833" y="4148641"/>
            <a:ext cx="206779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In-Memory Accelerator</a:t>
            </a:r>
          </a:p>
        </p:txBody>
      </p:sp>
      <p:sp>
        <p:nvSpPr>
          <p:cNvPr id="14" name="Rounded Rectangle 13"/>
          <p:cNvSpPr/>
          <p:nvPr/>
        </p:nvSpPr>
        <p:spPr>
          <a:xfrm>
            <a:off x="2067791" y="4227247"/>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15" name="Rounded Rectangle 14"/>
          <p:cNvSpPr/>
          <p:nvPr/>
        </p:nvSpPr>
        <p:spPr>
          <a:xfrm>
            <a:off x="2919857" y="4227065"/>
            <a:ext cx="1766455" cy="73930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sp>
        <p:nvSpPr>
          <p:cNvPr id="18" name="Rectangle 17"/>
          <p:cNvSpPr/>
          <p:nvPr/>
        </p:nvSpPr>
        <p:spPr>
          <a:xfrm>
            <a:off x="18" y="303127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25" name="Rounded Rectangle 24"/>
          <p:cNvSpPr/>
          <p:nvPr/>
        </p:nvSpPr>
        <p:spPr>
          <a:xfrm>
            <a:off x="4686301" y="4227247"/>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6" name="Rounded Rectangle 25"/>
          <p:cNvSpPr/>
          <p:nvPr/>
        </p:nvSpPr>
        <p:spPr>
          <a:xfrm>
            <a:off x="2082570" y="190543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7" name="Rounded Rectangle 26"/>
          <p:cNvSpPr/>
          <p:nvPr/>
        </p:nvSpPr>
        <p:spPr>
          <a:xfrm>
            <a:off x="5685770" y="1896383"/>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8" name="Rounded Rectangle 27"/>
          <p:cNvSpPr/>
          <p:nvPr/>
        </p:nvSpPr>
        <p:spPr>
          <a:xfrm>
            <a:off x="3342410" y="2961721"/>
            <a:ext cx="2761488" cy="73785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29" name="Rounded Rectangle 28"/>
          <p:cNvSpPr/>
          <p:nvPr/>
        </p:nvSpPr>
        <p:spPr>
          <a:xfrm>
            <a:off x="2505147" y="2961719"/>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0" name="Rounded Rectangle 29"/>
          <p:cNvSpPr/>
          <p:nvPr/>
        </p:nvSpPr>
        <p:spPr>
          <a:xfrm>
            <a:off x="6103913" y="2950799"/>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1" name="Rounded Rectangle 30"/>
          <p:cNvSpPr/>
          <p:nvPr/>
        </p:nvSpPr>
        <p:spPr>
          <a:xfrm>
            <a:off x="5527972" y="4227247"/>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2" name="Rounded Rectangle 31"/>
          <p:cNvSpPr/>
          <p:nvPr/>
        </p:nvSpPr>
        <p:spPr>
          <a:xfrm>
            <a:off x="6380018" y="4227065"/>
            <a:ext cx="1766455" cy="73930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sp>
        <p:nvSpPr>
          <p:cNvPr id="33" name="Rounded Rectangle 32"/>
          <p:cNvSpPr/>
          <p:nvPr/>
        </p:nvSpPr>
        <p:spPr>
          <a:xfrm>
            <a:off x="8146746" y="4227247"/>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cxnSp>
        <p:nvCxnSpPr>
          <p:cNvPr id="35" name="Straight Connector 34"/>
          <p:cNvCxnSpPr/>
          <p:nvPr/>
        </p:nvCxnSpPr>
        <p:spPr>
          <a:xfrm>
            <a:off x="5527963" y="3969328"/>
            <a:ext cx="0" cy="20366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28061" y="1724407"/>
            <a:ext cx="0" cy="42602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527983" y="5569527"/>
            <a:ext cx="9780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rot="21364223">
            <a:off x="436829" y="5265326"/>
            <a:ext cx="4794422"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mn-cs"/>
              </a:rPr>
              <a:t>Faster for one operation</a:t>
            </a:r>
          </a:p>
        </p:txBody>
      </p:sp>
      <p:cxnSp>
        <p:nvCxnSpPr>
          <p:cNvPr id="46" name="Straight Connector 45"/>
          <p:cNvCxnSpPr/>
          <p:nvPr/>
        </p:nvCxnSpPr>
        <p:spPr>
          <a:xfrm>
            <a:off x="6929896" y="1745673"/>
            <a:ext cx="0" cy="42602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004614" y="3948061"/>
            <a:ext cx="0" cy="20366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945562" y="5569527"/>
            <a:ext cx="20590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rot="21364223">
            <a:off x="615427" y="5150395"/>
            <a:ext cx="4794422"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Slower for two operations</a:t>
            </a:r>
          </a:p>
        </p:txBody>
      </p:sp>
    </p:spTree>
    <p:custDataLst>
      <p:tags r:id="rId1"/>
    </p:custDataLst>
    <p:extLst>
      <p:ext uri="{BB962C8B-B14F-4D97-AF65-F5344CB8AC3E}">
        <p14:creationId xmlns:p14="http://schemas.microsoft.com/office/powerpoint/2010/main" val="469319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1000"/>
                            </p:stCondLst>
                            <p:childTnLst>
                              <p:par>
                                <p:cTn id="44" presetID="53" presetClass="entr" presetSubtype="16"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3"/>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5"/>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500" fill="hold"/>
                                        <p:tgtEl>
                                          <p:spTgt spid="29"/>
                                        </p:tgtEl>
                                        <p:attrNameLst>
                                          <p:attrName>ppt_w</p:attrName>
                                        </p:attrNameLst>
                                      </p:cBhvr>
                                      <p:tavLst>
                                        <p:tav tm="0">
                                          <p:val>
                                            <p:fltVal val="0"/>
                                          </p:val>
                                        </p:tav>
                                        <p:tav tm="100000">
                                          <p:val>
                                            <p:strVal val="#ppt_w"/>
                                          </p:val>
                                        </p:tav>
                                      </p:tavLst>
                                    </p:anim>
                                    <p:anim calcmode="lin" valueType="num">
                                      <p:cBhvr>
                                        <p:cTn id="76" dur="500" fill="hold"/>
                                        <p:tgtEl>
                                          <p:spTgt spid="29"/>
                                        </p:tgtEl>
                                        <p:attrNameLst>
                                          <p:attrName>ppt_h</p:attrName>
                                        </p:attrNameLst>
                                      </p:cBhvr>
                                      <p:tavLst>
                                        <p:tav tm="0">
                                          <p:val>
                                            <p:fltVal val="0"/>
                                          </p:val>
                                        </p:tav>
                                        <p:tav tm="100000">
                                          <p:val>
                                            <p:strVal val="#ppt_h"/>
                                          </p:val>
                                        </p:tav>
                                      </p:tavLst>
                                    </p:anim>
                                    <p:animEffect transition="in" filter="fade">
                                      <p:cBhvr>
                                        <p:cTn id="77" dur="500"/>
                                        <p:tgtEl>
                                          <p:spTgt spid="29"/>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p:cTn id="81" dur="500" fill="hold"/>
                                        <p:tgtEl>
                                          <p:spTgt spid="28"/>
                                        </p:tgtEl>
                                        <p:attrNameLst>
                                          <p:attrName>ppt_w</p:attrName>
                                        </p:attrNameLst>
                                      </p:cBhvr>
                                      <p:tavLst>
                                        <p:tav tm="0">
                                          <p:val>
                                            <p:fltVal val="0"/>
                                          </p:val>
                                        </p:tav>
                                        <p:tav tm="100000">
                                          <p:val>
                                            <p:strVal val="#ppt_w"/>
                                          </p:val>
                                        </p:tav>
                                      </p:tavLst>
                                    </p:anim>
                                    <p:anim calcmode="lin" valueType="num">
                                      <p:cBhvr>
                                        <p:cTn id="82" dur="500" fill="hold"/>
                                        <p:tgtEl>
                                          <p:spTgt spid="28"/>
                                        </p:tgtEl>
                                        <p:attrNameLst>
                                          <p:attrName>ppt_h</p:attrName>
                                        </p:attrNameLst>
                                      </p:cBhvr>
                                      <p:tavLst>
                                        <p:tav tm="0">
                                          <p:val>
                                            <p:fltVal val="0"/>
                                          </p:val>
                                        </p:tav>
                                        <p:tav tm="100000">
                                          <p:val>
                                            <p:strVal val="#ppt_h"/>
                                          </p:val>
                                        </p:tav>
                                      </p:tavLst>
                                    </p:anim>
                                    <p:animEffect transition="in" filter="fade">
                                      <p:cBhvr>
                                        <p:cTn id="83" dur="500"/>
                                        <p:tgtEl>
                                          <p:spTgt spid="28"/>
                                        </p:tgtEl>
                                      </p:cBhvr>
                                    </p:animEffect>
                                  </p:childTnLst>
                                </p:cTn>
                              </p:par>
                            </p:childTnLst>
                          </p:cTn>
                        </p:par>
                        <p:par>
                          <p:cTn id="84" fill="hold">
                            <p:stCondLst>
                              <p:cond delay="1000"/>
                            </p:stCondLst>
                            <p:childTnLst>
                              <p:par>
                                <p:cTn id="85" presetID="5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500" fill="hold"/>
                                        <p:tgtEl>
                                          <p:spTgt spid="31"/>
                                        </p:tgtEl>
                                        <p:attrNameLst>
                                          <p:attrName>ppt_w</p:attrName>
                                        </p:attrNameLst>
                                      </p:cBhvr>
                                      <p:tavLst>
                                        <p:tav tm="0">
                                          <p:val>
                                            <p:fltVal val="0"/>
                                          </p:val>
                                        </p:tav>
                                        <p:tav tm="100000">
                                          <p:val>
                                            <p:strVal val="#ppt_w"/>
                                          </p:val>
                                        </p:tav>
                                      </p:tavLst>
                                    </p:anim>
                                    <p:anim calcmode="lin" valueType="num">
                                      <p:cBhvr>
                                        <p:cTn id="95" dur="500" fill="hold"/>
                                        <p:tgtEl>
                                          <p:spTgt spid="31"/>
                                        </p:tgtEl>
                                        <p:attrNameLst>
                                          <p:attrName>ppt_h</p:attrName>
                                        </p:attrNameLst>
                                      </p:cBhvr>
                                      <p:tavLst>
                                        <p:tav tm="0">
                                          <p:val>
                                            <p:fltVal val="0"/>
                                          </p:val>
                                        </p:tav>
                                        <p:tav tm="100000">
                                          <p:val>
                                            <p:strVal val="#ppt_h"/>
                                          </p:val>
                                        </p:tav>
                                      </p:tavLst>
                                    </p:anim>
                                    <p:animEffect transition="in" filter="fade">
                                      <p:cBhvr>
                                        <p:cTn id="96" dur="500"/>
                                        <p:tgtEl>
                                          <p:spTgt spid="31"/>
                                        </p:tgtEl>
                                      </p:cBhvr>
                                    </p:animEffect>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par>
                          <p:cTn id="103" fill="hold">
                            <p:stCondLst>
                              <p:cond delay="1000"/>
                            </p:stCondLst>
                            <p:childTnLst>
                              <p:par>
                                <p:cTn id="104" presetID="53" presetClass="entr" presetSubtype="16"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500" fill="hold"/>
                                        <p:tgtEl>
                                          <p:spTgt spid="33"/>
                                        </p:tgtEl>
                                        <p:attrNameLst>
                                          <p:attrName>ppt_w</p:attrName>
                                        </p:attrNameLst>
                                      </p:cBhvr>
                                      <p:tavLst>
                                        <p:tav tm="0">
                                          <p:val>
                                            <p:fltVal val="0"/>
                                          </p:val>
                                        </p:tav>
                                        <p:tav tm="100000">
                                          <p:val>
                                            <p:strVal val="#ppt_w"/>
                                          </p:val>
                                        </p:tav>
                                      </p:tavLst>
                                    </p:anim>
                                    <p:anim calcmode="lin" valueType="num">
                                      <p:cBhvr>
                                        <p:cTn id="107" dur="500" fill="hold"/>
                                        <p:tgtEl>
                                          <p:spTgt spid="33"/>
                                        </p:tgtEl>
                                        <p:attrNameLst>
                                          <p:attrName>ppt_h</p:attrName>
                                        </p:attrNameLst>
                                      </p:cBhvr>
                                      <p:tavLst>
                                        <p:tav tm="0">
                                          <p:val>
                                            <p:fltVal val="0"/>
                                          </p:val>
                                        </p:tav>
                                        <p:tav tm="100000">
                                          <p:val>
                                            <p:strVal val="#ppt_h"/>
                                          </p:val>
                                        </p:tav>
                                      </p:tavLst>
                                    </p:anim>
                                    <p:animEffect transition="in" filter="fade">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4" grpId="0" animBg="1"/>
      <p:bldP spid="15" grpId="0" animBg="1"/>
      <p:bldP spid="18" grpId="0"/>
      <p:bldP spid="25" grpId="0" animBg="1"/>
      <p:bldP spid="26" grpId="0" animBg="1"/>
      <p:bldP spid="27" grpId="0" animBg="1"/>
      <p:bldP spid="28" grpId="0" animBg="1"/>
      <p:bldP spid="29" grpId="0" animBg="1"/>
      <p:bldP spid="30" grpId="0" animBg="1"/>
      <p:bldP spid="31" grpId="0" animBg="1"/>
      <p:bldP spid="32" grpId="0" animBg="1"/>
      <p:bldP spid="33" grpId="0" animBg="1"/>
      <p:bldP spid="45" grpId="0" animBg="1"/>
      <p:bldP spid="45" grpId="1"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23</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8515350" cy="723445"/>
          </a:xfrm>
        </p:spPr>
        <p:txBody>
          <a:bodyPr>
            <a:normAutofit/>
          </a:bodyPr>
          <a:lstStyle/>
          <a:p>
            <a:r>
              <a:rPr lang="en-US" dirty="0"/>
              <a:t>Parallelism Challenge and Opportunity</a:t>
            </a:r>
          </a:p>
        </p:txBody>
      </p:sp>
      <p:sp>
        <p:nvSpPr>
          <p:cNvPr id="3" name="Content Placeholder 2"/>
          <p:cNvSpPr>
            <a:spLocks noGrp="1"/>
          </p:cNvSpPr>
          <p:nvPr>
            <p:ph idx="1"/>
          </p:nvPr>
        </p:nvSpPr>
        <p:spPr>
          <a:xfrm>
            <a:off x="628650" y="1210491"/>
            <a:ext cx="7886700" cy="5356564"/>
          </a:xfrm>
        </p:spPr>
        <p:txBody>
          <a:bodyPr>
            <a:normAutofit/>
          </a:bodyPr>
          <a:lstStyle/>
          <a:p>
            <a:r>
              <a:rPr lang="en-US" sz="3600" dirty="0"/>
              <a:t>A simple in-memory accelerator can still be </a:t>
            </a:r>
            <a:r>
              <a:rPr lang="en-US" sz="3600" dirty="0">
                <a:solidFill>
                  <a:srgbClr val="FF0000"/>
                </a:solidFill>
              </a:rPr>
              <a:t>slower</a:t>
            </a:r>
            <a:r>
              <a:rPr lang="en-US" sz="3600" dirty="0"/>
              <a:t> than multiple CPU cores</a:t>
            </a:r>
            <a:endParaRPr lang="en-US" sz="4000" dirty="0"/>
          </a:p>
          <a:p>
            <a:endParaRPr lang="en-US" sz="4000" dirty="0"/>
          </a:p>
          <a:p>
            <a:endParaRPr lang="en-US" sz="4000" dirty="0"/>
          </a:p>
          <a:p>
            <a:r>
              <a:rPr lang="en-US" sz="3600" dirty="0">
                <a:solidFill>
                  <a:schemeClr val="accent5"/>
                </a:solidFill>
              </a:rPr>
              <a:t>Opportunity: </a:t>
            </a:r>
            <a:r>
              <a:rPr lang="en-US" sz="3600" dirty="0"/>
              <a:t>a pointer-chasing accelerator spends a long time     </a:t>
            </a:r>
            <a:r>
              <a:rPr lang="en-US" sz="3600" dirty="0">
                <a:solidFill>
                  <a:srgbClr val="006C31"/>
                </a:solidFill>
              </a:rPr>
              <a:t>waiting for memory</a:t>
            </a:r>
          </a:p>
          <a:p>
            <a:pPr marL="0" indent="0">
              <a:buNone/>
            </a:pPr>
            <a:endParaRPr lang="en-US" sz="4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Rectangle 4"/>
          <p:cNvSpPr/>
          <p:nvPr/>
        </p:nvSpPr>
        <p:spPr>
          <a:xfrm>
            <a:off x="1798602" y="2357120"/>
            <a:ext cx="1616428" cy="44704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CPU core</a:t>
            </a:r>
          </a:p>
        </p:txBody>
      </p:sp>
      <p:sp>
        <p:nvSpPr>
          <p:cNvPr id="8" name="Rectangle 7"/>
          <p:cNvSpPr/>
          <p:nvPr/>
        </p:nvSpPr>
        <p:spPr>
          <a:xfrm>
            <a:off x="3612656" y="3240187"/>
            <a:ext cx="1650224" cy="44704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Accelerator</a:t>
            </a:r>
          </a:p>
        </p:txBody>
      </p:sp>
      <p:sp>
        <p:nvSpPr>
          <p:cNvPr id="10" name="Rectangle 9"/>
          <p:cNvSpPr/>
          <p:nvPr/>
        </p:nvSpPr>
        <p:spPr>
          <a:xfrm>
            <a:off x="3629554" y="2357120"/>
            <a:ext cx="1616428" cy="44704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CPU core</a:t>
            </a:r>
          </a:p>
        </p:txBody>
      </p:sp>
      <p:sp>
        <p:nvSpPr>
          <p:cNvPr id="11" name="Rectangle 10"/>
          <p:cNvSpPr/>
          <p:nvPr/>
        </p:nvSpPr>
        <p:spPr>
          <a:xfrm>
            <a:off x="5460506" y="2353595"/>
            <a:ext cx="1616428" cy="44704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CPU core</a:t>
            </a:r>
          </a:p>
        </p:txBody>
      </p:sp>
      <p:cxnSp>
        <p:nvCxnSpPr>
          <p:cNvPr id="13" name="Straight Arrow Connector 12"/>
          <p:cNvCxnSpPr>
            <a:stCxn id="5" idx="2"/>
            <a:endCxn id="8" idx="0"/>
          </p:cNvCxnSpPr>
          <p:nvPr/>
        </p:nvCxnSpPr>
        <p:spPr>
          <a:xfrm>
            <a:off x="2606816" y="2804161"/>
            <a:ext cx="1830952" cy="4360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2"/>
            <a:endCxn id="8" idx="0"/>
          </p:cNvCxnSpPr>
          <p:nvPr/>
        </p:nvCxnSpPr>
        <p:spPr>
          <a:xfrm>
            <a:off x="4437768" y="2804161"/>
            <a:ext cx="0" cy="4360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8" idx="0"/>
          </p:cNvCxnSpPr>
          <p:nvPr/>
        </p:nvCxnSpPr>
        <p:spPr>
          <a:xfrm flipH="1">
            <a:off x="4437768" y="2800817"/>
            <a:ext cx="1830952" cy="439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956971" y="5449274"/>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1" name="Rounded Rectangle 20"/>
          <p:cNvSpPr/>
          <p:nvPr/>
        </p:nvSpPr>
        <p:spPr>
          <a:xfrm>
            <a:off x="1808993" y="5449092"/>
            <a:ext cx="5758312" cy="73930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 (10-15X of Comp)</a:t>
            </a:r>
          </a:p>
        </p:txBody>
      </p:sp>
      <p:sp>
        <p:nvSpPr>
          <p:cNvPr id="22" name="Rounded Rectangle 21"/>
          <p:cNvSpPr/>
          <p:nvPr/>
        </p:nvSpPr>
        <p:spPr>
          <a:xfrm>
            <a:off x="7567311" y="5435199"/>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Tree>
    <p:custDataLst>
      <p:tags r:id="rId1"/>
    </p:custDataLst>
    <p:extLst>
      <p:ext uri="{BB962C8B-B14F-4D97-AF65-F5344CB8AC3E}">
        <p14:creationId xmlns:p14="http://schemas.microsoft.com/office/powerpoint/2010/main" val="3673676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20" grpId="0" animBg="1"/>
      <p:bldP spid="21" grpId="0" animBg="1"/>
      <p:bldP spid="22"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Curved Connector 53"/>
          <p:cNvCxnSpPr>
            <a:stCxn id="24" idx="2"/>
            <a:endCxn id="25" idx="1"/>
          </p:cNvCxnSpPr>
          <p:nvPr/>
        </p:nvCxnSpPr>
        <p:spPr>
          <a:xfrm rot="16200000" flipH="1">
            <a:off x="2754432" y="5367817"/>
            <a:ext cx="1520623" cy="348095"/>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365152"/>
            <a:ext cx="7886700" cy="1110383"/>
          </a:xfrm>
        </p:spPr>
        <p:txBody>
          <a:bodyPr>
            <a:normAutofit/>
          </a:bodyPr>
          <a:lstStyle/>
          <a:p>
            <a:r>
              <a:rPr lang="en-US" dirty="0"/>
              <a:t>Our Solution: </a:t>
            </a:r>
            <a:br>
              <a:rPr lang="en-US" dirty="0"/>
            </a:br>
            <a:r>
              <a:rPr lang="en-US" dirty="0"/>
              <a:t>Address-Access Decoupling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cxnSp>
        <p:nvCxnSpPr>
          <p:cNvPr id="5" name="Straight Arrow Connector 4"/>
          <p:cNvCxnSpPr/>
          <p:nvPr/>
        </p:nvCxnSpPr>
        <p:spPr>
          <a:xfrm>
            <a:off x="727638" y="1662545"/>
            <a:ext cx="69619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689547" y="1339562"/>
            <a:ext cx="17456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Time</a:t>
            </a:r>
          </a:p>
        </p:txBody>
      </p:sp>
      <p:sp>
        <p:nvSpPr>
          <p:cNvPr id="16" name="Rounded Rectangle 15"/>
          <p:cNvSpPr/>
          <p:nvPr/>
        </p:nvSpPr>
        <p:spPr>
          <a:xfrm>
            <a:off x="2067791" y="402981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17" name="Rounded Rectangle 16"/>
          <p:cNvSpPr/>
          <p:nvPr/>
        </p:nvSpPr>
        <p:spPr>
          <a:xfrm>
            <a:off x="2909460" y="5100833"/>
            <a:ext cx="1766455" cy="73930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sp>
        <p:nvSpPr>
          <p:cNvPr id="18" name="Rounded Rectangle 17"/>
          <p:cNvSpPr/>
          <p:nvPr/>
        </p:nvSpPr>
        <p:spPr>
          <a:xfrm>
            <a:off x="4623985" y="401579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19" name="Rounded Rectangle 18"/>
          <p:cNvSpPr/>
          <p:nvPr/>
        </p:nvSpPr>
        <p:spPr>
          <a:xfrm>
            <a:off x="5476020" y="4029818"/>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2" name="Rectangle 21"/>
          <p:cNvSpPr/>
          <p:nvPr/>
        </p:nvSpPr>
        <p:spPr>
          <a:xfrm>
            <a:off x="202623" y="3915163"/>
            <a:ext cx="15170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Address Engine</a:t>
            </a:r>
          </a:p>
        </p:txBody>
      </p:sp>
      <p:sp>
        <p:nvSpPr>
          <p:cNvPr id="23" name="Rectangle 22"/>
          <p:cNvSpPr/>
          <p:nvPr/>
        </p:nvSpPr>
        <p:spPr>
          <a:xfrm>
            <a:off x="202623" y="5363266"/>
            <a:ext cx="15170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Access Engine</a:t>
            </a:r>
          </a:p>
        </p:txBody>
      </p:sp>
      <p:sp>
        <p:nvSpPr>
          <p:cNvPr id="24" name="Rounded Rectangle 23"/>
          <p:cNvSpPr/>
          <p:nvPr/>
        </p:nvSpPr>
        <p:spPr>
          <a:xfrm>
            <a:off x="2919846" y="4028715"/>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25" name="Rounded Rectangle 24"/>
          <p:cNvSpPr/>
          <p:nvPr/>
        </p:nvSpPr>
        <p:spPr>
          <a:xfrm>
            <a:off x="3688785" y="5932341"/>
            <a:ext cx="1766455" cy="73930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access</a:t>
            </a:r>
          </a:p>
        </p:txBody>
      </p:sp>
      <p:cxnSp>
        <p:nvCxnSpPr>
          <p:cNvPr id="34" name="Straight Arrow Connector 33"/>
          <p:cNvCxnSpPr/>
          <p:nvPr/>
        </p:nvCxnSpPr>
        <p:spPr>
          <a:xfrm>
            <a:off x="727638" y="1662545"/>
            <a:ext cx="69619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2920118" y="1905438"/>
            <a:ext cx="2999115" cy="737857"/>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36" name="Rectangle 35"/>
          <p:cNvSpPr/>
          <p:nvPr/>
        </p:nvSpPr>
        <p:spPr>
          <a:xfrm>
            <a:off x="18" y="198916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37" name="Rectangle 36"/>
          <p:cNvSpPr/>
          <p:nvPr/>
        </p:nvSpPr>
        <p:spPr>
          <a:xfrm>
            <a:off x="18" y="3031271"/>
            <a:ext cx="169891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CPU core</a:t>
            </a:r>
          </a:p>
        </p:txBody>
      </p:sp>
      <p:sp>
        <p:nvSpPr>
          <p:cNvPr id="38" name="Rounded Rectangle 37"/>
          <p:cNvSpPr/>
          <p:nvPr/>
        </p:nvSpPr>
        <p:spPr>
          <a:xfrm>
            <a:off x="2082570" y="1905438"/>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39" name="Rounded Rectangle 38"/>
          <p:cNvSpPr/>
          <p:nvPr/>
        </p:nvSpPr>
        <p:spPr>
          <a:xfrm>
            <a:off x="5918971" y="1897947"/>
            <a:ext cx="841663" cy="75283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40" name="Rounded Rectangle 39"/>
          <p:cNvSpPr/>
          <p:nvPr/>
        </p:nvSpPr>
        <p:spPr>
          <a:xfrm>
            <a:off x="2988200" y="2936382"/>
            <a:ext cx="3088270" cy="73785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Memory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access</a:t>
            </a:r>
          </a:p>
        </p:txBody>
      </p:sp>
      <p:sp>
        <p:nvSpPr>
          <p:cNvPr id="41" name="Rounded Rectangle 40"/>
          <p:cNvSpPr/>
          <p:nvPr/>
        </p:nvSpPr>
        <p:spPr>
          <a:xfrm>
            <a:off x="2150895" y="2936382"/>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sp>
        <p:nvSpPr>
          <p:cNvPr id="42" name="Rounded Rectangle 41"/>
          <p:cNvSpPr/>
          <p:nvPr/>
        </p:nvSpPr>
        <p:spPr>
          <a:xfrm>
            <a:off x="6076474" y="2936382"/>
            <a:ext cx="841663" cy="752839"/>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a:t>
            </a:r>
          </a:p>
        </p:txBody>
      </p:sp>
      <p:cxnSp>
        <p:nvCxnSpPr>
          <p:cNvPr id="44" name="Straight Connector 43"/>
          <p:cNvCxnSpPr/>
          <p:nvPr/>
        </p:nvCxnSpPr>
        <p:spPr>
          <a:xfrm>
            <a:off x="6929896" y="1745673"/>
            <a:ext cx="0" cy="426027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28061" y="3969328"/>
            <a:ext cx="0" cy="20366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6352003" y="5621483"/>
            <a:ext cx="57790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p:cNvCxnSpPr>
            <a:stCxn id="16" idx="2"/>
            <a:endCxn id="17" idx="1"/>
          </p:cNvCxnSpPr>
          <p:nvPr/>
        </p:nvCxnSpPr>
        <p:spPr>
          <a:xfrm rot="16200000" flipH="1">
            <a:off x="2355043" y="4916246"/>
            <a:ext cx="688011" cy="420831"/>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17" idx="3"/>
            <a:endCxn id="18" idx="2"/>
          </p:cNvCxnSpPr>
          <p:nvPr/>
        </p:nvCxnSpPr>
        <p:spPr>
          <a:xfrm flipV="1">
            <a:off x="4675915" y="4768637"/>
            <a:ext cx="368877" cy="702031"/>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25" idx="3"/>
            <a:endCxn id="19" idx="2"/>
          </p:cNvCxnSpPr>
          <p:nvPr/>
        </p:nvCxnSpPr>
        <p:spPr>
          <a:xfrm flipV="1">
            <a:off x="5455235" y="4782657"/>
            <a:ext cx="441613" cy="1519519"/>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rot="21364223">
            <a:off x="1044748" y="3202816"/>
            <a:ext cx="7813882"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C31"/>
                </a:solidFill>
                <a:effectLst/>
                <a:uLnTx/>
                <a:uFillTx/>
                <a:latin typeface="Calibri"/>
                <a:ea typeface="+mn-ea"/>
                <a:cs typeface="+mn-cs"/>
              </a:rPr>
              <a:t>Address-access decoupling enables parallelism in both engines with low cost</a:t>
            </a:r>
          </a:p>
        </p:txBody>
      </p:sp>
    </p:spTree>
    <p:custDataLst>
      <p:tags r:id="rId1"/>
    </p:custDataLst>
    <p:extLst>
      <p:ext uri="{BB962C8B-B14F-4D97-AF65-F5344CB8AC3E}">
        <p14:creationId xmlns:p14="http://schemas.microsoft.com/office/powerpoint/2010/main" val="24260590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53"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1" presetClass="entr" presetSubtype="0" fill="hold" nodeType="withEffect">
                                  <p:stCondLst>
                                    <p:cond delay="0"/>
                                  </p:stCondLst>
                                  <p:childTnLst>
                                    <p:set>
                                      <p:cBhvr>
                                        <p:cTn id="77" dur="1" fill="hold">
                                          <p:stCondLst>
                                            <p:cond delay="0"/>
                                          </p:stCondLst>
                                        </p:cTn>
                                        <p:tgtEl>
                                          <p:spTgt spid="5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childTnLst>
                                </p:cTn>
                              </p:par>
                              <p:par>
                                <p:cTn id="90" presetID="9" presetClass="emph" presetSubtype="0" grpId="1" nodeType="withEffect">
                                  <p:stCondLst>
                                    <p:cond delay="0"/>
                                  </p:stCondLst>
                                  <p:childTnLst>
                                    <p:set>
                                      <p:cBhvr rctx="PPT">
                                        <p:cTn id="91" dur="indefinite"/>
                                        <p:tgtEl>
                                          <p:spTgt spid="35"/>
                                        </p:tgtEl>
                                        <p:attrNameLst>
                                          <p:attrName>style.opacity</p:attrName>
                                        </p:attrNameLst>
                                      </p:cBhvr>
                                      <p:to>
                                        <p:strVal val="0.5"/>
                                      </p:to>
                                    </p:set>
                                    <p:animEffect filter="image" prLst="opacity: 0.5">
                                      <p:cBhvr rctx="IE">
                                        <p:cTn id="92" dur="indefinite"/>
                                        <p:tgtEl>
                                          <p:spTgt spid="35"/>
                                        </p:tgtEl>
                                      </p:cBhvr>
                                    </p:animEffect>
                                  </p:childTnLst>
                                </p:cTn>
                              </p:par>
                              <p:par>
                                <p:cTn id="93" presetID="9" presetClass="emph" presetSubtype="0" grpId="1" nodeType="withEffect">
                                  <p:stCondLst>
                                    <p:cond delay="0"/>
                                  </p:stCondLst>
                                  <p:childTnLst>
                                    <p:set>
                                      <p:cBhvr rctx="PPT">
                                        <p:cTn id="94" dur="indefinite"/>
                                        <p:tgtEl>
                                          <p:spTgt spid="36"/>
                                        </p:tgtEl>
                                        <p:attrNameLst>
                                          <p:attrName>style.opacity</p:attrName>
                                        </p:attrNameLst>
                                      </p:cBhvr>
                                      <p:to>
                                        <p:strVal val="0.5"/>
                                      </p:to>
                                    </p:set>
                                    <p:animEffect filter="image" prLst="opacity: 0.5">
                                      <p:cBhvr rctx="IE">
                                        <p:cTn id="95" dur="indefinite"/>
                                        <p:tgtEl>
                                          <p:spTgt spid="36"/>
                                        </p:tgtEl>
                                      </p:cBhvr>
                                    </p:animEffect>
                                  </p:childTnLst>
                                </p:cTn>
                              </p:par>
                              <p:par>
                                <p:cTn id="96" presetID="9" presetClass="emph" presetSubtype="0" grpId="1" nodeType="withEffect">
                                  <p:stCondLst>
                                    <p:cond delay="0"/>
                                  </p:stCondLst>
                                  <p:childTnLst>
                                    <p:set>
                                      <p:cBhvr rctx="PPT">
                                        <p:cTn id="97" dur="indefinite"/>
                                        <p:tgtEl>
                                          <p:spTgt spid="37"/>
                                        </p:tgtEl>
                                        <p:attrNameLst>
                                          <p:attrName>style.opacity</p:attrName>
                                        </p:attrNameLst>
                                      </p:cBhvr>
                                      <p:to>
                                        <p:strVal val="0.5"/>
                                      </p:to>
                                    </p:set>
                                    <p:animEffect filter="image" prLst="opacity: 0.5">
                                      <p:cBhvr rctx="IE">
                                        <p:cTn id="98" dur="indefinite"/>
                                        <p:tgtEl>
                                          <p:spTgt spid="37"/>
                                        </p:tgtEl>
                                      </p:cBhvr>
                                    </p:animEffect>
                                  </p:childTnLst>
                                </p:cTn>
                              </p:par>
                              <p:par>
                                <p:cTn id="99" presetID="9" presetClass="emph" presetSubtype="0" grpId="1" nodeType="withEffect">
                                  <p:stCondLst>
                                    <p:cond delay="0"/>
                                  </p:stCondLst>
                                  <p:childTnLst>
                                    <p:set>
                                      <p:cBhvr rctx="PPT">
                                        <p:cTn id="100" dur="indefinite"/>
                                        <p:tgtEl>
                                          <p:spTgt spid="38"/>
                                        </p:tgtEl>
                                        <p:attrNameLst>
                                          <p:attrName>style.opacity</p:attrName>
                                        </p:attrNameLst>
                                      </p:cBhvr>
                                      <p:to>
                                        <p:strVal val="0.5"/>
                                      </p:to>
                                    </p:set>
                                    <p:animEffect filter="image" prLst="opacity: 0.5">
                                      <p:cBhvr rctx="IE">
                                        <p:cTn id="101" dur="indefinite"/>
                                        <p:tgtEl>
                                          <p:spTgt spid="38"/>
                                        </p:tgtEl>
                                      </p:cBhvr>
                                    </p:animEffect>
                                  </p:childTnLst>
                                </p:cTn>
                              </p:par>
                              <p:par>
                                <p:cTn id="102" presetID="9" presetClass="emph" presetSubtype="0" grpId="1" nodeType="withEffect">
                                  <p:stCondLst>
                                    <p:cond delay="0"/>
                                  </p:stCondLst>
                                  <p:childTnLst>
                                    <p:set>
                                      <p:cBhvr rctx="PPT">
                                        <p:cTn id="103" dur="indefinite"/>
                                        <p:tgtEl>
                                          <p:spTgt spid="39"/>
                                        </p:tgtEl>
                                        <p:attrNameLst>
                                          <p:attrName>style.opacity</p:attrName>
                                        </p:attrNameLst>
                                      </p:cBhvr>
                                      <p:to>
                                        <p:strVal val="0.5"/>
                                      </p:to>
                                    </p:set>
                                    <p:animEffect filter="image" prLst="opacity: 0.5">
                                      <p:cBhvr rctx="IE">
                                        <p:cTn id="104" dur="indefinite"/>
                                        <p:tgtEl>
                                          <p:spTgt spid="39"/>
                                        </p:tgtEl>
                                      </p:cBhvr>
                                    </p:animEffect>
                                  </p:childTnLst>
                                </p:cTn>
                              </p:par>
                              <p:par>
                                <p:cTn id="105" presetID="9" presetClass="emph" presetSubtype="0" grpId="1" nodeType="withEffect">
                                  <p:stCondLst>
                                    <p:cond delay="0"/>
                                  </p:stCondLst>
                                  <p:childTnLst>
                                    <p:set>
                                      <p:cBhvr rctx="PPT">
                                        <p:cTn id="106" dur="indefinite"/>
                                        <p:tgtEl>
                                          <p:spTgt spid="40"/>
                                        </p:tgtEl>
                                        <p:attrNameLst>
                                          <p:attrName>style.opacity</p:attrName>
                                        </p:attrNameLst>
                                      </p:cBhvr>
                                      <p:to>
                                        <p:strVal val="0.5"/>
                                      </p:to>
                                    </p:set>
                                    <p:animEffect filter="image" prLst="opacity: 0.5">
                                      <p:cBhvr rctx="IE">
                                        <p:cTn id="107" dur="indefinite"/>
                                        <p:tgtEl>
                                          <p:spTgt spid="40"/>
                                        </p:tgtEl>
                                      </p:cBhvr>
                                    </p:animEffect>
                                  </p:childTnLst>
                                </p:cTn>
                              </p:par>
                              <p:par>
                                <p:cTn id="108" presetID="9" presetClass="emph" presetSubtype="0" grpId="1" nodeType="withEffect">
                                  <p:stCondLst>
                                    <p:cond delay="0"/>
                                  </p:stCondLst>
                                  <p:childTnLst>
                                    <p:set>
                                      <p:cBhvr rctx="PPT">
                                        <p:cTn id="109" dur="indefinite"/>
                                        <p:tgtEl>
                                          <p:spTgt spid="41"/>
                                        </p:tgtEl>
                                        <p:attrNameLst>
                                          <p:attrName>style.opacity</p:attrName>
                                        </p:attrNameLst>
                                      </p:cBhvr>
                                      <p:to>
                                        <p:strVal val="0.5"/>
                                      </p:to>
                                    </p:set>
                                    <p:animEffect filter="image" prLst="opacity: 0.5">
                                      <p:cBhvr rctx="IE">
                                        <p:cTn id="110" dur="indefinite"/>
                                        <p:tgtEl>
                                          <p:spTgt spid="41"/>
                                        </p:tgtEl>
                                      </p:cBhvr>
                                    </p:animEffect>
                                  </p:childTnLst>
                                </p:cTn>
                              </p:par>
                              <p:par>
                                <p:cTn id="111" presetID="9" presetClass="emph" presetSubtype="0" grpId="1" nodeType="withEffect">
                                  <p:stCondLst>
                                    <p:cond delay="0"/>
                                  </p:stCondLst>
                                  <p:childTnLst>
                                    <p:set>
                                      <p:cBhvr rctx="PPT">
                                        <p:cTn id="112" dur="indefinite"/>
                                        <p:tgtEl>
                                          <p:spTgt spid="42"/>
                                        </p:tgtEl>
                                        <p:attrNameLst>
                                          <p:attrName>style.opacity</p:attrName>
                                        </p:attrNameLst>
                                      </p:cBhvr>
                                      <p:to>
                                        <p:strVal val="0.5"/>
                                      </p:to>
                                    </p:set>
                                    <p:animEffect filter="image" prLst="opacity: 0.5">
                                      <p:cBhvr rctx="IE">
                                        <p:cTn id="113" dur="indefinite"/>
                                        <p:tgtEl>
                                          <p:spTgt spid="42"/>
                                        </p:tgtEl>
                                      </p:cBhvr>
                                    </p:animEffect>
                                  </p:childTnLst>
                                </p:cTn>
                              </p:par>
                              <p:par>
                                <p:cTn id="114" presetID="9" presetClass="emph" presetSubtype="0" grpId="1" nodeType="withEffect">
                                  <p:stCondLst>
                                    <p:cond delay="0"/>
                                  </p:stCondLst>
                                  <p:childTnLst>
                                    <p:set>
                                      <p:cBhvr rctx="PPT">
                                        <p:cTn id="115" dur="indefinite"/>
                                        <p:tgtEl>
                                          <p:spTgt spid="22"/>
                                        </p:tgtEl>
                                        <p:attrNameLst>
                                          <p:attrName>style.opacity</p:attrName>
                                        </p:attrNameLst>
                                      </p:cBhvr>
                                      <p:to>
                                        <p:strVal val="0.5"/>
                                      </p:to>
                                    </p:set>
                                    <p:animEffect filter="image" prLst="opacity: 0.5">
                                      <p:cBhvr rctx="IE">
                                        <p:cTn id="116" dur="indefinite"/>
                                        <p:tgtEl>
                                          <p:spTgt spid="22"/>
                                        </p:tgtEl>
                                      </p:cBhvr>
                                    </p:animEffect>
                                  </p:childTnLst>
                                </p:cTn>
                              </p:par>
                              <p:par>
                                <p:cTn id="117" presetID="9" presetClass="emph" presetSubtype="0" grpId="1" nodeType="withEffect">
                                  <p:stCondLst>
                                    <p:cond delay="0"/>
                                  </p:stCondLst>
                                  <p:childTnLst>
                                    <p:set>
                                      <p:cBhvr rctx="PPT">
                                        <p:cTn id="118" dur="indefinite"/>
                                        <p:tgtEl>
                                          <p:spTgt spid="23"/>
                                        </p:tgtEl>
                                        <p:attrNameLst>
                                          <p:attrName>style.opacity</p:attrName>
                                        </p:attrNameLst>
                                      </p:cBhvr>
                                      <p:to>
                                        <p:strVal val="0.5"/>
                                      </p:to>
                                    </p:set>
                                    <p:animEffect filter="image" prLst="opacity: 0.5">
                                      <p:cBhvr rctx="IE">
                                        <p:cTn id="119" dur="indefinite"/>
                                        <p:tgtEl>
                                          <p:spTgt spid="23"/>
                                        </p:tgtEl>
                                      </p:cBhvr>
                                    </p:animEffect>
                                  </p:childTnLst>
                                </p:cTn>
                              </p:par>
                              <p:par>
                                <p:cTn id="120" presetID="9" presetClass="emph" presetSubtype="0" grpId="1" nodeType="withEffect">
                                  <p:stCondLst>
                                    <p:cond delay="0"/>
                                  </p:stCondLst>
                                  <p:childTnLst>
                                    <p:set>
                                      <p:cBhvr rctx="PPT">
                                        <p:cTn id="121" dur="indefinite"/>
                                        <p:tgtEl>
                                          <p:spTgt spid="16"/>
                                        </p:tgtEl>
                                        <p:attrNameLst>
                                          <p:attrName>style.opacity</p:attrName>
                                        </p:attrNameLst>
                                      </p:cBhvr>
                                      <p:to>
                                        <p:strVal val="0.5"/>
                                      </p:to>
                                    </p:set>
                                    <p:animEffect filter="image" prLst="opacity: 0.5">
                                      <p:cBhvr rctx="IE">
                                        <p:cTn id="122" dur="indefinite"/>
                                        <p:tgtEl>
                                          <p:spTgt spid="16"/>
                                        </p:tgtEl>
                                      </p:cBhvr>
                                    </p:animEffect>
                                  </p:childTnLst>
                                </p:cTn>
                              </p:par>
                              <p:par>
                                <p:cTn id="123" presetID="9" presetClass="emph" presetSubtype="0" nodeType="withEffect">
                                  <p:stCondLst>
                                    <p:cond delay="0"/>
                                  </p:stCondLst>
                                  <p:childTnLst>
                                    <p:set>
                                      <p:cBhvr rctx="PPT">
                                        <p:cTn id="124" dur="indefinite"/>
                                        <p:tgtEl>
                                          <p:spTgt spid="50"/>
                                        </p:tgtEl>
                                        <p:attrNameLst>
                                          <p:attrName>style.opacity</p:attrName>
                                        </p:attrNameLst>
                                      </p:cBhvr>
                                      <p:to>
                                        <p:strVal val="0.5"/>
                                      </p:to>
                                    </p:set>
                                    <p:animEffect filter="image" prLst="opacity: 0.5">
                                      <p:cBhvr rctx="IE">
                                        <p:cTn id="125" dur="indefinite"/>
                                        <p:tgtEl>
                                          <p:spTgt spid="50"/>
                                        </p:tgtEl>
                                      </p:cBhvr>
                                    </p:animEffect>
                                  </p:childTnLst>
                                </p:cTn>
                              </p:par>
                              <p:par>
                                <p:cTn id="126" presetID="9" presetClass="emph" presetSubtype="0" grpId="1" nodeType="withEffect">
                                  <p:stCondLst>
                                    <p:cond delay="0"/>
                                  </p:stCondLst>
                                  <p:childTnLst>
                                    <p:set>
                                      <p:cBhvr rctx="PPT">
                                        <p:cTn id="127" dur="indefinite"/>
                                        <p:tgtEl>
                                          <p:spTgt spid="17"/>
                                        </p:tgtEl>
                                        <p:attrNameLst>
                                          <p:attrName>style.opacity</p:attrName>
                                        </p:attrNameLst>
                                      </p:cBhvr>
                                      <p:to>
                                        <p:strVal val="0.5"/>
                                      </p:to>
                                    </p:set>
                                    <p:animEffect filter="image" prLst="opacity: 0.5">
                                      <p:cBhvr rctx="IE">
                                        <p:cTn id="128" dur="indefinite"/>
                                        <p:tgtEl>
                                          <p:spTgt spid="17"/>
                                        </p:tgtEl>
                                      </p:cBhvr>
                                    </p:animEffect>
                                  </p:childTnLst>
                                </p:cTn>
                              </p:par>
                              <p:par>
                                <p:cTn id="129" presetID="9" presetClass="emph" presetSubtype="0" grpId="1" nodeType="withEffect">
                                  <p:stCondLst>
                                    <p:cond delay="0"/>
                                  </p:stCondLst>
                                  <p:childTnLst>
                                    <p:set>
                                      <p:cBhvr rctx="PPT">
                                        <p:cTn id="130" dur="indefinite"/>
                                        <p:tgtEl>
                                          <p:spTgt spid="24"/>
                                        </p:tgtEl>
                                        <p:attrNameLst>
                                          <p:attrName>style.opacity</p:attrName>
                                        </p:attrNameLst>
                                      </p:cBhvr>
                                      <p:to>
                                        <p:strVal val="0.5"/>
                                      </p:to>
                                    </p:set>
                                    <p:animEffect filter="image" prLst="opacity: 0.5">
                                      <p:cBhvr rctx="IE">
                                        <p:cTn id="131" dur="indefinite"/>
                                        <p:tgtEl>
                                          <p:spTgt spid="24"/>
                                        </p:tgtEl>
                                      </p:cBhvr>
                                    </p:animEffect>
                                  </p:childTnLst>
                                </p:cTn>
                              </p:par>
                              <p:par>
                                <p:cTn id="132" presetID="9" presetClass="emph" presetSubtype="0" nodeType="withEffect">
                                  <p:stCondLst>
                                    <p:cond delay="0"/>
                                  </p:stCondLst>
                                  <p:childTnLst>
                                    <p:set>
                                      <p:cBhvr rctx="PPT">
                                        <p:cTn id="133" dur="indefinite"/>
                                        <p:tgtEl>
                                          <p:spTgt spid="54"/>
                                        </p:tgtEl>
                                        <p:attrNameLst>
                                          <p:attrName>style.opacity</p:attrName>
                                        </p:attrNameLst>
                                      </p:cBhvr>
                                      <p:to>
                                        <p:strVal val="0.5"/>
                                      </p:to>
                                    </p:set>
                                    <p:animEffect filter="image" prLst="opacity: 0.5">
                                      <p:cBhvr rctx="IE">
                                        <p:cTn id="134" dur="indefinite"/>
                                        <p:tgtEl>
                                          <p:spTgt spid="54"/>
                                        </p:tgtEl>
                                      </p:cBhvr>
                                    </p:animEffect>
                                  </p:childTnLst>
                                </p:cTn>
                              </p:par>
                              <p:par>
                                <p:cTn id="135" presetID="9" presetClass="emph" presetSubtype="0" grpId="1" nodeType="withEffect">
                                  <p:stCondLst>
                                    <p:cond delay="0"/>
                                  </p:stCondLst>
                                  <p:childTnLst>
                                    <p:set>
                                      <p:cBhvr rctx="PPT">
                                        <p:cTn id="136" dur="indefinite"/>
                                        <p:tgtEl>
                                          <p:spTgt spid="25"/>
                                        </p:tgtEl>
                                        <p:attrNameLst>
                                          <p:attrName>style.opacity</p:attrName>
                                        </p:attrNameLst>
                                      </p:cBhvr>
                                      <p:to>
                                        <p:strVal val="0.5"/>
                                      </p:to>
                                    </p:set>
                                    <p:animEffect filter="image" prLst="opacity: 0.5">
                                      <p:cBhvr rctx="IE">
                                        <p:cTn id="137" dur="indefinite"/>
                                        <p:tgtEl>
                                          <p:spTgt spid="25"/>
                                        </p:tgtEl>
                                      </p:cBhvr>
                                    </p:animEffect>
                                  </p:childTnLst>
                                </p:cTn>
                              </p:par>
                              <p:par>
                                <p:cTn id="138" presetID="9" presetClass="emph" presetSubtype="0" grpId="1" nodeType="withEffect">
                                  <p:stCondLst>
                                    <p:cond delay="0"/>
                                  </p:stCondLst>
                                  <p:childTnLst>
                                    <p:set>
                                      <p:cBhvr rctx="PPT">
                                        <p:cTn id="139" dur="indefinite"/>
                                        <p:tgtEl>
                                          <p:spTgt spid="18"/>
                                        </p:tgtEl>
                                        <p:attrNameLst>
                                          <p:attrName>style.opacity</p:attrName>
                                        </p:attrNameLst>
                                      </p:cBhvr>
                                      <p:to>
                                        <p:strVal val="0.5"/>
                                      </p:to>
                                    </p:set>
                                    <p:animEffect filter="image" prLst="opacity: 0.5">
                                      <p:cBhvr rctx="IE">
                                        <p:cTn id="140" dur="indefinite"/>
                                        <p:tgtEl>
                                          <p:spTgt spid="18"/>
                                        </p:tgtEl>
                                      </p:cBhvr>
                                    </p:animEffect>
                                  </p:childTnLst>
                                </p:cTn>
                              </p:par>
                              <p:par>
                                <p:cTn id="141" presetID="9" presetClass="emph" presetSubtype="0" nodeType="withEffect">
                                  <p:stCondLst>
                                    <p:cond delay="0"/>
                                  </p:stCondLst>
                                  <p:childTnLst>
                                    <p:set>
                                      <p:cBhvr rctx="PPT">
                                        <p:cTn id="142" dur="indefinite"/>
                                        <p:tgtEl>
                                          <p:spTgt spid="51"/>
                                        </p:tgtEl>
                                        <p:attrNameLst>
                                          <p:attrName>style.opacity</p:attrName>
                                        </p:attrNameLst>
                                      </p:cBhvr>
                                      <p:to>
                                        <p:strVal val="0.5"/>
                                      </p:to>
                                    </p:set>
                                    <p:animEffect filter="image" prLst="opacity: 0.5">
                                      <p:cBhvr rctx="IE">
                                        <p:cTn id="143" dur="indefinite"/>
                                        <p:tgtEl>
                                          <p:spTgt spid="51"/>
                                        </p:tgtEl>
                                      </p:cBhvr>
                                    </p:animEffect>
                                  </p:childTnLst>
                                </p:cTn>
                              </p:par>
                              <p:par>
                                <p:cTn id="144" presetID="9" presetClass="emph" presetSubtype="0" grpId="1" nodeType="withEffect">
                                  <p:stCondLst>
                                    <p:cond delay="0"/>
                                  </p:stCondLst>
                                  <p:childTnLst>
                                    <p:set>
                                      <p:cBhvr rctx="PPT">
                                        <p:cTn id="145" dur="indefinite"/>
                                        <p:tgtEl>
                                          <p:spTgt spid="19"/>
                                        </p:tgtEl>
                                        <p:attrNameLst>
                                          <p:attrName>style.opacity</p:attrName>
                                        </p:attrNameLst>
                                      </p:cBhvr>
                                      <p:to>
                                        <p:strVal val="0.5"/>
                                      </p:to>
                                    </p:set>
                                    <p:animEffect filter="image" prLst="opacity: 0.5">
                                      <p:cBhvr rctx="IE">
                                        <p:cTn id="146" dur="indefinite"/>
                                        <p:tgtEl>
                                          <p:spTgt spid="19"/>
                                        </p:tgtEl>
                                      </p:cBhvr>
                                    </p:animEffect>
                                  </p:childTnLst>
                                </p:cTn>
                              </p:par>
                              <p:par>
                                <p:cTn id="147" presetID="9" presetClass="emph" presetSubtype="0" nodeType="withEffect">
                                  <p:stCondLst>
                                    <p:cond delay="0"/>
                                  </p:stCondLst>
                                  <p:childTnLst>
                                    <p:set>
                                      <p:cBhvr rctx="PPT">
                                        <p:cTn id="148" dur="indefinite"/>
                                        <p:tgtEl>
                                          <p:spTgt spid="57"/>
                                        </p:tgtEl>
                                        <p:attrNameLst>
                                          <p:attrName>style.opacity</p:attrName>
                                        </p:attrNameLst>
                                      </p:cBhvr>
                                      <p:to>
                                        <p:strVal val="0.5"/>
                                      </p:to>
                                    </p:set>
                                    <p:animEffect filter="image" prLst="opacity: 0.5">
                                      <p:cBhvr rctx="IE">
                                        <p:cTn id="149" dur="indefinite"/>
                                        <p:tgtEl>
                                          <p:spTgt spid="57"/>
                                        </p:tgtEl>
                                      </p:cBhvr>
                                    </p:animEffect>
                                  </p:childTnLst>
                                </p:cTn>
                              </p:par>
                              <p:par>
                                <p:cTn id="150" presetID="9" presetClass="emph" presetSubtype="0" nodeType="withEffect">
                                  <p:stCondLst>
                                    <p:cond delay="0"/>
                                  </p:stCondLst>
                                  <p:childTnLst>
                                    <p:set>
                                      <p:cBhvr rctx="PPT">
                                        <p:cTn id="151" dur="indefinite"/>
                                        <p:tgtEl>
                                          <p:spTgt spid="44"/>
                                        </p:tgtEl>
                                        <p:attrNameLst>
                                          <p:attrName>style.opacity</p:attrName>
                                        </p:attrNameLst>
                                      </p:cBhvr>
                                      <p:to>
                                        <p:strVal val="0.5"/>
                                      </p:to>
                                    </p:set>
                                    <p:animEffect filter="image" prLst="opacity: 0.5">
                                      <p:cBhvr rctx="IE">
                                        <p:cTn id="152" dur="indefinite"/>
                                        <p:tgtEl>
                                          <p:spTgt spid="44"/>
                                        </p:tgtEl>
                                      </p:cBhvr>
                                    </p:animEffect>
                                  </p:childTnLst>
                                </p:cTn>
                              </p:par>
                              <p:par>
                                <p:cTn id="153" presetID="9" presetClass="emph" presetSubtype="0" nodeType="withEffect">
                                  <p:stCondLst>
                                    <p:cond delay="0"/>
                                  </p:stCondLst>
                                  <p:childTnLst>
                                    <p:set>
                                      <p:cBhvr rctx="PPT">
                                        <p:cTn id="154" dur="indefinite"/>
                                        <p:tgtEl>
                                          <p:spTgt spid="45"/>
                                        </p:tgtEl>
                                        <p:attrNameLst>
                                          <p:attrName>style.opacity</p:attrName>
                                        </p:attrNameLst>
                                      </p:cBhvr>
                                      <p:to>
                                        <p:strVal val="0.5"/>
                                      </p:to>
                                    </p:set>
                                    <p:animEffect filter="image" prLst="opacity: 0.5">
                                      <p:cBhvr rctx="IE">
                                        <p:cTn id="155" dur="indefinite"/>
                                        <p:tgtEl>
                                          <p:spTgt spid="45"/>
                                        </p:tgtEl>
                                      </p:cBhvr>
                                    </p:animEffect>
                                  </p:childTnLst>
                                </p:cTn>
                              </p:par>
                              <p:par>
                                <p:cTn id="156" presetID="9" presetClass="emph" presetSubtype="0" nodeType="withEffect">
                                  <p:stCondLst>
                                    <p:cond delay="0"/>
                                  </p:stCondLst>
                                  <p:childTnLst>
                                    <p:set>
                                      <p:cBhvr rctx="PPT">
                                        <p:cTn id="157" dur="indefinite"/>
                                        <p:tgtEl>
                                          <p:spTgt spid="46"/>
                                        </p:tgtEl>
                                        <p:attrNameLst>
                                          <p:attrName>style.opacity</p:attrName>
                                        </p:attrNameLst>
                                      </p:cBhvr>
                                      <p:to>
                                        <p:strVal val="0.5"/>
                                      </p:to>
                                    </p:set>
                                    <p:animEffect filter="image" prLst="opacity: 0.5">
                                      <p:cBhvr rctx="IE">
                                        <p:cTn id="158" dur="indefinite"/>
                                        <p:tgtEl>
                                          <p:spTgt spid="46"/>
                                        </p:tgtEl>
                                      </p:cBhvr>
                                    </p:animEffect>
                                  </p:childTnLst>
                                </p:cTn>
                              </p:par>
                              <p:par>
                                <p:cTn id="159" presetID="9" presetClass="emph" presetSubtype="0" nodeType="withEffect">
                                  <p:stCondLst>
                                    <p:cond delay="0"/>
                                  </p:stCondLst>
                                  <p:childTnLst>
                                    <p:set>
                                      <p:cBhvr rctx="PPT">
                                        <p:cTn id="160" dur="indefinite"/>
                                        <p:tgtEl>
                                          <p:spTgt spid="5"/>
                                        </p:tgtEl>
                                        <p:attrNameLst>
                                          <p:attrName>style.opacity</p:attrName>
                                        </p:attrNameLst>
                                      </p:cBhvr>
                                      <p:to>
                                        <p:strVal val="0.5"/>
                                      </p:to>
                                    </p:set>
                                    <p:animEffect filter="image" prLst="opacity: 0.5">
                                      <p:cBhvr rctx="IE">
                                        <p:cTn id="161" dur="indefinite"/>
                                        <p:tgtEl>
                                          <p:spTgt spid="5"/>
                                        </p:tgtEl>
                                      </p:cBhvr>
                                    </p:animEffect>
                                  </p:childTnLst>
                                </p:cTn>
                              </p:par>
                              <p:par>
                                <p:cTn id="162" presetID="9" presetClass="emph" presetSubtype="0" nodeType="withEffect">
                                  <p:stCondLst>
                                    <p:cond delay="0"/>
                                  </p:stCondLst>
                                  <p:childTnLst>
                                    <p:set>
                                      <p:cBhvr rctx="PPT">
                                        <p:cTn id="163" dur="indefinite"/>
                                        <p:tgtEl>
                                          <p:spTgt spid="34"/>
                                        </p:tgtEl>
                                        <p:attrNameLst>
                                          <p:attrName>style.opacity</p:attrName>
                                        </p:attrNameLst>
                                      </p:cBhvr>
                                      <p:to>
                                        <p:strVal val="0.5"/>
                                      </p:to>
                                    </p:set>
                                    <p:animEffect filter="image" prLst="opacity: 0.5">
                                      <p:cBhvr rctx="IE">
                                        <p:cTn id="164"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2" grpId="0"/>
      <p:bldP spid="22" grpId="1"/>
      <p:bldP spid="23" grpId="0"/>
      <p:bldP spid="23" grpId="1"/>
      <p:bldP spid="24" grpId="0" animBg="1"/>
      <p:bldP spid="24" grpId="1" animBg="1"/>
      <p:bldP spid="25" grpId="0" animBg="1"/>
      <p:bldP spid="25" grpId="1" animBg="1"/>
      <p:bldP spid="35" grpId="0" animBg="1"/>
      <p:bldP spid="35" grpId="1" animBg="1"/>
      <p:bldP spid="36" grpId="0"/>
      <p:bldP spid="36" grpId="1"/>
      <p:bldP spid="37" grpId="0"/>
      <p:bldP spid="37" grpId="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60"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51165" y="1143949"/>
            <a:ext cx="7685084" cy="920483"/>
          </a:xfrm>
          <a:prstGeom prst="rect">
            <a:avLst/>
          </a:prstGeom>
          <a:solidFill>
            <a:srgbClr val="FFDB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DRAM Dies</a:t>
            </a:r>
          </a:p>
        </p:txBody>
      </p:sp>
      <p:sp>
        <p:nvSpPr>
          <p:cNvPr id="2" name="Title 1"/>
          <p:cNvSpPr>
            <a:spLocks noGrp="1"/>
          </p:cNvSpPr>
          <p:nvPr>
            <p:ph type="title"/>
          </p:nvPr>
        </p:nvSpPr>
        <p:spPr/>
        <p:txBody>
          <a:bodyPr/>
          <a:lstStyle/>
          <a:p>
            <a:r>
              <a:rPr lang="en-US" dirty="0"/>
              <a:t>IMPICA Core Architecture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Rectangle 4"/>
          <p:cNvSpPr/>
          <p:nvPr/>
        </p:nvSpPr>
        <p:spPr>
          <a:xfrm>
            <a:off x="2156591" y="4293688"/>
            <a:ext cx="1802050" cy="134416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Address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Engine</a:t>
            </a:r>
          </a:p>
        </p:txBody>
      </p:sp>
      <p:sp>
        <p:nvSpPr>
          <p:cNvPr id="6" name="Rectangle 5"/>
          <p:cNvSpPr/>
          <p:nvPr/>
        </p:nvSpPr>
        <p:spPr>
          <a:xfrm>
            <a:off x="6195972" y="4328137"/>
            <a:ext cx="1899031" cy="134304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Engine</a:t>
            </a:r>
          </a:p>
        </p:txBody>
      </p:sp>
      <p:sp>
        <p:nvSpPr>
          <p:cNvPr id="7" name="Rectangle 6"/>
          <p:cNvSpPr/>
          <p:nvPr/>
        </p:nvSpPr>
        <p:spPr>
          <a:xfrm>
            <a:off x="6222948" y="2646721"/>
            <a:ext cx="2098005" cy="92048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Controller</a:t>
            </a:r>
          </a:p>
        </p:txBody>
      </p:sp>
      <p:cxnSp>
        <p:nvCxnSpPr>
          <p:cNvPr id="8" name="Straight Arrow Connector 7"/>
          <p:cNvCxnSpPr/>
          <p:nvPr/>
        </p:nvCxnSpPr>
        <p:spPr>
          <a:xfrm flipV="1">
            <a:off x="7588586" y="3606803"/>
            <a:ext cx="11094" cy="721156"/>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8765" y="991549"/>
            <a:ext cx="7685084" cy="920483"/>
          </a:xfrm>
          <a:prstGeom prst="rect">
            <a:avLst/>
          </a:prstGeom>
          <a:solidFill>
            <a:srgbClr val="FFDB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DRAM</a:t>
            </a:r>
          </a:p>
        </p:txBody>
      </p:sp>
      <p:cxnSp>
        <p:nvCxnSpPr>
          <p:cNvPr id="13" name="Straight Connector 12"/>
          <p:cNvCxnSpPr/>
          <p:nvPr/>
        </p:nvCxnSpPr>
        <p:spPr>
          <a:xfrm>
            <a:off x="196612" y="2523430"/>
            <a:ext cx="8790709" cy="1039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6861" y="2523430"/>
            <a:ext cx="174566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Times New Roman" charset="0"/>
                <a:cs typeface="Times New Roman" charset="0"/>
              </a:rPr>
              <a:t>Logic Layer</a:t>
            </a:r>
          </a:p>
        </p:txBody>
      </p:sp>
      <p:sp>
        <p:nvSpPr>
          <p:cNvPr id="17" name="Rectangle 16"/>
          <p:cNvSpPr/>
          <p:nvPr/>
        </p:nvSpPr>
        <p:spPr>
          <a:xfrm>
            <a:off x="196586" y="2061765"/>
            <a:ext cx="20885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ea typeface="Times New Roman" charset="0"/>
                <a:cs typeface="Times New Roman" charset="0"/>
              </a:rPr>
              <a:t>DRAM Layers</a:t>
            </a:r>
          </a:p>
        </p:txBody>
      </p:sp>
      <p:sp>
        <p:nvSpPr>
          <p:cNvPr id="20" name="Up-Down Arrow 19"/>
          <p:cNvSpPr/>
          <p:nvPr/>
        </p:nvSpPr>
        <p:spPr>
          <a:xfrm>
            <a:off x="6745183" y="1609145"/>
            <a:ext cx="779318" cy="1072883"/>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p:cNvGrpSpPr/>
          <p:nvPr/>
        </p:nvGrpSpPr>
        <p:grpSpPr>
          <a:xfrm>
            <a:off x="361366" y="4687703"/>
            <a:ext cx="1090481" cy="437583"/>
            <a:chOff x="842435" y="4704822"/>
            <a:chExt cx="1090481" cy="437582"/>
          </a:xfrm>
        </p:grpSpPr>
        <p:sp>
          <p:nvSpPr>
            <p:cNvPr id="25" name="Rectangle 24"/>
            <p:cNvSpPr/>
            <p:nvPr/>
          </p:nvSpPr>
          <p:spPr>
            <a:xfrm>
              <a:off x="842435"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5"/>
            <p:cNvSpPr/>
            <p:nvPr/>
          </p:nvSpPr>
          <p:spPr>
            <a:xfrm>
              <a:off x="1025034"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p:cNvSpPr/>
            <p:nvPr/>
          </p:nvSpPr>
          <p:spPr>
            <a:xfrm>
              <a:off x="1207633"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p:cNvSpPr/>
            <p:nvPr/>
          </p:nvSpPr>
          <p:spPr>
            <a:xfrm>
              <a:off x="1390232"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9"/>
            <p:cNvSpPr/>
            <p:nvPr/>
          </p:nvSpPr>
          <p:spPr>
            <a:xfrm>
              <a:off x="1572831"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p:cNvSpPr/>
            <p:nvPr/>
          </p:nvSpPr>
          <p:spPr>
            <a:xfrm>
              <a:off x="1755429"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5043" y="4253730"/>
            <a:ext cx="22089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Request Queue</a:t>
            </a:r>
          </a:p>
        </p:txBody>
      </p:sp>
      <p:cxnSp>
        <p:nvCxnSpPr>
          <p:cNvPr id="35" name="Straight Connector 34"/>
          <p:cNvCxnSpPr/>
          <p:nvPr/>
        </p:nvCxnSpPr>
        <p:spPr>
          <a:xfrm>
            <a:off x="98626" y="5980298"/>
            <a:ext cx="8790709" cy="1039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936" y="6006793"/>
            <a:ext cx="27422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To/From CPU</a:t>
            </a:r>
          </a:p>
        </p:txBody>
      </p:sp>
      <p:sp>
        <p:nvSpPr>
          <p:cNvPr id="38" name="Up-Down Arrow 37"/>
          <p:cNvSpPr/>
          <p:nvPr/>
        </p:nvSpPr>
        <p:spPr>
          <a:xfrm>
            <a:off x="732864" y="5125105"/>
            <a:ext cx="348505" cy="1072883"/>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0" name="Group 39"/>
          <p:cNvGrpSpPr/>
          <p:nvPr/>
        </p:nvGrpSpPr>
        <p:grpSpPr>
          <a:xfrm>
            <a:off x="4544975" y="4367991"/>
            <a:ext cx="1090481" cy="437583"/>
            <a:chOff x="842435" y="4704822"/>
            <a:chExt cx="1090481" cy="437582"/>
          </a:xfrm>
        </p:grpSpPr>
        <p:sp>
          <p:nvSpPr>
            <p:cNvPr id="41" name="Rectangle 40"/>
            <p:cNvSpPr/>
            <p:nvPr/>
          </p:nvSpPr>
          <p:spPr>
            <a:xfrm>
              <a:off x="842435"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41"/>
            <p:cNvSpPr/>
            <p:nvPr/>
          </p:nvSpPr>
          <p:spPr>
            <a:xfrm>
              <a:off x="1025034"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42"/>
            <p:cNvSpPr/>
            <p:nvPr/>
          </p:nvSpPr>
          <p:spPr>
            <a:xfrm>
              <a:off x="1207633"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Rectangle 43"/>
            <p:cNvSpPr/>
            <p:nvPr/>
          </p:nvSpPr>
          <p:spPr>
            <a:xfrm>
              <a:off x="1390232"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44"/>
            <p:cNvSpPr/>
            <p:nvPr/>
          </p:nvSpPr>
          <p:spPr>
            <a:xfrm>
              <a:off x="1572831"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ectangle 45"/>
            <p:cNvSpPr/>
            <p:nvPr/>
          </p:nvSpPr>
          <p:spPr>
            <a:xfrm>
              <a:off x="1755429"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7" name="Group 46"/>
          <p:cNvGrpSpPr/>
          <p:nvPr/>
        </p:nvGrpSpPr>
        <p:grpSpPr>
          <a:xfrm>
            <a:off x="4544975" y="5120066"/>
            <a:ext cx="1090481" cy="437583"/>
            <a:chOff x="842435" y="4704822"/>
            <a:chExt cx="1090481" cy="437582"/>
          </a:xfrm>
        </p:grpSpPr>
        <p:sp>
          <p:nvSpPr>
            <p:cNvPr id="48" name="Rectangle 47"/>
            <p:cNvSpPr/>
            <p:nvPr/>
          </p:nvSpPr>
          <p:spPr>
            <a:xfrm>
              <a:off x="842435"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p:cNvSpPr/>
            <p:nvPr/>
          </p:nvSpPr>
          <p:spPr>
            <a:xfrm>
              <a:off x="1025034"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Rectangle 49"/>
            <p:cNvSpPr/>
            <p:nvPr/>
          </p:nvSpPr>
          <p:spPr>
            <a:xfrm>
              <a:off x="1207633"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Rectangle 50"/>
            <p:cNvSpPr/>
            <p:nvPr/>
          </p:nvSpPr>
          <p:spPr>
            <a:xfrm>
              <a:off x="1390232"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Rectangle 51"/>
            <p:cNvSpPr/>
            <p:nvPr/>
          </p:nvSpPr>
          <p:spPr>
            <a:xfrm>
              <a:off x="1572831" y="4704823"/>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Rectangle 52"/>
            <p:cNvSpPr/>
            <p:nvPr/>
          </p:nvSpPr>
          <p:spPr>
            <a:xfrm>
              <a:off x="1755429" y="4704822"/>
              <a:ext cx="177487" cy="4375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53"/>
          <p:cNvSpPr/>
          <p:nvPr/>
        </p:nvSpPr>
        <p:spPr>
          <a:xfrm>
            <a:off x="4032618" y="3889485"/>
            <a:ext cx="22089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Access Queue</a:t>
            </a:r>
          </a:p>
        </p:txBody>
      </p:sp>
      <p:sp>
        <p:nvSpPr>
          <p:cNvPr id="55" name="Rectangle 54"/>
          <p:cNvSpPr/>
          <p:nvPr/>
        </p:nvSpPr>
        <p:spPr>
          <a:xfrm>
            <a:off x="3908925" y="5540266"/>
            <a:ext cx="2581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Response Queue</a:t>
            </a:r>
          </a:p>
        </p:txBody>
      </p:sp>
      <p:cxnSp>
        <p:nvCxnSpPr>
          <p:cNvPr id="56" name="Straight Arrow Connector 55"/>
          <p:cNvCxnSpPr>
            <a:stCxn id="41" idx="1"/>
          </p:cNvCxnSpPr>
          <p:nvPr/>
        </p:nvCxnSpPr>
        <p:spPr>
          <a:xfrm flipH="1" flipV="1">
            <a:off x="3984441" y="4586784"/>
            <a:ext cx="560522" cy="1"/>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5648170" y="4600253"/>
            <a:ext cx="559590" cy="2227"/>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5622544" y="5320065"/>
            <a:ext cx="600372" cy="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8" idx="1"/>
          </p:cNvCxnSpPr>
          <p:nvPr/>
        </p:nvCxnSpPr>
        <p:spPr>
          <a:xfrm flipH="1">
            <a:off x="3968966" y="5338859"/>
            <a:ext cx="576271" cy="424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1455384" y="4897121"/>
            <a:ext cx="708696" cy="2299"/>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3856061" y="2972805"/>
            <a:ext cx="2098005" cy="92048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IMPICA Cache</a:t>
            </a:r>
          </a:p>
        </p:txBody>
      </p:sp>
      <p:cxnSp>
        <p:nvCxnSpPr>
          <p:cNvPr id="81" name="Straight Arrow Connector 80"/>
          <p:cNvCxnSpPr>
            <a:endCxn id="77" idx="3"/>
          </p:cNvCxnSpPr>
          <p:nvPr/>
        </p:nvCxnSpPr>
        <p:spPr>
          <a:xfrm flipH="1" flipV="1">
            <a:off x="5954054" y="3433047"/>
            <a:ext cx="607113" cy="891896"/>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endCxn id="77" idx="1"/>
          </p:cNvCxnSpPr>
          <p:nvPr/>
        </p:nvCxnSpPr>
        <p:spPr>
          <a:xfrm flipV="1">
            <a:off x="3188064" y="3433049"/>
            <a:ext cx="668013" cy="876643"/>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p:cNvSpPr/>
          <p:nvPr/>
        </p:nvSpPr>
        <p:spPr>
          <a:xfrm>
            <a:off x="396833" y="5449515"/>
            <a:ext cx="994114" cy="55241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Traversal </a:t>
            </a:r>
            <a:r>
              <a:rPr kumimoji="0" lang="en-US" sz="20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89" name="Rounded Rectangle 88"/>
          <p:cNvSpPr/>
          <p:nvPr/>
        </p:nvSpPr>
        <p:spPr>
          <a:xfrm>
            <a:off x="384947" y="5999065"/>
            <a:ext cx="994114" cy="552415"/>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Traversal </a:t>
            </a:r>
            <a:r>
              <a:rPr kumimoji="0" lang="en-US" sz="2000" b="0" i="0" u="none" strike="noStrike" kern="1200" cap="none" spc="0" normalizeH="0" baseline="0" noProof="0" dirty="0">
                <a:ln>
                  <a:noFill/>
                </a:ln>
                <a:solidFill>
                  <a:prstClr val="black"/>
                </a:solidFill>
                <a:effectLst/>
                <a:uLnTx/>
                <a:uFillTx/>
                <a:latin typeface="Calibri"/>
                <a:ea typeface="+mn-ea"/>
                <a:cs typeface="+mn-cs"/>
              </a:rPr>
              <a:t>2</a:t>
            </a:r>
          </a:p>
        </p:txBody>
      </p:sp>
    </p:spTree>
    <p:custDataLst>
      <p:tags r:id="rId1"/>
    </p:custDataLst>
    <p:extLst>
      <p:ext uri="{BB962C8B-B14F-4D97-AF65-F5344CB8AC3E}">
        <p14:creationId xmlns:p14="http://schemas.microsoft.com/office/powerpoint/2010/main" val="1843603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par>
                                <p:cTn id="21" presetID="2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par>
                                <p:cTn id="24" presetID="22" presetClass="entr" presetSubtype="4"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down)">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par>
                                <p:cTn id="38" presetID="22" presetClass="entr" presetSubtype="4"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500"/>
                                        <p:tgtEl>
                                          <p:spTgt spid="6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wipe(down)">
                                      <p:cBhvr>
                                        <p:cTn id="48" dur="500"/>
                                        <p:tgtEl>
                                          <p:spTgt spid="77"/>
                                        </p:tgtEl>
                                      </p:cBhvr>
                                    </p:animEffect>
                                  </p:childTnLst>
                                </p:cTn>
                              </p:par>
                              <p:par>
                                <p:cTn id="49" presetID="22" presetClass="entr" presetSubtype="4"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wipe(down)">
                                      <p:cBhvr>
                                        <p:cTn id="51" dur="500"/>
                                        <p:tgtEl>
                                          <p:spTgt spid="84"/>
                                        </p:tgtEl>
                                      </p:cBhvr>
                                    </p:animEffect>
                                  </p:childTnLst>
                                </p:cTn>
                              </p:par>
                              <p:par>
                                <p:cTn id="52" presetID="22" presetClass="entr" presetSubtype="4" fill="hold"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wipe(down)">
                                      <p:cBhvr>
                                        <p:cTn id="54" dur="500"/>
                                        <p:tgtEl>
                                          <p:spTgt spid="8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00"/>
                                        <p:tgtEl>
                                          <p:spTgt spid="39"/>
                                        </p:tgtEl>
                                      </p:cBhvr>
                                    </p:animEffect>
                                  </p:childTnLst>
                                </p:cTn>
                              </p:par>
                              <p:par>
                                <p:cTn id="60" presetID="22" presetClass="entr" presetSubtype="4"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00"/>
                                        <p:tgtEl>
                                          <p:spTgt spid="6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down)">
                                      <p:cBhvr>
                                        <p:cTn id="71" dur="500"/>
                                        <p:tgtEl>
                                          <p:spTgt spid="36"/>
                                        </p:tgtEl>
                                      </p:cBhvr>
                                    </p:animEffect>
                                  </p:childTnLst>
                                </p:cTn>
                              </p:par>
                              <p:par>
                                <p:cTn id="72" presetID="22" presetClass="entr" presetSubtype="4"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down)">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0" nodeType="clickEffect">
                                  <p:stCondLst>
                                    <p:cond delay="0"/>
                                  </p:stCondLst>
                                  <p:childTnLst>
                                    <p:animMotion origin="layout" path="M -3.05556E-6 -0.00023 L -3.05556E-6 0.00024 C 0.00052 -0.02083 0.00052 -0.04143 0.00174 -0.06226 C 0.00295 -0.08426 0.00539 -0.06805 0.00174 -0.08472 C 0.00226 -0.08796 0.00052 -0.09282 0.00348 -0.0949 C 0.01528 -0.10301 0.0382 -0.10856 0.05382 -0.11064 C 0.06841 -0.11226 0.09792 -0.11365 0.09792 -0.11342 C 0.14827 -0.11273 0.19809 -0.11064 0.24844 -0.11064 L 0.24844 -0.11018 " pathEditMode="relative" rAng="0" ptsTypes="AAAAAAAAA">
                                      <p:cBhvr>
                                        <p:cTn id="84" dur="2000" fill="hold"/>
                                        <p:tgtEl>
                                          <p:spTgt spid="86"/>
                                        </p:tgtEl>
                                        <p:attrNameLst>
                                          <p:attrName>ppt_x</p:attrName>
                                          <p:attrName>ppt_y</p:attrName>
                                        </p:attrNameLst>
                                      </p:cBhvr>
                                      <p:rCtr x="12413" y="-5648"/>
                                    </p:animMotion>
                                  </p:childTnLst>
                                </p:cTn>
                              </p:par>
                            </p:childTnLst>
                          </p:cTn>
                        </p:par>
                        <p:par>
                          <p:cTn id="85" fill="hold">
                            <p:stCondLst>
                              <p:cond delay="2000"/>
                            </p:stCondLst>
                            <p:childTnLst>
                              <p:par>
                                <p:cTn id="86" presetID="42" presetClass="path" presetSubtype="0" accel="50000" decel="50000" fill="hold" grpId="1" nodeType="afterEffect">
                                  <p:stCondLst>
                                    <p:cond delay="0"/>
                                  </p:stCondLst>
                                  <p:childTnLst>
                                    <p:animMotion origin="layout" path="M -4.16667E-6 3.7037E-6 L 0.00313 -0.20093 " pathEditMode="relative" rAng="0" ptsTypes="AA">
                                      <p:cBhvr>
                                        <p:cTn id="87" dur="2000" fill="hold"/>
                                        <p:tgtEl>
                                          <p:spTgt spid="89"/>
                                        </p:tgtEl>
                                        <p:attrNameLst>
                                          <p:attrName>ppt_x</p:attrName>
                                          <p:attrName>ppt_y</p:attrName>
                                        </p:attrNameLst>
                                      </p:cBhvr>
                                      <p:rCtr x="156" y="-10046"/>
                                    </p:animMotion>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2" nodeType="clickEffect">
                                  <p:stCondLst>
                                    <p:cond delay="0"/>
                                  </p:stCondLst>
                                  <p:childTnLst>
                                    <p:animMotion origin="layout" path="M 0.24844 -0.11018 L 0.24844 -0.10972 C 0.24966 -0.11435 0.2507 -0.11875 0.25226 -0.12268 C 0.25365 -0.12592 0.25695 -0.12986 0.2592 -0.13194 C 0.26059 -0.1331 0.26181 -0.13426 0.26354 -0.13495 C 0.26511 -0.13611 0.26702 -0.13634 0.26893 -0.1368 C 0.27066 -0.13819 0.27223 -0.14004 0.27431 -0.1412 C 0.27743 -0.14328 0.28594 -0.14398 0.28802 -0.14444 C 0.29028 -0.1456 0.29254 -0.14699 0.29497 -0.14768 C 0.30209 -0.1493 0.32674 -0.15046 0.32934 -0.15069 L 0.36771 -0.15208 C 0.37327 -0.15347 0.37865 -0.15463 0.38438 -0.15532 C 0.38872 -0.15602 0.39341 -0.15625 0.39792 -0.15694 C 0.39948 -0.15717 0.4007 -0.15833 0.40209 -0.15833 C 0.40851 -0.15926 0.41493 -0.15972 0.42118 -0.15995 L 0.51216 -0.16134 L 0.51216 -0.16111 " pathEditMode="relative" rAng="0" ptsTypes="AAAAAAAAAAAAAAAAA">
                                      <p:cBhvr>
                                        <p:cTn id="91" dur="2000" fill="hold"/>
                                        <p:tgtEl>
                                          <p:spTgt spid="86"/>
                                        </p:tgtEl>
                                        <p:attrNameLst>
                                          <p:attrName>ppt_x</p:attrName>
                                          <p:attrName>ppt_y</p:attrName>
                                        </p:attrNameLst>
                                      </p:cBhvr>
                                      <p:rCtr x="13177" y="-2546"/>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2" nodeType="clickEffect">
                                  <p:stCondLst>
                                    <p:cond delay="0"/>
                                  </p:stCondLst>
                                  <p:childTnLst>
                                    <p:animMotion origin="layout" path="M 0.00313 -0.20093 L 0.24982 -0.19028 " pathEditMode="relative" rAng="0" ptsTypes="AA">
                                      <p:cBhvr>
                                        <p:cTn id="95" dur="2000" fill="hold"/>
                                        <p:tgtEl>
                                          <p:spTgt spid="89"/>
                                        </p:tgtEl>
                                        <p:attrNameLst>
                                          <p:attrName>ppt_x</p:attrName>
                                          <p:attrName>ppt_y</p:attrName>
                                        </p:attrNameLst>
                                      </p:cBhvr>
                                      <p:rCtr x="11944" y="-93"/>
                                    </p:animMotion>
                                  </p:childTnLst>
                                </p:cTn>
                              </p:par>
                            </p:childTnLst>
                          </p:cTn>
                        </p:par>
                      </p:childTnLst>
                    </p:cTn>
                  </p:par>
                  <p:par>
                    <p:cTn id="96" fill="hold">
                      <p:stCondLst>
                        <p:cond delay="indefinite"/>
                      </p:stCondLst>
                      <p:childTnLst>
                        <p:par>
                          <p:cTn id="97" fill="hold">
                            <p:stCondLst>
                              <p:cond delay="0"/>
                            </p:stCondLst>
                            <p:childTnLst>
                              <p:par>
                                <p:cTn id="98" presetID="0" presetClass="path" presetSubtype="0" accel="50000" decel="50000" fill="hold" grpId="3" nodeType="clickEffect">
                                  <p:stCondLst>
                                    <p:cond delay="0"/>
                                  </p:stCondLst>
                                  <p:childTnLst>
                                    <p:animMotion origin="layout" path="M 0.51216 -0.1611 L 0.51216 -0.1611 L 0.53021 -0.15972 C 0.53611 -0.15902 0.54688 -0.15763 0.55295 -0.15671 C 0.55556 -0.15624 0.55834 -0.15578 0.56094 -0.15509 C 0.56702 -0.1537 0.57292 -0.15161 0.57917 -0.15069 C 0.58542 -0.14953 0.59202 -0.14953 0.59844 -0.14907 C 0.59948 -0.1486 0.6007 -0.14791 0.60174 -0.14745 C 0.60521 -0.14652 0.60868 -0.14606 0.61198 -0.14444 C 0.61337 -0.14397 0.61424 -0.14212 0.61545 -0.14143 C 0.61719 -0.1405 0.61927 -0.1405 0.62118 -0.14004 C 0.62483 -0.13749 0.62847 -0.13425 0.63247 -0.1324 L 0.63924 -0.12939 C 0.64045 -0.12823 0.6415 -0.12708 0.64271 -0.12638 C 0.64497 -0.12476 0.6474 -0.12384 0.64948 -0.12175 C 0.65209 -0.11921 0.65452 -0.1162 0.65625 -0.11272 C 0.65712 -0.1111 0.65764 -0.10948 0.65868 -0.10809 C 0.65955 -0.10671 0.66094 -0.10624 0.66198 -0.10509 C 0.66719 -0.09976 0.6665 -0.10046 0.66997 -0.09583 L 0.67118 -0.09583 " pathEditMode="relative" ptsTypes="AAAAAAAAAAAAAAAAAAAA">
                                      <p:cBhvr>
                                        <p:cTn id="99" dur="2000" fill="hold"/>
                                        <p:tgtEl>
                                          <p:spTgt spid="86"/>
                                        </p:tgtEl>
                                        <p:attrNameLst>
                                          <p:attrName>ppt_x</p:attrName>
                                          <p:attrName>ppt_y</p:attrName>
                                        </p:attrNameLst>
                                      </p:cBhvr>
                                    </p:animMotion>
                                  </p:childTnLst>
                                </p:cTn>
                              </p:par>
                            </p:childTnLst>
                          </p:cTn>
                        </p:par>
                        <p:par>
                          <p:cTn id="100" fill="hold">
                            <p:stCondLst>
                              <p:cond delay="2000"/>
                            </p:stCondLst>
                            <p:childTnLst>
                              <p:par>
                                <p:cTn id="101" presetID="0" presetClass="path" presetSubtype="0" accel="50000" decel="50000" fill="hold" grpId="4" nodeType="afterEffect">
                                  <p:stCondLst>
                                    <p:cond delay="0"/>
                                  </p:stCondLst>
                                  <p:childTnLst>
                                    <p:animMotion origin="layout" path="M 0.67118 -0.09583 L 0.67118 -0.09583 C 0.67257 -0.10046 0.67483 -0.10462 0.67569 -0.10949 C 0.67673 -0.11759 0.67604 -0.12569 0.67673 -0.13379 C 0.67691 -0.13541 0.67743 -0.1368 0.67795 -0.13842 C 0.67899 -0.17777 0.67986 -0.21712 0.68125 -0.25648 C 0.6816 -0.26759 0.68333 -0.2787 0.68351 -0.28981 C 0.68489 -0.36875 0.68437 -0.44745 0.68576 -0.52615 C 0.68594 -0.53287 0.6875 -0.53935 0.68802 -0.54583 C 0.68854 -0.55208 0.68854 -0.5581 0.68923 -0.56412 C 0.68941 -0.56574 0.69062 -0.56712 0.69028 -0.56875 C 0.6901 -0.56967 0.68871 -0.56875 0.68802 -0.56875 L 0.68802 -0.56875 " pathEditMode="relative" ptsTypes="AAAAAAAAAAAAA">
                                      <p:cBhvr>
                                        <p:cTn id="102" dur="2000" fill="hold"/>
                                        <p:tgtEl>
                                          <p:spTgt spid="86"/>
                                        </p:tgtEl>
                                        <p:attrNameLst>
                                          <p:attrName>ppt_x</p:attrName>
                                          <p:attrName>ppt_y</p:attrName>
                                        </p:attrNameLst>
                                      </p:cBhvr>
                                    </p:animMotion>
                                  </p:childTnLst>
                                </p:cTn>
                              </p:par>
                            </p:childTnLst>
                          </p:cTn>
                        </p:par>
                      </p:childTnLst>
                    </p:cTn>
                  </p:par>
                  <p:par>
                    <p:cTn id="103" fill="hold">
                      <p:stCondLst>
                        <p:cond delay="indefinite"/>
                      </p:stCondLst>
                      <p:childTnLst>
                        <p:par>
                          <p:cTn id="104" fill="hold">
                            <p:stCondLst>
                              <p:cond delay="0"/>
                            </p:stCondLst>
                            <p:childTnLst>
                              <p:par>
                                <p:cTn id="105" presetID="0" presetClass="path" presetSubtype="0" accel="50000" decel="50000" fill="hold" grpId="3" nodeType="clickEffect">
                                  <p:stCondLst>
                                    <p:cond delay="0"/>
                                  </p:stCondLst>
                                  <p:childTnLst>
                                    <p:animMotion origin="layout" path="M 0.24983 -0.19029 L 0.24983 -0.19029 C 0.25244 -0.1933 0.25521 -0.19607 0.25764 -0.19955 C 0.26442 -0.20834 0.26442 -0.21251 0.2724 -0.2176 C 0.2757 -0.21968 0.27935 -0.22061 0.28264 -0.22223 C 0.29705 -0.22941 0.28542 -0.22617 0.3066 -0.23288 C 0.31771 -0.23635 0.33942 -0.24052 0.34966 -0.24191 C 0.3599 -0.2433 0.37014 -0.24376 0.38039 -0.24492 L 0.41667 -0.24955 C 0.46893 -0.24792 0.52136 -0.24839 0.57344 -0.24492 C 0.58091 -0.24445 0.58785 -0.23982 0.59514 -0.23728 L 0.61216 -0.23126 C 0.62622 -0.21876 0.60278 -0.23936 0.62014 -0.22524 C 0.62553 -0.22084 0.63074 -0.21621 0.63594 -0.21158 C 0.64931 -0.20024 0.64393 -0.20302 0.65192 -0.19955 C 0.65955 -0.18913 0.64983 -0.20117 0.6632 -0.19029 C 0.66459 -0.18936 0.66546 -0.18728 0.66667 -0.18589 C 0.67535 -0.17617 0.6658 -0.18867 0.6724 -0.17964 L 0.69063 -0.65996 " pathEditMode="relative" ptsTypes="AAAAAAAAAAAAAAAAAAA">
                                      <p:cBhvr>
                                        <p:cTn id="106" dur="2000" fill="hold"/>
                                        <p:tgtEl>
                                          <p:spTgt spid="89"/>
                                        </p:tgtEl>
                                        <p:attrNameLst>
                                          <p:attrName>ppt_x</p:attrName>
                                          <p:attrName>ppt_y</p:attrName>
                                        </p:attrNameLst>
                                      </p:cBhvr>
                                    </p:animMotion>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grpId="5" nodeType="clickEffect">
                                  <p:stCondLst>
                                    <p:cond delay="0"/>
                                  </p:stCondLst>
                                  <p:childTnLst>
                                    <p:animMotion origin="layout" path="M 0.68803 -0.56851 L 0.68803 -0.04143 L 0.32327 -0.03819 L 0.24497 -0.09282 " pathEditMode="relative" ptsTypes="AAAA">
                                      <p:cBhvr>
                                        <p:cTn id="110" dur="3000" fill="hold"/>
                                        <p:tgtEl>
                                          <p:spTgt spid="86"/>
                                        </p:tgtEl>
                                        <p:attrNameLst>
                                          <p:attrName>ppt_x</p:attrName>
                                          <p:attrName>ppt_y</p:attrName>
                                        </p:attrNameLst>
                                      </p:cBhvr>
                                    </p:animMotion>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grpId="4" nodeType="clickEffect">
                                  <p:stCondLst>
                                    <p:cond delay="0"/>
                                  </p:stCondLst>
                                  <p:childTnLst>
                                    <p:animMotion origin="layout" path="M 0.68942 -0.64861 C 0.68977 -0.47593 0.69011 -0.30324 0.69063 -0.13056 L 0.4099 -0.12894 " pathEditMode="relative" ptsTypes="AAA">
                                      <p:cBhvr>
                                        <p:cTn id="114" dur="2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2" grpId="0"/>
      <p:bldP spid="36" grpId="0"/>
      <p:bldP spid="38" grpId="0" animBg="1"/>
      <p:bldP spid="54" grpId="0"/>
      <p:bldP spid="55" grpId="0"/>
      <p:bldP spid="77" grpId="0" animBg="1"/>
      <p:bldP spid="86" grpId="0" animBg="1"/>
      <p:bldP spid="86" grpId="1" animBg="1"/>
      <p:bldP spid="86" grpId="2" animBg="1"/>
      <p:bldP spid="86" grpId="3" animBg="1"/>
      <p:bldP spid="86" grpId="4" animBg="1"/>
      <p:bldP spid="86" grpId="5" animBg="1"/>
      <p:bldP spid="89" grpId="0" animBg="1"/>
      <p:bldP spid="89" grpId="1" animBg="1"/>
      <p:bldP spid="89" grpId="2" animBg="1"/>
      <p:bldP spid="89" grpId="3" animBg="1"/>
      <p:bldP spid="89" grpId="4"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4000" dirty="0">
                <a:solidFill>
                  <a:schemeClr val="bg1">
                    <a:lumMod val="65000"/>
                  </a:schemeClr>
                </a:solidFill>
              </a:rPr>
              <a:t>Motivation and Our Approach</a:t>
            </a:r>
          </a:p>
          <a:p>
            <a:r>
              <a:rPr lang="en-US" sz="4000" dirty="0">
                <a:solidFill>
                  <a:schemeClr val="bg1">
                    <a:lumMod val="65000"/>
                  </a:schemeClr>
                </a:solidFill>
              </a:rPr>
              <a:t>Parallelism Challenge</a:t>
            </a:r>
          </a:p>
          <a:p>
            <a:r>
              <a:rPr lang="en-US" sz="4000" dirty="0">
                <a:solidFill>
                  <a:schemeClr val="bg1">
                    <a:lumMod val="65000"/>
                  </a:schemeClr>
                </a:solidFill>
              </a:rPr>
              <a:t>IMPICA Core Architecture</a:t>
            </a:r>
          </a:p>
          <a:p>
            <a:r>
              <a:rPr lang="en-US" sz="4000" dirty="0">
                <a:solidFill>
                  <a:srgbClr val="C00000"/>
                </a:solidFill>
              </a:rPr>
              <a:t>Address Translation Challenge</a:t>
            </a:r>
          </a:p>
          <a:p>
            <a:r>
              <a:rPr lang="en-US" sz="4000" dirty="0">
                <a:solidFill>
                  <a:srgbClr val="C00000"/>
                </a:solidFill>
              </a:rPr>
              <a:t>IMPICA Page Table</a:t>
            </a:r>
          </a:p>
          <a:p>
            <a:r>
              <a:rPr lang="en-US" sz="4000" dirty="0"/>
              <a:t>Evaluation</a:t>
            </a:r>
          </a:p>
          <a:p>
            <a:r>
              <a:rPr lang="en-US" sz="4000" dirty="0"/>
              <a:t>Conclusion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648595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 Translation Challenge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pic>
        <p:nvPicPr>
          <p:cNvPr id="5" name="Picture 2" descr="https://lh3.googleusercontent.com/3xgXI2Pgv8nIrFBOvsDaucRGIRjTAYX90w7NWkJRQdssgbMD5bSLeH2Kb4_3Nap9Jq0=w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733" y="1773313"/>
            <a:ext cx="1619250" cy="161925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ube 5"/>
          <p:cNvSpPr/>
          <p:nvPr/>
        </p:nvSpPr>
        <p:spPr>
          <a:xfrm>
            <a:off x="5007923" y="2243576"/>
            <a:ext cx="2244614" cy="1030312"/>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grpSp>
        <p:nvGrpSpPr>
          <p:cNvPr id="7" name="Group 6"/>
          <p:cNvGrpSpPr/>
          <p:nvPr/>
        </p:nvGrpSpPr>
        <p:grpSpPr>
          <a:xfrm>
            <a:off x="5204497" y="1873225"/>
            <a:ext cx="1811241" cy="1166619"/>
            <a:chOff x="1795451" y="2219413"/>
            <a:chExt cx="1234990" cy="776005"/>
          </a:xfrm>
        </p:grpSpPr>
        <p:sp>
          <p:nvSpPr>
            <p:cNvPr id="8" name="Cube 7"/>
            <p:cNvSpPr/>
            <p:nvPr/>
          </p:nvSpPr>
          <p:spPr>
            <a:xfrm>
              <a:off x="1795451" y="246311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9" name="Cube 8"/>
            <p:cNvSpPr/>
            <p:nvPr/>
          </p:nvSpPr>
          <p:spPr>
            <a:xfrm>
              <a:off x="1795451" y="2341262"/>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10" name="Cube 9"/>
            <p:cNvSpPr/>
            <p:nvPr/>
          </p:nvSpPr>
          <p:spPr>
            <a:xfrm>
              <a:off x="1795451" y="2219413"/>
              <a:ext cx="1234990" cy="532306"/>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
                <a:cs typeface=""/>
              </a:endParaRPr>
            </a:p>
          </p:txBody>
        </p:sp>
      </p:grpSp>
      <p:sp>
        <p:nvSpPr>
          <p:cNvPr id="16" name="Rectangle 15"/>
          <p:cNvSpPr/>
          <p:nvPr/>
        </p:nvSpPr>
        <p:spPr>
          <a:xfrm>
            <a:off x="1301673" y="2758732"/>
            <a:ext cx="1615310" cy="38005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TLB/MMU</a:t>
            </a:r>
          </a:p>
        </p:txBody>
      </p:sp>
      <p:sp>
        <p:nvSpPr>
          <p:cNvPr id="17" name="Rectangle 16"/>
          <p:cNvSpPr/>
          <p:nvPr/>
        </p:nvSpPr>
        <p:spPr>
          <a:xfrm>
            <a:off x="1171639" y="1689000"/>
            <a:ext cx="1871438" cy="38005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Pointer (VA)</a:t>
            </a:r>
          </a:p>
        </p:txBody>
      </p:sp>
      <p:cxnSp>
        <p:nvCxnSpPr>
          <p:cNvPr id="19" name="Straight Arrow Connector 18"/>
          <p:cNvCxnSpPr/>
          <p:nvPr/>
        </p:nvCxnSpPr>
        <p:spPr>
          <a:xfrm>
            <a:off x="3169195" y="2881759"/>
            <a:ext cx="162657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129168" y="2414018"/>
            <a:ext cx="1626577" cy="130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4"/>
          <a:srcRect b="11849"/>
          <a:stretch/>
        </p:blipFill>
        <p:spPr>
          <a:xfrm>
            <a:off x="1385479" y="3649118"/>
            <a:ext cx="6373067" cy="2394513"/>
          </a:xfrm>
          <a:prstGeom prst="rect">
            <a:avLst/>
          </a:prstGeom>
        </p:spPr>
      </p:pic>
      <p:sp>
        <p:nvSpPr>
          <p:cNvPr id="26" name="Rectangle 25"/>
          <p:cNvSpPr/>
          <p:nvPr/>
        </p:nvSpPr>
        <p:spPr>
          <a:xfrm>
            <a:off x="1135486" y="2922076"/>
            <a:ext cx="1871438" cy="38005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F00"/>
                </a:solidFill>
                <a:effectLst/>
                <a:uLnTx/>
                <a:uFillTx/>
                <a:latin typeface="Gill Sans MT" panose="020B0502020104020203" pitchFamily="34" charset="0"/>
                <a:ea typeface="Times New Roman" charset="0"/>
                <a:cs typeface="Times New Roman" charset="0"/>
              </a:rPr>
              <a:t>Pointer (PA)</a:t>
            </a:r>
          </a:p>
        </p:txBody>
      </p:sp>
      <p:sp>
        <p:nvSpPr>
          <p:cNvPr id="27" name="Rectangle 26"/>
          <p:cNvSpPr/>
          <p:nvPr/>
        </p:nvSpPr>
        <p:spPr>
          <a:xfrm>
            <a:off x="3170173" y="5934317"/>
            <a:ext cx="27422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Page table walk</a:t>
            </a:r>
          </a:p>
        </p:txBody>
      </p:sp>
      <p:sp>
        <p:nvSpPr>
          <p:cNvPr id="28" name="Rectangle 27"/>
          <p:cNvSpPr/>
          <p:nvPr/>
        </p:nvSpPr>
        <p:spPr>
          <a:xfrm>
            <a:off x="3027556" y="2922076"/>
            <a:ext cx="1007986" cy="38005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29" name="Rounded Rectangle 28"/>
          <p:cNvSpPr/>
          <p:nvPr/>
        </p:nvSpPr>
        <p:spPr>
          <a:xfrm>
            <a:off x="4914900" y="1689001"/>
            <a:ext cx="2461846" cy="1810339"/>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792480" y="3593876"/>
            <a:ext cx="7722870" cy="283229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1929362" y="4670115"/>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24" name="Rectangle 23"/>
          <p:cNvSpPr/>
          <p:nvPr/>
        </p:nvSpPr>
        <p:spPr>
          <a:xfrm>
            <a:off x="3006943" y="5169728"/>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33" name="Rectangle 32"/>
          <p:cNvSpPr/>
          <p:nvPr/>
        </p:nvSpPr>
        <p:spPr>
          <a:xfrm>
            <a:off x="4114045" y="5482511"/>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34" name="Rectangle 33"/>
          <p:cNvSpPr/>
          <p:nvPr/>
        </p:nvSpPr>
        <p:spPr>
          <a:xfrm>
            <a:off x="5204516" y="4850363"/>
            <a:ext cx="854523" cy="21671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PTW</a:t>
            </a:r>
          </a:p>
        </p:txBody>
      </p:sp>
      <p:sp>
        <p:nvSpPr>
          <p:cNvPr id="30" name="Rounded Rectangle 29"/>
          <p:cNvSpPr/>
          <p:nvPr/>
        </p:nvSpPr>
        <p:spPr>
          <a:xfrm rot="21364223">
            <a:off x="122610" y="4047711"/>
            <a:ext cx="8869297" cy="1675356"/>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rPr>
              <a:t>No TLB/MMU on the memory side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Duplicating it is costly and creates compatibility issue</a:t>
            </a:r>
          </a:p>
        </p:txBody>
      </p:sp>
      <p:sp>
        <p:nvSpPr>
          <p:cNvPr id="32" name="Rounded Rectangle 31"/>
          <p:cNvSpPr/>
          <p:nvPr/>
        </p:nvSpPr>
        <p:spPr>
          <a:xfrm rot="21364223">
            <a:off x="719169" y="1633002"/>
            <a:ext cx="7298809"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The page table walk requires multiple memory accesses</a:t>
            </a:r>
          </a:p>
        </p:txBody>
      </p:sp>
    </p:spTree>
    <p:custDataLst>
      <p:tags r:id="rId1"/>
    </p:custDataLst>
    <p:extLst>
      <p:ext uri="{BB962C8B-B14F-4D97-AF65-F5344CB8AC3E}">
        <p14:creationId xmlns:p14="http://schemas.microsoft.com/office/powerpoint/2010/main" val="13339251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347 -0.00208 L -0.00347 0.14931 " pathEditMode="relative" ptsTypes="AA">
                                      <p:cBhvr>
                                        <p:cTn id="14" dur="2000" fill="hold"/>
                                        <p:tgtEl>
                                          <p:spTgt spid="1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0"/>
                            </p:stCondLst>
                            <p:childTnLst>
                              <p:par>
                                <p:cTn id="29" presetID="0" presetClass="path" presetSubtype="0" accel="50000" decel="50000" fill="hold" grpId="2" nodeType="afterEffect">
                                  <p:stCondLst>
                                    <p:cond delay="0"/>
                                  </p:stCondLst>
                                  <p:childTnLst>
                                    <p:animMotion origin="layout" path="M 3.33333E-6 3.7037E-6 L 0.25434 3.7037E-6 L 0.25555 -0.11551 L -0.0434 -0.11273 L -0.04445 0.00602 " pathEditMode="relative" ptsTypes="AAAAA">
                                      <p:cBhvr>
                                        <p:cTn id="30" dur="2000" fill="hold"/>
                                        <p:tgtEl>
                                          <p:spTgt spid="28"/>
                                        </p:tgtEl>
                                        <p:attrNameLst>
                                          <p:attrName>ppt_x</p:attrName>
                                          <p:attrName>ppt_y</p:attrName>
                                        </p:attrNameLst>
                                      </p:cBhvr>
                                    </p:animMotion>
                                  </p:childTnLst>
                                </p:cTn>
                              </p:par>
                            </p:childTnLst>
                          </p:cTn>
                        </p:par>
                        <p:par>
                          <p:cTn id="31" fill="hold">
                            <p:stCondLst>
                              <p:cond delay="2000"/>
                            </p:stCondLst>
                            <p:childTnLst>
                              <p:par>
                                <p:cTn id="32" presetID="1" presetClass="exit" presetSubtype="0" fill="hold" grpId="1" nodeType="afterEffect">
                                  <p:stCondLst>
                                    <p:cond delay="0"/>
                                  </p:stCondLst>
                                  <p:childTnLst>
                                    <p:set>
                                      <p:cBhvr>
                                        <p:cTn id="33" dur="1" fill="hold">
                                          <p:stCondLst>
                                            <p:cond delay="0"/>
                                          </p:stCondLst>
                                        </p:cTn>
                                        <p:tgtEl>
                                          <p:spTgt spid="23"/>
                                        </p:tgtEl>
                                        <p:attrNameLst>
                                          <p:attrName>style.visibility</p:attrName>
                                        </p:attrNameLst>
                                      </p:cBhvr>
                                      <p:to>
                                        <p:strVal val="hidden"/>
                                      </p:to>
                                    </p:se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2000"/>
                            </p:stCondLst>
                            <p:childTnLst>
                              <p:par>
                                <p:cTn id="38" presetID="0" presetClass="path" presetSubtype="0" accel="50000" decel="50000" fill="hold" grpId="3" nodeType="afterEffect">
                                  <p:stCondLst>
                                    <p:cond delay="0"/>
                                  </p:stCondLst>
                                  <p:childTnLst>
                                    <p:animMotion origin="layout" path="M 2.22222E-6 6.2963E-6 L 0.30104 -0.0074 L 0.30226 -0.13333 L 2.22222E-6 -0.13055 L 2.22222E-6 6.2963E-6 Z " pathEditMode="relative" ptsTypes="AAAAA">
                                      <p:cBhvr>
                                        <p:cTn id="39" dur="2000" fill="hold"/>
                                        <p:tgtEl>
                                          <p:spTgt spid="28"/>
                                        </p:tgtEl>
                                        <p:attrNameLst>
                                          <p:attrName>ppt_x</p:attrName>
                                          <p:attrName>ppt_y</p:attrName>
                                        </p:attrNameLst>
                                      </p:cBhvr>
                                    </p:animMotion>
                                  </p:childTnLst>
                                </p:cTn>
                              </p:par>
                            </p:childTnLst>
                          </p:cTn>
                        </p:par>
                        <p:par>
                          <p:cTn id="40" fill="hold">
                            <p:stCondLst>
                              <p:cond delay="4000"/>
                            </p:stCondLst>
                            <p:childTnLst>
                              <p:par>
                                <p:cTn id="41" presetID="1" presetClass="exit" presetSubtype="0" fill="hold" grpId="1" nodeType="after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par>
                          <p:cTn id="46" fill="hold">
                            <p:stCondLst>
                              <p:cond delay="4000"/>
                            </p:stCondLst>
                            <p:childTnLst>
                              <p:par>
                                <p:cTn id="47" presetID="0" presetClass="path" presetSubtype="0" accel="50000" decel="50000" fill="hold" grpId="4" nodeType="afterEffect">
                                  <p:stCondLst>
                                    <p:cond delay="0"/>
                                  </p:stCondLst>
                                  <p:childTnLst>
                                    <p:animMotion origin="layout" path="M 4.44444E-6 1.85185E-6 L 0.26111 0.00139 L 0.26232 -0.11273 L -0.01216 -0.11412 L -0.0132 0.01042 " pathEditMode="relative" ptsTypes="AAAAA">
                                      <p:cBhvr>
                                        <p:cTn id="48" dur="2000" fill="hold"/>
                                        <p:tgtEl>
                                          <p:spTgt spid="28"/>
                                        </p:tgtEl>
                                        <p:attrNameLst>
                                          <p:attrName>ppt_x</p:attrName>
                                          <p:attrName>ppt_y</p:attrName>
                                        </p:attrNameLst>
                                      </p:cBhvr>
                                    </p:animMotion>
                                  </p:childTnLst>
                                </p:cTn>
                              </p:par>
                            </p:childTnLst>
                          </p:cTn>
                        </p:par>
                        <p:par>
                          <p:cTn id="49" fill="hold">
                            <p:stCondLst>
                              <p:cond delay="6000"/>
                            </p:stCondLst>
                            <p:childTnLst>
                              <p:par>
                                <p:cTn id="50" presetID="1" presetClass="exit" presetSubtype="0" fill="hold" grpId="1" nodeType="afterEffect">
                                  <p:stCondLst>
                                    <p:cond delay="0"/>
                                  </p:stCondLst>
                                  <p:childTnLst>
                                    <p:set>
                                      <p:cBhvr>
                                        <p:cTn id="51" dur="1" fill="hold">
                                          <p:stCondLst>
                                            <p:cond delay="0"/>
                                          </p:stCondLst>
                                        </p:cTn>
                                        <p:tgtEl>
                                          <p:spTgt spid="33"/>
                                        </p:tgtEl>
                                        <p:attrNameLst>
                                          <p:attrName>style.visibility</p:attrName>
                                        </p:attrNameLst>
                                      </p:cBhvr>
                                      <p:to>
                                        <p:strVal val="hidden"/>
                                      </p:to>
                                    </p:set>
                                  </p:child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par>
                          <p:cTn id="55" fill="hold">
                            <p:stCondLst>
                              <p:cond delay="6000"/>
                            </p:stCondLst>
                            <p:childTnLst>
                              <p:par>
                                <p:cTn id="56" presetID="0" presetClass="path" presetSubtype="0" accel="50000" decel="50000" fill="hold" grpId="5" nodeType="afterEffect">
                                  <p:stCondLst>
                                    <p:cond delay="0"/>
                                  </p:stCondLst>
                                  <p:childTnLst>
                                    <p:animMotion origin="layout" path="M 5.55556E-7 2.96296E-6 L 0.27431 -0.00301 L 0.27309 -0.1169 L 0.0033 -0.1169 L 5.55556E-7 2.96296E-6 Z " pathEditMode="relative" ptsTypes="AAAAA">
                                      <p:cBhvr>
                                        <p:cTn id="57" dur="2000" fill="hold"/>
                                        <p:tgtEl>
                                          <p:spTgt spid="28"/>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8"/>
                                        </p:tgtEl>
                                        <p:attrNameLst>
                                          <p:attrName>style.visibility</p:attrName>
                                        </p:attrNameLst>
                                      </p:cBhvr>
                                      <p:to>
                                        <p:strVal val="hidden"/>
                                      </p:to>
                                    </p:set>
                                  </p:childTnLst>
                                </p:cTn>
                              </p:par>
                              <p:par>
                                <p:cTn id="62" presetID="0" presetClass="path" presetSubtype="0" accel="50000" decel="50000" fill="hold" grpId="2" nodeType="withEffect">
                                  <p:stCondLst>
                                    <p:cond delay="0"/>
                                  </p:stCondLst>
                                  <p:childTnLst>
                                    <p:animMotion origin="layout" path="M -0.00729 0.14422 L -0.00555 0.17685 " pathEditMode="relative" rAng="0" ptsTypes="AA">
                                      <p:cBhvr>
                                        <p:cTn id="63" dur="2000" fill="hold"/>
                                        <p:tgtEl>
                                          <p:spTgt spid="17"/>
                                        </p:tgtEl>
                                        <p:attrNameLst>
                                          <p:attrName>ppt_x</p:attrName>
                                          <p:attrName>ppt_y</p:attrName>
                                        </p:attrNameLst>
                                      </p:cBhvr>
                                      <p:rCtr x="87" y="1620"/>
                                    </p:animMotion>
                                  </p:childTnLst>
                                </p:cTn>
                              </p:par>
                            </p:childTnLst>
                          </p:cTn>
                        </p:par>
                        <p:par>
                          <p:cTn id="64" fill="hold">
                            <p:stCondLst>
                              <p:cond delay="2000"/>
                            </p:stCondLst>
                            <p:childTnLst>
                              <p:par>
                                <p:cTn id="65" presetID="1" presetClass="exit" presetSubtype="0" fill="hold" grpId="3" nodeType="after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par>
                          <p:cTn id="67" fill="hold">
                            <p:stCondLst>
                              <p:cond delay="2000"/>
                            </p:stCondLst>
                            <p:childTnLst>
                              <p:par>
                                <p:cTn id="68" presetID="1"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6"/>
                                        </p:tgtEl>
                                        <p:attrNameLst>
                                          <p:attrName>style.visibility</p:attrName>
                                        </p:attrNameLst>
                                      </p:cBhvr>
                                      <p:to>
                                        <p:strVal val="hidden"/>
                                      </p:to>
                                    </p:set>
                                  </p:childTnLst>
                                </p:cTn>
                              </p:par>
                              <p:par>
                                <p:cTn id="74" presetID="9" presetClass="emph" presetSubtype="0" nodeType="withEffect">
                                  <p:stCondLst>
                                    <p:cond delay="0"/>
                                  </p:stCondLst>
                                  <p:childTnLst>
                                    <p:set>
                                      <p:cBhvr rctx="PPT">
                                        <p:cTn id="75" dur="indefinite"/>
                                        <p:tgtEl>
                                          <p:spTgt spid="25"/>
                                        </p:tgtEl>
                                        <p:attrNameLst>
                                          <p:attrName>style.opacity</p:attrName>
                                        </p:attrNameLst>
                                      </p:cBhvr>
                                      <p:to>
                                        <p:strVal val="0.5"/>
                                      </p:to>
                                    </p:set>
                                    <p:animEffect filter="image" prLst="opacity: 0.5">
                                      <p:cBhvr rctx="IE">
                                        <p:cTn id="76" dur="indefinite"/>
                                        <p:tgtEl>
                                          <p:spTgt spid="25"/>
                                        </p:tgtEl>
                                      </p:cBhvr>
                                    </p:animEffect>
                                  </p:childTnLst>
                                </p:cTn>
                              </p:par>
                              <p:par>
                                <p:cTn id="77" presetID="9" presetClass="emph" presetSubtype="0" grpId="1" nodeType="withEffect">
                                  <p:stCondLst>
                                    <p:cond delay="0"/>
                                  </p:stCondLst>
                                  <p:childTnLst>
                                    <p:set>
                                      <p:cBhvr rctx="PPT">
                                        <p:cTn id="78" dur="indefinite"/>
                                        <p:tgtEl>
                                          <p:spTgt spid="27"/>
                                        </p:tgtEl>
                                        <p:attrNameLst>
                                          <p:attrName>style.opacity</p:attrName>
                                        </p:attrNameLst>
                                      </p:cBhvr>
                                      <p:to>
                                        <p:strVal val="0.5"/>
                                      </p:to>
                                    </p:set>
                                    <p:animEffect filter="image" prLst="opacity: 0.5">
                                      <p:cBhvr rctx="IE">
                                        <p:cTn id="79" dur="indefinite"/>
                                        <p:tgtEl>
                                          <p:spTgt spid="27"/>
                                        </p:tgtEl>
                                      </p:cBhvr>
                                    </p:animEffect>
                                  </p:childTnLst>
                                </p:cTn>
                              </p:par>
                              <p:par>
                                <p:cTn id="80" presetID="9" presetClass="emph" presetSubtype="0" grpId="2" nodeType="withEffect">
                                  <p:stCondLst>
                                    <p:cond delay="0"/>
                                  </p:stCondLst>
                                  <p:childTnLst>
                                    <p:set>
                                      <p:cBhvr rctx="PPT">
                                        <p:cTn id="81" dur="indefinite"/>
                                        <p:tgtEl>
                                          <p:spTgt spid="26"/>
                                        </p:tgtEl>
                                        <p:attrNameLst>
                                          <p:attrName>style.opacity</p:attrName>
                                        </p:attrNameLst>
                                      </p:cBhvr>
                                      <p:to>
                                        <p:strVal val="0.5"/>
                                      </p:to>
                                    </p:set>
                                    <p:animEffect filter="image" prLst="opacity: 0.5">
                                      <p:cBhvr rctx="IE">
                                        <p:cTn id="82" dur="indefinite"/>
                                        <p:tgtEl>
                                          <p:spTgt spid="26"/>
                                        </p:tgtEl>
                                      </p:cBhvr>
                                    </p:animEffect>
                                  </p:childTnLst>
                                </p:cTn>
                              </p:par>
                              <p:par>
                                <p:cTn id="83" presetID="9" presetClass="emph" presetSubtype="0" nodeType="withEffect">
                                  <p:stCondLst>
                                    <p:cond delay="0"/>
                                  </p:stCondLst>
                                  <p:childTnLst>
                                    <p:set>
                                      <p:cBhvr rctx="PPT">
                                        <p:cTn id="84" dur="indefinite"/>
                                        <p:tgtEl>
                                          <p:spTgt spid="5"/>
                                        </p:tgtEl>
                                        <p:attrNameLst>
                                          <p:attrName>style.opacity</p:attrName>
                                        </p:attrNameLst>
                                      </p:cBhvr>
                                      <p:to>
                                        <p:strVal val="0.5"/>
                                      </p:to>
                                    </p:set>
                                    <p:animEffect filter="image" prLst="opacity: 0.5">
                                      <p:cBhvr rctx="IE">
                                        <p:cTn id="85" dur="indefinite"/>
                                        <p:tgtEl>
                                          <p:spTgt spid="5"/>
                                        </p:tgtEl>
                                      </p:cBhvr>
                                    </p:animEffect>
                                  </p:childTnLst>
                                </p:cTn>
                              </p:par>
                              <p:par>
                                <p:cTn id="86" presetID="9" presetClass="emph" presetSubtype="0" nodeType="withEffect">
                                  <p:stCondLst>
                                    <p:cond delay="0"/>
                                  </p:stCondLst>
                                  <p:childTnLst>
                                    <p:set>
                                      <p:cBhvr rctx="PPT">
                                        <p:cTn id="87" dur="indefinite"/>
                                        <p:tgtEl>
                                          <p:spTgt spid="22"/>
                                        </p:tgtEl>
                                        <p:attrNameLst>
                                          <p:attrName>style.opacity</p:attrName>
                                        </p:attrNameLst>
                                      </p:cBhvr>
                                      <p:to>
                                        <p:strVal val="0.5"/>
                                      </p:to>
                                    </p:set>
                                    <p:animEffect filter="image" prLst="opacity: 0.5">
                                      <p:cBhvr rctx="IE">
                                        <p:cTn id="88" dur="indefinite"/>
                                        <p:tgtEl>
                                          <p:spTgt spid="22"/>
                                        </p:tgtEl>
                                      </p:cBhvr>
                                    </p:animEffect>
                                  </p:childTnLst>
                                </p:cTn>
                              </p:par>
                              <p:par>
                                <p:cTn id="89" presetID="9" presetClass="emph" presetSubtype="0" nodeType="withEffect">
                                  <p:stCondLst>
                                    <p:cond delay="0"/>
                                  </p:stCondLst>
                                  <p:childTnLst>
                                    <p:set>
                                      <p:cBhvr rctx="PPT">
                                        <p:cTn id="90" dur="indefinite"/>
                                        <p:tgtEl>
                                          <p:spTgt spid="19"/>
                                        </p:tgtEl>
                                        <p:attrNameLst>
                                          <p:attrName>style.opacity</p:attrName>
                                        </p:attrNameLst>
                                      </p:cBhvr>
                                      <p:to>
                                        <p:strVal val="0.5"/>
                                      </p:to>
                                    </p:set>
                                    <p:animEffect filter="image" prLst="opacity: 0.5">
                                      <p:cBhvr rctx="IE">
                                        <p:cTn id="91" dur="indefinite"/>
                                        <p:tgtEl>
                                          <p:spTgt spid="19"/>
                                        </p:tgtEl>
                                      </p:cBhvr>
                                    </p:animEffect>
                                  </p:childTnLst>
                                </p:cTn>
                              </p:par>
                              <p:par>
                                <p:cTn id="92" presetID="9" presetClass="emph" presetSubtype="0" grpId="0" nodeType="withEffect">
                                  <p:stCondLst>
                                    <p:cond delay="0"/>
                                  </p:stCondLst>
                                  <p:childTnLst>
                                    <p:set>
                                      <p:cBhvr rctx="PPT">
                                        <p:cTn id="93" dur="indefinite"/>
                                        <p:tgtEl>
                                          <p:spTgt spid="6"/>
                                        </p:tgtEl>
                                        <p:attrNameLst>
                                          <p:attrName>style.opacity</p:attrName>
                                        </p:attrNameLst>
                                      </p:cBhvr>
                                      <p:to>
                                        <p:strVal val="0.5"/>
                                      </p:to>
                                    </p:set>
                                    <p:animEffect filter="image" prLst="opacity: 0.5">
                                      <p:cBhvr rctx="IE">
                                        <p:cTn id="94" dur="indefinite"/>
                                        <p:tgtEl>
                                          <p:spTgt spid="6"/>
                                        </p:tgtEl>
                                      </p:cBhvr>
                                    </p:animEffect>
                                  </p:childTnLst>
                                </p:cTn>
                              </p:par>
                              <p:par>
                                <p:cTn id="95" presetID="9" presetClass="emph" presetSubtype="0" nodeType="withEffect">
                                  <p:stCondLst>
                                    <p:cond delay="0"/>
                                  </p:stCondLst>
                                  <p:childTnLst>
                                    <p:set>
                                      <p:cBhvr rctx="PPT">
                                        <p:cTn id="96" dur="indefinite"/>
                                        <p:tgtEl>
                                          <p:spTgt spid="7"/>
                                        </p:tgtEl>
                                        <p:attrNameLst>
                                          <p:attrName>style.opacity</p:attrName>
                                        </p:attrNameLst>
                                      </p:cBhvr>
                                      <p:to>
                                        <p:strVal val="0.5"/>
                                      </p:to>
                                    </p:set>
                                    <p:animEffect filter="image" prLst="opacity: 0.5">
                                      <p:cBhvr rctx="IE">
                                        <p:cTn id="97" dur="indefinite"/>
                                        <p:tgtEl>
                                          <p:spTgt spid="7"/>
                                        </p:tgtEl>
                                      </p:cBhvr>
                                    </p:animEffect>
                                  </p:childTnLst>
                                </p:cTn>
                              </p:par>
                              <p:par>
                                <p:cTn id="98" presetID="1" presetClass="exit" presetSubtype="0" fill="hold" grpId="1" nodeType="withEffect">
                                  <p:stCondLst>
                                    <p:cond delay="0"/>
                                  </p:stCondLst>
                                  <p:childTnLst>
                                    <p:set>
                                      <p:cBhvr>
                                        <p:cTn id="99" dur="1" fill="hold">
                                          <p:stCondLst>
                                            <p:cond delay="0"/>
                                          </p:stCondLst>
                                        </p:cTn>
                                        <p:tgtEl>
                                          <p:spTgt spid="34"/>
                                        </p:tgtEl>
                                        <p:attrNameLst>
                                          <p:attrName>style.visibility</p:attrName>
                                        </p:attrNameLst>
                                      </p:cBhvr>
                                      <p:to>
                                        <p:strVal val="hidden"/>
                                      </p:to>
                                    </p:set>
                                  </p:childTnLst>
                                </p:cTn>
                              </p:par>
                              <p:par>
                                <p:cTn id="100" presetID="1"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29"/>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0"/>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0">
                                            <p:txEl>
                                              <p:pRg st="0" end="0"/>
                                            </p:txEl>
                                          </p:spTgt>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0">
                                            <p:txEl>
                                              <p:pRg st="1" end="1"/>
                                            </p:txEl>
                                          </p:spTgt>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7" grpId="1" animBg="1"/>
      <p:bldP spid="17" grpId="2" animBg="1"/>
      <p:bldP spid="17" grpId="3" animBg="1"/>
      <p:bldP spid="26" grpId="0" animBg="1"/>
      <p:bldP spid="26" grpId="1" animBg="1"/>
      <p:bldP spid="26" grpId="2" animBg="1"/>
      <p:bldP spid="27" grpId="0"/>
      <p:bldP spid="27" grpId="1"/>
      <p:bldP spid="28" grpId="0" animBg="1"/>
      <p:bldP spid="28" grpId="1" animBg="1"/>
      <p:bldP spid="28" grpId="2" animBg="1"/>
      <p:bldP spid="28" grpId="3" animBg="1"/>
      <p:bldP spid="28" grpId="4" animBg="1"/>
      <p:bldP spid="28" grpId="5" animBg="1"/>
      <p:bldP spid="29" grpId="0" animBg="1"/>
      <p:bldP spid="29" grpId="1" animBg="1"/>
      <p:bldP spid="31" grpId="0" animBg="1"/>
      <p:bldP spid="23" grpId="0" animBg="1"/>
      <p:bldP spid="23" grpId="1" animBg="1"/>
      <p:bldP spid="24" grpId="0" animBg="1"/>
      <p:bldP spid="24" grpId="1" animBg="1"/>
      <p:bldP spid="33" grpId="0" animBg="1"/>
      <p:bldP spid="33" grpId="1" animBg="1"/>
      <p:bldP spid="34" grpId="0" animBg="1"/>
      <p:bldP spid="34" grpId="1" animBg="1"/>
      <p:bldP spid="30" grpId="0" animBg="1"/>
      <p:bldP spid="30" grpId="1" animBg="1"/>
      <p:bldP spid="3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IMPICA Page Table</a:t>
            </a:r>
          </a:p>
        </p:txBody>
      </p:sp>
      <p:sp>
        <p:nvSpPr>
          <p:cNvPr id="3" name="Content Placeholder 2"/>
          <p:cNvSpPr>
            <a:spLocks noGrp="1"/>
          </p:cNvSpPr>
          <p:nvPr>
            <p:ph idx="1"/>
          </p:nvPr>
        </p:nvSpPr>
        <p:spPr>
          <a:xfrm>
            <a:off x="628650" y="1210491"/>
            <a:ext cx="7886700" cy="1506332"/>
          </a:xfrm>
        </p:spPr>
        <p:txBody>
          <a:bodyPr>
            <a:normAutofit lnSpcReduction="10000"/>
          </a:bodyPr>
          <a:lstStyle/>
          <a:p>
            <a:r>
              <a:rPr lang="en-US" sz="3600" dirty="0"/>
              <a:t>Completely </a:t>
            </a:r>
            <a:r>
              <a:rPr lang="en-US" sz="3600" dirty="0">
                <a:solidFill>
                  <a:srgbClr val="006C31"/>
                </a:solidFill>
              </a:rPr>
              <a:t>decouple the page table of IMPICA </a:t>
            </a:r>
            <a:r>
              <a:rPr lang="en-US" sz="3600" dirty="0"/>
              <a:t>from the page table of the CPUs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Rectangle 4"/>
          <p:cNvSpPr/>
          <p:nvPr/>
        </p:nvSpPr>
        <p:spPr>
          <a:xfrm>
            <a:off x="1966701" y="3009586"/>
            <a:ext cx="1439677" cy="2989201"/>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6" name="Straight Connector 5"/>
          <p:cNvCxnSpPr/>
          <p:nvPr/>
        </p:nvCxnSpPr>
        <p:spPr>
          <a:xfrm flipH="1">
            <a:off x="4375408" y="2928021"/>
            <a:ext cx="7335" cy="322677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362519" y="3270737"/>
            <a:ext cx="1439677" cy="272786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10" name="Rectangle 9"/>
          <p:cNvSpPr/>
          <p:nvPr/>
        </p:nvSpPr>
        <p:spPr>
          <a:xfrm>
            <a:off x="339716" y="3675659"/>
            <a:ext cx="162695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IMPICA Region</a:t>
            </a:r>
          </a:p>
        </p:txBody>
      </p:sp>
      <p:sp>
        <p:nvSpPr>
          <p:cNvPr id="11" name="Rectangle 10"/>
          <p:cNvSpPr/>
          <p:nvPr/>
        </p:nvSpPr>
        <p:spPr>
          <a:xfrm>
            <a:off x="4737588" y="6027600"/>
            <a:ext cx="30128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Physical Address Space</a:t>
            </a:r>
          </a:p>
        </p:txBody>
      </p:sp>
      <p:sp>
        <p:nvSpPr>
          <p:cNvPr id="12" name="Rectangle 11"/>
          <p:cNvSpPr/>
          <p:nvPr/>
        </p:nvSpPr>
        <p:spPr>
          <a:xfrm>
            <a:off x="1966701" y="3481815"/>
            <a:ext cx="1439677" cy="26376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Virtual Page</a:t>
            </a:r>
          </a:p>
        </p:txBody>
      </p:sp>
      <p:sp>
        <p:nvSpPr>
          <p:cNvPr id="14" name="Rectangle 13"/>
          <p:cNvSpPr/>
          <p:nvPr/>
        </p:nvSpPr>
        <p:spPr>
          <a:xfrm>
            <a:off x="5362519" y="5603134"/>
            <a:ext cx="1439677" cy="263769"/>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Physical Page</a:t>
            </a:r>
          </a:p>
        </p:txBody>
      </p:sp>
      <p:sp>
        <p:nvSpPr>
          <p:cNvPr id="15" name="Rectangle 14"/>
          <p:cNvSpPr/>
          <p:nvPr/>
        </p:nvSpPr>
        <p:spPr>
          <a:xfrm>
            <a:off x="5358616" y="3515387"/>
            <a:ext cx="1439677" cy="263769"/>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Physical Page</a:t>
            </a:r>
          </a:p>
        </p:txBody>
      </p:sp>
      <p:sp>
        <p:nvSpPr>
          <p:cNvPr id="16" name="Rectangle 15"/>
          <p:cNvSpPr/>
          <p:nvPr/>
        </p:nvSpPr>
        <p:spPr>
          <a:xfrm>
            <a:off x="1966701" y="5471250"/>
            <a:ext cx="1439677" cy="26376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Virtual Page</a:t>
            </a:r>
          </a:p>
        </p:txBody>
      </p:sp>
      <p:cxnSp>
        <p:nvCxnSpPr>
          <p:cNvPr id="18" name="Straight Arrow Connector 17"/>
          <p:cNvCxnSpPr>
            <a:stCxn id="16" idx="3"/>
            <a:endCxn id="15" idx="1"/>
          </p:cNvCxnSpPr>
          <p:nvPr/>
        </p:nvCxnSpPr>
        <p:spPr>
          <a:xfrm flipV="1">
            <a:off x="3406351" y="3647231"/>
            <a:ext cx="1952236" cy="195572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4" idx="1"/>
          </p:cNvCxnSpPr>
          <p:nvPr/>
        </p:nvCxnSpPr>
        <p:spPr>
          <a:xfrm>
            <a:off x="3406625" y="3613821"/>
            <a:ext cx="1956153" cy="2121199"/>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06625" y="2372774"/>
            <a:ext cx="23153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panose="020B0502020104020203" pitchFamily="34" charset="0"/>
                <a:ea typeface="Times New Roman" charset="0"/>
                <a:cs typeface="Times New Roman" charset="0"/>
              </a:rPr>
              <a:t>CPU Page Table</a:t>
            </a:r>
          </a:p>
        </p:txBody>
      </p:sp>
      <p:sp>
        <p:nvSpPr>
          <p:cNvPr id="26" name="Rectangle 25"/>
          <p:cNvSpPr/>
          <p:nvPr/>
        </p:nvSpPr>
        <p:spPr>
          <a:xfrm>
            <a:off x="1962755" y="3270799"/>
            <a:ext cx="1432342" cy="896817"/>
          </a:xfrm>
          <a:prstGeom prst="rect">
            <a:avLst/>
          </a:prstGeom>
          <a:solidFill>
            <a:srgbClr val="FF5050">
              <a:alpha val="41961"/>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1369617" y="6024809"/>
            <a:ext cx="30128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Virtual Address Space</a:t>
            </a:r>
          </a:p>
        </p:txBody>
      </p:sp>
      <p:cxnSp>
        <p:nvCxnSpPr>
          <p:cNvPr id="29" name="Straight Arrow Connector 28"/>
          <p:cNvCxnSpPr/>
          <p:nvPr/>
        </p:nvCxnSpPr>
        <p:spPr>
          <a:xfrm flipV="1">
            <a:off x="1431681" y="3930163"/>
            <a:ext cx="531074" cy="237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5" idx="1"/>
          </p:cNvCxnSpPr>
          <p:nvPr/>
        </p:nvCxnSpPr>
        <p:spPr>
          <a:xfrm flipV="1">
            <a:off x="3395097" y="3647228"/>
            <a:ext cx="1963490" cy="349128"/>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208534" y="2364926"/>
            <a:ext cx="30354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panose="020B0502020104020203" pitchFamily="34" charset="0"/>
                <a:ea typeface="Times New Roman" charset="0"/>
                <a:cs typeface="Times New Roman" charset="0"/>
              </a:rPr>
              <a:t>IMPICA Page Table</a:t>
            </a:r>
          </a:p>
        </p:txBody>
      </p:sp>
      <p:sp>
        <p:nvSpPr>
          <p:cNvPr id="34" name="Rounded Rectangle 33"/>
          <p:cNvSpPr/>
          <p:nvPr/>
        </p:nvSpPr>
        <p:spPr>
          <a:xfrm rot="21364223">
            <a:off x="335462" y="3232472"/>
            <a:ext cx="8369945"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Gill Sans MT" panose="020B0502020104020203" pitchFamily="34" charset="0"/>
                <a:ea typeface="+mn-ea"/>
                <a:cs typeface="+mn-cs"/>
              </a:rPr>
              <a:t>Map linked data structure into IMPICA regions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IMPICA page table is a partial-to-any mapping</a:t>
            </a:r>
          </a:p>
        </p:txBody>
      </p:sp>
    </p:spTree>
    <p:custDataLst>
      <p:tags r:id="rId1"/>
    </p:custDataLst>
    <p:extLst>
      <p:ext uri="{BB962C8B-B14F-4D97-AF65-F5344CB8AC3E}">
        <p14:creationId xmlns:p14="http://schemas.microsoft.com/office/powerpoint/2010/main" val="2504440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par>
                          <p:cTn id="51" fill="hold">
                            <p:stCondLst>
                              <p:cond delay="0"/>
                            </p:stCondLst>
                            <p:childTnLst>
                              <p:par>
                                <p:cTn id="52" presetID="0" presetClass="path" presetSubtype="0" accel="50000" decel="50000" fill="hold" grpId="1" nodeType="afterEffect">
                                  <p:stCondLst>
                                    <p:cond delay="0"/>
                                  </p:stCondLst>
                                  <p:childTnLst>
                                    <p:animMotion origin="layout" path="M -8.33333E-7 1.85185E-6 L -0.00052 -0.24259 " pathEditMode="relative" rAng="0" ptsTypes="AA">
                                      <p:cBhvr>
                                        <p:cTn id="53" dur="2000" fill="hold"/>
                                        <p:tgtEl>
                                          <p:spTgt spid="16"/>
                                        </p:tgtEl>
                                        <p:attrNameLst>
                                          <p:attrName>ppt_x</p:attrName>
                                          <p:attrName>ppt_y</p:attrName>
                                        </p:attrNameLst>
                                      </p:cBhvr>
                                      <p:rCtr x="-52" y="-12130"/>
                                    </p:animMotion>
                                  </p:childTnLst>
                                </p:cTn>
                              </p:par>
                            </p:childTnLst>
                          </p:cTn>
                        </p:par>
                        <p:par>
                          <p:cTn id="54" fill="hold">
                            <p:stCondLst>
                              <p:cond delay="2000"/>
                            </p:stCondLst>
                            <p:childTnLst>
                              <p:par>
                                <p:cTn id="55" presetID="1" presetClass="entr" presetSubtype="0"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mph" presetSubtype="0" grpId="1" nodeType="clickEffect">
                                  <p:stCondLst>
                                    <p:cond delay="0"/>
                                  </p:stCondLst>
                                  <p:childTnLst>
                                    <p:set>
                                      <p:cBhvr rctx="PPT">
                                        <p:cTn id="60" dur="indefinite"/>
                                        <p:tgtEl>
                                          <p:spTgt spid="5"/>
                                        </p:tgtEl>
                                        <p:attrNameLst>
                                          <p:attrName>style.opacity</p:attrName>
                                        </p:attrNameLst>
                                      </p:cBhvr>
                                      <p:to>
                                        <p:strVal val="0.5"/>
                                      </p:to>
                                    </p:set>
                                    <p:animEffect filter="image" prLst="opacity: 0.5">
                                      <p:cBhvr rctx="IE">
                                        <p:cTn id="61" dur="indefinite"/>
                                        <p:tgtEl>
                                          <p:spTgt spid="5"/>
                                        </p:tgtEl>
                                      </p:cBhvr>
                                    </p:animEffect>
                                  </p:childTnLst>
                                </p:cTn>
                              </p:par>
                              <p:par>
                                <p:cTn id="62" presetID="9" presetClass="emph" presetSubtype="0" nodeType="withEffect">
                                  <p:stCondLst>
                                    <p:cond delay="0"/>
                                  </p:stCondLst>
                                  <p:childTnLst>
                                    <p:set>
                                      <p:cBhvr rctx="PPT">
                                        <p:cTn id="63" dur="indefinite"/>
                                        <p:tgtEl>
                                          <p:spTgt spid="6"/>
                                        </p:tgtEl>
                                        <p:attrNameLst>
                                          <p:attrName>style.opacity</p:attrName>
                                        </p:attrNameLst>
                                      </p:cBhvr>
                                      <p:to>
                                        <p:strVal val="0.5"/>
                                      </p:to>
                                    </p:set>
                                    <p:animEffect filter="image" prLst="opacity: 0.5">
                                      <p:cBhvr rctx="IE">
                                        <p:cTn id="64" dur="indefinite"/>
                                        <p:tgtEl>
                                          <p:spTgt spid="6"/>
                                        </p:tgtEl>
                                      </p:cBhvr>
                                    </p:animEffect>
                                  </p:childTnLst>
                                </p:cTn>
                              </p:par>
                              <p:par>
                                <p:cTn id="65" presetID="9" presetClass="emph" presetSubtype="0" grpId="1" nodeType="withEffect">
                                  <p:stCondLst>
                                    <p:cond delay="0"/>
                                  </p:stCondLst>
                                  <p:childTnLst>
                                    <p:set>
                                      <p:cBhvr rctx="PPT">
                                        <p:cTn id="66" dur="indefinite"/>
                                        <p:tgtEl>
                                          <p:spTgt spid="9"/>
                                        </p:tgtEl>
                                        <p:attrNameLst>
                                          <p:attrName>style.opacity</p:attrName>
                                        </p:attrNameLst>
                                      </p:cBhvr>
                                      <p:to>
                                        <p:strVal val="0.5"/>
                                      </p:to>
                                    </p:set>
                                    <p:animEffect filter="image" prLst="opacity: 0.5">
                                      <p:cBhvr rctx="IE">
                                        <p:cTn id="67" dur="indefinite"/>
                                        <p:tgtEl>
                                          <p:spTgt spid="9"/>
                                        </p:tgtEl>
                                      </p:cBhvr>
                                    </p:animEffect>
                                  </p:childTnLst>
                                </p:cTn>
                              </p:par>
                              <p:par>
                                <p:cTn id="68" presetID="9" presetClass="emph" presetSubtype="0" grpId="1" nodeType="withEffect">
                                  <p:stCondLst>
                                    <p:cond delay="0"/>
                                  </p:stCondLst>
                                  <p:childTnLst>
                                    <p:set>
                                      <p:cBhvr rctx="PPT">
                                        <p:cTn id="69" dur="indefinite"/>
                                        <p:tgtEl>
                                          <p:spTgt spid="11"/>
                                        </p:tgtEl>
                                        <p:attrNameLst>
                                          <p:attrName>style.opacity</p:attrName>
                                        </p:attrNameLst>
                                      </p:cBhvr>
                                      <p:to>
                                        <p:strVal val="0.5"/>
                                      </p:to>
                                    </p:set>
                                    <p:animEffect filter="image" prLst="opacity: 0.5">
                                      <p:cBhvr rctx="IE">
                                        <p:cTn id="70" dur="indefinite"/>
                                        <p:tgtEl>
                                          <p:spTgt spid="11"/>
                                        </p:tgtEl>
                                      </p:cBhvr>
                                    </p:animEffect>
                                  </p:childTnLst>
                                </p:cTn>
                              </p:par>
                              <p:par>
                                <p:cTn id="71" presetID="9" presetClass="emph" presetSubtype="0" grpId="1" nodeType="withEffect">
                                  <p:stCondLst>
                                    <p:cond delay="0"/>
                                  </p:stCondLst>
                                  <p:childTnLst>
                                    <p:set>
                                      <p:cBhvr rctx="PPT">
                                        <p:cTn id="72" dur="indefinite"/>
                                        <p:tgtEl>
                                          <p:spTgt spid="27"/>
                                        </p:tgtEl>
                                        <p:attrNameLst>
                                          <p:attrName>style.opacity</p:attrName>
                                        </p:attrNameLst>
                                      </p:cBhvr>
                                      <p:to>
                                        <p:strVal val="0.5"/>
                                      </p:to>
                                    </p:set>
                                    <p:animEffect filter="image" prLst="opacity: 0.5">
                                      <p:cBhvr rctx="IE">
                                        <p:cTn id="73" dur="indefinite"/>
                                        <p:tgtEl>
                                          <p:spTgt spid="27"/>
                                        </p:tgtEl>
                                      </p:cBhvr>
                                    </p:animEffect>
                                  </p:childTnLst>
                                </p:cTn>
                              </p:par>
                              <p:par>
                                <p:cTn id="74" presetID="9" presetClass="emph" presetSubtype="0" grpId="1" nodeType="withEffect">
                                  <p:stCondLst>
                                    <p:cond delay="0"/>
                                  </p:stCondLst>
                                  <p:childTnLst>
                                    <p:set>
                                      <p:cBhvr rctx="PPT">
                                        <p:cTn id="75" dur="indefinite"/>
                                        <p:tgtEl>
                                          <p:spTgt spid="12"/>
                                        </p:tgtEl>
                                        <p:attrNameLst>
                                          <p:attrName>style.opacity</p:attrName>
                                        </p:attrNameLst>
                                      </p:cBhvr>
                                      <p:to>
                                        <p:strVal val="0.5"/>
                                      </p:to>
                                    </p:set>
                                    <p:animEffect filter="image" prLst="opacity: 0.5">
                                      <p:cBhvr rctx="IE">
                                        <p:cTn id="76" dur="indefinite"/>
                                        <p:tgtEl>
                                          <p:spTgt spid="12"/>
                                        </p:tgtEl>
                                      </p:cBhvr>
                                    </p:animEffect>
                                  </p:childTnLst>
                                </p:cTn>
                              </p:par>
                              <p:par>
                                <p:cTn id="77" presetID="9" presetClass="emph" presetSubtype="0" grpId="1" nodeType="withEffect">
                                  <p:stCondLst>
                                    <p:cond delay="0"/>
                                  </p:stCondLst>
                                  <p:childTnLst>
                                    <p:set>
                                      <p:cBhvr rctx="PPT">
                                        <p:cTn id="78" dur="indefinite"/>
                                        <p:tgtEl>
                                          <p:spTgt spid="14"/>
                                        </p:tgtEl>
                                        <p:attrNameLst>
                                          <p:attrName>style.opacity</p:attrName>
                                        </p:attrNameLst>
                                      </p:cBhvr>
                                      <p:to>
                                        <p:strVal val="0.5"/>
                                      </p:to>
                                    </p:set>
                                    <p:animEffect filter="image" prLst="opacity: 0.5">
                                      <p:cBhvr rctx="IE">
                                        <p:cTn id="79" dur="indefinite"/>
                                        <p:tgtEl>
                                          <p:spTgt spid="14"/>
                                        </p:tgtEl>
                                      </p:cBhvr>
                                    </p:animEffect>
                                  </p:childTnLst>
                                </p:cTn>
                              </p:par>
                              <p:par>
                                <p:cTn id="80" presetID="9" presetClass="emph" presetSubtype="0" nodeType="withEffect">
                                  <p:stCondLst>
                                    <p:cond delay="0"/>
                                  </p:stCondLst>
                                  <p:childTnLst>
                                    <p:set>
                                      <p:cBhvr rctx="PPT">
                                        <p:cTn id="81" dur="indefinite"/>
                                        <p:tgtEl>
                                          <p:spTgt spid="19"/>
                                        </p:tgtEl>
                                        <p:attrNameLst>
                                          <p:attrName>style.opacity</p:attrName>
                                        </p:attrNameLst>
                                      </p:cBhvr>
                                      <p:to>
                                        <p:strVal val="0.5"/>
                                      </p:to>
                                    </p:set>
                                    <p:animEffect filter="image" prLst="opacity: 0.5">
                                      <p:cBhvr rctx="IE">
                                        <p:cTn id="82" dur="indefinite"/>
                                        <p:tgtEl>
                                          <p:spTgt spid="19"/>
                                        </p:tgtEl>
                                      </p:cBhvr>
                                    </p:animEffect>
                                  </p:childTnLst>
                                </p:cTn>
                              </p:par>
                              <p:par>
                                <p:cTn id="83" presetID="9" presetClass="emph" presetSubtype="0" grpId="1" nodeType="withEffect">
                                  <p:stCondLst>
                                    <p:cond delay="0"/>
                                  </p:stCondLst>
                                  <p:childTnLst>
                                    <p:set>
                                      <p:cBhvr rctx="PPT">
                                        <p:cTn id="84" dur="indefinite"/>
                                        <p:tgtEl>
                                          <p:spTgt spid="15"/>
                                        </p:tgtEl>
                                        <p:attrNameLst>
                                          <p:attrName>style.opacity</p:attrName>
                                        </p:attrNameLst>
                                      </p:cBhvr>
                                      <p:to>
                                        <p:strVal val="0.5"/>
                                      </p:to>
                                    </p:set>
                                    <p:animEffect filter="image" prLst="opacity: 0.5">
                                      <p:cBhvr rctx="IE">
                                        <p:cTn id="85" dur="indefinite"/>
                                        <p:tgtEl>
                                          <p:spTgt spid="15"/>
                                        </p:tgtEl>
                                      </p:cBhvr>
                                    </p:animEffect>
                                  </p:childTnLst>
                                </p:cTn>
                              </p:par>
                              <p:par>
                                <p:cTn id="86" presetID="9" presetClass="emph" presetSubtype="0" grpId="2" nodeType="withEffect">
                                  <p:stCondLst>
                                    <p:cond delay="0"/>
                                  </p:stCondLst>
                                  <p:childTnLst>
                                    <p:set>
                                      <p:cBhvr rctx="PPT">
                                        <p:cTn id="87" dur="indefinite"/>
                                        <p:tgtEl>
                                          <p:spTgt spid="16"/>
                                        </p:tgtEl>
                                        <p:attrNameLst>
                                          <p:attrName>style.opacity</p:attrName>
                                        </p:attrNameLst>
                                      </p:cBhvr>
                                      <p:to>
                                        <p:strVal val="0.5"/>
                                      </p:to>
                                    </p:set>
                                    <p:animEffect filter="image" prLst="opacity: 0.5">
                                      <p:cBhvr rctx="IE">
                                        <p:cTn id="88" dur="indefinite"/>
                                        <p:tgtEl>
                                          <p:spTgt spid="16"/>
                                        </p:tgtEl>
                                      </p:cBhvr>
                                    </p:animEffect>
                                  </p:childTnLst>
                                </p:cTn>
                              </p:par>
                              <p:par>
                                <p:cTn id="89" presetID="9" presetClass="emph" presetSubtype="0" nodeType="withEffect">
                                  <p:stCondLst>
                                    <p:cond delay="0"/>
                                  </p:stCondLst>
                                  <p:childTnLst>
                                    <p:set>
                                      <p:cBhvr rctx="PPT">
                                        <p:cTn id="90" dur="indefinite"/>
                                        <p:tgtEl>
                                          <p:spTgt spid="18"/>
                                        </p:tgtEl>
                                        <p:attrNameLst>
                                          <p:attrName>style.opacity</p:attrName>
                                        </p:attrNameLst>
                                      </p:cBhvr>
                                      <p:to>
                                        <p:strVal val="0.5"/>
                                      </p:to>
                                    </p:set>
                                    <p:animEffect filter="image" prLst="opacity: 0.5">
                                      <p:cBhvr rctx="IE">
                                        <p:cTn id="91" dur="indefinite"/>
                                        <p:tgtEl>
                                          <p:spTgt spid="18"/>
                                        </p:tgtEl>
                                      </p:cBhvr>
                                    </p:animEffect>
                                  </p:childTnLst>
                                </p:cTn>
                              </p:par>
                              <p:par>
                                <p:cTn id="92" presetID="9" presetClass="emph" presetSubtype="0" grpId="1" nodeType="withEffect">
                                  <p:stCondLst>
                                    <p:cond delay="0"/>
                                  </p:stCondLst>
                                  <p:childTnLst>
                                    <p:set>
                                      <p:cBhvr rctx="PPT">
                                        <p:cTn id="93" dur="indefinite"/>
                                        <p:tgtEl>
                                          <p:spTgt spid="26"/>
                                        </p:tgtEl>
                                        <p:attrNameLst>
                                          <p:attrName>style.opacity</p:attrName>
                                        </p:attrNameLst>
                                      </p:cBhvr>
                                      <p:to>
                                        <p:strVal val="0.5"/>
                                      </p:to>
                                    </p:set>
                                    <p:animEffect filter="image" prLst="opacity: 0.5">
                                      <p:cBhvr rctx="IE">
                                        <p:cTn id="94" dur="indefinite"/>
                                        <p:tgtEl>
                                          <p:spTgt spid="26"/>
                                        </p:tgtEl>
                                      </p:cBhvr>
                                    </p:animEffect>
                                  </p:childTnLst>
                                </p:cTn>
                              </p:par>
                              <p:par>
                                <p:cTn id="95" presetID="9" presetClass="emph" presetSubtype="0" nodeType="withEffect">
                                  <p:stCondLst>
                                    <p:cond delay="0"/>
                                  </p:stCondLst>
                                  <p:childTnLst>
                                    <p:set>
                                      <p:cBhvr rctx="PPT">
                                        <p:cTn id="96" dur="indefinite"/>
                                        <p:tgtEl>
                                          <p:spTgt spid="29"/>
                                        </p:tgtEl>
                                        <p:attrNameLst>
                                          <p:attrName>style.opacity</p:attrName>
                                        </p:attrNameLst>
                                      </p:cBhvr>
                                      <p:to>
                                        <p:strVal val="0.5"/>
                                      </p:to>
                                    </p:set>
                                    <p:animEffect filter="image" prLst="opacity: 0.5">
                                      <p:cBhvr rctx="IE">
                                        <p:cTn id="97" dur="indefinite"/>
                                        <p:tgtEl>
                                          <p:spTgt spid="29"/>
                                        </p:tgtEl>
                                      </p:cBhvr>
                                    </p:animEffect>
                                  </p:childTnLst>
                                </p:cTn>
                              </p:par>
                              <p:par>
                                <p:cTn id="98" presetID="9" presetClass="emph" presetSubtype="0" grpId="1" nodeType="withEffect">
                                  <p:stCondLst>
                                    <p:cond delay="0"/>
                                  </p:stCondLst>
                                  <p:childTnLst>
                                    <p:set>
                                      <p:cBhvr rctx="PPT">
                                        <p:cTn id="99" dur="indefinite"/>
                                        <p:tgtEl>
                                          <p:spTgt spid="10"/>
                                        </p:tgtEl>
                                        <p:attrNameLst>
                                          <p:attrName>style.opacity</p:attrName>
                                        </p:attrNameLst>
                                      </p:cBhvr>
                                      <p:to>
                                        <p:strVal val="0.5"/>
                                      </p:to>
                                    </p:set>
                                    <p:animEffect filter="image" prLst="opacity: 0.5">
                                      <p:cBhvr rctx="IE">
                                        <p:cTn id="100" dur="indefinite"/>
                                        <p:tgtEl>
                                          <p:spTgt spid="10"/>
                                        </p:tgtEl>
                                      </p:cBhvr>
                                    </p:animEffect>
                                  </p:childTnLst>
                                </p:cTn>
                              </p:par>
                              <p:par>
                                <p:cTn id="101" presetID="9" presetClass="emph" presetSubtype="0" nodeType="withEffect">
                                  <p:stCondLst>
                                    <p:cond delay="0"/>
                                  </p:stCondLst>
                                  <p:childTnLst>
                                    <p:set>
                                      <p:cBhvr rctx="PPT">
                                        <p:cTn id="102" dur="indefinite"/>
                                        <p:tgtEl>
                                          <p:spTgt spid="30"/>
                                        </p:tgtEl>
                                        <p:attrNameLst>
                                          <p:attrName>style.opacity</p:attrName>
                                        </p:attrNameLst>
                                      </p:cBhvr>
                                      <p:to>
                                        <p:strVal val="0.5"/>
                                      </p:to>
                                    </p:set>
                                    <p:animEffect filter="image" prLst="opacity: 0.5">
                                      <p:cBhvr rctx="IE">
                                        <p:cTn id="103" dur="indefinite"/>
                                        <p:tgtEl>
                                          <p:spTgt spid="30"/>
                                        </p:tgtEl>
                                      </p:cBhvr>
                                    </p:animEffect>
                                  </p:childTnLst>
                                </p:cTn>
                              </p:par>
                            </p:childTnLst>
                          </p:cTn>
                        </p:par>
                        <p:par>
                          <p:cTn id="104" fill="hold">
                            <p:stCondLst>
                              <p:cond delay="0"/>
                            </p:stCondLst>
                            <p:childTnLst>
                              <p:par>
                                <p:cTn id="105" presetID="1" presetClass="entr" presetSubtype="0" fill="hold" grpId="0" nodeType="after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p:bldP spid="10" grpId="1"/>
      <p:bldP spid="11" grpId="0"/>
      <p:bldP spid="11" grpId="1"/>
      <p:bldP spid="12" grpId="0" animBg="1"/>
      <p:bldP spid="12" grpId="1" animBg="1"/>
      <p:bldP spid="14" grpId="0" animBg="1"/>
      <p:bldP spid="14" grpId="1" animBg="1"/>
      <p:bldP spid="15" grpId="0" animBg="1"/>
      <p:bldP spid="15" grpId="1" animBg="1"/>
      <p:bldP spid="16" grpId="0" animBg="1"/>
      <p:bldP spid="16" grpId="1" animBg="1"/>
      <p:bldP spid="16" grpId="2" animBg="1"/>
      <p:bldP spid="22" grpId="0"/>
      <p:bldP spid="22" grpId="1"/>
      <p:bldP spid="26" grpId="0" animBg="1"/>
      <p:bldP spid="26" grpId="1" animBg="1"/>
      <p:bldP spid="27" grpId="0"/>
      <p:bldP spid="27" grpId="1"/>
      <p:bldP spid="33" grpId="0"/>
      <p:bldP spid="34"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IMPICA Page Table: Mechanism</a:t>
            </a:r>
          </a:p>
        </p:txBody>
      </p:sp>
      <p:sp>
        <p:nvSpPr>
          <p:cNvPr id="5" name="Rectangle 4"/>
          <p:cNvSpPr/>
          <p:nvPr/>
        </p:nvSpPr>
        <p:spPr>
          <a:xfrm>
            <a:off x="224478" y="1557239"/>
            <a:ext cx="1789235"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[47:41]</a:t>
            </a:r>
          </a:p>
        </p:txBody>
      </p:sp>
      <p:sp>
        <p:nvSpPr>
          <p:cNvPr id="6" name="Rectangle 5"/>
          <p:cNvSpPr/>
          <p:nvPr/>
        </p:nvSpPr>
        <p:spPr>
          <a:xfrm>
            <a:off x="2013439" y="1557239"/>
            <a:ext cx="3199360"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[40:21]</a:t>
            </a:r>
          </a:p>
        </p:txBody>
      </p:sp>
      <p:sp>
        <p:nvSpPr>
          <p:cNvPr id="7" name="Rectangle 6"/>
          <p:cNvSpPr/>
          <p:nvPr/>
        </p:nvSpPr>
        <p:spPr>
          <a:xfrm>
            <a:off x="5212824" y="1557239"/>
            <a:ext cx="1789235"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[20:12]</a:t>
            </a:r>
          </a:p>
        </p:txBody>
      </p:sp>
      <p:sp>
        <p:nvSpPr>
          <p:cNvPr id="8" name="Rectangle 7"/>
          <p:cNvSpPr/>
          <p:nvPr/>
        </p:nvSpPr>
        <p:spPr>
          <a:xfrm>
            <a:off x="7002038" y="1557239"/>
            <a:ext cx="1789235" cy="47378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Times New Roman" charset="0"/>
                <a:cs typeface="Times New Roman" charset="0"/>
              </a:rPr>
              <a:t>Bit [11:0]</a:t>
            </a:r>
          </a:p>
        </p:txBody>
      </p:sp>
      <p:sp>
        <p:nvSpPr>
          <p:cNvPr id="9" name="Rectangle 8"/>
          <p:cNvSpPr/>
          <p:nvPr/>
        </p:nvSpPr>
        <p:spPr>
          <a:xfrm>
            <a:off x="951768" y="2796957"/>
            <a:ext cx="1290271" cy="4386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1" name="Rectangle 20"/>
          <p:cNvSpPr/>
          <p:nvPr/>
        </p:nvSpPr>
        <p:spPr>
          <a:xfrm>
            <a:off x="726679" y="3235571"/>
            <a:ext cx="180214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Region Table</a:t>
            </a:r>
          </a:p>
        </p:txBody>
      </p:sp>
      <p:sp>
        <p:nvSpPr>
          <p:cNvPr id="22" name="Rectangle 21"/>
          <p:cNvSpPr/>
          <p:nvPr/>
        </p:nvSpPr>
        <p:spPr>
          <a:xfrm>
            <a:off x="3565971" y="3235750"/>
            <a:ext cx="1290271" cy="192501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3" name="Rectangle 22"/>
          <p:cNvSpPr/>
          <p:nvPr/>
        </p:nvSpPr>
        <p:spPr>
          <a:xfrm>
            <a:off x="3224640" y="5073615"/>
            <a:ext cx="20787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Flat Page Table (2MB)</a:t>
            </a:r>
          </a:p>
        </p:txBody>
      </p:sp>
      <p:cxnSp>
        <p:nvCxnSpPr>
          <p:cNvPr id="25" name="Elbow Connector 24"/>
          <p:cNvCxnSpPr>
            <a:endCxn id="9" idx="1"/>
          </p:cNvCxnSpPr>
          <p:nvPr/>
        </p:nvCxnSpPr>
        <p:spPr>
          <a:xfrm rot="16200000" flipH="1">
            <a:off x="291005" y="2355674"/>
            <a:ext cx="985237" cy="33630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062432" y="4420102"/>
            <a:ext cx="1290271" cy="74066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
        <p:nvSpPr>
          <p:cNvPr id="28" name="Rectangle 27"/>
          <p:cNvSpPr/>
          <p:nvPr/>
        </p:nvSpPr>
        <p:spPr>
          <a:xfrm>
            <a:off x="5735482" y="5082923"/>
            <a:ext cx="219251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Small Page Table (4KB)</a:t>
            </a:r>
          </a:p>
        </p:txBody>
      </p:sp>
      <p:sp>
        <p:nvSpPr>
          <p:cNvPr id="29" name="Oval 28"/>
          <p:cNvSpPr/>
          <p:nvPr/>
        </p:nvSpPr>
        <p:spPr>
          <a:xfrm>
            <a:off x="2708075" y="3235571"/>
            <a:ext cx="461665" cy="461665"/>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1" name="Elbow Connector 30"/>
          <p:cNvCxnSpPr>
            <a:stCxn id="9" idx="3"/>
            <a:endCxn id="29" idx="1"/>
          </p:cNvCxnSpPr>
          <p:nvPr/>
        </p:nvCxnSpPr>
        <p:spPr>
          <a:xfrm>
            <a:off x="2242038" y="3016265"/>
            <a:ext cx="533602" cy="28691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9" idx="7"/>
          </p:cNvCxnSpPr>
          <p:nvPr/>
        </p:nvCxnSpPr>
        <p:spPr>
          <a:xfrm rot="5400000">
            <a:off x="2466827" y="2666301"/>
            <a:ext cx="1272155" cy="1598"/>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9" idx="4"/>
          </p:cNvCxnSpPr>
          <p:nvPr/>
        </p:nvCxnSpPr>
        <p:spPr>
          <a:xfrm rot="16200000" flipH="1">
            <a:off x="3105049" y="3531067"/>
            <a:ext cx="294475" cy="626833"/>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329714" y="4097937"/>
            <a:ext cx="461665" cy="461665"/>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6" name="Elbow Connector 45"/>
          <p:cNvCxnSpPr>
            <a:endCxn id="43" idx="1"/>
          </p:cNvCxnSpPr>
          <p:nvPr/>
        </p:nvCxnSpPr>
        <p:spPr>
          <a:xfrm>
            <a:off x="4855968" y="3922416"/>
            <a:ext cx="541354" cy="242947"/>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endCxn id="43" idx="7"/>
          </p:cNvCxnSpPr>
          <p:nvPr/>
        </p:nvCxnSpPr>
        <p:spPr>
          <a:xfrm rot="5400000">
            <a:off x="4656627" y="3098366"/>
            <a:ext cx="2134337" cy="2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43" idx="4"/>
            <a:endCxn id="27" idx="1"/>
          </p:cNvCxnSpPr>
          <p:nvPr/>
        </p:nvCxnSpPr>
        <p:spPr>
          <a:xfrm rot="16200000" flipH="1">
            <a:off x="5696067" y="4424080"/>
            <a:ext cx="230832" cy="50187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274" y="1152640"/>
            <a:ext cx="21967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Virtual Address</a:t>
            </a:r>
          </a:p>
        </p:txBody>
      </p:sp>
      <p:sp>
        <p:nvSpPr>
          <p:cNvPr id="56" name="Oval 55"/>
          <p:cNvSpPr/>
          <p:nvPr/>
        </p:nvSpPr>
        <p:spPr>
          <a:xfrm>
            <a:off x="7857764" y="5019034"/>
            <a:ext cx="461665" cy="461665"/>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7" name="Elbow Connector 56"/>
          <p:cNvCxnSpPr>
            <a:stCxn id="27" idx="3"/>
            <a:endCxn id="56" idx="1"/>
          </p:cNvCxnSpPr>
          <p:nvPr/>
        </p:nvCxnSpPr>
        <p:spPr>
          <a:xfrm>
            <a:off x="7352712" y="4790434"/>
            <a:ext cx="572681" cy="296209"/>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rot="5400000">
            <a:off x="6682710" y="3552675"/>
            <a:ext cx="3060396" cy="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6415152" y="5964453"/>
            <a:ext cx="2728848" cy="710763"/>
          </a:xfrm>
          <a:prstGeom prst="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pitchFamily="34" charset="0"/>
                <a:ea typeface="Times New Roman" charset="0"/>
                <a:cs typeface="Times New Roman" charset="0"/>
              </a:rPr>
              <a:t>Physical Address</a:t>
            </a:r>
          </a:p>
        </p:txBody>
      </p:sp>
      <p:cxnSp>
        <p:nvCxnSpPr>
          <p:cNvPr id="81" name="Elbow Connector 80"/>
          <p:cNvCxnSpPr>
            <a:stCxn id="56" idx="4"/>
            <a:endCxn id="77" idx="0"/>
          </p:cNvCxnSpPr>
          <p:nvPr/>
        </p:nvCxnSpPr>
        <p:spPr>
          <a:xfrm rot="5400000">
            <a:off x="7692129" y="5568156"/>
            <a:ext cx="483937" cy="30902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611171" y="2659854"/>
            <a:ext cx="1917650" cy="1151793"/>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rot="21364223">
            <a:off x="267635" y="3974539"/>
            <a:ext cx="5358108"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Tiny region table is almost always in the cache</a:t>
            </a:r>
          </a:p>
        </p:txBody>
      </p:sp>
      <p:sp>
        <p:nvSpPr>
          <p:cNvPr id="86" name="Rounded Rectangle 85"/>
          <p:cNvSpPr/>
          <p:nvPr/>
        </p:nvSpPr>
        <p:spPr>
          <a:xfrm rot="21364223">
            <a:off x="1639002" y="1422419"/>
            <a:ext cx="5358108" cy="1451255"/>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Flat page 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C31"/>
                </a:solidFill>
                <a:effectLst/>
                <a:uLnTx/>
                <a:uFillTx/>
                <a:latin typeface="Gill Sans MT" panose="020B0502020104020203" pitchFamily="34" charset="0"/>
                <a:ea typeface="+mn-ea"/>
                <a:cs typeface="+mn-cs"/>
              </a:rPr>
              <a:t>saves one memory access</a:t>
            </a:r>
          </a:p>
        </p:txBody>
      </p:sp>
      <p:sp>
        <p:nvSpPr>
          <p:cNvPr id="87" name="Rounded Rectangle 86"/>
          <p:cNvSpPr/>
          <p:nvPr/>
        </p:nvSpPr>
        <p:spPr>
          <a:xfrm>
            <a:off x="3286611" y="3056080"/>
            <a:ext cx="1917650" cy="2993029"/>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010491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par>
                                <p:cTn id="38" presetID="22" presetClass="entr" presetSubtype="1"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up)">
                                      <p:cBhvr>
                                        <p:cTn id="40" dur="500"/>
                                        <p:tgtEl>
                                          <p:spTgt spid="49"/>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up)">
                                      <p:cBhvr>
                                        <p:cTn id="47" dur="500"/>
                                        <p:tgtEl>
                                          <p:spTgt spid="52"/>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par>
                                <p:cTn id="59" presetID="22" presetClass="entr" presetSubtype="1"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up)">
                                      <p:cBhvr>
                                        <p:cTn id="61" dur="500"/>
                                        <p:tgtEl>
                                          <p:spTgt spid="70"/>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up)">
                                      <p:cBhvr>
                                        <p:cTn id="68" dur="500"/>
                                        <p:tgtEl>
                                          <p:spTgt spid="81"/>
                                        </p:tgtEl>
                                      </p:cBhvr>
                                    </p:animEffec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7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4"/>
                                        </p:tgtEl>
                                        <p:attrNameLst>
                                          <p:attrName>style.visibility</p:attrName>
                                        </p:attrNameLst>
                                      </p:cBhvr>
                                      <p:to>
                                        <p:strVal val="visible"/>
                                      </p:to>
                                    </p:set>
                                  </p:childTnLst>
                                </p:cTn>
                              </p:par>
                              <p:par>
                                <p:cTn id="76" presetID="9" presetClass="emph" presetSubtype="0" nodeType="withEffect">
                                  <p:stCondLst>
                                    <p:cond delay="0"/>
                                  </p:stCondLst>
                                  <p:childTnLst>
                                    <p:set>
                                      <p:cBhvr rctx="PPT">
                                        <p:cTn id="77" dur="indefinite"/>
                                        <p:tgtEl>
                                          <p:spTgt spid="25"/>
                                        </p:tgtEl>
                                        <p:attrNameLst>
                                          <p:attrName>style.opacity</p:attrName>
                                        </p:attrNameLst>
                                      </p:cBhvr>
                                      <p:to>
                                        <p:strVal val="0.5"/>
                                      </p:to>
                                    </p:set>
                                    <p:animEffect filter="image" prLst="opacity: 0.5">
                                      <p:cBhvr rctx="IE">
                                        <p:cTn id="78" dur="indefinite"/>
                                        <p:tgtEl>
                                          <p:spTgt spid="25"/>
                                        </p:tgtEl>
                                      </p:cBhvr>
                                    </p:animEffect>
                                  </p:childTnLst>
                                </p:cTn>
                              </p:par>
                              <p:par>
                                <p:cTn id="79" presetID="9" presetClass="emph" presetSubtype="0" grpId="1" nodeType="withEffect">
                                  <p:stCondLst>
                                    <p:cond delay="0"/>
                                  </p:stCondLst>
                                  <p:childTnLst>
                                    <p:set>
                                      <p:cBhvr rctx="PPT">
                                        <p:cTn id="80" dur="indefinite"/>
                                        <p:tgtEl>
                                          <p:spTgt spid="9"/>
                                        </p:tgtEl>
                                        <p:attrNameLst>
                                          <p:attrName>style.opacity</p:attrName>
                                        </p:attrNameLst>
                                      </p:cBhvr>
                                      <p:to>
                                        <p:strVal val="0.5"/>
                                      </p:to>
                                    </p:set>
                                    <p:animEffect filter="image" prLst="opacity: 0.5">
                                      <p:cBhvr rctx="IE">
                                        <p:cTn id="81" dur="indefinite"/>
                                        <p:tgtEl>
                                          <p:spTgt spid="9"/>
                                        </p:tgtEl>
                                      </p:cBhvr>
                                    </p:animEffect>
                                  </p:childTnLst>
                                </p:cTn>
                              </p:par>
                              <p:par>
                                <p:cTn id="82" presetID="9" presetClass="emph" presetSubtype="0" grpId="1" nodeType="withEffect">
                                  <p:stCondLst>
                                    <p:cond delay="0"/>
                                  </p:stCondLst>
                                  <p:childTnLst>
                                    <p:set>
                                      <p:cBhvr rctx="PPT">
                                        <p:cTn id="83" dur="indefinite"/>
                                        <p:tgtEl>
                                          <p:spTgt spid="21"/>
                                        </p:tgtEl>
                                        <p:attrNameLst>
                                          <p:attrName>style.opacity</p:attrName>
                                        </p:attrNameLst>
                                      </p:cBhvr>
                                      <p:to>
                                        <p:strVal val="0.5"/>
                                      </p:to>
                                    </p:set>
                                    <p:animEffect filter="image" prLst="opacity: 0.5">
                                      <p:cBhvr rctx="IE">
                                        <p:cTn id="84" dur="indefinite"/>
                                        <p:tgtEl>
                                          <p:spTgt spid="21"/>
                                        </p:tgtEl>
                                      </p:cBhvr>
                                    </p:animEffect>
                                  </p:childTnLst>
                                </p:cTn>
                              </p:par>
                              <p:par>
                                <p:cTn id="85" presetID="9" presetClass="emph" presetSubtype="0" nodeType="withEffect">
                                  <p:stCondLst>
                                    <p:cond delay="0"/>
                                  </p:stCondLst>
                                  <p:childTnLst>
                                    <p:set>
                                      <p:cBhvr rctx="PPT">
                                        <p:cTn id="86" dur="indefinite"/>
                                        <p:tgtEl>
                                          <p:spTgt spid="31"/>
                                        </p:tgtEl>
                                        <p:attrNameLst>
                                          <p:attrName>style.opacity</p:attrName>
                                        </p:attrNameLst>
                                      </p:cBhvr>
                                      <p:to>
                                        <p:strVal val="0.5"/>
                                      </p:to>
                                    </p:set>
                                    <p:animEffect filter="image" prLst="opacity: 0.5">
                                      <p:cBhvr rctx="IE">
                                        <p:cTn id="87" dur="indefinite"/>
                                        <p:tgtEl>
                                          <p:spTgt spid="31"/>
                                        </p:tgtEl>
                                      </p:cBhvr>
                                    </p:animEffect>
                                  </p:childTnLst>
                                </p:cTn>
                              </p:par>
                              <p:par>
                                <p:cTn id="88" presetID="9" presetClass="emph" presetSubtype="0" nodeType="withEffect">
                                  <p:stCondLst>
                                    <p:cond delay="0"/>
                                  </p:stCondLst>
                                  <p:childTnLst>
                                    <p:set>
                                      <p:cBhvr rctx="PPT">
                                        <p:cTn id="89" dur="indefinite"/>
                                        <p:tgtEl>
                                          <p:spTgt spid="32"/>
                                        </p:tgtEl>
                                        <p:attrNameLst>
                                          <p:attrName>style.opacity</p:attrName>
                                        </p:attrNameLst>
                                      </p:cBhvr>
                                      <p:to>
                                        <p:strVal val="0.5"/>
                                      </p:to>
                                    </p:set>
                                    <p:animEffect filter="image" prLst="opacity: 0.5">
                                      <p:cBhvr rctx="IE">
                                        <p:cTn id="90" dur="indefinite"/>
                                        <p:tgtEl>
                                          <p:spTgt spid="32"/>
                                        </p:tgtEl>
                                      </p:cBhvr>
                                    </p:animEffect>
                                  </p:childTnLst>
                                </p:cTn>
                              </p:par>
                              <p:par>
                                <p:cTn id="91" presetID="9" presetClass="emph" presetSubtype="0" grpId="1" nodeType="withEffect">
                                  <p:stCondLst>
                                    <p:cond delay="0"/>
                                  </p:stCondLst>
                                  <p:childTnLst>
                                    <p:set>
                                      <p:cBhvr rctx="PPT">
                                        <p:cTn id="92" dur="indefinite"/>
                                        <p:tgtEl>
                                          <p:spTgt spid="29"/>
                                        </p:tgtEl>
                                        <p:attrNameLst>
                                          <p:attrName>style.opacity</p:attrName>
                                        </p:attrNameLst>
                                      </p:cBhvr>
                                      <p:to>
                                        <p:strVal val="0.5"/>
                                      </p:to>
                                    </p:set>
                                    <p:animEffect filter="image" prLst="opacity: 0.5">
                                      <p:cBhvr rctx="IE">
                                        <p:cTn id="93" dur="indefinite"/>
                                        <p:tgtEl>
                                          <p:spTgt spid="29"/>
                                        </p:tgtEl>
                                      </p:cBhvr>
                                    </p:animEffect>
                                  </p:childTnLst>
                                </p:cTn>
                              </p:par>
                              <p:par>
                                <p:cTn id="94" presetID="9" presetClass="emph" presetSubtype="0" nodeType="withEffect">
                                  <p:stCondLst>
                                    <p:cond delay="0"/>
                                  </p:stCondLst>
                                  <p:childTnLst>
                                    <p:set>
                                      <p:cBhvr rctx="PPT">
                                        <p:cTn id="95" dur="indefinite"/>
                                        <p:tgtEl>
                                          <p:spTgt spid="35"/>
                                        </p:tgtEl>
                                        <p:attrNameLst>
                                          <p:attrName>style.opacity</p:attrName>
                                        </p:attrNameLst>
                                      </p:cBhvr>
                                      <p:to>
                                        <p:strVal val="0.5"/>
                                      </p:to>
                                    </p:set>
                                    <p:animEffect filter="image" prLst="opacity: 0.5">
                                      <p:cBhvr rctx="IE">
                                        <p:cTn id="96" dur="indefinite"/>
                                        <p:tgtEl>
                                          <p:spTgt spid="35"/>
                                        </p:tgtEl>
                                      </p:cBhvr>
                                    </p:animEffect>
                                  </p:childTnLst>
                                </p:cTn>
                              </p:par>
                              <p:par>
                                <p:cTn id="97" presetID="9" presetClass="emph" presetSubtype="0" grpId="1" nodeType="withEffect">
                                  <p:stCondLst>
                                    <p:cond delay="0"/>
                                  </p:stCondLst>
                                  <p:childTnLst>
                                    <p:set>
                                      <p:cBhvr rctx="PPT">
                                        <p:cTn id="98" dur="indefinite"/>
                                        <p:tgtEl>
                                          <p:spTgt spid="22"/>
                                        </p:tgtEl>
                                        <p:attrNameLst>
                                          <p:attrName>style.opacity</p:attrName>
                                        </p:attrNameLst>
                                      </p:cBhvr>
                                      <p:to>
                                        <p:strVal val="0.5"/>
                                      </p:to>
                                    </p:set>
                                    <p:animEffect filter="image" prLst="opacity: 0.5">
                                      <p:cBhvr rctx="IE">
                                        <p:cTn id="99" dur="indefinite"/>
                                        <p:tgtEl>
                                          <p:spTgt spid="22"/>
                                        </p:tgtEl>
                                      </p:cBhvr>
                                    </p:animEffect>
                                  </p:childTnLst>
                                </p:cTn>
                              </p:par>
                              <p:par>
                                <p:cTn id="100" presetID="9" presetClass="emph" presetSubtype="0" grpId="1" nodeType="withEffect">
                                  <p:stCondLst>
                                    <p:cond delay="0"/>
                                  </p:stCondLst>
                                  <p:childTnLst>
                                    <p:set>
                                      <p:cBhvr rctx="PPT">
                                        <p:cTn id="101" dur="indefinite"/>
                                        <p:tgtEl>
                                          <p:spTgt spid="23"/>
                                        </p:tgtEl>
                                        <p:attrNameLst>
                                          <p:attrName>style.opacity</p:attrName>
                                        </p:attrNameLst>
                                      </p:cBhvr>
                                      <p:to>
                                        <p:strVal val="0.5"/>
                                      </p:to>
                                    </p:set>
                                    <p:animEffect filter="image" prLst="opacity: 0.5">
                                      <p:cBhvr rctx="IE">
                                        <p:cTn id="102" dur="indefinite"/>
                                        <p:tgtEl>
                                          <p:spTgt spid="23"/>
                                        </p:tgtEl>
                                      </p:cBhvr>
                                    </p:animEffect>
                                  </p:childTnLst>
                                </p:cTn>
                              </p:par>
                              <p:par>
                                <p:cTn id="103" presetID="9" presetClass="emph" presetSubtype="0" nodeType="withEffect">
                                  <p:stCondLst>
                                    <p:cond delay="0"/>
                                  </p:stCondLst>
                                  <p:childTnLst>
                                    <p:set>
                                      <p:cBhvr rctx="PPT">
                                        <p:cTn id="104" dur="indefinite"/>
                                        <p:tgtEl>
                                          <p:spTgt spid="46"/>
                                        </p:tgtEl>
                                        <p:attrNameLst>
                                          <p:attrName>style.opacity</p:attrName>
                                        </p:attrNameLst>
                                      </p:cBhvr>
                                      <p:to>
                                        <p:strVal val="0.5"/>
                                      </p:to>
                                    </p:set>
                                    <p:animEffect filter="image" prLst="opacity: 0.5">
                                      <p:cBhvr rctx="IE">
                                        <p:cTn id="105" dur="indefinite"/>
                                        <p:tgtEl>
                                          <p:spTgt spid="46"/>
                                        </p:tgtEl>
                                      </p:cBhvr>
                                    </p:animEffect>
                                  </p:childTnLst>
                                </p:cTn>
                              </p:par>
                              <p:par>
                                <p:cTn id="106" presetID="9" presetClass="emph" presetSubtype="0" nodeType="withEffect">
                                  <p:stCondLst>
                                    <p:cond delay="0"/>
                                  </p:stCondLst>
                                  <p:childTnLst>
                                    <p:set>
                                      <p:cBhvr rctx="PPT">
                                        <p:cTn id="107" dur="indefinite"/>
                                        <p:tgtEl>
                                          <p:spTgt spid="49"/>
                                        </p:tgtEl>
                                        <p:attrNameLst>
                                          <p:attrName>style.opacity</p:attrName>
                                        </p:attrNameLst>
                                      </p:cBhvr>
                                      <p:to>
                                        <p:strVal val="0.5"/>
                                      </p:to>
                                    </p:set>
                                    <p:animEffect filter="image" prLst="opacity: 0.5">
                                      <p:cBhvr rctx="IE">
                                        <p:cTn id="108" dur="indefinite"/>
                                        <p:tgtEl>
                                          <p:spTgt spid="49"/>
                                        </p:tgtEl>
                                      </p:cBhvr>
                                    </p:animEffect>
                                  </p:childTnLst>
                                </p:cTn>
                              </p:par>
                              <p:par>
                                <p:cTn id="109" presetID="9" presetClass="emph" presetSubtype="0" grpId="1" nodeType="withEffect">
                                  <p:stCondLst>
                                    <p:cond delay="0"/>
                                  </p:stCondLst>
                                  <p:childTnLst>
                                    <p:set>
                                      <p:cBhvr rctx="PPT">
                                        <p:cTn id="110" dur="indefinite"/>
                                        <p:tgtEl>
                                          <p:spTgt spid="43"/>
                                        </p:tgtEl>
                                        <p:attrNameLst>
                                          <p:attrName>style.opacity</p:attrName>
                                        </p:attrNameLst>
                                      </p:cBhvr>
                                      <p:to>
                                        <p:strVal val="0.5"/>
                                      </p:to>
                                    </p:set>
                                    <p:animEffect filter="image" prLst="opacity: 0.5">
                                      <p:cBhvr rctx="IE">
                                        <p:cTn id="111" dur="indefinite"/>
                                        <p:tgtEl>
                                          <p:spTgt spid="43"/>
                                        </p:tgtEl>
                                      </p:cBhvr>
                                    </p:animEffect>
                                  </p:childTnLst>
                                </p:cTn>
                              </p:par>
                              <p:par>
                                <p:cTn id="112" presetID="9" presetClass="emph" presetSubtype="0" nodeType="withEffect">
                                  <p:stCondLst>
                                    <p:cond delay="0"/>
                                  </p:stCondLst>
                                  <p:childTnLst>
                                    <p:set>
                                      <p:cBhvr rctx="PPT">
                                        <p:cTn id="113" dur="indefinite"/>
                                        <p:tgtEl>
                                          <p:spTgt spid="52"/>
                                        </p:tgtEl>
                                        <p:attrNameLst>
                                          <p:attrName>style.opacity</p:attrName>
                                        </p:attrNameLst>
                                      </p:cBhvr>
                                      <p:to>
                                        <p:strVal val="0.5"/>
                                      </p:to>
                                    </p:set>
                                    <p:animEffect filter="image" prLst="opacity: 0.5">
                                      <p:cBhvr rctx="IE">
                                        <p:cTn id="114" dur="indefinite"/>
                                        <p:tgtEl>
                                          <p:spTgt spid="52"/>
                                        </p:tgtEl>
                                      </p:cBhvr>
                                    </p:animEffect>
                                  </p:childTnLst>
                                </p:cTn>
                              </p:par>
                              <p:par>
                                <p:cTn id="115" presetID="9" presetClass="emph" presetSubtype="0" grpId="1" nodeType="withEffect">
                                  <p:stCondLst>
                                    <p:cond delay="0"/>
                                  </p:stCondLst>
                                  <p:childTnLst>
                                    <p:set>
                                      <p:cBhvr rctx="PPT">
                                        <p:cTn id="116" dur="indefinite"/>
                                        <p:tgtEl>
                                          <p:spTgt spid="27"/>
                                        </p:tgtEl>
                                        <p:attrNameLst>
                                          <p:attrName>style.opacity</p:attrName>
                                        </p:attrNameLst>
                                      </p:cBhvr>
                                      <p:to>
                                        <p:strVal val="0.5"/>
                                      </p:to>
                                    </p:set>
                                    <p:animEffect filter="image" prLst="opacity: 0.5">
                                      <p:cBhvr rctx="IE">
                                        <p:cTn id="117" dur="indefinite"/>
                                        <p:tgtEl>
                                          <p:spTgt spid="27"/>
                                        </p:tgtEl>
                                      </p:cBhvr>
                                    </p:animEffect>
                                  </p:childTnLst>
                                </p:cTn>
                              </p:par>
                              <p:par>
                                <p:cTn id="118" presetID="9" presetClass="emph" presetSubtype="0" grpId="1" nodeType="withEffect">
                                  <p:stCondLst>
                                    <p:cond delay="0"/>
                                  </p:stCondLst>
                                  <p:childTnLst>
                                    <p:set>
                                      <p:cBhvr rctx="PPT">
                                        <p:cTn id="119" dur="indefinite"/>
                                        <p:tgtEl>
                                          <p:spTgt spid="28"/>
                                        </p:tgtEl>
                                        <p:attrNameLst>
                                          <p:attrName>style.opacity</p:attrName>
                                        </p:attrNameLst>
                                      </p:cBhvr>
                                      <p:to>
                                        <p:strVal val="0.5"/>
                                      </p:to>
                                    </p:set>
                                    <p:animEffect filter="image" prLst="opacity: 0.5">
                                      <p:cBhvr rctx="IE">
                                        <p:cTn id="120" dur="indefinite"/>
                                        <p:tgtEl>
                                          <p:spTgt spid="28"/>
                                        </p:tgtEl>
                                      </p:cBhvr>
                                    </p:animEffect>
                                  </p:childTnLst>
                                </p:cTn>
                              </p:par>
                              <p:par>
                                <p:cTn id="121" presetID="9" presetClass="emph" presetSubtype="0" nodeType="withEffect">
                                  <p:stCondLst>
                                    <p:cond delay="0"/>
                                  </p:stCondLst>
                                  <p:childTnLst>
                                    <p:set>
                                      <p:cBhvr rctx="PPT">
                                        <p:cTn id="122" dur="indefinite"/>
                                        <p:tgtEl>
                                          <p:spTgt spid="57"/>
                                        </p:tgtEl>
                                        <p:attrNameLst>
                                          <p:attrName>style.opacity</p:attrName>
                                        </p:attrNameLst>
                                      </p:cBhvr>
                                      <p:to>
                                        <p:strVal val="0.5"/>
                                      </p:to>
                                    </p:set>
                                    <p:animEffect filter="image" prLst="opacity: 0.5">
                                      <p:cBhvr rctx="IE">
                                        <p:cTn id="123" dur="indefinite"/>
                                        <p:tgtEl>
                                          <p:spTgt spid="57"/>
                                        </p:tgtEl>
                                      </p:cBhvr>
                                    </p:animEffect>
                                  </p:childTnLst>
                                </p:cTn>
                              </p:par>
                              <p:par>
                                <p:cTn id="124" presetID="9" presetClass="emph" presetSubtype="0" nodeType="withEffect">
                                  <p:stCondLst>
                                    <p:cond delay="0"/>
                                  </p:stCondLst>
                                  <p:childTnLst>
                                    <p:set>
                                      <p:cBhvr rctx="PPT">
                                        <p:cTn id="125" dur="indefinite"/>
                                        <p:tgtEl>
                                          <p:spTgt spid="70"/>
                                        </p:tgtEl>
                                        <p:attrNameLst>
                                          <p:attrName>style.opacity</p:attrName>
                                        </p:attrNameLst>
                                      </p:cBhvr>
                                      <p:to>
                                        <p:strVal val="0.5"/>
                                      </p:to>
                                    </p:set>
                                    <p:animEffect filter="image" prLst="opacity: 0.5">
                                      <p:cBhvr rctx="IE">
                                        <p:cTn id="126" dur="indefinite"/>
                                        <p:tgtEl>
                                          <p:spTgt spid="70"/>
                                        </p:tgtEl>
                                      </p:cBhvr>
                                    </p:animEffect>
                                  </p:childTnLst>
                                </p:cTn>
                              </p:par>
                              <p:par>
                                <p:cTn id="127" presetID="9" presetClass="emph" presetSubtype="0" grpId="1" nodeType="withEffect">
                                  <p:stCondLst>
                                    <p:cond delay="0"/>
                                  </p:stCondLst>
                                  <p:childTnLst>
                                    <p:set>
                                      <p:cBhvr rctx="PPT">
                                        <p:cTn id="128" dur="indefinite"/>
                                        <p:tgtEl>
                                          <p:spTgt spid="56"/>
                                        </p:tgtEl>
                                        <p:attrNameLst>
                                          <p:attrName>style.opacity</p:attrName>
                                        </p:attrNameLst>
                                      </p:cBhvr>
                                      <p:to>
                                        <p:strVal val="0.5"/>
                                      </p:to>
                                    </p:set>
                                    <p:animEffect filter="image" prLst="opacity: 0.5">
                                      <p:cBhvr rctx="IE">
                                        <p:cTn id="129" dur="indefinite"/>
                                        <p:tgtEl>
                                          <p:spTgt spid="56"/>
                                        </p:tgtEl>
                                      </p:cBhvr>
                                    </p:animEffect>
                                  </p:childTnLst>
                                </p:cTn>
                              </p:par>
                              <p:par>
                                <p:cTn id="130" presetID="9" presetClass="emph" presetSubtype="0" nodeType="withEffect">
                                  <p:stCondLst>
                                    <p:cond delay="0"/>
                                  </p:stCondLst>
                                  <p:childTnLst>
                                    <p:set>
                                      <p:cBhvr rctx="PPT">
                                        <p:cTn id="131" dur="indefinite"/>
                                        <p:tgtEl>
                                          <p:spTgt spid="81"/>
                                        </p:tgtEl>
                                        <p:attrNameLst>
                                          <p:attrName>style.opacity</p:attrName>
                                        </p:attrNameLst>
                                      </p:cBhvr>
                                      <p:to>
                                        <p:strVal val="0.5"/>
                                      </p:to>
                                    </p:set>
                                    <p:animEffect filter="image" prLst="opacity: 0.5">
                                      <p:cBhvr rctx="IE">
                                        <p:cTn id="132" dur="indefinite"/>
                                        <p:tgtEl>
                                          <p:spTgt spid="81"/>
                                        </p:tgtEl>
                                      </p:cBhvr>
                                    </p:animEffect>
                                  </p:childTnLst>
                                </p:cTn>
                              </p:par>
                              <p:par>
                                <p:cTn id="133" presetID="9" presetClass="emph" presetSubtype="0" grpId="1" nodeType="withEffect">
                                  <p:stCondLst>
                                    <p:cond delay="0"/>
                                  </p:stCondLst>
                                  <p:childTnLst>
                                    <p:set>
                                      <p:cBhvr rctx="PPT">
                                        <p:cTn id="134" dur="indefinite"/>
                                        <p:tgtEl>
                                          <p:spTgt spid="77"/>
                                        </p:tgtEl>
                                        <p:attrNameLst>
                                          <p:attrName>style.opacity</p:attrName>
                                        </p:attrNameLst>
                                      </p:cBhvr>
                                      <p:to>
                                        <p:strVal val="0.5"/>
                                      </p:to>
                                    </p:set>
                                    <p:animEffect filter="image" prLst="opacity: 0.5">
                                      <p:cBhvr rctx="IE">
                                        <p:cTn id="135" dur="indefinite"/>
                                        <p:tgtEl>
                                          <p:spTgt spid="77"/>
                                        </p:tgtEl>
                                      </p:cBhvr>
                                    </p:animEffect>
                                  </p:childTnLst>
                                </p:cTn>
                              </p:par>
                              <p:par>
                                <p:cTn id="136" presetID="9" presetClass="emph" presetSubtype="0" grpId="0" nodeType="withEffect">
                                  <p:stCondLst>
                                    <p:cond delay="0"/>
                                  </p:stCondLst>
                                  <p:childTnLst>
                                    <p:set>
                                      <p:cBhvr rctx="PPT">
                                        <p:cTn id="137" dur="indefinite"/>
                                        <p:tgtEl>
                                          <p:spTgt spid="5"/>
                                        </p:tgtEl>
                                        <p:attrNameLst>
                                          <p:attrName>style.opacity</p:attrName>
                                        </p:attrNameLst>
                                      </p:cBhvr>
                                      <p:to>
                                        <p:strVal val="0.5"/>
                                      </p:to>
                                    </p:set>
                                    <p:animEffect filter="image" prLst="opacity: 0.5">
                                      <p:cBhvr rctx="IE">
                                        <p:cTn id="138" dur="indefinite"/>
                                        <p:tgtEl>
                                          <p:spTgt spid="5"/>
                                        </p:tgtEl>
                                      </p:cBhvr>
                                    </p:animEffect>
                                  </p:childTnLst>
                                </p:cTn>
                              </p:par>
                              <p:par>
                                <p:cTn id="139" presetID="9" presetClass="emph" presetSubtype="0" grpId="0" nodeType="withEffect">
                                  <p:stCondLst>
                                    <p:cond delay="0"/>
                                  </p:stCondLst>
                                  <p:childTnLst>
                                    <p:set>
                                      <p:cBhvr rctx="PPT">
                                        <p:cTn id="140" dur="indefinite"/>
                                        <p:tgtEl>
                                          <p:spTgt spid="6"/>
                                        </p:tgtEl>
                                        <p:attrNameLst>
                                          <p:attrName>style.opacity</p:attrName>
                                        </p:attrNameLst>
                                      </p:cBhvr>
                                      <p:to>
                                        <p:strVal val="0.5"/>
                                      </p:to>
                                    </p:set>
                                    <p:animEffect filter="image" prLst="opacity: 0.5">
                                      <p:cBhvr rctx="IE">
                                        <p:cTn id="141" dur="indefinite"/>
                                        <p:tgtEl>
                                          <p:spTgt spid="6"/>
                                        </p:tgtEl>
                                      </p:cBhvr>
                                    </p:animEffect>
                                  </p:childTnLst>
                                </p:cTn>
                              </p:par>
                              <p:par>
                                <p:cTn id="142" presetID="9" presetClass="emph" presetSubtype="0" grpId="0" nodeType="withEffect">
                                  <p:stCondLst>
                                    <p:cond delay="0"/>
                                  </p:stCondLst>
                                  <p:childTnLst>
                                    <p:set>
                                      <p:cBhvr rctx="PPT">
                                        <p:cTn id="143" dur="indefinite"/>
                                        <p:tgtEl>
                                          <p:spTgt spid="7"/>
                                        </p:tgtEl>
                                        <p:attrNameLst>
                                          <p:attrName>style.opacity</p:attrName>
                                        </p:attrNameLst>
                                      </p:cBhvr>
                                      <p:to>
                                        <p:strVal val="0.5"/>
                                      </p:to>
                                    </p:set>
                                    <p:animEffect filter="image" prLst="opacity: 0.5">
                                      <p:cBhvr rctx="IE">
                                        <p:cTn id="144" dur="indefinite"/>
                                        <p:tgtEl>
                                          <p:spTgt spid="7"/>
                                        </p:tgtEl>
                                      </p:cBhvr>
                                    </p:animEffect>
                                  </p:childTnLst>
                                </p:cTn>
                              </p:par>
                              <p:par>
                                <p:cTn id="145" presetID="9" presetClass="emph" presetSubtype="0" grpId="0" nodeType="withEffect">
                                  <p:stCondLst>
                                    <p:cond delay="0"/>
                                  </p:stCondLst>
                                  <p:childTnLst>
                                    <p:set>
                                      <p:cBhvr rctx="PPT">
                                        <p:cTn id="146" dur="indefinite"/>
                                        <p:tgtEl>
                                          <p:spTgt spid="8"/>
                                        </p:tgtEl>
                                        <p:attrNameLst>
                                          <p:attrName>style.opacity</p:attrName>
                                        </p:attrNameLst>
                                      </p:cBhvr>
                                      <p:to>
                                        <p:strVal val="0.5"/>
                                      </p:to>
                                    </p:set>
                                    <p:animEffect filter="image" prLst="opacity: 0.5">
                                      <p:cBhvr rctx="IE">
                                        <p:cTn id="147" dur="indefinite"/>
                                        <p:tgtEl>
                                          <p:spTgt spid="8"/>
                                        </p:tgtEl>
                                      </p:cBhvr>
                                    </p:animEffect>
                                  </p:childTnLst>
                                </p:cTn>
                              </p:par>
                              <p:par>
                                <p:cTn id="148" presetID="9" presetClass="emph" presetSubtype="0" grpId="0" nodeType="withEffect">
                                  <p:stCondLst>
                                    <p:cond delay="0"/>
                                  </p:stCondLst>
                                  <p:childTnLst>
                                    <p:set>
                                      <p:cBhvr rctx="PPT">
                                        <p:cTn id="149" dur="indefinite"/>
                                        <p:tgtEl>
                                          <p:spTgt spid="55"/>
                                        </p:tgtEl>
                                        <p:attrNameLst>
                                          <p:attrName>style.opacity</p:attrName>
                                        </p:attrNameLst>
                                      </p:cBhvr>
                                      <p:to>
                                        <p:strVal val="0.5"/>
                                      </p:to>
                                    </p:set>
                                    <p:animEffect filter="image" prLst="opacity: 0.5">
                                      <p:cBhvr rctx="IE">
                                        <p:cTn id="150" dur="indefinite"/>
                                        <p:tgtEl>
                                          <p:spTgt spid="55"/>
                                        </p:tgtEl>
                                      </p:cBhvr>
                                    </p:animEffect>
                                  </p:childTnLst>
                                </p:cTn>
                              </p:par>
                            </p:childTnLst>
                          </p:cTn>
                        </p:par>
                        <p:par>
                          <p:cTn id="151" fill="hold">
                            <p:stCondLst>
                              <p:cond delay="0"/>
                            </p:stCondLst>
                            <p:childTnLst>
                              <p:par>
                                <p:cTn id="152" presetID="1" presetClass="entr" presetSubtype="0" fill="hold" grpId="0" nodeType="afterEffect">
                                  <p:stCondLst>
                                    <p:cond delay="0"/>
                                  </p:stCondLst>
                                  <p:childTnLst>
                                    <p:set>
                                      <p:cBhvr>
                                        <p:cTn id="153" dur="1" fill="hold">
                                          <p:stCondLst>
                                            <p:cond delay="0"/>
                                          </p:stCondLst>
                                        </p:cTn>
                                        <p:tgtEl>
                                          <p:spTgt spid="85"/>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87"/>
                                        </p:tgtEl>
                                        <p:attrNameLst>
                                          <p:attrName>style.visibility</p:attrName>
                                        </p:attrNameLst>
                                      </p:cBhvr>
                                      <p:to>
                                        <p:strVal val="visible"/>
                                      </p:to>
                                    </p:set>
                                  </p:childTnLst>
                                </p:cTn>
                              </p:par>
                            </p:childTnLst>
                          </p:cTn>
                        </p:par>
                        <p:par>
                          <p:cTn id="158" fill="hold">
                            <p:stCondLst>
                              <p:cond delay="0"/>
                            </p:stCondLst>
                            <p:childTnLst>
                              <p:par>
                                <p:cTn id="159" presetID="1" presetClass="entr" presetSubtype="0" fill="hold" grpId="0" nodeType="afterEffect">
                                  <p:stCondLst>
                                    <p:cond delay="0"/>
                                  </p:stCondLst>
                                  <p:childTnLst>
                                    <p:set>
                                      <p:cBhvr>
                                        <p:cTn id="160" dur="1" fill="hold">
                                          <p:stCondLst>
                                            <p:cond delay="0"/>
                                          </p:stCondLst>
                                        </p:cTn>
                                        <p:tgtEl>
                                          <p:spTgt spid="86"/>
                                        </p:tgtEl>
                                        <p:attrNameLst>
                                          <p:attrName>style.visibility</p:attrName>
                                        </p:attrNameLst>
                                      </p:cBhvr>
                                      <p:to>
                                        <p:strVal val="visible"/>
                                      </p:to>
                                    </p:set>
                                  </p:childTnLst>
                                </p:cTn>
                              </p:par>
                              <p:par>
                                <p:cTn id="161" presetID="1" presetClass="exit" presetSubtype="0" fill="hold" grpId="1" nodeType="withEffect">
                                  <p:stCondLst>
                                    <p:cond delay="0"/>
                                  </p:stCondLst>
                                  <p:childTnLst>
                                    <p:set>
                                      <p:cBhvr>
                                        <p:cTn id="162" dur="1" fill="hold">
                                          <p:stCondLst>
                                            <p:cond delay="0"/>
                                          </p:stCondLst>
                                        </p:cTn>
                                        <p:tgtEl>
                                          <p:spTgt spid="85"/>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9" grpId="1" animBg="1"/>
      <p:bldP spid="21" grpId="0"/>
      <p:bldP spid="21" grpId="1"/>
      <p:bldP spid="22" grpId="0" animBg="1"/>
      <p:bldP spid="22" grpId="1" animBg="1"/>
      <p:bldP spid="23" grpId="0"/>
      <p:bldP spid="23" grpId="1"/>
      <p:bldP spid="27" grpId="0" animBg="1"/>
      <p:bldP spid="27" grpId="1" animBg="1"/>
      <p:bldP spid="28" grpId="0"/>
      <p:bldP spid="28" grpId="1"/>
      <p:bldP spid="29" grpId="0" animBg="1"/>
      <p:bldP spid="29" grpId="1" animBg="1"/>
      <p:bldP spid="43" grpId="0" animBg="1"/>
      <p:bldP spid="43" grpId="1" animBg="1"/>
      <p:bldP spid="55" grpId="0"/>
      <p:bldP spid="56" grpId="0" animBg="1"/>
      <p:bldP spid="56" grpId="1" animBg="1"/>
      <p:bldP spid="77" grpId="0" animBg="1"/>
      <p:bldP spid="77" grpId="1" animBg="1"/>
      <p:bldP spid="84" grpId="0" animBg="1"/>
      <p:bldP spid="84" grpId="1" animBg="1"/>
      <p:bldP spid="85" grpId="0" animBg="1"/>
      <p:bldP spid="85" grpId="1" animBg="1"/>
      <p:bldP spid="86" grpId="0" animBg="1"/>
      <p:bldP spid="87"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4000" dirty="0">
                <a:solidFill>
                  <a:schemeClr val="bg1">
                    <a:lumMod val="65000"/>
                  </a:schemeClr>
                </a:solidFill>
              </a:rPr>
              <a:t>Motivation and Our Approach</a:t>
            </a:r>
          </a:p>
          <a:p>
            <a:r>
              <a:rPr lang="en-US" sz="4000" dirty="0">
                <a:solidFill>
                  <a:schemeClr val="bg1">
                    <a:lumMod val="65000"/>
                  </a:schemeClr>
                </a:solidFill>
              </a:rPr>
              <a:t>Parallelism Challenge</a:t>
            </a:r>
          </a:p>
          <a:p>
            <a:r>
              <a:rPr lang="en-US" sz="4000" dirty="0">
                <a:solidFill>
                  <a:schemeClr val="bg1">
                    <a:lumMod val="65000"/>
                  </a:schemeClr>
                </a:solidFill>
              </a:rPr>
              <a:t>IMPICA Core Architecture</a:t>
            </a:r>
          </a:p>
          <a:p>
            <a:r>
              <a:rPr lang="en-US" sz="4000" dirty="0">
                <a:solidFill>
                  <a:schemeClr val="bg1">
                    <a:lumMod val="65000"/>
                  </a:schemeClr>
                </a:solidFill>
              </a:rPr>
              <a:t>Address Translation Challenge</a:t>
            </a:r>
          </a:p>
          <a:p>
            <a:r>
              <a:rPr lang="en-US" sz="4000" dirty="0">
                <a:solidFill>
                  <a:schemeClr val="bg1">
                    <a:lumMod val="65000"/>
                  </a:schemeClr>
                </a:solidFill>
              </a:rPr>
              <a:t>IMPICA Page Table</a:t>
            </a:r>
          </a:p>
          <a:p>
            <a:r>
              <a:rPr lang="en-US" sz="4000" dirty="0">
                <a:solidFill>
                  <a:srgbClr val="C00000"/>
                </a:solidFill>
              </a:rPr>
              <a:t>Evaluation</a:t>
            </a:r>
          </a:p>
          <a:p>
            <a:r>
              <a:rPr lang="en-US" sz="4000" dirty="0"/>
              <a:t>Conclusion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3268734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Workloads</a:t>
            </a:r>
          </a:p>
        </p:txBody>
      </p:sp>
      <p:sp>
        <p:nvSpPr>
          <p:cNvPr id="3" name="Content Placeholder 2"/>
          <p:cNvSpPr>
            <a:spLocks noGrp="1"/>
          </p:cNvSpPr>
          <p:nvPr>
            <p:ph idx="1"/>
          </p:nvPr>
        </p:nvSpPr>
        <p:spPr/>
        <p:txBody>
          <a:bodyPr>
            <a:normAutofit/>
          </a:bodyPr>
          <a:lstStyle/>
          <a:p>
            <a:r>
              <a:rPr lang="en-US" sz="3600" dirty="0" err="1"/>
              <a:t>Microbenchmarks</a:t>
            </a:r>
            <a:endParaRPr lang="en-US" sz="3600" dirty="0"/>
          </a:p>
          <a:p>
            <a:pPr lvl="1"/>
            <a:r>
              <a:rPr lang="en-US" sz="3200" dirty="0">
                <a:solidFill>
                  <a:schemeClr val="accent5"/>
                </a:solidFill>
              </a:rPr>
              <a:t>Linked list </a:t>
            </a:r>
            <a:r>
              <a:rPr lang="en-US" sz="3200" dirty="0"/>
              <a:t>(from Olden benchmark)</a:t>
            </a:r>
          </a:p>
          <a:p>
            <a:pPr lvl="1"/>
            <a:r>
              <a:rPr lang="en-US" sz="3200" dirty="0">
                <a:solidFill>
                  <a:schemeClr val="accent5"/>
                </a:solidFill>
              </a:rPr>
              <a:t>Hash table </a:t>
            </a:r>
            <a:r>
              <a:rPr lang="en-US" sz="3200" dirty="0"/>
              <a:t>(from </a:t>
            </a:r>
            <a:r>
              <a:rPr lang="en-US" sz="3200" dirty="0" err="1"/>
              <a:t>Memcached</a:t>
            </a:r>
            <a:r>
              <a:rPr lang="en-US" sz="3200" dirty="0"/>
              <a:t>)</a:t>
            </a:r>
          </a:p>
          <a:p>
            <a:pPr lvl="1"/>
            <a:r>
              <a:rPr lang="en-US" sz="3200" dirty="0">
                <a:solidFill>
                  <a:schemeClr val="accent5"/>
                </a:solidFill>
              </a:rPr>
              <a:t>B-tree</a:t>
            </a:r>
            <a:r>
              <a:rPr lang="en-US" sz="3200" dirty="0"/>
              <a:t> (from DBx</a:t>
            </a:r>
            <a:r>
              <a:rPr lang="en-US" sz="3600" dirty="0">
                <a:latin typeface="+mn-lt"/>
              </a:rPr>
              <a:t>1000</a:t>
            </a:r>
            <a:r>
              <a:rPr lang="en-US" sz="3200" dirty="0"/>
              <a:t>)</a:t>
            </a:r>
          </a:p>
          <a:p>
            <a:pPr lvl="1"/>
            <a:endParaRPr lang="en-US" sz="3200" dirty="0"/>
          </a:p>
          <a:p>
            <a:r>
              <a:rPr lang="en-US" sz="3600" dirty="0"/>
              <a:t>Application</a:t>
            </a:r>
          </a:p>
          <a:p>
            <a:pPr lvl="1"/>
            <a:r>
              <a:rPr lang="en-US" sz="3200" dirty="0">
                <a:solidFill>
                  <a:schemeClr val="accent5"/>
                </a:solidFill>
              </a:rPr>
              <a:t>DBx1000</a:t>
            </a:r>
            <a:r>
              <a:rPr lang="en-US" sz="3200" dirty="0"/>
              <a:t> (with TPC-C benchmark)</a:t>
            </a:r>
          </a:p>
          <a:p>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913200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a:t>
            </a:r>
          </a:p>
        </p:txBody>
      </p:sp>
      <p:sp>
        <p:nvSpPr>
          <p:cNvPr id="3" name="Content Placeholder 2"/>
          <p:cNvSpPr>
            <a:spLocks noGrp="1"/>
          </p:cNvSpPr>
          <p:nvPr>
            <p:ph idx="1"/>
          </p:nvPr>
        </p:nvSpPr>
        <p:spPr>
          <a:xfrm>
            <a:off x="628650" y="1210492"/>
            <a:ext cx="7886700" cy="5643717"/>
          </a:xfrm>
        </p:spPr>
        <p:txBody>
          <a:bodyPr>
            <a:normAutofit lnSpcReduction="10000"/>
          </a:bodyPr>
          <a:lstStyle/>
          <a:p>
            <a:r>
              <a:rPr lang="en-US" sz="3600" dirty="0"/>
              <a:t>Simulator: </a:t>
            </a:r>
            <a:r>
              <a:rPr lang="en-US" sz="3600" dirty="0">
                <a:solidFill>
                  <a:schemeClr val="accent5"/>
                </a:solidFill>
              </a:rPr>
              <a:t>gem5</a:t>
            </a:r>
          </a:p>
          <a:p>
            <a:r>
              <a:rPr lang="en-US" sz="3600" dirty="0"/>
              <a:t>System Configuration</a:t>
            </a:r>
          </a:p>
          <a:p>
            <a:pPr lvl="1"/>
            <a:r>
              <a:rPr lang="en-US" sz="3200" dirty="0"/>
              <a:t>CPU</a:t>
            </a:r>
          </a:p>
          <a:p>
            <a:pPr lvl="2"/>
            <a:r>
              <a:rPr lang="en-US" sz="2800" dirty="0">
                <a:solidFill>
                  <a:schemeClr val="accent5"/>
                </a:solidFill>
              </a:rPr>
              <a:t>4 </a:t>
            </a:r>
            <a:r>
              <a:rPr lang="en-US" sz="2800" dirty="0" err="1">
                <a:solidFill>
                  <a:schemeClr val="accent5"/>
                </a:solidFill>
              </a:rPr>
              <a:t>OoO</a:t>
            </a:r>
            <a:r>
              <a:rPr lang="en-US" sz="2800" dirty="0">
                <a:solidFill>
                  <a:schemeClr val="accent5"/>
                </a:solidFill>
              </a:rPr>
              <a:t> cores</a:t>
            </a:r>
            <a:r>
              <a:rPr lang="en-US" sz="2800" dirty="0"/>
              <a:t>, 2GHz</a:t>
            </a:r>
          </a:p>
          <a:p>
            <a:pPr lvl="2"/>
            <a:r>
              <a:rPr lang="en-US" sz="2800" dirty="0"/>
              <a:t>Cache: 32KB L</a:t>
            </a:r>
            <a:r>
              <a:rPr lang="en-US" sz="3200" dirty="0">
                <a:latin typeface="+mn-lt"/>
              </a:rPr>
              <a:t>1</a:t>
            </a:r>
            <a:r>
              <a:rPr lang="en-US" sz="2800" dirty="0"/>
              <a:t>, </a:t>
            </a:r>
            <a:r>
              <a:rPr lang="en-US" sz="3200" dirty="0">
                <a:solidFill>
                  <a:prstClr val="black"/>
                </a:solidFill>
                <a:latin typeface="Calibri" panose="020F0502020204030204"/>
              </a:rPr>
              <a:t>1</a:t>
            </a:r>
            <a:r>
              <a:rPr lang="en-US" sz="2800" dirty="0"/>
              <a:t>MB L2</a:t>
            </a:r>
          </a:p>
          <a:p>
            <a:pPr lvl="1"/>
            <a:r>
              <a:rPr lang="en-US" sz="3200" dirty="0"/>
              <a:t>IMPICA</a:t>
            </a:r>
          </a:p>
          <a:p>
            <a:pPr lvl="2"/>
            <a:r>
              <a:rPr lang="en-US" sz="3200" dirty="0">
                <a:solidFill>
                  <a:schemeClr val="accent5"/>
                </a:solidFill>
                <a:latin typeface="+mn-lt"/>
              </a:rPr>
              <a:t>1</a:t>
            </a:r>
            <a:r>
              <a:rPr lang="en-US" sz="2800" dirty="0">
                <a:solidFill>
                  <a:schemeClr val="accent5"/>
                </a:solidFill>
              </a:rPr>
              <a:t> core</a:t>
            </a:r>
            <a:r>
              <a:rPr lang="en-US" sz="2800" dirty="0"/>
              <a:t>, 500MHz, 32KB Cache</a:t>
            </a:r>
          </a:p>
          <a:p>
            <a:pPr lvl="1"/>
            <a:r>
              <a:rPr lang="en-US" sz="3200" dirty="0"/>
              <a:t>Memory Bandwidth</a:t>
            </a:r>
          </a:p>
          <a:p>
            <a:pPr lvl="2"/>
            <a:r>
              <a:rPr lang="en-US" sz="3200" dirty="0">
                <a:latin typeface="+mn-lt"/>
              </a:rPr>
              <a:t>1</a:t>
            </a:r>
            <a:r>
              <a:rPr lang="en-US" sz="2800" dirty="0"/>
              <a:t>2.8 GB/s for CPU, 5</a:t>
            </a:r>
            <a:r>
              <a:rPr lang="en-US" sz="3200" dirty="0">
                <a:latin typeface="+mn-lt"/>
              </a:rPr>
              <a:t>1</a:t>
            </a:r>
            <a:r>
              <a:rPr lang="en-US" sz="2800" dirty="0"/>
              <a:t>.2 GB/s for IMPICA</a:t>
            </a:r>
          </a:p>
          <a:p>
            <a:r>
              <a:rPr lang="en-US" sz="3600" dirty="0"/>
              <a:t>Our simulator code is open source</a:t>
            </a:r>
          </a:p>
          <a:p>
            <a:pPr lvl="1"/>
            <a:r>
              <a:rPr lang="en-US" sz="3200" u="sng" dirty="0">
                <a:solidFill>
                  <a:schemeClr val="accent5"/>
                </a:solidFill>
                <a:hlinkClick r:id="rId2"/>
              </a:rPr>
              <a:t>https://github.com/CMU-SAFARI/IMPICA</a:t>
            </a:r>
            <a:r>
              <a:rPr lang="en-US" sz="3200" u="sng" dirty="0">
                <a:solidFill>
                  <a:schemeClr val="accent5"/>
                </a:solidFill>
              </a:rPr>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32948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8594481" cy="723445"/>
          </a:xfrm>
        </p:spPr>
        <p:txBody>
          <a:bodyPr>
            <a:normAutofit/>
          </a:bodyPr>
          <a:lstStyle/>
          <a:p>
            <a:r>
              <a:rPr lang="en-US" dirty="0"/>
              <a:t>Result – </a:t>
            </a:r>
            <a:r>
              <a:rPr lang="en-US" dirty="0" err="1"/>
              <a:t>Microbenchmark</a:t>
            </a:r>
            <a:r>
              <a:rPr lang="en-US" dirty="0"/>
              <a:t> Performance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graphicFrame>
        <p:nvGraphicFramePr>
          <p:cNvPr id="5" name="Chart 4"/>
          <p:cNvGraphicFramePr>
            <a:graphicFrameLocks/>
          </p:cNvGraphicFramePr>
          <p:nvPr>
            <p:extLst/>
          </p:nvPr>
        </p:nvGraphicFramePr>
        <p:xfrm>
          <a:off x="949569" y="1311683"/>
          <a:ext cx="7359162" cy="435800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875107" y="2098473"/>
            <a:ext cx="642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1.9X</a:t>
            </a:r>
          </a:p>
        </p:txBody>
      </p:sp>
      <p:sp>
        <p:nvSpPr>
          <p:cNvPr id="7" name="TextBox 6"/>
          <p:cNvSpPr txBox="1"/>
          <p:nvPr/>
        </p:nvSpPr>
        <p:spPr>
          <a:xfrm>
            <a:off x="4925889" y="2794831"/>
            <a:ext cx="642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1.3X</a:t>
            </a:r>
          </a:p>
        </p:txBody>
      </p:sp>
      <p:sp>
        <p:nvSpPr>
          <p:cNvPr id="8" name="TextBox 7"/>
          <p:cNvSpPr txBox="1"/>
          <p:nvPr/>
        </p:nvSpPr>
        <p:spPr>
          <a:xfrm>
            <a:off x="7060421" y="2924851"/>
            <a:ext cx="642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1.2X</a:t>
            </a:r>
          </a:p>
        </p:txBody>
      </p:sp>
    </p:spTree>
    <p:custDataLst>
      <p:tags r:id="rId1"/>
    </p:custDataLst>
    <p:extLst>
      <p:ext uri="{BB962C8B-B14F-4D97-AF65-F5344CB8AC3E}">
        <p14:creationId xmlns:p14="http://schemas.microsoft.com/office/powerpoint/2010/main" val="42068189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1" dur="500"/>
                                        <p:tgtEl>
                                          <p:spTgt spid="5">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6" dur="500"/>
                                        <p:tgtEl>
                                          <p:spTgt spid="5">
                                            <p:graphicEl>
                                              <a:chart seriesIdx="1" categoryIdx="-4" bldStep="series"/>
                                            </p:graphicEl>
                                          </p:spTgt>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6" grpId="0"/>
      <p:bldP spid="7" grpId="0"/>
      <p:bldP spid="8"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 – Database Performance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graphicFrame>
        <p:nvGraphicFramePr>
          <p:cNvPr id="5" name="Chart 4"/>
          <p:cNvGraphicFramePr>
            <a:graphicFrameLocks/>
          </p:cNvGraphicFramePr>
          <p:nvPr>
            <p:extLst/>
          </p:nvPr>
        </p:nvGraphicFramePr>
        <p:xfrm>
          <a:off x="628650" y="1389187"/>
          <a:ext cx="7530612" cy="239150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2261112" y="2482664"/>
            <a:ext cx="5813053" cy="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911309" y="2042656"/>
            <a:ext cx="6257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0" name="TextBox 9"/>
          <p:cNvSpPr txBox="1"/>
          <p:nvPr/>
        </p:nvSpPr>
        <p:spPr>
          <a:xfrm>
            <a:off x="4854879" y="1862549"/>
            <a:ext cx="6257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11" name="TextBox 10"/>
          <p:cNvSpPr txBox="1"/>
          <p:nvPr/>
        </p:nvSpPr>
        <p:spPr>
          <a:xfrm>
            <a:off x="6726352" y="1389184"/>
            <a:ext cx="7557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+16%</a:t>
            </a:r>
          </a:p>
        </p:txBody>
      </p:sp>
      <p:graphicFrame>
        <p:nvGraphicFramePr>
          <p:cNvPr id="12" name="Chart 11"/>
          <p:cNvGraphicFramePr>
            <a:graphicFrameLocks/>
          </p:cNvGraphicFramePr>
          <p:nvPr>
            <p:extLst/>
          </p:nvPr>
        </p:nvGraphicFramePr>
        <p:xfrm>
          <a:off x="553916" y="3912577"/>
          <a:ext cx="7675684" cy="2804747"/>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2246458" y="4296811"/>
            <a:ext cx="5813053" cy="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4" name="TextBox 8"/>
          <p:cNvSpPr txBox="1"/>
          <p:nvPr/>
        </p:nvSpPr>
        <p:spPr>
          <a:xfrm>
            <a:off x="4854889" y="4254057"/>
            <a:ext cx="576525"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15" name="TextBox 8"/>
          <p:cNvSpPr txBox="1"/>
          <p:nvPr/>
        </p:nvSpPr>
        <p:spPr>
          <a:xfrm>
            <a:off x="6638628" y="4790893"/>
            <a:ext cx="706519"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-13%</a:t>
            </a:r>
          </a:p>
        </p:txBody>
      </p:sp>
      <p:sp>
        <p:nvSpPr>
          <p:cNvPr id="16" name="TextBox 8"/>
          <p:cNvSpPr txBox="1"/>
          <p:nvPr/>
        </p:nvSpPr>
        <p:spPr>
          <a:xfrm>
            <a:off x="2936172" y="3924679"/>
            <a:ext cx="576525"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-0%</a:t>
            </a:r>
          </a:p>
        </p:txBody>
      </p:sp>
    </p:spTree>
    <p:custDataLst>
      <p:tags r:id="rId1"/>
    </p:custDataLst>
    <p:extLst>
      <p:ext uri="{BB962C8B-B14F-4D97-AF65-F5344CB8AC3E}">
        <p14:creationId xmlns:p14="http://schemas.microsoft.com/office/powerpoint/2010/main" val="10867652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down)">
                                      <p:cBhvr>
                                        <p:cTn id="13" dur="500"/>
                                        <p:tgtEl>
                                          <p:spTgt spid="5">
                                            <p:graphicEl>
                                              <a:chart seriesIdx="-4" categoryIdx="0" bldStep="category"/>
                                            </p:graphicEl>
                                          </p:spTgt>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down)">
                                      <p:cBhvr>
                                        <p:cTn id="21" dur="500"/>
                                        <p:tgtEl>
                                          <p:spTgt spid="5">
                                            <p:graphicEl>
                                              <a:chart seriesIdx="-4" categoryIdx="1" bldStep="category"/>
                                            </p:graphicEl>
                                          </p:spTgt>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down)">
                                      <p:cBhvr>
                                        <p:cTn id="29" dur="500"/>
                                        <p:tgtEl>
                                          <p:spTgt spid="5">
                                            <p:graphicEl>
                                              <a:chart seriesIdx="-4" categoryIdx="2" bldStep="category"/>
                                            </p:graphic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down)">
                                      <p:cBhvr>
                                        <p:cTn id="43" dur="500"/>
                                        <p:tgtEl>
                                          <p:spTgt spid="12">
                                            <p:graphicEl>
                                              <a:chart seriesIdx="0" categoryIdx="-4" bldStep="series"/>
                                            </p:graphicEl>
                                          </p:spTgt>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P spid="9" grpId="0"/>
      <p:bldP spid="10" grpId="0"/>
      <p:bldP spid="11" grpId="0"/>
      <p:bldGraphic spid="12" grpId="0">
        <p:bldSub>
          <a:bldChart bld="series"/>
        </p:bldSub>
      </p:bldGraphic>
      <p:bldP spid="14" grpId="0"/>
      <p:bldP spid="15" grpId="0"/>
      <p:bldP spid="16"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Energy Consumption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graphicFrame>
        <p:nvGraphicFramePr>
          <p:cNvPr id="6" name="Chart 5"/>
          <p:cNvGraphicFramePr>
            <a:graphicFrameLocks/>
          </p:cNvGraphicFramePr>
          <p:nvPr>
            <p:extLst/>
          </p:nvPr>
        </p:nvGraphicFramePr>
        <p:xfrm>
          <a:off x="725365" y="1264799"/>
          <a:ext cx="7470348" cy="44137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682750" y="2693287"/>
            <a:ext cx="706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-41%</a:t>
            </a:r>
          </a:p>
        </p:txBody>
      </p:sp>
      <p:sp>
        <p:nvSpPr>
          <p:cNvPr id="8" name="TextBox 7"/>
          <p:cNvSpPr txBox="1"/>
          <p:nvPr/>
        </p:nvSpPr>
        <p:spPr>
          <a:xfrm>
            <a:off x="4219199" y="2293177"/>
            <a:ext cx="706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-24%</a:t>
            </a:r>
          </a:p>
        </p:txBody>
      </p:sp>
      <p:sp>
        <p:nvSpPr>
          <p:cNvPr id="9" name="TextBox 7"/>
          <p:cNvSpPr txBox="1"/>
          <p:nvPr/>
        </p:nvSpPr>
        <p:spPr>
          <a:xfrm>
            <a:off x="7147029" y="1795799"/>
            <a:ext cx="576525"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-6%</a:t>
            </a:r>
          </a:p>
        </p:txBody>
      </p:sp>
      <p:sp>
        <p:nvSpPr>
          <p:cNvPr id="10" name="TextBox 9"/>
          <p:cNvSpPr txBox="1"/>
          <p:nvPr/>
        </p:nvSpPr>
        <p:spPr>
          <a:xfrm>
            <a:off x="5681639" y="1995853"/>
            <a:ext cx="706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-10%</a:t>
            </a:r>
          </a:p>
        </p:txBody>
      </p:sp>
    </p:spTree>
    <p:custDataLst>
      <p:tags r:id="rId1"/>
    </p:custDataLst>
    <p:extLst>
      <p:ext uri="{BB962C8B-B14F-4D97-AF65-F5344CB8AC3E}">
        <p14:creationId xmlns:p14="http://schemas.microsoft.com/office/powerpoint/2010/main" val="22768376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1" dur="500"/>
                                        <p:tgtEl>
                                          <p:spTgt spid="6">
                                            <p:graphicEl>
                                              <a:chart seriesIdx="0" categoryIdx="-4" bldStep="series"/>
                                            </p:graphic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4" dur="500"/>
                                        <p:tgtEl>
                                          <p:spTgt spid="6">
                                            <p:graphicEl>
                                              <a:chart seriesIdx="1" categoryIdx="-4" bldStep="series"/>
                                            </p:graphicEl>
                                          </p:spTgt>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P spid="7" grpId="0"/>
      <p:bldP spid="8" grpId="0"/>
      <p:bldP spid="9" grpId="0"/>
      <p:bldP spid="10"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 and Power Overhead</a:t>
            </a:r>
          </a:p>
        </p:txBody>
      </p:sp>
      <p:sp>
        <p:nvSpPr>
          <p:cNvPr id="3" name="Content Placeholder 2"/>
          <p:cNvSpPr>
            <a:spLocks noGrp="1"/>
          </p:cNvSpPr>
          <p:nvPr>
            <p:ph idx="1"/>
          </p:nvPr>
        </p:nvSpPr>
        <p:spPr>
          <a:xfrm>
            <a:off x="628650" y="4590288"/>
            <a:ext cx="7886700" cy="1586675"/>
          </a:xfrm>
        </p:spPr>
        <p:txBody>
          <a:bodyPr>
            <a:normAutofit/>
          </a:bodyPr>
          <a:lstStyle/>
          <a:p>
            <a:r>
              <a:rPr lang="en-US" sz="3600" dirty="0"/>
              <a:t>Power overhead: average power increases by 5.6%</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graphicFrame>
        <p:nvGraphicFramePr>
          <p:cNvPr id="5" name="Table 4"/>
          <p:cNvGraphicFramePr>
            <a:graphicFrameLocks noGrp="1"/>
          </p:cNvGraphicFramePr>
          <p:nvPr>
            <p:extLst/>
          </p:nvPr>
        </p:nvGraphicFramePr>
        <p:xfrm>
          <a:off x="146304" y="1397000"/>
          <a:ext cx="8369046" cy="2881168"/>
        </p:xfrm>
        <a:graphic>
          <a:graphicData uri="http://schemas.openxmlformats.org/drawingml/2006/table">
            <a:tbl>
              <a:tblPr firstRow="1" bandRow="1">
                <a:tableStyleId>{5940675A-B579-460E-94D1-54222C63F5DA}</a:tableStyleId>
              </a:tblPr>
              <a:tblGrid>
                <a:gridCol w="4184523">
                  <a:extLst>
                    <a:ext uri="{9D8B030D-6E8A-4147-A177-3AD203B41FA5}">
                      <a16:colId xmlns:a16="http://schemas.microsoft.com/office/drawing/2014/main" val="20000"/>
                    </a:ext>
                  </a:extLst>
                </a:gridCol>
                <a:gridCol w="4184523">
                  <a:extLst>
                    <a:ext uri="{9D8B030D-6E8A-4147-A177-3AD203B41FA5}">
                      <a16:colId xmlns:a16="http://schemas.microsoft.com/office/drawing/2014/main" val="20001"/>
                    </a:ext>
                  </a:extLst>
                </a:gridCol>
              </a:tblGrid>
              <a:tr h="720292">
                <a:tc>
                  <a:txBody>
                    <a:bodyPr/>
                    <a:lstStyle/>
                    <a:p>
                      <a:r>
                        <a:rPr lang="en-US" sz="3200" dirty="0"/>
                        <a:t>CPU (Cortex-A57)</a:t>
                      </a:r>
                    </a:p>
                  </a:txBody>
                  <a:tcPr/>
                </a:tc>
                <a:tc>
                  <a:txBody>
                    <a:bodyPr/>
                    <a:lstStyle/>
                    <a:p>
                      <a:r>
                        <a:rPr lang="en-US" sz="3200" dirty="0"/>
                        <a:t>5.85</a:t>
                      </a:r>
                      <a:r>
                        <a:rPr lang="en-US" sz="3200" baseline="0" dirty="0"/>
                        <a:t> mm</a:t>
                      </a:r>
                      <a:r>
                        <a:rPr lang="en-US" sz="3200" baseline="30000" dirty="0"/>
                        <a:t>2</a:t>
                      </a:r>
                      <a:r>
                        <a:rPr lang="en-US" sz="3200" baseline="0" dirty="0"/>
                        <a:t> per core</a:t>
                      </a:r>
                      <a:endParaRPr lang="en-US" sz="3200" dirty="0"/>
                    </a:p>
                  </a:txBody>
                  <a:tcPr/>
                </a:tc>
                <a:extLst>
                  <a:ext uri="{0D108BD9-81ED-4DB2-BD59-A6C34878D82A}">
                    <a16:rowId xmlns:a16="http://schemas.microsoft.com/office/drawing/2014/main" val="10000"/>
                  </a:ext>
                </a:extLst>
              </a:tr>
              <a:tr h="720292">
                <a:tc>
                  <a:txBody>
                    <a:bodyPr/>
                    <a:lstStyle/>
                    <a:p>
                      <a:r>
                        <a:rPr lang="en-US" sz="3200" dirty="0"/>
                        <a:t>L2 Cache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5 </a:t>
                      </a:r>
                      <a:r>
                        <a:rPr lang="en-US" sz="3200" baseline="0" dirty="0"/>
                        <a:t>mm</a:t>
                      </a:r>
                      <a:r>
                        <a:rPr lang="en-US" sz="3200" baseline="30000" dirty="0"/>
                        <a:t>2</a:t>
                      </a:r>
                      <a:r>
                        <a:rPr lang="en-US" sz="3200" baseline="0" dirty="0"/>
                        <a:t> per MB</a:t>
                      </a:r>
                      <a:endParaRPr lang="en-US" sz="3200" dirty="0"/>
                    </a:p>
                  </a:txBody>
                  <a:tcPr/>
                </a:tc>
                <a:extLst>
                  <a:ext uri="{0D108BD9-81ED-4DB2-BD59-A6C34878D82A}">
                    <a16:rowId xmlns:a16="http://schemas.microsoft.com/office/drawing/2014/main" val="10001"/>
                  </a:ext>
                </a:extLst>
              </a:tr>
              <a:tr h="720292">
                <a:tc>
                  <a:txBody>
                    <a:bodyPr/>
                    <a:lstStyle/>
                    <a:p>
                      <a:r>
                        <a:rPr lang="en-US" sz="3200" dirty="0"/>
                        <a:t>Memory Controller</a:t>
                      </a:r>
                    </a:p>
                  </a:txBody>
                  <a:tcPr/>
                </a:tc>
                <a:tc>
                  <a:txBody>
                    <a:bodyPr/>
                    <a:lstStyle/>
                    <a:p>
                      <a:r>
                        <a:rPr lang="en-US" sz="3200" dirty="0"/>
                        <a:t>10 mm</a:t>
                      </a:r>
                      <a:r>
                        <a:rPr lang="en-US" sz="3200" baseline="30000" dirty="0"/>
                        <a:t>2</a:t>
                      </a:r>
                    </a:p>
                  </a:txBody>
                  <a:tcPr/>
                </a:tc>
                <a:extLst>
                  <a:ext uri="{0D108BD9-81ED-4DB2-BD59-A6C34878D82A}">
                    <a16:rowId xmlns:a16="http://schemas.microsoft.com/office/drawing/2014/main" val="10002"/>
                  </a:ext>
                </a:extLst>
              </a:tr>
              <a:tr h="720292">
                <a:tc>
                  <a:txBody>
                    <a:bodyPr/>
                    <a:lstStyle/>
                    <a:p>
                      <a:r>
                        <a:rPr lang="en-US" sz="3200" dirty="0"/>
                        <a:t>IMPICA</a:t>
                      </a:r>
                      <a:r>
                        <a:rPr lang="en-US" sz="3200" baseline="0" dirty="0"/>
                        <a:t> (+32KB cache)</a:t>
                      </a:r>
                      <a:endParaRPr lang="en-US" sz="3200" dirty="0"/>
                    </a:p>
                  </a:txBody>
                  <a:tcPr/>
                </a:tc>
                <a:tc>
                  <a:txBody>
                    <a:bodyPr/>
                    <a:lstStyle/>
                    <a:p>
                      <a:r>
                        <a:rPr lang="en-US" sz="3200" dirty="0"/>
                        <a:t>0.45</a:t>
                      </a:r>
                      <a:r>
                        <a:rPr lang="en-US" sz="3200" baseline="0" dirty="0"/>
                        <a:t> mm</a:t>
                      </a:r>
                      <a:r>
                        <a:rPr lang="en-US" sz="3200" baseline="30000" dirty="0"/>
                        <a:t>2</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45831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 the Paper</a:t>
            </a:r>
          </a:p>
        </p:txBody>
      </p:sp>
      <p:sp>
        <p:nvSpPr>
          <p:cNvPr id="3" name="Content Placeholder 2"/>
          <p:cNvSpPr>
            <a:spLocks noGrp="1"/>
          </p:cNvSpPr>
          <p:nvPr>
            <p:ph idx="1"/>
          </p:nvPr>
        </p:nvSpPr>
        <p:spPr/>
        <p:txBody>
          <a:bodyPr>
            <a:normAutofit/>
          </a:bodyPr>
          <a:lstStyle/>
          <a:p>
            <a:r>
              <a:rPr lang="en-US" sz="3600" dirty="0"/>
              <a:t>Interface and design considerations</a:t>
            </a:r>
          </a:p>
          <a:p>
            <a:pPr lvl="1"/>
            <a:r>
              <a:rPr lang="en-US" sz="3200" dirty="0"/>
              <a:t>CPU interface and programming model</a:t>
            </a:r>
          </a:p>
          <a:p>
            <a:pPr lvl="1"/>
            <a:r>
              <a:rPr lang="en-US" sz="3200" dirty="0"/>
              <a:t>Page table management</a:t>
            </a:r>
          </a:p>
          <a:p>
            <a:pPr lvl="1"/>
            <a:r>
              <a:rPr lang="en-US" sz="3200" dirty="0"/>
              <a:t>Cache coherence</a:t>
            </a:r>
          </a:p>
          <a:p>
            <a:pPr lvl="1"/>
            <a:endParaRPr lang="en-US" sz="3200" dirty="0"/>
          </a:p>
          <a:p>
            <a:r>
              <a:rPr lang="en-US" sz="3600" dirty="0"/>
              <a:t>Area and power overhead analysis</a:t>
            </a:r>
          </a:p>
          <a:p>
            <a:endParaRPr lang="en-US" sz="3600" dirty="0"/>
          </a:p>
          <a:p>
            <a:r>
              <a:rPr lang="en-US" sz="3600" dirty="0"/>
              <a:t>Sensitivity to IMPICA page table design</a:t>
            </a:r>
          </a:p>
          <a:p>
            <a:pPr lvl="1"/>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135339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3320"/>
            <a:ext cx="7886700" cy="723445"/>
          </a:xfrm>
        </p:spPr>
        <p:txBody>
          <a:bodyPr/>
          <a:lstStyle/>
          <a:p>
            <a:r>
              <a:rPr lang="en-US" dirty="0"/>
              <a:t>Conclusion</a:t>
            </a:r>
          </a:p>
        </p:txBody>
      </p:sp>
      <p:sp>
        <p:nvSpPr>
          <p:cNvPr id="3" name="Content Placeholder 2"/>
          <p:cNvSpPr>
            <a:spLocks noGrp="1"/>
          </p:cNvSpPr>
          <p:nvPr>
            <p:ph idx="1"/>
          </p:nvPr>
        </p:nvSpPr>
        <p:spPr>
          <a:xfrm>
            <a:off x="628658" y="1006767"/>
            <a:ext cx="8358647" cy="5851236"/>
          </a:xfrm>
        </p:spPr>
        <p:txBody>
          <a:bodyPr>
            <a:normAutofit fontScale="92500"/>
          </a:bodyPr>
          <a:lstStyle/>
          <a:p>
            <a:r>
              <a:rPr lang="en-US" dirty="0"/>
              <a:t>Performing pointer-chasing inside main memory can greatly speed up the traversal of linked data structures</a:t>
            </a:r>
          </a:p>
          <a:p>
            <a:endParaRPr lang="en-US" sz="100" b="1" dirty="0"/>
          </a:p>
          <a:p>
            <a:r>
              <a:rPr lang="en-US" b="1" dirty="0"/>
              <a:t>Challenges:</a:t>
            </a:r>
            <a:r>
              <a:rPr lang="en-US" dirty="0"/>
              <a:t> </a:t>
            </a:r>
            <a:r>
              <a:rPr lang="en-US" dirty="0">
                <a:solidFill>
                  <a:srgbClr val="FF0000"/>
                </a:solidFill>
              </a:rPr>
              <a:t>Parallelism challenge </a:t>
            </a:r>
            <a:r>
              <a:rPr lang="en-US" dirty="0"/>
              <a:t>and </a:t>
            </a:r>
            <a:r>
              <a:rPr lang="en-US" dirty="0">
                <a:solidFill>
                  <a:srgbClr val="FF0000"/>
                </a:solidFill>
              </a:rPr>
              <a:t>Address translation challenge</a:t>
            </a:r>
          </a:p>
          <a:p>
            <a:pPr marL="0" indent="0">
              <a:buNone/>
            </a:pPr>
            <a:endParaRPr lang="en-US" sz="100" b="1" dirty="0"/>
          </a:p>
          <a:p>
            <a:r>
              <a:rPr lang="en-US" b="1" dirty="0"/>
              <a:t>Our Solution: </a:t>
            </a:r>
            <a:r>
              <a:rPr lang="en-US" dirty="0">
                <a:solidFill>
                  <a:srgbClr val="0070C0"/>
                </a:solidFill>
              </a:rPr>
              <a:t>In-Memory </a:t>
            </a:r>
            <a:r>
              <a:rPr lang="en-US" dirty="0" err="1">
                <a:solidFill>
                  <a:srgbClr val="0070C0"/>
                </a:solidFill>
              </a:rPr>
              <a:t>PoInter</a:t>
            </a:r>
            <a:r>
              <a:rPr lang="en-US" dirty="0">
                <a:solidFill>
                  <a:srgbClr val="0070C0"/>
                </a:solidFill>
              </a:rPr>
              <a:t> Chasing Accelerator</a:t>
            </a:r>
          </a:p>
          <a:p>
            <a:pPr lvl="1"/>
            <a:r>
              <a:rPr lang="en-US" dirty="0">
                <a:solidFill>
                  <a:srgbClr val="006C31"/>
                </a:solidFill>
              </a:rPr>
              <a:t>Address-access decoupling</a:t>
            </a:r>
            <a:r>
              <a:rPr lang="en-US" dirty="0"/>
              <a:t>: enabling parallelism with low cost</a:t>
            </a:r>
          </a:p>
          <a:p>
            <a:pPr lvl="1"/>
            <a:r>
              <a:rPr lang="en-US" dirty="0">
                <a:solidFill>
                  <a:srgbClr val="006C31"/>
                </a:solidFill>
              </a:rPr>
              <a:t>IMPICA page table</a:t>
            </a:r>
            <a:r>
              <a:rPr lang="en-US" dirty="0"/>
              <a:t>: low cost page table structure</a:t>
            </a:r>
          </a:p>
          <a:p>
            <a:endParaRPr lang="en-US" sz="100" dirty="0"/>
          </a:p>
          <a:p>
            <a:r>
              <a:rPr lang="en-US" b="1" dirty="0"/>
              <a:t>Key Results</a:t>
            </a:r>
            <a:r>
              <a:rPr lang="en-US" dirty="0"/>
              <a:t>: </a:t>
            </a:r>
          </a:p>
          <a:p>
            <a:pPr lvl="1"/>
            <a:r>
              <a:rPr lang="en-US" dirty="0">
                <a:latin typeface="+mn-lt"/>
              </a:rPr>
              <a:t>1.2</a:t>
            </a:r>
            <a:r>
              <a:rPr lang="en-US" dirty="0"/>
              <a:t>X – </a:t>
            </a:r>
            <a:r>
              <a:rPr lang="en-US" dirty="0">
                <a:latin typeface="+mn-lt"/>
              </a:rPr>
              <a:t>1.9</a:t>
            </a:r>
            <a:r>
              <a:rPr lang="en-US" dirty="0"/>
              <a:t>X speedup for pointer chasing operations, +</a:t>
            </a:r>
            <a:r>
              <a:rPr lang="en-US" dirty="0">
                <a:latin typeface="+mn-lt"/>
              </a:rPr>
              <a:t>16</a:t>
            </a:r>
            <a:r>
              <a:rPr lang="en-US" dirty="0"/>
              <a:t>% database throughput</a:t>
            </a:r>
          </a:p>
          <a:p>
            <a:pPr lvl="1"/>
            <a:r>
              <a:rPr lang="en-US" dirty="0">
                <a:latin typeface="+mn-lt"/>
              </a:rPr>
              <a:t>6</a:t>
            </a:r>
            <a:r>
              <a:rPr lang="en-US" dirty="0"/>
              <a:t>% - </a:t>
            </a:r>
            <a:r>
              <a:rPr lang="en-US" dirty="0">
                <a:latin typeface="+mn-lt"/>
              </a:rPr>
              <a:t>41</a:t>
            </a:r>
            <a:r>
              <a:rPr lang="en-US" dirty="0"/>
              <a:t>% reduction in energy consumption</a:t>
            </a:r>
          </a:p>
          <a:p>
            <a:pPr marL="0" indent="0">
              <a:buNone/>
            </a:pPr>
            <a:endParaRPr lang="en-US" sz="100" dirty="0"/>
          </a:p>
          <a:p>
            <a:r>
              <a:rPr lang="en-US" dirty="0"/>
              <a:t>Our solution can be applied to </a:t>
            </a:r>
            <a:r>
              <a:rPr lang="en-US" dirty="0">
                <a:solidFill>
                  <a:schemeClr val="accent5"/>
                </a:solidFill>
              </a:rPr>
              <a:t>a broad class of in-memory accelerators</a:t>
            </a: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32392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Investigations</a:t>
            </a:r>
          </a:p>
        </p:txBody>
      </p:sp>
      <p:sp>
        <p:nvSpPr>
          <p:cNvPr id="3" name="Content Placeholder 2"/>
          <p:cNvSpPr>
            <a:spLocks noGrp="1"/>
          </p:cNvSpPr>
          <p:nvPr>
            <p:ph idx="1"/>
          </p:nvPr>
        </p:nvSpPr>
        <p:spPr/>
        <p:txBody>
          <a:bodyPr/>
          <a:lstStyle/>
          <a:p>
            <a:r>
              <a:rPr lang="en-US" dirty="0"/>
              <a:t>More efficient address translation and protection mechanisms for PIM</a:t>
            </a:r>
          </a:p>
          <a:p>
            <a:endParaRPr lang="en-US" dirty="0"/>
          </a:p>
          <a:p>
            <a:r>
              <a:rPr lang="en-US" dirty="0"/>
              <a:t>More concurrent data structures for PIM</a:t>
            </a: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1933-5E43-49A2-AD73-7C7EDD79F2C4}" type="slidenum">
              <a:rPr kumimoji="0" lang="en-US" sz="20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20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873390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Info on IMPICA (Current Status)</a:t>
            </a:r>
          </a:p>
        </p:txBody>
      </p:sp>
      <p:sp>
        <p:nvSpPr>
          <p:cNvPr id="3" name="Content Placeholder 2"/>
          <p:cNvSpPr>
            <a:spLocks noGrp="1"/>
          </p:cNvSpPr>
          <p:nvPr>
            <p:ph idx="1"/>
          </p:nvPr>
        </p:nvSpPr>
        <p:spPr>
          <a:xfrm>
            <a:off x="228600" y="1095375"/>
            <a:ext cx="8610600" cy="2405633"/>
          </a:xfrm>
        </p:spPr>
        <p:txBody>
          <a:bodyPr/>
          <a:lstStyle/>
          <a:p>
            <a:endParaRPr lang="en-US" sz="2000" dirty="0"/>
          </a:p>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3021738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09435"/>
            <a:ext cx="9144000" cy="1987127"/>
          </a:xfrm>
        </p:spPr>
        <p:txBody>
          <a:bodyPr anchor="t">
            <a:noAutofit/>
          </a:bodyPr>
          <a:lstStyle/>
          <a:p>
            <a:r>
              <a:rPr lang="en-US" sz="4000" b="1" dirty="0">
                <a:solidFill>
                  <a:srgbClr val="006C31"/>
                </a:solidFill>
              </a:rPr>
              <a:t>Accelerating Pointer Chasing in </a:t>
            </a:r>
            <a:br>
              <a:rPr lang="en-US" sz="4000" b="1" dirty="0">
                <a:solidFill>
                  <a:srgbClr val="006C31"/>
                </a:solidFill>
              </a:rPr>
            </a:br>
            <a:r>
              <a:rPr lang="en-US" sz="4000" b="1" dirty="0">
                <a:solidFill>
                  <a:srgbClr val="006C31"/>
                </a:solidFill>
              </a:rPr>
              <a:t>3D-Stacked Memory:</a:t>
            </a:r>
            <a:br>
              <a:rPr lang="en-US" sz="4000" b="1" dirty="0">
                <a:solidFill>
                  <a:srgbClr val="006C31"/>
                </a:solidFill>
              </a:rPr>
            </a:br>
            <a:r>
              <a:rPr lang="en-US" sz="4000" b="1" i="1" dirty="0">
                <a:solidFill>
                  <a:srgbClr val="0070C0"/>
                </a:solidFill>
              </a:rPr>
              <a:t>Challenges, Mechanisms, Evaluation</a:t>
            </a:r>
            <a:endParaRPr lang="en-US" sz="3300" b="1" i="1" dirty="0">
              <a:solidFill>
                <a:srgbClr val="0070C0"/>
              </a:solidFill>
              <a:latin typeface="Gill Sans MT" charset="0"/>
              <a:ea typeface="Gill Sans MT" charset="0"/>
              <a:cs typeface="Gill Sans MT" charset="0"/>
            </a:endParaRPr>
          </a:p>
        </p:txBody>
      </p:sp>
      <p:sp>
        <p:nvSpPr>
          <p:cNvPr id="3" name="Subtitle 2"/>
          <p:cNvSpPr>
            <a:spLocks noGrp="1"/>
          </p:cNvSpPr>
          <p:nvPr>
            <p:ph type="subTitle" idx="1"/>
          </p:nvPr>
        </p:nvSpPr>
        <p:spPr>
          <a:xfrm>
            <a:off x="274" y="2930641"/>
            <a:ext cx="9079345" cy="2076859"/>
          </a:xfrm>
        </p:spPr>
        <p:txBody>
          <a:bodyPr>
            <a:normAutofit/>
          </a:bodyPr>
          <a:lstStyle/>
          <a:p>
            <a:r>
              <a:rPr lang="en-US" sz="3200" b="1" dirty="0">
                <a:latin typeface="Gill Sans MT" panose="020B0502020104020203" pitchFamily="34" charset="0"/>
              </a:rPr>
              <a:t>Kevin Hsieh</a:t>
            </a:r>
          </a:p>
          <a:p>
            <a:r>
              <a:rPr lang="en-US" sz="2800" dirty="0">
                <a:solidFill>
                  <a:schemeClr val="tx1">
                    <a:lumMod val="65000"/>
                    <a:lumOff val="35000"/>
                  </a:schemeClr>
                </a:solidFill>
              </a:rPr>
              <a:t>Samira Khan, </a:t>
            </a:r>
            <a:r>
              <a:rPr lang="en-US" sz="2800" dirty="0" err="1">
                <a:solidFill>
                  <a:schemeClr val="tx1">
                    <a:lumMod val="65000"/>
                    <a:lumOff val="35000"/>
                  </a:schemeClr>
                </a:solidFill>
              </a:rPr>
              <a:t>Nandita</a:t>
            </a:r>
            <a:r>
              <a:rPr lang="en-US" sz="2800" dirty="0">
                <a:solidFill>
                  <a:schemeClr val="tx1">
                    <a:lumMod val="65000"/>
                    <a:lumOff val="35000"/>
                  </a:schemeClr>
                </a:solidFill>
              </a:rPr>
              <a:t> </a:t>
            </a:r>
            <a:r>
              <a:rPr lang="en-US" sz="2800" dirty="0" err="1">
                <a:solidFill>
                  <a:schemeClr val="tx1">
                    <a:lumMod val="65000"/>
                    <a:lumOff val="35000"/>
                  </a:schemeClr>
                </a:solidFill>
              </a:rPr>
              <a:t>Vijaykumar</a:t>
            </a:r>
            <a:r>
              <a:rPr lang="en-US" sz="2800" dirty="0">
                <a:solidFill>
                  <a:schemeClr val="tx1">
                    <a:lumMod val="65000"/>
                    <a:lumOff val="35000"/>
                  </a:schemeClr>
                </a:solidFill>
              </a:rPr>
              <a:t>, Kevin K. Chang, </a:t>
            </a:r>
          </a:p>
          <a:p>
            <a:r>
              <a:rPr lang="en-US" sz="2800" dirty="0" err="1">
                <a:solidFill>
                  <a:schemeClr val="tx1">
                    <a:lumMod val="65000"/>
                    <a:lumOff val="35000"/>
                  </a:schemeClr>
                </a:solidFill>
              </a:rPr>
              <a:t>Amirali</a:t>
            </a:r>
            <a:r>
              <a:rPr lang="en-US" sz="2800" dirty="0">
                <a:solidFill>
                  <a:schemeClr val="tx1">
                    <a:lumMod val="65000"/>
                    <a:lumOff val="35000"/>
                  </a:schemeClr>
                </a:solidFill>
              </a:rPr>
              <a:t> </a:t>
            </a:r>
            <a:r>
              <a:rPr lang="en-US" sz="2800" dirty="0" err="1">
                <a:solidFill>
                  <a:schemeClr val="tx1">
                    <a:lumMod val="65000"/>
                    <a:lumOff val="35000"/>
                  </a:schemeClr>
                </a:solidFill>
              </a:rPr>
              <a:t>Boroumand</a:t>
            </a:r>
            <a:r>
              <a:rPr lang="en-US" sz="2800" dirty="0">
                <a:solidFill>
                  <a:schemeClr val="tx1">
                    <a:lumMod val="65000"/>
                    <a:lumOff val="35000"/>
                  </a:schemeClr>
                </a:solidFill>
              </a:rPr>
              <a:t>, </a:t>
            </a:r>
            <a:r>
              <a:rPr lang="en-US" sz="2800" dirty="0" err="1">
                <a:solidFill>
                  <a:schemeClr val="tx1">
                    <a:lumMod val="65000"/>
                    <a:lumOff val="35000"/>
                  </a:schemeClr>
                </a:solidFill>
              </a:rPr>
              <a:t>Saugata</a:t>
            </a:r>
            <a:r>
              <a:rPr lang="en-US" sz="2800" dirty="0">
                <a:solidFill>
                  <a:schemeClr val="tx1">
                    <a:lumMod val="65000"/>
                    <a:lumOff val="35000"/>
                  </a:schemeClr>
                </a:solidFill>
              </a:rPr>
              <a:t> </a:t>
            </a:r>
            <a:r>
              <a:rPr lang="en-US" sz="2800" dirty="0" err="1">
                <a:solidFill>
                  <a:schemeClr val="tx1">
                    <a:lumMod val="65000"/>
                    <a:lumOff val="35000"/>
                  </a:schemeClr>
                </a:solidFill>
              </a:rPr>
              <a:t>Ghose</a:t>
            </a:r>
            <a:r>
              <a:rPr lang="en-US" sz="2800" dirty="0">
                <a:solidFill>
                  <a:schemeClr val="tx1">
                    <a:lumMod val="65000"/>
                    <a:lumOff val="35000"/>
                  </a:schemeClr>
                </a:solidFill>
              </a:rPr>
              <a:t>, </a:t>
            </a:r>
            <a:r>
              <a:rPr lang="en-US" sz="2800" dirty="0" err="1">
                <a:solidFill>
                  <a:schemeClr val="tx1">
                    <a:lumMod val="65000"/>
                    <a:lumOff val="35000"/>
                  </a:schemeClr>
                </a:solidFill>
              </a:rPr>
              <a:t>Onur</a:t>
            </a:r>
            <a:r>
              <a:rPr lang="en-US" sz="2800" dirty="0">
                <a:solidFill>
                  <a:schemeClr val="tx1">
                    <a:lumMod val="65000"/>
                    <a:lumOff val="35000"/>
                  </a:schemeClr>
                </a:solidFill>
              </a:rPr>
              <a:t> </a:t>
            </a:r>
            <a:r>
              <a:rPr lang="en-US" sz="2800" dirty="0" err="1">
                <a:solidFill>
                  <a:schemeClr val="tx1">
                    <a:lumMod val="65000"/>
                    <a:lumOff val="35000"/>
                  </a:schemeClr>
                </a:solidFill>
              </a:rPr>
              <a:t>Mutlu</a:t>
            </a:r>
            <a:endParaRPr lang="en-US" dirty="0"/>
          </a:p>
        </p:txBody>
      </p:sp>
      <p:pic>
        <p:nvPicPr>
          <p:cNvPr id="5" name="Picture 4" descr="safari.png"/>
          <p:cNvPicPr>
            <a:picLocks noChangeAspect="1"/>
          </p:cNvPicPr>
          <p:nvPr/>
        </p:nvPicPr>
        <p:blipFill>
          <a:blip r:embed="rId3" cstate="print"/>
          <a:srcRect/>
          <a:stretch>
            <a:fillRect/>
          </a:stretch>
        </p:blipFill>
        <p:spPr bwMode="auto">
          <a:xfrm>
            <a:off x="91681" y="6304287"/>
            <a:ext cx="1581277" cy="457528"/>
          </a:xfrm>
          <a:prstGeom prst="rect">
            <a:avLst/>
          </a:prstGeom>
          <a:noFill/>
          <a:ln w="9525">
            <a:noFill/>
            <a:miter lim="800000"/>
            <a:headEnd/>
            <a:tailEnd/>
          </a:ln>
        </p:spPr>
      </p:pic>
      <p:pic>
        <p:nvPicPr>
          <p:cNvPr id="1026" name="Picture 2" descr="ETH Zurich short logo, black"/>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5861168" y="5040849"/>
            <a:ext cx="2722908" cy="775883"/>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765" y="5090437"/>
            <a:ext cx="2329129" cy="6767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080" y="4742105"/>
            <a:ext cx="2119092" cy="1373371"/>
          </a:xfrm>
          <a:prstGeom prst="rect">
            <a:avLst/>
          </a:prstGeom>
        </p:spPr>
      </p:pic>
    </p:spTree>
    <p:extLst>
      <p:ext uri="{BB962C8B-B14F-4D97-AF65-F5344CB8AC3E}">
        <p14:creationId xmlns:p14="http://schemas.microsoft.com/office/powerpoint/2010/main" val="978723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4221526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7700" y="3083219"/>
            <a:ext cx="7848600" cy="1314450"/>
          </a:xfrm>
        </p:spPr>
        <p:txBody>
          <a:bodyPr/>
          <a:lstStyle/>
          <a:p>
            <a:r>
              <a:rPr lang="en-US" sz="2000" b="1" dirty="0" err="1"/>
              <a:t>Jeremie</a:t>
            </a:r>
            <a:r>
              <a:rPr lang="en-US" sz="2000" b="1" dirty="0"/>
              <a:t> S. Kim</a:t>
            </a:r>
            <a:r>
              <a:rPr lang="en-US" sz="2000" dirty="0"/>
              <a:t>, </a:t>
            </a:r>
          </a:p>
          <a:p>
            <a:r>
              <a:rPr lang="en-US" dirty="0" err="1"/>
              <a:t>Damla</a:t>
            </a:r>
            <a:r>
              <a:rPr lang="en-US" dirty="0"/>
              <a:t> </a:t>
            </a:r>
            <a:r>
              <a:rPr lang="en-US" dirty="0" err="1"/>
              <a:t>Senol</a:t>
            </a:r>
            <a:r>
              <a:rPr lang="en-US" dirty="0"/>
              <a:t> Cali,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7" name="Picture 6"/>
          <p:cNvPicPr>
            <a:picLocks noChangeAspect="1"/>
          </p:cNvPicPr>
          <p:nvPr/>
        </p:nvPicPr>
        <p:blipFill>
          <a:blip r:embed="rId4"/>
          <a:stretch>
            <a:fillRect/>
          </a:stretch>
        </p:blipFill>
        <p:spPr>
          <a:xfrm>
            <a:off x="4626851" y="5469344"/>
            <a:ext cx="1719262" cy="1371111"/>
          </a:xfrm>
          <a:prstGeom prst="rect">
            <a:avLst/>
          </a:prstGeom>
        </p:spPr>
      </p:pic>
      <p:pic>
        <p:nvPicPr>
          <p:cNvPr id="8" name="Picture 7"/>
          <p:cNvPicPr>
            <a:picLocks noChangeAspect="1"/>
          </p:cNvPicPr>
          <p:nvPr/>
        </p:nvPicPr>
        <p:blipFill>
          <a:blip r:embed="rId5"/>
          <a:stretch>
            <a:fillRect/>
          </a:stretch>
        </p:blipFill>
        <p:spPr>
          <a:xfrm>
            <a:off x="3214426" y="5465246"/>
            <a:ext cx="1210865" cy="121086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
        <p:nvSpPr>
          <p:cNvPr id="12" name="Title 1"/>
          <p:cNvSpPr txBox="1">
            <a:spLocks/>
          </p:cNvSpPr>
          <p:nvPr/>
        </p:nvSpPr>
        <p:spPr>
          <a:xfrm>
            <a:off x="0" y="14380"/>
            <a:ext cx="9144000" cy="2962508"/>
          </a:xfrm>
          <a:prstGeom prst="rect">
            <a:avLst/>
          </a:prstGeom>
          <a:solidFill>
            <a:srgbClr val="538234"/>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Garamond"/>
              <a:ea typeface="+mj-ea"/>
              <a:cs typeface="+mj-cs"/>
            </a:endParaRPr>
          </a:p>
        </p:txBody>
      </p:sp>
      <p:sp>
        <p:nvSpPr>
          <p:cNvPr id="13" name="Title 1"/>
          <p:cNvSpPr txBox="1">
            <a:spLocks/>
          </p:cNvSpPr>
          <p:nvPr/>
        </p:nvSpPr>
        <p:spPr bwMode="auto">
          <a:xfrm>
            <a:off x="0" y="387148"/>
            <a:ext cx="9144000" cy="20511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C000"/>
                </a:solidFill>
                <a:effectLst/>
                <a:uLnTx/>
                <a:uFillTx/>
                <a:latin typeface="Cambria"/>
                <a:ea typeface="+mj-ea"/>
                <a:cs typeface="Cambria"/>
              </a:rPr>
              <a:t>GRIM-Filter: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lumMod val="95000"/>
                  </a:srgbClr>
                </a:solidFill>
                <a:effectLst/>
                <a:uLnTx/>
                <a:uFillTx/>
                <a:latin typeface="Cambria"/>
                <a:ea typeface="+mj-ea"/>
                <a:cs typeface="Cambria"/>
              </a:rPr>
              <a:t>Fast seed location filtering in DNA read mapping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lumMod val="95000"/>
                  </a:srgbClr>
                </a:solidFill>
                <a:effectLst/>
                <a:uLnTx/>
                <a:uFillTx/>
                <a:latin typeface="Cambria"/>
                <a:ea typeface="+mj-ea"/>
                <a:cs typeface="Cambria"/>
              </a:rPr>
              <a:t>using processing-in-memory technologies</a:t>
            </a:r>
            <a:endParaRPr kumimoji="0" lang="en-US" sz="1600" b="1" i="0" u="none" strike="noStrike" kern="0" cap="none" spc="0" normalizeH="0" baseline="0" noProof="0" dirty="0">
              <a:ln>
                <a:noFill/>
              </a:ln>
              <a:solidFill>
                <a:srgbClr val="FFFFFF">
                  <a:lumMod val="95000"/>
                </a:srgbClr>
              </a:solidFill>
              <a:effectLst/>
              <a:uLnTx/>
              <a:uFillTx/>
              <a:latin typeface="Cambria"/>
              <a:ea typeface="+mj-ea"/>
              <a:cs typeface="Cambria"/>
            </a:endParaRPr>
          </a:p>
        </p:txBody>
      </p:sp>
      <p:pic>
        <p:nvPicPr>
          <p:cNvPr id="1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8616" y="4874348"/>
            <a:ext cx="2270941" cy="65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9942" y="4728647"/>
            <a:ext cx="1116504" cy="947773"/>
          </a:xfrm>
          <a:prstGeom prst="rect">
            <a:avLst/>
          </a:prstGeom>
        </p:spPr>
      </p:pic>
    </p:spTree>
    <p:extLst>
      <p:ext uri="{BB962C8B-B14F-4D97-AF65-F5344CB8AC3E}">
        <p14:creationId xmlns:p14="http://schemas.microsoft.com/office/powerpoint/2010/main" val="223052913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a:t>
            </a:r>
            <a:r>
              <a:rPr lang="en-US" sz="2000" dirty="0"/>
              <a:t> is a very important problem and is the first step in genome analysis</a:t>
            </a:r>
          </a:p>
          <a:p>
            <a:endParaRPr lang="en-US" sz="11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endParaRPr lang="en-US" sz="2000" dirty="0"/>
          </a:p>
          <a:p>
            <a:endParaRPr lang="en-US" sz="1100" dirty="0"/>
          </a:p>
          <a:p>
            <a:r>
              <a:rPr lang="en-US" sz="2000" dirty="0"/>
              <a:t>We propose an algorithm called </a:t>
            </a:r>
            <a:r>
              <a:rPr lang="en-US" sz="2000" b="1" dirty="0">
                <a:solidFill>
                  <a:srgbClr val="0070C0"/>
                </a:solidFill>
              </a:rPr>
              <a:t>GRIM-Filter</a:t>
            </a:r>
            <a:r>
              <a:rPr lang="en-US" sz="2000" dirty="0"/>
              <a:t> </a:t>
            </a:r>
          </a:p>
          <a:p>
            <a:pPr lvl="1"/>
            <a:r>
              <a:rPr lang="en-US" sz="2000" dirty="0"/>
              <a:t>Accelerates read mapping by reducing the number of required alignments</a:t>
            </a:r>
          </a:p>
          <a:p>
            <a:pPr lvl="1"/>
            <a:r>
              <a:rPr lang="en-US" sz="2000" dirty="0"/>
              <a:t>GRIM-Filter can be accelerated using </a:t>
            </a:r>
            <a:r>
              <a:rPr lang="en-US" sz="2000" b="1" dirty="0">
                <a:solidFill>
                  <a:srgbClr val="0070C0"/>
                </a:solidFill>
              </a:rPr>
              <a:t>processing-in-memory</a:t>
            </a:r>
          </a:p>
          <a:p>
            <a:pPr lvl="2"/>
            <a:r>
              <a:rPr lang="en-US" sz="2000" dirty="0"/>
              <a:t>Adds simple logic into </a:t>
            </a:r>
            <a:r>
              <a:rPr lang="en-US" sz="2000" b="1" dirty="0">
                <a:solidFill>
                  <a:srgbClr val="0070C0"/>
                </a:solidFill>
              </a:rPr>
              <a:t>3D-Stacked memory</a:t>
            </a:r>
            <a:endParaRPr lang="en-US" sz="1850" b="1" dirty="0">
              <a:solidFill>
                <a:srgbClr val="0070C0"/>
              </a:solidFill>
            </a:endParaRPr>
          </a:p>
          <a:p>
            <a:pPr lvl="2"/>
            <a:r>
              <a:rPr lang="en-US" sz="1850" dirty="0"/>
              <a:t>Uses high internal memory bandwidth to perform parallel filtering</a:t>
            </a:r>
          </a:p>
          <a:p>
            <a:endParaRPr lang="en-US" sz="1100" dirty="0"/>
          </a:p>
          <a:p>
            <a:r>
              <a:rPr lang="en-US" sz="2000" dirty="0"/>
              <a:t>GRIM-Filter with processing-in-memory delivers a </a:t>
            </a:r>
            <a:r>
              <a:rPr lang="en-US" sz="2000" b="1" dirty="0">
                <a:solidFill>
                  <a:srgbClr val="538234"/>
                </a:solidFill>
              </a:rPr>
              <a:t>3.7x speedup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8" name="Title 1"/>
          <p:cNvSpPr txBox="1">
            <a:spLocks/>
          </p:cNvSpPr>
          <p:nvPr/>
        </p:nvSpPr>
        <p:spPr>
          <a:xfrm>
            <a:off x="304800" y="25400"/>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j-ea"/>
                <a:cs typeface="+mj-cs"/>
              </a:rPr>
              <a:t>Executive Summary</a:t>
            </a:r>
          </a:p>
        </p:txBody>
      </p:sp>
    </p:spTree>
    <p:extLst>
      <p:ext uri="{BB962C8B-B14F-4D97-AF65-F5344CB8AC3E}">
        <p14:creationId xmlns:p14="http://schemas.microsoft.com/office/powerpoint/2010/main" val="1735152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Background</a:t>
            </a: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a:t>
            </a: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 with Filter</a:t>
            </a:r>
          </a:p>
        </p:txBody>
      </p:sp>
    </p:spTree>
    <p:extLst>
      <p:ext uri="{BB962C8B-B14F-4D97-AF65-F5344CB8AC3E}">
        <p14:creationId xmlns:p14="http://schemas.microsoft.com/office/powerpoint/2010/main" val="221532177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Motivation and Goal</a:t>
            </a:r>
          </a:p>
        </p:txBody>
      </p:sp>
      <p:sp>
        <p:nvSpPr>
          <p:cNvPr id="3" name="Content Placeholder 2"/>
          <p:cNvSpPr>
            <a:spLocks noGrp="1"/>
          </p:cNvSpPr>
          <p:nvPr>
            <p:ph idx="1"/>
          </p:nvPr>
        </p:nvSpPr>
        <p:spPr>
          <a:xfrm>
            <a:off x="228600" y="973791"/>
            <a:ext cx="8610600" cy="5274611"/>
          </a:xfrm>
        </p:spPr>
        <p:txBody>
          <a:bodyPr/>
          <a:lstStyle/>
          <a:p>
            <a:r>
              <a:rPr lang="en-US" sz="2400" b="1" dirty="0">
                <a:solidFill>
                  <a:srgbClr val="0070C0"/>
                </a:solidFill>
              </a:rPr>
              <a:t>Sequencing</a:t>
            </a:r>
            <a:r>
              <a:rPr lang="en-US" sz="2400" dirty="0"/>
              <a:t>: determine the [A,C,G,T] series in DNA strand </a:t>
            </a:r>
          </a:p>
          <a:p>
            <a:pPr lvl="4"/>
            <a:endParaRPr lang="en-US" dirty="0"/>
          </a:p>
          <a:p>
            <a:r>
              <a:rPr lang="en-US" sz="2400" dirty="0"/>
              <a:t>Today’s machines sequence short strands (</a:t>
            </a:r>
            <a:r>
              <a:rPr lang="en-US" sz="2400" b="1" dirty="0">
                <a:solidFill>
                  <a:srgbClr val="0070C0"/>
                </a:solidFill>
              </a:rPr>
              <a:t>reads</a:t>
            </a:r>
            <a:r>
              <a:rPr lang="en-US" sz="2400" dirty="0"/>
              <a:t>)</a:t>
            </a:r>
          </a:p>
          <a:p>
            <a:pPr lvl="1"/>
            <a:r>
              <a:rPr lang="en-US" sz="2100" dirty="0"/>
              <a:t>Reads are on the order of 100 </a:t>
            </a:r>
            <a:r>
              <a:rPr lang="mr-IN" sz="2100" dirty="0"/>
              <a:t>–</a:t>
            </a:r>
            <a:r>
              <a:rPr lang="en-US" sz="2100" dirty="0"/>
              <a:t> 20k base pairs (</a:t>
            </a:r>
            <a:r>
              <a:rPr lang="en-US" sz="2100" b="1" dirty="0" err="1">
                <a:solidFill>
                  <a:srgbClr val="0070C0"/>
                </a:solidFill>
              </a:rPr>
              <a:t>bp</a:t>
            </a:r>
            <a:r>
              <a:rPr lang="en-US" sz="2100" dirty="0"/>
              <a:t>)</a:t>
            </a:r>
          </a:p>
          <a:p>
            <a:pPr lvl="1"/>
            <a:r>
              <a:rPr lang="en-US" sz="2100" dirty="0"/>
              <a:t>The human genome is approximately 3 billion </a:t>
            </a:r>
            <a:r>
              <a:rPr lang="en-US" sz="2100" dirty="0" err="1"/>
              <a:t>bp</a:t>
            </a:r>
            <a:endParaRPr lang="en-US" sz="2100" dirty="0"/>
          </a:p>
          <a:p>
            <a:pPr lvl="1"/>
            <a:endParaRPr lang="en-US" sz="1200" dirty="0"/>
          </a:p>
          <a:p>
            <a:r>
              <a:rPr lang="en-US" sz="2400" dirty="0"/>
              <a:t>Therefore genomes are cut into reads, which are sequenced independently, and then reconstructed </a:t>
            </a:r>
          </a:p>
          <a:p>
            <a:pPr lvl="1"/>
            <a:r>
              <a:rPr lang="en-US" sz="2100" b="1" dirty="0">
                <a:solidFill>
                  <a:srgbClr val="0070C0"/>
                </a:solidFill>
              </a:rPr>
              <a:t>Read mapping </a:t>
            </a:r>
            <a:r>
              <a:rPr lang="en-US" sz="2100" dirty="0"/>
              <a:t>is the first step in analyzing someone’s genome to detect predispositions to diseases, personalize medicine, etc.</a:t>
            </a:r>
          </a:p>
          <a:p>
            <a:pPr lvl="4"/>
            <a:endParaRPr lang="en-US" b="1" dirty="0"/>
          </a:p>
          <a:p>
            <a:r>
              <a:rPr lang="en-US" sz="2400" b="1" dirty="0"/>
              <a:t>Goal</a:t>
            </a:r>
            <a:r>
              <a:rPr lang="en-US" sz="2400" dirty="0"/>
              <a:t>: We want to </a:t>
            </a:r>
            <a:r>
              <a:rPr lang="en-US" sz="2400" b="1" dirty="0">
                <a:solidFill>
                  <a:schemeClr val="accent6"/>
                </a:solidFill>
              </a:rPr>
              <a:t>accelerate</a:t>
            </a:r>
            <a:r>
              <a:rPr lang="en-US" sz="2400" dirty="0"/>
              <a:t> end-to-end performance     of </a:t>
            </a:r>
            <a:r>
              <a:rPr lang="en-US" sz="2400" b="1" dirty="0">
                <a:solidFill>
                  <a:srgbClr val="0070C0"/>
                </a:solidFill>
              </a:rPr>
              <a:t>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Tree>
    <p:extLst>
      <p:ext uri="{BB962C8B-B14F-4D97-AF65-F5344CB8AC3E}">
        <p14:creationId xmlns:p14="http://schemas.microsoft.com/office/powerpoint/2010/main" val="2536377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Background: </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a:t>
            </a: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 with Filter</a:t>
            </a:r>
          </a:p>
        </p:txBody>
      </p:sp>
    </p:spTree>
    <p:extLst>
      <p:ext uri="{BB962C8B-B14F-4D97-AF65-F5344CB8AC3E}">
        <p14:creationId xmlns:p14="http://schemas.microsoft.com/office/powerpoint/2010/main" val="370199049"/>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Background: Read Mappers</a:t>
            </a:r>
            <a:endParaRPr lang="en-US" sz="32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1030400"/>
            <a:ext cx="8610600" cy="541606"/>
          </a:xfrm>
        </p:spPr>
        <p:txBody>
          <a:bodyPr/>
          <a:lstStyle/>
          <a:p>
            <a:pPr marL="0" indent="0" algn="ctr">
              <a:buNone/>
            </a:pPr>
            <a:r>
              <a:rPr lang="en-US" sz="2400" dirty="0"/>
              <a:t>We now have </a:t>
            </a:r>
            <a:r>
              <a:rPr lang="en-US" sz="2400" b="1" dirty="0">
                <a:solidFill>
                  <a:srgbClr val="FF0000"/>
                </a:solidFill>
              </a:rPr>
              <a:t>sequenced reads </a:t>
            </a:r>
            <a:r>
              <a:rPr lang="en-US" sz="2400" dirty="0"/>
              <a:t>and want a </a:t>
            </a:r>
            <a:r>
              <a:rPr lang="en-US" sz="2400" b="1" dirty="0">
                <a:solidFill>
                  <a:schemeClr val="accent6"/>
                </a:solidFill>
              </a:rPr>
              <a:t>full genome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6" name="Freeform 5"/>
          <p:cNvSpPr/>
          <p:nvPr/>
        </p:nvSpPr>
        <p:spPr>
          <a:xfrm>
            <a:off x="818772"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7" name="Freeform 6"/>
          <p:cNvSpPr/>
          <p:nvPr/>
        </p:nvSpPr>
        <p:spPr>
          <a:xfrm>
            <a:off x="990296"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Freeform 7"/>
          <p:cNvSpPr/>
          <p:nvPr/>
        </p:nvSpPr>
        <p:spPr>
          <a:xfrm>
            <a:off x="1164814"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9" name="Freeform 8"/>
          <p:cNvSpPr/>
          <p:nvPr/>
        </p:nvSpPr>
        <p:spPr>
          <a:xfrm>
            <a:off x="1334898"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10" name="Freeform 9"/>
          <p:cNvSpPr/>
          <p:nvPr/>
        </p:nvSpPr>
        <p:spPr>
          <a:xfrm>
            <a:off x="1509416" y="1570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cxnSp>
        <p:nvCxnSpPr>
          <p:cNvPr id="27" name="Straight Arrow Connector 26"/>
          <p:cNvCxnSpPr/>
          <p:nvPr/>
        </p:nvCxnSpPr>
        <p:spPr>
          <a:xfrm flipV="1">
            <a:off x="1816446" y="1826737"/>
            <a:ext cx="2804983" cy="12357"/>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rot="5400000">
            <a:off x="6430789" y="212897"/>
            <a:ext cx="199741" cy="3353279"/>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742A"/>
              </a:solidFill>
              <a:effectLst/>
              <a:uLnTx/>
              <a:uFillTx/>
              <a:latin typeface="Tahoma"/>
              <a:ea typeface="+mn-ea"/>
              <a:cs typeface="+mn-cs"/>
            </a:endParaRPr>
          </a:p>
        </p:txBody>
      </p:sp>
      <p:sp>
        <p:nvSpPr>
          <p:cNvPr id="30" name="TextBox 29"/>
          <p:cNvSpPr txBox="1"/>
          <p:nvPr/>
        </p:nvSpPr>
        <p:spPr>
          <a:xfrm>
            <a:off x="2413808" y="1591896"/>
            <a:ext cx="16391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via Read Mapping</a:t>
            </a:r>
          </a:p>
        </p:txBody>
      </p:sp>
      <p:sp>
        <p:nvSpPr>
          <p:cNvPr id="31" name="Content Placeholder 2"/>
          <p:cNvSpPr txBox="1">
            <a:spLocks/>
          </p:cNvSpPr>
          <p:nvPr/>
        </p:nvSpPr>
        <p:spPr bwMode="auto">
          <a:xfrm>
            <a:off x="0" y="2224248"/>
            <a:ext cx="9144000" cy="24179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Tahoma"/>
                <a:ea typeface="+mn-ea"/>
                <a:cs typeface="+mn-cs"/>
              </a:rPr>
              <a:t>We map </a:t>
            </a:r>
            <a:r>
              <a:rPr kumimoji="0" lang="en-US" sz="2400" b="1" i="0" u="none" strike="noStrike" kern="0" cap="none" spc="0" normalizeH="0" baseline="0" noProof="0" dirty="0">
                <a:ln>
                  <a:noFill/>
                </a:ln>
                <a:solidFill>
                  <a:srgbClr val="FF0000"/>
                </a:solidFill>
                <a:effectLst/>
                <a:uLnTx/>
                <a:uFillTx/>
                <a:latin typeface="Tahoma"/>
                <a:ea typeface="+mn-ea"/>
                <a:cs typeface="+mn-cs"/>
              </a:rPr>
              <a:t>reads</a:t>
            </a:r>
            <a:r>
              <a:rPr kumimoji="0" lang="en-US" sz="2400" b="0" i="0" u="none" strike="noStrike" kern="0" cap="none" spc="0" normalizeH="0" baseline="0" noProof="0" dirty="0">
                <a:ln>
                  <a:noFill/>
                </a:ln>
                <a:solidFill>
                  <a:srgbClr val="000000"/>
                </a:solidFill>
                <a:effectLst/>
                <a:uLnTx/>
                <a:uFillTx/>
                <a:latin typeface="Tahoma"/>
                <a:ea typeface="+mn-ea"/>
                <a:cs typeface="+mn-cs"/>
              </a:rPr>
              <a:t> to a known </a:t>
            </a:r>
            <a:r>
              <a:rPr kumimoji="0" lang="en-US" sz="2400" b="1" i="0" u="none" strike="noStrike" kern="0" cap="none" spc="0" normalizeH="0" baseline="0" noProof="0" dirty="0">
                <a:ln>
                  <a:noFill/>
                </a:ln>
                <a:solidFill>
                  <a:srgbClr val="CC9A03"/>
                </a:solidFill>
                <a:effectLst/>
                <a:uLnTx/>
                <a:uFillTx/>
                <a:latin typeface="Tahoma"/>
                <a:ea typeface="+mn-ea"/>
                <a:cs typeface="+mn-cs"/>
              </a:rPr>
              <a:t>reference genome</a:t>
            </a:r>
            <a:r>
              <a:rPr kumimoji="0" lang="en-US" sz="2400" b="0" i="0" u="none" strike="noStrike" kern="0" cap="none" spc="0" normalizeH="0" baseline="0" noProof="0" dirty="0">
                <a:ln>
                  <a:noFill/>
                </a:ln>
                <a:solidFill>
                  <a:srgbClr val="CC9A03"/>
                </a:solidFill>
                <a:effectLst/>
                <a:uLnTx/>
                <a:uFillTx/>
                <a:latin typeface="Tahoma"/>
                <a:ea typeface="+mn-ea"/>
                <a:cs typeface="+mn-cs"/>
              </a:rPr>
              <a:t> </a:t>
            </a:r>
            <a:r>
              <a:rPr kumimoji="0" lang="en-US" sz="2400" b="0" i="0" u="none" strike="noStrike" kern="0" cap="none" spc="0" normalizeH="0" baseline="0" noProof="0" dirty="0">
                <a:ln>
                  <a:noFill/>
                </a:ln>
                <a:solidFill>
                  <a:srgbClr val="000000"/>
                </a:solidFill>
                <a:effectLst/>
                <a:uLnTx/>
                <a:uFillTx/>
                <a:latin typeface="Tahoma"/>
                <a:ea typeface="+mn-ea"/>
                <a:cs typeface="+mn-cs"/>
              </a:rPr>
              <a:t>(&gt;99.9% similarity across humans) with some minor errors allowed</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sz="2400" b="0" i="0" u="none" strike="noStrike" kern="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Tahoma"/>
                <a:ea typeface="+mn-ea"/>
                <a:cs typeface="+mn-cs"/>
              </a:rPr>
              <a:t>Because of high similarity, long sequences in </a:t>
            </a:r>
            <a:r>
              <a:rPr kumimoji="0" lang="en-US" sz="2400" b="1" i="0" u="none" strike="noStrike" kern="0" cap="none" spc="0" normalizeH="0" baseline="0" noProof="0" dirty="0">
                <a:ln>
                  <a:noFill/>
                </a:ln>
                <a:solidFill>
                  <a:srgbClr val="FF0000"/>
                </a:solidFill>
                <a:effectLst/>
                <a:uLnTx/>
                <a:uFillTx/>
                <a:latin typeface="Tahoma"/>
                <a:ea typeface="+mn-ea"/>
                <a:cs typeface="+mn-cs"/>
              </a:rPr>
              <a:t>reads</a:t>
            </a:r>
            <a:r>
              <a:rPr kumimoji="0" lang="en-US" sz="2400" b="0" i="0" u="none" strike="noStrike" kern="0" cap="none" spc="0" normalizeH="0" baseline="0" noProof="0" dirty="0">
                <a:ln>
                  <a:noFill/>
                </a:ln>
                <a:solidFill>
                  <a:srgbClr val="000000"/>
                </a:solidFill>
                <a:effectLst/>
                <a:uLnTx/>
                <a:uFillTx/>
                <a:latin typeface="Tahoma"/>
                <a:ea typeface="+mn-ea"/>
                <a:cs typeface="+mn-cs"/>
              </a:rPr>
              <a:t> </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Tahoma"/>
                <a:ea typeface="+mn-ea"/>
                <a:cs typeface="+mn-cs"/>
              </a:rPr>
              <a:t>perfectly match in the </a:t>
            </a:r>
            <a:r>
              <a:rPr kumimoji="0" lang="en-US" sz="2400" b="1" i="0" u="none" strike="noStrike" kern="0" cap="none" spc="0" normalizeH="0" baseline="0" noProof="0" dirty="0">
                <a:ln>
                  <a:noFill/>
                </a:ln>
                <a:solidFill>
                  <a:srgbClr val="CC9A03"/>
                </a:solidFill>
                <a:effectLst/>
                <a:uLnTx/>
                <a:uFillTx/>
                <a:latin typeface="Tahoma"/>
                <a:ea typeface="+mn-ea"/>
                <a:cs typeface="+mn-cs"/>
              </a:rPr>
              <a:t>reference genome</a:t>
            </a:r>
            <a:endParaRPr kumimoji="0" lang="en-US" sz="2400" b="0" i="0" u="none" strike="noStrike" kern="0" cap="none" spc="0" normalizeH="0" baseline="0" noProof="0" dirty="0">
              <a:ln>
                <a:noFill/>
              </a:ln>
              <a:solidFill>
                <a:srgbClr val="000000"/>
              </a:solidFill>
              <a:effectLst/>
              <a:uLnTx/>
              <a:uFillTx/>
              <a:latin typeface="Tahoma"/>
              <a:ea typeface="+mn-ea"/>
              <a:cs typeface="+mn-cs"/>
            </a:endParaRPr>
          </a:p>
        </p:txBody>
      </p:sp>
      <p:sp>
        <p:nvSpPr>
          <p:cNvPr id="33" name="Freeform 32"/>
          <p:cNvSpPr/>
          <p:nvPr/>
        </p:nvSpPr>
        <p:spPr>
          <a:xfrm rot="5400000">
            <a:off x="4434031" y="1599613"/>
            <a:ext cx="199741" cy="3353279"/>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9A03"/>
              </a:solidFill>
              <a:effectLst/>
              <a:uLnTx/>
              <a:uFillTx/>
              <a:latin typeface="Tahoma"/>
              <a:ea typeface="+mn-ea"/>
              <a:cs typeface="+mn-cs"/>
            </a:endParaRPr>
          </a:p>
        </p:txBody>
      </p:sp>
      <p:sp>
        <p:nvSpPr>
          <p:cNvPr id="11" name="Rectangle 10"/>
          <p:cNvSpPr/>
          <p:nvPr/>
        </p:nvSpPr>
        <p:spPr>
          <a:xfrm>
            <a:off x="1" y="5322625"/>
            <a:ext cx="9144001" cy="421108"/>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1" i="0" u="none" strike="noStrike" kern="1200" cap="none" spc="0" normalizeH="0" baseline="0" noProof="0" dirty="0">
                <a:ln>
                  <a:noFill/>
                </a:ln>
                <a:solidFill>
                  <a:srgbClr val="FFFFFF"/>
                </a:solidFill>
                <a:effectLst/>
                <a:uLnTx/>
                <a:uFillTx/>
                <a:latin typeface="Tahoma"/>
                <a:ea typeface="+mn-ea"/>
                <a:cs typeface="+mn-cs"/>
              </a:rPr>
              <a:t>…</a:t>
            </a:r>
            <a:r>
              <a:rPr kumimoji="0" lang="en-US" sz="1800" b="1" i="0" u="none" strike="noStrike" kern="1200" cap="none" spc="0" normalizeH="0" baseline="0" noProof="0" dirty="0">
                <a:ln>
                  <a:noFill/>
                </a:ln>
                <a:solidFill>
                  <a:srgbClr val="FFFFFF"/>
                </a:solidFill>
                <a:effectLst/>
                <a:uLnTx/>
                <a:uFillTx/>
                <a:latin typeface="Tahoma"/>
                <a:ea typeface="+mn-ea"/>
                <a:cs typeface="+mn-cs"/>
              </a:rPr>
              <a:t>   G   A   C   T   G   T   G   T   C   G   A   </a:t>
            </a:r>
            <a:r>
              <a:rPr kumimoji="0" lang="mr-IN" sz="1800" b="1" i="0" u="none" strike="noStrike" kern="1200" cap="none" spc="0" normalizeH="0" baseline="0" noProof="0" dirty="0">
                <a:ln>
                  <a:noFill/>
                </a:ln>
                <a:solidFill>
                  <a:srgbClr val="FFFFFF"/>
                </a:solidFill>
                <a:effectLst/>
                <a:uLnTx/>
                <a:uFillTx/>
                <a:latin typeface="Tahoma"/>
                <a:ea typeface="+mn-ea"/>
                <a:cs typeface="+mn-cs"/>
              </a:rPr>
              <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9" name="Rectangle 18"/>
          <p:cNvSpPr/>
          <p:nvPr/>
        </p:nvSpPr>
        <p:spPr>
          <a:xfrm>
            <a:off x="2457872" y="4427312"/>
            <a:ext cx="4228257" cy="3767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G   A   C   T   G   T   G   T   C   A   A</a:t>
            </a:r>
          </a:p>
        </p:txBody>
      </p:sp>
      <p:sp>
        <p:nvSpPr>
          <p:cNvPr id="15" name="TextBox 14"/>
          <p:cNvSpPr txBox="1"/>
          <p:nvPr/>
        </p:nvSpPr>
        <p:spPr>
          <a:xfrm>
            <a:off x="2564240" y="4810589"/>
            <a:ext cx="4114377" cy="523220"/>
          </a:xfrm>
          <a:prstGeom prst="rect">
            <a:avLst/>
          </a:prstGeom>
          <a:noFill/>
          <a:effectLst>
            <a:outerShdw blurRad="50800" dist="50800" dir="5400000" algn="ctr" rotWithShape="0">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5742A">
                    <a:lumMod val="60000"/>
                    <a:lumOff val="40000"/>
                  </a:srgbClr>
                </a:solidFill>
                <a:effectLst/>
                <a:uLnTx/>
                <a:uFillTx/>
                <a:latin typeface="Tahoma"/>
                <a:ea typeface="+mn-ea"/>
                <a:cs typeface="+mn-cs"/>
              </a:rPr>
              <a:t>✔✔✔✔✔✔✔✔✔</a:t>
            </a:r>
            <a:r>
              <a:rPr kumimoji="0" lang="en-US" sz="2800" b="0" i="0" u="none" strike="noStrike" kern="1200" cap="none" spc="0" normalizeH="0" baseline="0" noProof="0" dirty="0">
                <a:ln>
                  <a:noFill/>
                </a:ln>
                <a:solidFill>
                  <a:srgbClr val="FF0000"/>
                </a:solidFill>
                <a:effectLst/>
                <a:uLnTx/>
                <a:uFillTx/>
                <a:latin typeface="Tahoma"/>
                <a:ea typeface="+mn-ea"/>
                <a:cs typeface="+mn-cs"/>
              </a:rPr>
              <a:t>✘</a:t>
            </a:r>
            <a:r>
              <a:rPr kumimoji="0" lang="en-US" sz="2800" b="0" i="0" u="none" strike="noStrike" kern="1200" cap="none" spc="0" normalizeH="0" baseline="0" noProof="0" dirty="0">
                <a:ln>
                  <a:noFill/>
                </a:ln>
                <a:solidFill>
                  <a:srgbClr val="35742A">
                    <a:lumMod val="60000"/>
                    <a:lumOff val="40000"/>
                  </a:srgbClr>
                </a:solidFill>
                <a:effectLst/>
                <a:uLnTx/>
                <a:uFillTx/>
                <a:latin typeface="Tahoma"/>
                <a:ea typeface="+mn-ea"/>
                <a:cs typeface="+mn-cs"/>
              </a:rPr>
              <a:t>✔</a:t>
            </a:r>
          </a:p>
        </p:txBody>
      </p:sp>
      <p:sp>
        <p:nvSpPr>
          <p:cNvPr id="20" name="Content Placeholder 2"/>
          <p:cNvSpPr txBox="1">
            <a:spLocks/>
          </p:cNvSpPr>
          <p:nvPr/>
        </p:nvSpPr>
        <p:spPr bwMode="auto">
          <a:xfrm>
            <a:off x="228599" y="5816522"/>
            <a:ext cx="8610600" cy="5416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sz="2400" b="1" i="0" u="none" strike="noStrike" kern="0" cap="none" spc="0" normalizeH="0" baseline="0" noProof="0" dirty="0">
                <a:ln>
                  <a:noFill/>
                </a:ln>
                <a:solidFill>
                  <a:srgbClr val="000000"/>
                </a:solidFill>
                <a:effectLst/>
                <a:uLnTx/>
                <a:uFillTx/>
                <a:latin typeface="Tahoma"/>
                <a:ea typeface="+mn-ea"/>
                <a:cs typeface="+mn-cs"/>
              </a:rPr>
              <a:t>We can use a hash table to help quickly map the </a:t>
            </a:r>
            <a:r>
              <a:rPr kumimoji="0" lang="en-US" sz="2400" b="1" i="0" u="none" strike="noStrike" kern="0" cap="none" spc="0" normalizeH="0" baseline="0" noProof="0" dirty="0">
                <a:ln>
                  <a:noFill/>
                </a:ln>
                <a:solidFill>
                  <a:srgbClr val="FF0000"/>
                </a:solidFill>
                <a:effectLst/>
                <a:uLnTx/>
                <a:uFillTx/>
                <a:latin typeface="Tahoma"/>
                <a:ea typeface="+mn-ea"/>
                <a:cs typeface="+mn-cs"/>
              </a:rPr>
              <a:t>reads</a:t>
            </a:r>
            <a:r>
              <a:rPr kumimoji="0" lang="en-US" sz="2400" b="1" i="0" u="none" strike="noStrike" kern="0" cap="none" spc="0" normalizeH="0" baseline="0" noProof="0" dirty="0">
                <a:ln>
                  <a:noFill/>
                </a:ln>
                <a:solidFill>
                  <a:srgbClr val="000000"/>
                </a:solidFill>
                <a:effectLst/>
                <a:uLnTx/>
                <a:uFillTx/>
                <a:latin typeface="Tahoma"/>
                <a:ea typeface="+mn-ea"/>
                <a:cs typeface="+mn-cs"/>
              </a:rPr>
              <a:t>!</a:t>
            </a:r>
            <a:endParaRPr kumimoji="0" lang="en-US" sz="2400" b="1" i="0" u="none" strike="noStrike" kern="0" cap="none" spc="0" normalizeH="0" baseline="0" noProof="0" dirty="0">
              <a:ln>
                <a:noFill/>
              </a:ln>
              <a:solidFill>
                <a:srgbClr val="35742A"/>
              </a:solidFill>
              <a:effectLst/>
              <a:uLnTx/>
              <a:uFillTx/>
              <a:latin typeface="Tahoma"/>
              <a:ea typeface="+mn-ea"/>
              <a:cs typeface="+mn-cs"/>
            </a:endParaRPr>
          </a:p>
        </p:txBody>
      </p:sp>
    </p:spTree>
    <p:extLst>
      <p:ext uri="{BB962C8B-B14F-4D97-AF65-F5344CB8AC3E}">
        <p14:creationId xmlns:p14="http://schemas.microsoft.com/office/powerpoint/2010/main" val="1791589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9" grpId="0" animBg="1"/>
      <p:bldP spid="10" grpId="0" animBg="1"/>
      <p:bldP spid="28" grpId="0" animBg="1"/>
      <p:bldP spid="30" grpId="0"/>
      <p:bldP spid="31" grpId="0" uiExpand="1" build="p"/>
      <p:bldP spid="33" grpId="0" animBg="1"/>
      <p:bldP spid="11" grpId="0" animBg="1"/>
      <p:bldP spid="19" grpId="0" animBg="1"/>
      <p:bldP spid="15" grpId="0"/>
      <p:bldP spid="20"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Background: </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1" name="Rectangle 10"/>
          <p:cNvSpPr/>
          <p:nvPr/>
        </p:nvSpPr>
        <p:spPr>
          <a:xfrm>
            <a:off x="946484" y="2349993"/>
            <a:ext cx="7816516" cy="436680"/>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Hash Table Based</a:t>
            </a: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 with Filter</a:t>
            </a:r>
          </a:p>
        </p:txBody>
      </p:sp>
    </p:spTree>
    <p:extLst>
      <p:ext uri="{BB962C8B-B14F-4D97-AF65-F5344CB8AC3E}">
        <p14:creationId xmlns:p14="http://schemas.microsoft.com/office/powerpoint/2010/main" val="544154708"/>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Generating Hash Tables </a:t>
            </a:r>
            <a:endParaRPr lang="en-US" sz="36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12" name="Content Placeholder 11"/>
          <p:cNvSpPr>
            <a:spLocks noGrp="1"/>
          </p:cNvSpPr>
          <p:nvPr>
            <p:ph idx="1"/>
          </p:nvPr>
        </p:nvSpPr>
        <p:spPr>
          <a:xfrm>
            <a:off x="228600" y="975256"/>
            <a:ext cx="8735786" cy="642756"/>
          </a:xfrm>
        </p:spPr>
        <p:txBody>
          <a:bodyPr/>
          <a:lstStyle/>
          <a:p>
            <a:pPr marL="0" indent="0">
              <a:buNone/>
            </a:pPr>
            <a:r>
              <a:rPr lang="en-US" sz="2000" dirty="0"/>
              <a:t>To map any reads, generate a </a:t>
            </a:r>
            <a:r>
              <a:rPr lang="en-US" sz="2000" b="1" dirty="0">
                <a:solidFill>
                  <a:srgbClr val="0070C0"/>
                </a:solidFill>
              </a:rPr>
              <a:t>hash table</a:t>
            </a:r>
            <a:r>
              <a:rPr lang="en-US" sz="2000" dirty="0">
                <a:solidFill>
                  <a:srgbClr val="0070C0"/>
                </a:solidFill>
              </a:rPr>
              <a:t> </a:t>
            </a:r>
            <a:r>
              <a:rPr lang="en-US" sz="2000" dirty="0"/>
              <a:t>per </a:t>
            </a:r>
            <a:r>
              <a:rPr lang="en-US" sz="2000" b="1" dirty="0">
                <a:solidFill>
                  <a:srgbClr val="CC9A03"/>
                </a:solidFill>
              </a:rPr>
              <a:t>reference genome.</a:t>
            </a:r>
          </a:p>
        </p:txBody>
      </p:sp>
      <p:sp>
        <p:nvSpPr>
          <p:cNvPr id="20" name="Freeform 19"/>
          <p:cNvSpPr/>
          <p:nvPr/>
        </p:nvSpPr>
        <p:spPr>
          <a:xfrm rot="10800000">
            <a:off x="7954067" y="1428230"/>
            <a:ext cx="371536" cy="4194099"/>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742A"/>
              </a:solidFill>
              <a:effectLst/>
              <a:uLnTx/>
              <a:uFillTx/>
              <a:latin typeface="Tahoma"/>
              <a:ea typeface="+mn-ea"/>
              <a:cs typeface="+mn-cs"/>
            </a:endParaRPr>
          </a:p>
        </p:txBody>
      </p:sp>
      <p:sp>
        <p:nvSpPr>
          <p:cNvPr id="13" name="Rounded Rectangle 12"/>
          <p:cNvSpPr/>
          <p:nvPr/>
        </p:nvSpPr>
        <p:spPr>
          <a:xfrm>
            <a:off x="331700" y="2118491"/>
            <a:ext cx="2286000" cy="623455"/>
          </a:xfrm>
          <a:prstGeom prst="roundRect">
            <a:avLst/>
          </a:prstGeom>
          <a:solidFill>
            <a:srgbClr val="0070C0"/>
          </a:solidFill>
          <a:ln>
            <a:solidFill>
              <a:srgbClr val="0070C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A   A   A   A   A</a:t>
            </a:r>
          </a:p>
        </p:txBody>
      </p:sp>
      <p:cxnSp>
        <p:nvCxnSpPr>
          <p:cNvPr id="16" name="Straight Arrow Connector 15"/>
          <p:cNvCxnSpPr>
            <a:stCxn id="13" idx="3"/>
            <a:endCxn id="24" idx="1"/>
          </p:cNvCxnSpPr>
          <p:nvPr/>
        </p:nvCxnSpPr>
        <p:spPr>
          <a:xfrm>
            <a:off x="2617702" y="2430217"/>
            <a:ext cx="554181"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171883" y="2118491"/>
            <a:ext cx="4114395"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12    35    502    610    721    989</a:t>
            </a:r>
          </a:p>
        </p:txBody>
      </p:sp>
      <p:sp>
        <p:nvSpPr>
          <p:cNvPr id="26" name="Rounded Rectangle 25"/>
          <p:cNvSpPr/>
          <p:nvPr/>
        </p:nvSpPr>
        <p:spPr>
          <a:xfrm>
            <a:off x="331700" y="2845359"/>
            <a:ext cx="2286000" cy="62345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A   A   A   A   C</a:t>
            </a:r>
          </a:p>
        </p:txBody>
      </p:sp>
      <p:cxnSp>
        <p:nvCxnSpPr>
          <p:cNvPr id="29" name="Straight Arrow Connector 28"/>
          <p:cNvCxnSpPr/>
          <p:nvPr/>
        </p:nvCxnSpPr>
        <p:spPr>
          <a:xfrm>
            <a:off x="2617700" y="3157085"/>
            <a:ext cx="554182"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3171882" y="2845359"/>
            <a:ext cx="2286000"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13    609    788</a:t>
            </a:r>
          </a:p>
        </p:txBody>
      </p:sp>
      <p:sp>
        <p:nvSpPr>
          <p:cNvPr id="40" name="Rounded Rectangle 39"/>
          <p:cNvSpPr/>
          <p:nvPr/>
        </p:nvSpPr>
        <p:spPr>
          <a:xfrm>
            <a:off x="331700" y="3555898"/>
            <a:ext cx="2286000" cy="62345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A   A   A   A   T</a:t>
            </a:r>
          </a:p>
        </p:txBody>
      </p:sp>
      <p:cxnSp>
        <p:nvCxnSpPr>
          <p:cNvPr id="41" name="Straight Arrow Connector 40"/>
          <p:cNvCxnSpPr/>
          <p:nvPr/>
        </p:nvCxnSpPr>
        <p:spPr>
          <a:xfrm>
            <a:off x="2617700" y="3867624"/>
            <a:ext cx="554182"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171882" y="3555898"/>
            <a:ext cx="1640954"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36   434</a:t>
            </a:r>
          </a:p>
        </p:txBody>
      </p:sp>
      <p:sp>
        <p:nvSpPr>
          <p:cNvPr id="43" name="Rounded Rectangle 42"/>
          <p:cNvSpPr/>
          <p:nvPr/>
        </p:nvSpPr>
        <p:spPr>
          <a:xfrm>
            <a:off x="331700" y="4759746"/>
            <a:ext cx="2286000" cy="62345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G   G   G   G   G</a:t>
            </a:r>
          </a:p>
        </p:txBody>
      </p:sp>
      <p:cxnSp>
        <p:nvCxnSpPr>
          <p:cNvPr id="44" name="Straight Arrow Connector 43"/>
          <p:cNvCxnSpPr/>
          <p:nvPr/>
        </p:nvCxnSpPr>
        <p:spPr>
          <a:xfrm>
            <a:off x="2617700" y="5071472"/>
            <a:ext cx="554182" cy="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3171882" y="4759746"/>
            <a:ext cx="3589136" cy="62345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52    67    334    634    851 </a:t>
            </a:r>
          </a:p>
        </p:txBody>
      </p:sp>
      <p:sp>
        <p:nvSpPr>
          <p:cNvPr id="46" name="Content Placeholder 11"/>
          <p:cNvSpPr txBox="1">
            <a:spLocks/>
          </p:cNvSpPr>
          <p:nvPr/>
        </p:nvSpPr>
        <p:spPr bwMode="auto">
          <a:xfrm>
            <a:off x="1097165" y="3565286"/>
            <a:ext cx="755073" cy="682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mr-IN" sz="7200" b="0" i="0" u="none" strike="noStrike" kern="0" cap="none" spc="0" normalizeH="0" baseline="0" noProof="0" dirty="0">
                <a:ln>
                  <a:noFill/>
                </a:ln>
                <a:solidFill>
                  <a:srgbClr val="000000"/>
                </a:solidFill>
                <a:effectLst/>
                <a:uLnTx/>
                <a:uFillTx/>
                <a:latin typeface="Tahoma"/>
                <a:ea typeface="+mn-ea"/>
                <a:cs typeface="+mn-cs"/>
              </a:rPr>
              <a:t>…</a:t>
            </a:r>
            <a:endParaRPr kumimoji="0" lang="en-US" sz="2400" b="1" i="0" u="none" strike="noStrike" kern="0" cap="none" spc="0" normalizeH="0" baseline="0" noProof="0" dirty="0">
              <a:ln>
                <a:noFill/>
              </a:ln>
              <a:solidFill>
                <a:srgbClr val="CC9A03"/>
              </a:solidFill>
              <a:effectLst/>
              <a:uLnTx/>
              <a:uFillTx/>
              <a:latin typeface="Tahoma"/>
              <a:ea typeface="+mn-ea"/>
              <a:cs typeface="+mn-cs"/>
            </a:endParaRPr>
          </a:p>
        </p:txBody>
      </p:sp>
      <p:sp>
        <p:nvSpPr>
          <p:cNvPr id="47" name="Content Placeholder 11"/>
          <p:cNvSpPr txBox="1">
            <a:spLocks/>
          </p:cNvSpPr>
          <p:nvPr/>
        </p:nvSpPr>
        <p:spPr bwMode="auto">
          <a:xfrm>
            <a:off x="331700" y="1503952"/>
            <a:ext cx="2286000" cy="7640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sz="1600" b="1" i="0" u="none" strike="noStrike" kern="0" cap="none" spc="0" normalizeH="0" baseline="0" noProof="0" dirty="0">
                <a:ln>
                  <a:noFill/>
                </a:ln>
                <a:solidFill>
                  <a:srgbClr val="0070C0"/>
                </a:solidFill>
                <a:effectLst/>
                <a:uLnTx/>
                <a:uFillTx/>
                <a:latin typeface="Tahoma"/>
                <a:ea typeface="+mn-ea"/>
                <a:cs typeface="+mn-cs"/>
              </a:rPr>
              <a:t>k-length sequences (k-</a:t>
            </a:r>
            <a:r>
              <a:rPr kumimoji="0" lang="en-US" sz="1600" b="1" i="0" u="none" strike="noStrike" kern="0" cap="none" spc="0" normalizeH="0" baseline="0" noProof="0" dirty="0" err="1">
                <a:ln>
                  <a:noFill/>
                </a:ln>
                <a:solidFill>
                  <a:srgbClr val="0070C0"/>
                </a:solidFill>
                <a:effectLst/>
                <a:uLnTx/>
                <a:uFillTx/>
                <a:latin typeface="Tahoma"/>
                <a:ea typeface="+mn-ea"/>
                <a:cs typeface="+mn-cs"/>
              </a:rPr>
              <a:t>mers</a:t>
            </a:r>
            <a:r>
              <a:rPr kumimoji="0" lang="en-US" sz="1600" b="1" i="0" u="none" strike="noStrike" kern="0" cap="none" spc="0" normalizeH="0" baseline="0" noProof="0" dirty="0">
                <a:ln>
                  <a:noFill/>
                </a:ln>
                <a:solidFill>
                  <a:srgbClr val="0070C0"/>
                </a:solidFill>
                <a:effectLst/>
                <a:uLnTx/>
                <a:uFillTx/>
                <a:latin typeface="Tahoma"/>
                <a:ea typeface="+mn-ea"/>
                <a:cs typeface="+mn-cs"/>
              </a:rPr>
              <a:t>)  </a:t>
            </a:r>
          </a:p>
        </p:txBody>
      </p:sp>
      <p:sp>
        <p:nvSpPr>
          <p:cNvPr id="48" name="Content Placeholder 11"/>
          <p:cNvSpPr txBox="1">
            <a:spLocks/>
          </p:cNvSpPr>
          <p:nvPr/>
        </p:nvSpPr>
        <p:spPr bwMode="auto">
          <a:xfrm>
            <a:off x="3171883" y="1520281"/>
            <a:ext cx="3589137" cy="581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sz="1600" b="1" i="0" u="none" strike="noStrike" kern="0" cap="none" spc="0" normalizeH="0" baseline="0" noProof="0" dirty="0">
                <a:ln>
                  <a:noFill/>
                </a:ln>
                <a:solidFill>
                  <a:srgbClr val="00B0F0"/>
                </a:solidFill>
                <a:effectLst/>
                <a:uLnTx/>
                <a:uFillTx/>
                <a:latin typeface="Tahoma"/>
                <a:ea typeface="+mn-ea"/>
                <a:cs typeface="+mn-cs"/>
              </a:rPr>
              <a:t>Location list where k-</a:t>
            </a:r>
            <a:r>
              <a:rPr kumimoji="0" lang="en-US" sz="1600" b="1" i="0" u="none" strike="noStrike" kern="0" cap="none" spc="0" normalizeH="0" baseline="0" noProof="0" dirty="0" err="1">
                <a:ln>
                  <a:noFill/>
                </a:ln>
                <a:solidFill>
                  <a:srgbClr val="00B0F0"/>
                </a:solidFill>
                <a:effectLst/>
                <a:uLnTx/>
                <a:uFillTx/>
                <a:latin typeface="Tahoma"/>
                <a:ea typeface="+mn-ea"/>
                <a:cs typeface="+mn-cs"/>
              </a:rPr>
              <a:t>mer</a:t>
            </a:r>
            <a:r>
              <a:rPr kumimoji="0" lang="en-US" sz="1600" b="1" i="0" u="none" strike="noStrike" kern="0" cap="none" spc="0" normalizeH="0" baseline="0" noProof="0" dirty="0">
                <a:ln>
                  <a:noFill/>
                </a:ln>
                <a:solidFill>
                  <a:srgbClr val="00B0F0"/>
                </a:solidFill>
                <a:effectLst/>
                <a:uLnTx/>
                <a:uFillTx/>
                <a:latin typeface="Tahoma"/>
                <a:ea typeface="+mn-ea"/>
                <a:cs typeface="+mn-cs"/>
              </a:rPr>
              <a:t> occurs in the reference genome</a:t>
            </a:r>
          </a:p>
        </p:txBody>
      </p:sp>
      <p:sp>
        <p:nvSpPr>
          <p:cNvPr id="21" name="TextBox 20"/>
          <p:cNvSpPr txBox="1"/>
          <p:nvPr/>
        </p:nvSpPr>
        <p:spPr>
          <a:xfrm>
            <a:off x="7531922" y="4836342"/>
            <a:ext cx="16209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@36:  AAAAT</a:t>
            </a:r>
          </a:p>
        </p:txBody>
      </p:sp>
      <p:sp>
        <p:nvSpPr>
          <p:cNvPr id="49" name="TextBox 48"/>
          <p:cNvSpPr txBox="1"/>
          <p:nvPr/>
        </p:nvSpPr>
        <p:spPr>
          <a:xfrm>
            <a:off x="7509163" y="3635104"/>
            <a:ext cx="17102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@434:  </a:t>
            </a:r>
            <a:r>
              <a:rPr kumimoji="0" lang="en-US" sz="1800" b="0" i="0" u="none" strike="noStrike" kern="1200" cap="none" spc="0" normalizeH="0" baseline="0" noProof="0" dirty="0">
                <a:ln>
                  <a:noFill/>
                </a:ln>
                <a:solidFill>
                  <a:srgbClr val="000000"/>
                </a:solidFill>
                <a:effectLst/>
                <a:uLnTx/>
                <a:uFillTx/>
                <a:latin typeface="Tahoma"/>
                <a:ea typeface="+mn-ea"/>
                <a:cs typeface="+mn-cs"/>
              </a:rPr>
              <a:t>AAAAT</a:t>
            </a:r>
          </a:p>
        </p:txBody>
      </p:sp>
      <p:cxnSp>
        <p:nvCxnSpPr>
          <p:cNvPr id="6" name="Straight Arrow Connector 5"/>
          <p:cNvCxnSpPr>
            <a:stCxn id="42" idx="3"/>
            <a:endCxn id="49" idx="1"/>
          </p:cNvCxnSpPr>
          <p:nvPr/>
        </p:nvCxnSpPr>
        <p:spPr>
          <a:xfrm flipV="1">
            <a:off x="4812838" y="3819770"/>
            <a:ext cx="2696325" cy="47854"/>
          </a:xfrm>
          <a:prstGeom prst="straightConnector1">
            <a:avLst/>
          </a:prstGeom>
          <a:ln w="476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2" idx="3"/>
            <a:endCxn id="21" idx="1"/>
          </p:cNvCxnSpPr>
          <p:nvPr/>
        </p:nvCxnSpPr>
        <p:spPr>
          <a:xfrm>
            <a:off x="4812836" y="3867624"/>
            <a:ext cx="2719086" cy="1153384"/>
          </a:xfrm>
          <a:prstGeom prst="straightConnector1">
            <a:avLst/>
          </a:prstGeom>
          <a:ln w="3492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13891" y="5606036"/>
            <a:ext cx="801171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We can query the table with substrings from reads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to quickly find a list of possible mapping locations</a:t>
            </a:r>
          </a:p>
        </p:txBody>
      </p:sp>
    </p:spTree>
    <p:extLst>
      <p:ext uri="{BB962C8B-B14F-4D97-AF65-F5344CB8AC3E}">
        <p14:creationId xmlns:p14="http://schemas.microsoft.com/office/powerpoint/2010/main" val="268392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0" grpId="0" animBg="1"/>
      <p:bldP spid="13" grpId="0" animBg="1"/>
      <p:bldP spid="24" grpId="0" animBg="1"/>
      <p:bldP spid="26" grpId="0" animBg="1"/>
      <p:bldP spid="32" grpId="0" animBg="1"/>
      <p:bldP spid="40" grpId="0" animBg="1"/>
      <p:bldP spid="42" grpId="0" animBg="1"/>
      <p:bldP spid="43" grpId="0" animBg="1"/>
      <p:bldP spid="45" grpId="0" animBg="1"/>
      <p:bldP spid="46" grpId="0"/>
      <p:bldP spid="47" grpId="0"/>
      <p:bldP spid="48" grpId="0"/>
      <p:bldP spid="21" grpId="0"/>
      <p:bldP spid="49" grpId="0"/>
      <p:bldP spid="7"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6179980" y="1296149"/>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Rounded Rectangle 79"/>
          <p:cNvSpPr/>
          <p:nvPr/>
        </p:nvSpPr>
        <p:spPr>
          <a:xfrm>
            <a:off x="3272719" y="1281903"/>
            <a:ext cx="2914650" cy="881701"/>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Rounded Rectangle 93"/>
          <p:cNvSpPr/>
          <p:nvPr/>
        </p:nvSpPr>
        <p:spPr>
          <a:xfrm>
            <a:off x="4711984" y="2165673"/>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Rounded Rectangle 100"/>
          <p:cNvSpPr/>
          <p:nvPr/>
        </p:nvSpPr>
        <p:spPr>
          <a:xfrm>
            <a:off x="1305415" y="2145105"/>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TextBox 81"/>
          <p:cNvSpPr txBox="1"/>
          <p:nvPr/>
        </p:nvSpPr>
        <p:spPr>
          <a:xfrm>
            <a:off x="4089891" y="16754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3" name="Rectangle 82"/>
          <p:cNvSpPr/>
          <p:nvPr/>
        </p:nvSpPr>
        <p:spPr>
          <a:xfrm>
            <a:off x="5374579" y="17495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84" name="Rectangle 83"/>
          <p:cNvSpPr/>
          <p:nvPr/>
        </p:nvSpPr>
        <p:spPr>
          <a:xfrm>
            <a:off x="5463109" y="17495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85" name="Rectangle 84"/>
          <p:cNvSpPr/>
          <p:nvPr/>
        </p:nvSpPr>
        <p:spPr>
          <a:xfrm>
            <a:off x="5556600" y="17495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86" name="TextBox 85"/>
          <p:cNvSpPr txBox="1"/>
          <p:nvPr/>
        </p:nvSpPr>
        <p:spPr>
          <a:xfrm>
            <a:off x="4066637" y="1678706"/>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894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37</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1564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140</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Hash Tables in 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7996846" y="2"/>
            <a:ext cx="1147154" cy="973789"/>
          </a:xfrm>
          <a:prstGeom prst="rect">
            <a:avLst/>
          </a:prstGeom>
        </p:spPr>
      </p:pic>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TextBox 7"/>
          <p:cNvSpPr txBox="1"/>
          <p:nvPr/>
        </p:nvSpPr>
        <p:spPr>
          <a:xfrm>
            <a:off x="79747" y="919191"/>
            <a:ext cx="3114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Read Sequence (100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B812F">
                    <a:lumMod val="75000"/>
                  </a:srgbClr>
                </a:solidFill>
                <a:effectLst/>
                <a:uLnTx/>
                <a:uFillTx/>
                <a:latin typeface="Tahoma"/>
                <a:ea typeface="+mn-ea"/>
                <a:cs typeface="+mn-cs"/>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445367" y="3138201"/>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Reference Genome</a:t>
            </a: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lain" startAt="37"/>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140</a:t>
            </a:r>
          </a:p>
          <a:p>
            <a:pPr marL="342900" marR="0" lvl="0" indent="-342900" algn="ctr" defTabSz="914400" rtl="0" eaLnBrk="1" fontAlgn="auto" latinLnBrk="0" hangingPunct="1">
              <a:lnSpc>
                <a:spcPct val="100000"/>
              </a:lnSpc>
              <a:spcBef>
                <a:spcPts val="0"/>
              </a:spcBef>
              <a:spcAft>
                <a:spcPts val="0"/>
              </a:spcAft>
              <a:buClrTx/>
              <a:buSzTx/>
              <a:buFontTx/>
              <a:buAutoNum type="arabicPlain" startAt="894"/>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1203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63" name="Rounded Rectangle 62"/>
          <p:cNvSpPr/>
          <p:nvPr/>
        </p:nvSpPr>
        <p:spPr>
          <a:xfrm>
            <a:off x="228600" y="4024953"/>
            <a:ext cx="8701458" cy="2036639"/>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ahoma"/>
                <a:ea typeface="+mn-ea"/>
                <a:cs typeface="+mn-cs"/>
              </a:rPr>
              <a:t>We want to </a:t>
            </a:r>
            <a:r>
              <a:rPr kumimoji="0" lang="en-US" sz="4400" b="1" i="0" u="none" strike="noStrike" kern="1200" cap="none" spc="0" normalizeH="0" baseline="0" noProof="0" dirty="0">
                <a:ln>
                  <a:noFill/>
                </a:ln>
                <a:solidFill>
                  <a:srgbClr val="0070C0"/>
                </a:solidFill>
                <a:effectLst/>
                <a:uLnTx/>
                <a:uFillTx/>
                <a:latin typeface="Tahoma"/>
                <a:ea typeface="+mn-ea"/>
                <a:cs typeface="+mn-cs"/>
              </a:rPr>
              <a:t>filter these 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ahoma"/>
                <a:ea typeface="+mn-ea"/>
                <a:cs typeface="+mn-cs"/>
              </a:rPr>
              <a:t>so we do not waste time trying to align them</a:t>
            </a:r>
          </a:p>
        </p:txBody>
      </p:sp>
      <p:sp>
        <p:nvSpPr>
          <p:cNvPr id="36" name="TextBox 35"/>
          <p:cNvSpPr txBox="1"/>
          <p:nvPr/>
        </p:nvSpPr>
        <p:spPr>
          <a:xfrm>
            <a:off x="817172" y="17019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37" name="Rectangle 36"/>
          <p:cNvSpPr/>
          <p:nvPr/>
        </p:nvSpPr>
        <p:spPr>
          <a:xfrm>
            <a:off x="210186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Rectangle 73"/>
          <p:cNvSpPr/>
          <p:nvPr/>
        </p:nvSpPr>
        <p:spPr>
          <a:xfrm>
            <a:off x="219039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Rectangle 75"/>
          <p:cNvSpPr/>
          <p:nvPr/>
        </p:nvSpPr>
        <p:spPr>
          <a:xfrm>
            <a:off x="2283881"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8" name="TextBox 77"/>
          <p:cNvSpPr txBox="1"/>
          <p:nvPr/>
        </p:nvSpPr>
        <p:spPr>
          <a:xfrm>
            <a:off x="969572" y="1695526"/>
            <a:ext cx="1271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6633"/>
                </a:solidFill>
                <a:effectLst/>
                <a:uLnTx/>
                <a:uFillTx/>
                <a:latin typeface="Tahoma"/>
                <a:ea typeface="+mn-ea"/>
                <a:cs typeface="+mn-cs"/>
              </a:rPr>
              <a:t>Match!</a:t>
            </a:r>
          </a:p>
        </p:txBody>
      </p:sp>
      <p:sp>
        <p:nvSpPr>
          <p:cNvPr id="88" name="TextBox 87"/>
          <p:cNvSpPr txBox="1"/>
          <p:nvPr/>
        </p:nvSpPr>
        <p:spPr>
          <a:xfrm>
            <a:off x="6997152" y="1699624"/>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9" name="Rectangle 88"/>
          <p:cNvSpPr/>
          <p:nvPr/>
        </p:nvSpPr>
        <p:spPr>
          <a:xfrm>
            <a:off x="8281840" y="1773702"/>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0" name="Rectangle 89"/>
          <p:cNvSpPr/>
          <p:nvPr/>
        </p:nvSpPr>
        <p:spPr>
          <a:xfrm>
            <a:off x="8370370" y="1773702"/>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1" name="Rectangle 90"/>
          <p:cNvSpPr/>
          <p:nvPr/>
        </p:nvSpPr>
        <p:spPr>
          <a:xfrm>
            <a:off x="8463861" y="1773702"/>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2" name="TextBox 91"/>
          <p:cNvSpPr txBox="1"/>
          <p:nvPr/>
        </p:nvSpPr>
        <p:spPr>
          <a:xfrm>
            <a:off x="6973898" y="1702891"/>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95" name="TextBox 94"/>
          <p:cNvSpPr txBox="1"/>
          <p:nvPr/>
        </p:nvSpPr>
        <p:spPr>
          <a:xfrm>
            <a:off x="5529156" y="2569148"/>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96" name="Rectangle 95"/>
          <p:cNvSpPr/>
          <p:nvPr/>
        </p:nvSpPr>
        <p:spPr>
          <a:xfrm>
            <a:off x="6813844" y="2643226"/>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7" name="Rectangle 96"/>
          <p:cNvSpPr/>
          <p:nvPr/>
        </p:nvSpPr>
        <p:spPr>
          <a:xfrm>
            <a:off x="6902374" y="2643226"/>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8" name="Rectangle 97"/>
          <p:cNvSpPr/>
          <p:nvPr/>
        </p:nvSpPr>
        <p:spPr>
          <a:xfrm>
            <a:off x="6995865" y="2643226"/>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9" name="TextBox 98"/>
          <p:cNvSpPr txBox="1"/>
          <p:nvPr/>
        </p:nvSpPr>
        <p:spPr>
          <a:xfrm>
            <a:off x="5505902" y="2572415"/>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102" name="TextBox 101"/>
          <p:cNvSpPr txBox="1"/>
          <p:nvPr/>
        </p:nvSpPr>
        <p:spPr>
          <a:xfrm>
            <a:off x="2122587" y="2548580"/>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103" name="Rectangle 102"/>
          <p:cNvSpPr/>
          <p:nvPr/>
        </p:nvSpPr>
        <p:spPr>
          <a:xfrm>
            <a:off x="3407275" y="2622658"/>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4" name="Rectangle 103"/>
          <p:cNvSpPr/>
          <p:nvPr/>
        </p:nvSpPr>
        <p:spPr>
          <a:xfrm>
            <a:off x="3495805" y="2622658"/>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5" name="Rectangle 104"/>
          <p:cNvSpPr/>
          <p:nvPr/>
        </p:nvSpPr>
        <p:spPr>
          <a:xfrm>
            <a:off x="3589296" y="2622658"/>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6" name="TextBox 105"/>
          <p:cNvSpPr txBox="1"/>
          <p:nvPr/>
        </p:nvSpPr>
        <p:spPr>
          <a:xfrm>
            <a:off x="2099333" y="2551847"/>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81" name="Rectangle 80"/>
          <p:cNvSpPr/>
          <p:nvPr/>
        </p:nvSpPr>
        <p:spPr>
          <a:xfrm>
            <a:off x="4548728" y="1051554"/>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93" name="Rectangle 92"/>
          <p:cNvSpPr/>
          <p:nvPr/>
        </p:nvSpPr>
        <p:spPr>
          <a:xfrm>
            <a:off x="7632083" y="1037353"/>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100" name="Rectangle 99"/>
          <p:cNvSpPr/>
          <p:nvPr/>
        </p:nvSpPr>
        <p:spPr>
          <a:xfrm>
            <a:off x="6164087" y="1906877"/>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107" name="Rectangle 106"/>
          <p:cNvSpPr/>
          <p:nvPr/>
        </p:nvSpPr>
        <p:spPr>
          <a:xfrm>
            <a:off x="2626481" y="1870670"/>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40" name="Rounded Rectangle 39"/>
          <p:cNvSpPr/>
          <p:nvPr/>
        </p:nvSpPr>
        <p:spPr>
          <a:xfrm>
            <a:off x="228600" y="1233980"/>
            <a:ext cx="8701458" cy="1872327"/>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99.9%</a:t>
            </a:r>
            <a:r>
              <a:rPr kumimoji="0" lang="en-US" sz="4400" b="1" i="0" u="none" strike="noStrike" kern="1200" cap="none" spc="0" normalizeH="0" baseline="0" noProof="0" dirty="0">
                <a:ln>
                  <a:noFill/>
                </a:ln>
                <a:solidFill>
                  <a:srgbClr val="0070C0"/>
                </a:solidFill>
                <a:effectLst/>
                <a:uLnTx/>
                <a:uFillTx/>
                <a:latin typeface="Tahoma"/>
                <a:ea typeface="+mn-ea"/>
                <a:cs typeface="+mn-cs"/>
              </a:rPr>
              <a:t> </a:t>
            </a:r>
            <a:r>
              <a:rPr kumimoji="0" lang="en-US" sz="4400" b="1" i="0" u="none" strike="noStrike" kern="1200" cap="none" spc="0" normalizeH="0" baseline="0" noProof="0" dirty="0">
                <a:ln>
                  <a:noFill/>
                </a:ln>
                <a:solidFill>
                  <a:srgbClr val="000000"/>
                </a:solidFill>
                <a:effectLst/>
                <a:uLnTx/>
                <a:uFillTx/>
                <a:latin typeface="Tahoma"/>
                <a:ea typeface="+mn-ea"/>
                <a:cs typeface="+mn-cs"/>
              </a:rPr>
              <a:t>of locations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ahoma"/>
                <a:ea typeface="+mn-ea"/>
                <a:cs typeface="+mn-cs"/>
              </a:rPr>
              <a:t>result in a </a:t>
            </a:r>
            <a:r>
              <a:rPr kumimoji="0" lang="en-US" sz="4400" b="1" i="0" u="none" strike="noStrike" kern="1200" cap="none" spc="0" normalizeH="0" baseline="0" noProof="0" dirty="0">
                <a:ln>
                  <a:noFill/>
                </a:ln>
                <a:solidFill>
                  <a:srgbClr val="FF0000"/>
                </a:solidFill>
                <a:effectLst/>
                <a:uLnTx/>
                <a:uFillTx/>
                <a:latin typeface="Tahoma"/>
                <a:ea typeface="+mn-ea"/>
                <a:cs typeface="+mn-cs"/>
              </a:rPr>
              <a:t>mismatch</a:t>
            </a:r>
            <a:endParaRPr kumimoji="0" lang="en-US" sz="4400" b="1"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p:cNvSpPr txBox="1"/>
          <p:nvPr/>
        </p:nvSpPr>
        <p:spPr>
          <a:xfrm>
            <a:off x="-1948070" y="3104282"/>
            <a:ext cx="141798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mrFAST</a:t>
            </a:r>
            <a:r>
              <a:rPr kumimoji="0" lang="en-US" sz="1800" b="0" i="0" u="none" strike="noStrike" kern="1200" cap="none" spc="0" normalizeH="0" baseline="0" noProof="0" dirty="0">
                <a:ln>
                  <a:noFill/>
                </a:ln>
                <a:solidFill>
                  <a:srgbClr val="000000"/>
                </a:solidFill>
                <a:effectLst/>
                <a:uLnTx/>
                <a:uFillTx/>
                <a:latin typeface="Tahoma"/>
                <a:ea typeface="+mn-ea"/>
                <a:cs typeface="+mn-cs"/>
              </a:rPr>
              <a:t> spends 59% of its execution time  performing sequence alignment on sequences that will be discarded</a:t>
            </a:r>
          </a:p>
        </p:txBody>
      </p:sp>
    </p:spTree>
    <p:extLst>
      <p:ext uri="{BB962C8B-B14F-4D97-AF65-F5344CB8AC3E}">
        <p14:creationId xmlns:p14="http://schemas.microsoft.com/office/powerpoint/2010/main" val="850038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par>
                          <p:cTn id="43" fill="hold">
                            <p:stCondLst>
                              <p:cond delay="2000"/>
                            </p:stCondLst>
                            <p:childTnLst>
                              <p:par>
                                <p:cTn id="44" presetID="0" presetClass="path" presetSubtype="0" accel="50000" decel="50000" fill="hold" grpId="2" nodeType="afterEffect">
                                  <p:stCondLst>
                                    <p:cond delay="0"/>
                                  </p:stCondLst>
                                  <p:childTnLst>
                                    <p:animMotion origin="layout" path="M 0.32343 7.40741E-7 L 0.32343 -0.20926 " pathEditMode="relative" rAng="0" ptsTypes="AA">
                                      <p:cBhvr>
                                        <p:cTn id="45" dur="2000" fill="hold"/>
                                        <p:tgtEl>
                                          <p:spTgt spid="44"/>
                                        </p:tgtEl>
                                        <p:attrNameLst>
                                          <p:attrName>ppt_x</p:attrName>
                                          <p:attrName>ppt_y</p:attrName>
                                        </p:attrNameLst>
                                      </p:cBhvr>
                                      <p:rCtr x="0" y="-10463"/>
                                    </p:animMotion>
                                  </p:childTnLst>
                                </p:cTn>
                              </p:par>
                              <p:par>
                                <p:cTn id="46" presetID="0" presetClass="path" presetSubtype="0" accel="50000" decel="50000" fill="hold" grpId="2" nodeType="withEffect">
                                  <p:stCondLst>
                                    <p:cond delay="0"/>
                                  </p:stCondLst>
                                  <p:childTnLst>
                                    <p:animMotion origin="layout" path="M 0.32344 3.33333E-6 L 0.32344 -0.20926 " pathEditMode="relative" rAng="0" ptsTypes="AA">
                                      <p:cBhvr>
                                        <p:cTn id="47" dur="2000" fill="hold"/>
                                        <p:tgtEl>
                                          <p:spTgt spid="54"/>
                                        </p:tgtEl>
                                        <p:attrNameLst>
                                          <p:attrName>ppt_x</p:attrName>
                                          <p:attrName>ppt_y</p:attrName>
                                        </p:attrNameLst>
                                      </p:cBhvr>
                                      <p:rCtr x="0" y="-10463"/>
                                    </p:animMotion>
                                  </p:childTnLst>
                                </p:cTn>
                              </p:par>
                              <p:par>
                                <p:cTn id="48" presetID="0" presetClass="path" presetSubtype="0" accel="50000" decel="50000" fill="hold" grpId="2" nodeType="withEffect">
                                  <p:stCondLst>
                                    <p:cond delay="0"/>
                                  </p:stCondLst>
                                  <p:childTnLst>
                                    <p:animMotion origin="layout" path="M 0.32343 2.22222E-6 L 0.32343 -0.2838 " pathEditMode="relative" rAng="0" ptsTypes="AA">
                                      <p:cBhvr>
                                        <p:cTn id="49" dur="2000" fill="hold"/>
                                        <p:tgtEl>
                                          <p:spTgt spid="55"/>
                                        </p:tgtEl>
                                        <p:attrNameLst>
                                          <p:attrName>ppt_x</p:attrName>
                                          <p:attrName>ppt_y</p:attrName>
                                        </p:attrNameLst>
                                      </p:cBhvr>
                                      <p:rCtr x="0" y="-14190"/>
                                    </p:animMotion>
                                  </p:childTnLst>
                                </p:cTn>
                              </p:par>
                              <p:par>
                                <p:cTn id="50" presetID="0" presetClass="path" presetSubtype="0" accel="50000" decel="50000" fill="hold" grpId="2" nodeType="withEffect">
                                  <p:stCondLst>
                                    <p:cond delay="0"/>
                                  </p:stCondLst>
                                  <p:childTnLst>
                                    <p:animMotion origin="layout" path="M 0.32344 2.22222E-6 L 0.32344 -0.2838 " pathEditMode="relative" rAng="0" ptsTypes="AA">
                                      <p:cBhvr>
                                        <p:cTn id="51" dur="2000" fill="hold"/>
                                        <p:tgtEl>
                                          <p:spTgt spid="56"/>
                                        </p:tgtEl>
                                        <p:attrNameLst>
                                          <p:attrName>ppt_x</p:attrName>
                                          <p:attrName>ppt_y</p:attrName>
                                        </p:attrNameLst>
                                      </p:cBhvr>
                                      <p:rCtr x="0" y="-14190"/>
                                    </p:animMotion>
                                  </p:childTnLst>
                                </p:cTn>
                              </p:par>
                              <p:par>
                                <p:cTn id="52" presetID="0" presetClass="path" presetSubtype="0" accel="50000" decel="50000" fill="hold" grpId="2" nodeType="withEffect">
                                  <p:stCondLst>
                                    <p:cond delay="0"/>
                                  </p:stCondLst>
                                  <p:childTnLst>
                                    <p:animMotion origin="layout" path="M 0.32343 -3.7037E-7 L 0.32343 -0.35255 " pathEditMode="relative" rAng="0" ptsTypes="AA">
                                      <p:cBhvr>
                                        <p:cTn id="53" dur="2000" fill="hold"/>
                                        <p:tgtEl>
                                          <p:spTgt spid="57"/>
                                        </p:tgtEl>
                                        <p:attrNameLst>
                                          <p:attrName>ppt_x</p:attrName>
                                          <p:attrName>ppt_y</p:attrName>
                                        </p:attrNameLst>
                                      </p:cBhvr>
                                      <p:rCtr x="0" y="-17639"/>
                                    </p:animMotion>
                                  </p:childTnLst>
                                </p:cTn>
                              </p:par>
                            </p:childTnLst>
                          </p:cTn>
                        </p:par>
                        <p:par>
                          <p:cTn id="54" fill="hold">
                            <p:stCondLst>
                              <p:cond delay="4000"/>
                            </p:stCondLst>
                            <p:childTnLst>
                              <p:par>
                                <p:cTn id="55" presetID="0" presetClass="path" presetSubtype="0" accel="50000" decel="50000" fill="hold" grpId="0" nodeType="afterEffect">
                                  <p:stCondLst>
                                    <p:cond delay="0"/>
                                  </p:stCondLst>
                                  <p:childTnLst>
                                    <p:animMotion origin="layout" path="M 0 0.0037 L -0.6592 -0.26852 " pathEditMode="relative" rAng="0" ptsTypes="AA">
                                      <p:cBhvr>
                                        <p:cTn id="56" dur="2000" fill="hold"/>
                                        <p:tgtEl>
                                          <p:spTgt spid="58"/>
                                        </p:tgtEl>
                                        <p:attrNameLst>
                                          <p:attrName>ppt_x</p:attrName>
                                          <p:attrName>ppt_y</p:attrName>
                                        </p:attrNameLst>
                                      </p:cBhvr>
                                      <p:rCtr x="-32969" y="-13611"/>
                                    </p:animMotion>
                                  </p:childTnLst>
                                </p:cTn>
                              </p:par>
                              <p:par>
                                <p:cTn id="57" presetID="0" presetClass="path" presetSubtype="0" accel="50000" decel="50000" fill="hold" grpId="0" nodeType="withEffect">
                                  <p:stCondLst>
                                    <p:cond delay="0"/>
                                  </p:stCondLst>
                                  <p:childTnLst>
                                    <p:animMotion origin="layout" path="M 0 0.00371 L -0.30208 -0.27152 " pathEditMode="relative" rAng="0" ptsTypes="AA">
                                      <p:cBhvr>
                                        <p:cTn id="58" dur="2000" fill="hold"/>
                                        <p:tgtEl>
                                          <p:spTgt spid="59"/>
                                        </p:tgtEl>
                                        <p:attrNameLst>
                                          <p:attrName>ppt_x</p:attrName>
                                          <p:attrName>ppt_y</p:attrName>
                                        </p:attrNameLst>
                                      </p:cBhvr>
                                      <p:rCtr x="-15104" y="-13773"/>
                                    </p:animMotion>
                                  </p:childTnLst>
                                </p:cTn>
                              </p:par>
                              <p:par>
                                <p:cTn id="59" presetID="0" presetClass="path" presetSubtype="0" accel="50000" decel="50000" fill="hold" grpId="0" nodeType="withEffect">
                                  <p:stCondLst>
                                    <p:cond delay="0"/>
                                  </p:stCondLst>
                                  <p:childTnLst>
                                    <p:animMotion origin="layout" path="M 0 0.00371 L 0.03993 -0.26111 " pathEditMode="relative" rAng="0" ptsTypes="AA">
                                      <p:cBhvr>
                                        <p:cTn id="60" dur="2000" fill="hold"/>
                                        <p:tgtEl>
                                          <p:spTgt spid="60"/>
                                        </p:tgtEl>
                                        <p:attrNameLst>
                                          <p:attrName>ppt_x</p:attrName>
                                          <p:attrName>ppt_y</p:attrName>
                                        </p:attrNameLst>
                                      </p:cBhvr>
                                      <p:rCtr x="1997" y="-13241"/>
                                    </p:animMotion>
                                  </p:childTnLst>
                                </p:cTn>
                              </p:par>
                              <p:par>
                                <p:cTn id="61" presetID="0" presetClass="path" presetSubtype="0" accel="50000" decel="50000" fill="hold" grpId="0" nodeType="withEffect">
                                  <p:stCondLst>
                                    <p:cond delay="0"/>
                                  </p:stCondLst>
                                  <p:childTnLst>
                                    <p:animMotion origin="layout" path="M 5E-6 0.0037 L -0.49827 -0.15232 " pathEditMode="relative" rAng="0" ptsTypes="AA">
                                      <p:cBhvr>
                                        <p:cTn id="62" dur="2000" fill="hold"/>
                                        <p:tgtEl>
                                          <p:spTgt spid="61"/>
                                        </p:tgtEl>
                                        <p:attrNameLst>
                                          <p:attrName>ppt_x</p:attrName>
                                          <p:attrName>ppt_y</p:attrName>
                                        </p:attrNameLst>
                                      </p:cBhvr>
                                      <p:rCtr x="-24913" y="-7801"/>
                                    </p:animMotion>
                                  </p:childTnLst>
                                </p:cTn>
                              </p:par>
                              <p:par>
                                <p:cTn id="63" presetID="0" presetClass="path" presetSubtype="0" accel="50000" decel="50000" fill="hold" grpId="0" nodeType="withEffect">
                                  <p:stCondLst>
                                    <p:cond delay="0"/>
                                  </p:stCondLst>
                                  <p:childTnLst>
                                    <p:animMotion origin="layout" path="M 5E-6 0.0037 L -0.11441 -0.14792 " pathEditMode="relative" rAng="0" ptsTypes="AA">
                                      <p:cBhvr>
                                        <p:cTn id="64" dur="2000" fill="hold"/>
                                        <p:tgtEl>
                                          <p:spTgt spid="62"/>
                                        </p:tgtEl>
                                        <p:attrNameLst>
                                          <p:attrName>ppt_x</p:attrName>
                                          <p:attrName>ppt_y</p:attrName>
                                        </p:attrNameLst>
                                      </p:cBhvr>
                                      <p:rCtr x="-5729" y="-7593"/>
                                    </p:animMotion>
                                  </p:childTnLst>
                                </p:cTn>
                              </p:par>
                              <p:par>
                                <p:cTn id="65" presetID="0" presetClass="path" presetSubtype="0" accel="50000" decel="50000" fill="hold" grpId="0" nodeType="withEffect">
                                  <p:stCondLst>
                                    <p:cond delay="0"/>
                                  </p:stCondLst>
                                  <p:childTnLst>
                                    <p:animMotion origin="layout" path="M 0.00052 -0.00764 L -0.65555 -0.26898 " pathEditMode="relative" rAng="0" ptsTypes="AA">
                                      <p:cBhvr>
                                        <p:cTn id="66" dur="2000" fill="hold"/>
                                        <p:tgtEl>
                                          <p:spTgt spid="65"/>
                                        </p:tgtEl>
                                        <p:attrNameLst>
                                          <p:attrName>ppt_x</p:attrName>
                                          <p:attrName>ppt_y</p:attrName>
                                        </p:attrNameLst>
                                      </p:cBhvr>
                                      <p:rCtr x="-32813" y="-13079"/>
                                    </p:animMotion>
                                  </p:childTnLst>
                                </p:cTn>
                              </p:par>
                              <p:par>
                                <p:cTn id="67" presetID="0" presetClass="path" presetSubtype="0" accel="50000" decel="50000" fill="hold" grpId="0" nodeType="withEffect">
                                  <p:stCondLst>
                                    <p:cond delay="0"/>
                                  </p:stCondLst>
                                  <p:childTnLst>
                                    <p:animMotion origin="layout" path="M -8.33333E-7 -2.96296E-6 L -0.30226 -0.2706 " pathEditMode="relative" rAng="0" ptsTypes="AA">
                                      <p:cBhvr>
                                        <p:cTn id="68" dur="2000" fill="hold"/>
                                        <p:tgtEl>
                                          <p:spTgt spid="67"/>
                                        </p:tgtEl>
                                        <p:attrNameLst>
                                          <p:attrName>ppt_x</p:attrName>
                                          <p:attrName>ppt_y</p:attrName>
                                        </p:attrNameLst>
                                      </p:cBhvr>
                                      <p:rCtr x="-15122" y="-13542"/>
                                    </p:animMotion>
                                  </p:childTnLst>
                                </p:cTn>
                              </p:par>
                              <p:par>
                                <p:cTn id="69" presetID="0" presetClass="path" presetSubtype="0" accel="50000" decel="50000" fill="hold" grpId="0" nodeType="withEffect">
                                  <p:stCondLst>
                                    <p:cond delay="0"/>
                                  </p:stCondLst>
                                  <p:childTnLst>
                                    <p:animMotion origin="layout" path="M -8.33333E-7 -3.33333E-6 L 0.02899 -0.26921 " pathEditMode="relative" rAng="0" ptsTypes="AA">
                                      <p:cBhvr>
                                        <p:cTn id="70" dur="2000" fill="hold"/>
                                        <p:tgtEl>
                                          <p:spTgt spid="69"/>
                                        </p:tgtEl>
                                        <p:attrNameLst>
                                          <p:attrName>ppt_x</p:attrName>
                                          <p:attrName>ppt_y</p:attrName>
                                        </p:attrNameLst>
                                      </p:cBhvr>
                                      <p:rCtr x="1441" y="-13472"/>
                                    </p:animMotion>
                                  </p:childTnLst>
                                </p:cTn>
                              </p:par>
                              <p:par>
                                <p:cTn id="71" presetID="0" presetClass="path" presetSubtype="0" accel="50000" decel="50000" fill="hold" grpId="0" nodeType="withEffect">
                                  <p:stCondLst>
                                    <p:cond delay="0"/>
                                  </p:stCondLst>
                                  <p:childTnLst>
                                    <p:animMotion origin="layout" path="M -1.66667E-6 -3.7037E-7 L -0.49601 -0.15602 " pathEditMode="relative" rAng="0" ptsTypes="AA">
                                      <p:cBhvr>
                                        <p:cTn id="72" dur="2000" fill="hold"/>
                                        <p:tgtEl>
                                          <p:spTgt spid="68"/>
                                        </p:tgtEl>
                                        <p:attrNameLst>
                                          <p:attrName>ppt_x</p:attrName>
                                          <p:attrName>ppt_y</p:attrName>
                                        </p:attrNameLst>
                                      </p:cBhvr>
                                      <p:rCtr x="-24809" y="-7801"/>
                                    </p:animMotion>
                                  </p:childTnLst>
                                </p:cTn>
                              </p:par>
                              <p:par>
                                <p:cTn id="73" presetID="0" presetClass="path" presetSubtype="0" accel="50000" decel="50000" fill="hold" grpId="0" nodeType="withEffect">
                                  <p:stCondLst>
                                    <p:cond delay="0"/>
                                  </p:stCondLst>
                                  <p:childTnLst>
                                    <p:animMotion origin="layout" path="M 1.11022E-16 -3.33333E-6 L -0.11059 -0.14583 " pathEditMode="relative" rAng="0" ptsTypes="AA">
                                      <p:cBhvr>
                                        <p:cTn id="74" dur="2000" fill="hold"/>
                                        <p:tgtEl>
                                          <p:spTgt spid="66"/>
                                        </p:tgtEl>
                                        <p:attrNameLst>
                                          <p:attrName>ppt_x</p:attrName>
                                          <p:attrName>ppt_y</p:attrName>
                                        </p:attrNameLst>
                                      </p:cBhvr>
                                      <p:rCtr x="-5538" y="-7292"/>
                                    </p:animMotion>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77"/>
                                        </p:tgtEl>
                                        <p:attrNameLst>
                                          <p:attrName>style.visibility</p:attrName>
                                        </p:attrNameLst>
                                      </p:cBhvr>
                                      <p:to>
                                        <p:strVal val="hidden"/>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500"/>
                                  </p:stCondLst>
                                  <p:childTnLst>
                                    <p:set>
                                      <p:cBhvr>
                                        <p:cTn id="86" dur="1" fill="hold">
                                          <p:stCondLst>
                                            <p:cond delay="0"/>
                                          </p:stCondLst>
                                        </p:cTn>
                                        <p:tgtEl>
                                          <p:spTgt spid="37"/>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grpId="0" nodeType="afterEffect">
                                  <p:stCondLst>
                                    <p:cond delay="500"/>
                                  </p:stCondLst>
                                  <p:childTnLst>
                                    <p:set>
                                      <p:cBhvr>
                                        <p:cTn id="89" dur="1" fill="hold">
                                          <p:stCondLst>
                                            <p:cond delay="0"/>
                                          </p:stCondLst>
                                        </p:cTn>
                                        <p:tgtEl>
                                          <p:spTgt spid="74"/>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500"/>
                                  </p:stCondLst>
                                  <p:childTnLst>
                                    <p:set>
                                      <p:cBhvr>
                                        <p:cTn id="92" dur="1" fill="hold">
                                          <p:stCondLst>
                                            <p:cond delay="0"/>
                                          </p:stCondLst>
                                        </p:cTn>
                                        <p:tgtEl>
                                          <p:spTgt spid="76"/>
                                        </p:tgtEl>
                                        <p:attrNameLst>
                                          <p:attrName>style.visibility</p:attrName>
                                        </p:attrNameLst>
                                      </p:cBhvr>
                                      <p:to>
                                        <p:strVal val="visible"/>
                                      </p:to>
                                    </p:set>
                                  </p:childTnLst>
                                </p:cTn>
                              </p:par>
                            </p:childTnLst>
                          </p:cTn>
                        </p:par>
                        <p:par>
                          <p:cTn id="93" fill="hold">
                            <p:stCondLst>
                              <p:cond delay="1500"/>
                            </p:stCondLst>
                            <p:childTnLst>
                              <p:par>
                                <p:cTn id="94" presetID="1" presetClass="exit" presetSubtype="0" fill="hold" grpId="1" nodeType="afterEffect">
                                  <p:stCondLst>
                                    <p:cond delay="0"/>
                                  </p:stCondLst>
                                  <p:childTnLst>
                                    <p:set>
                                      <p:cBhvr>
                                        <p:cTn id="95" dur="1" fill="hold">
                                          <p:stCondLst>
                                            <p:cond delay="0"/>
                                          </p:stCondLst>
                                        </p:cTn>
                                        <p:tgtEl>
                                          <p:spTgt spid="36"/>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76"/>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3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74"/>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35"/>
                                        </p:tgtEl>
                                        <p:attrNameLst>
                                          <p:attrName>style.visibility</p:attrName>
                                        </p:attrNameLst>
                                      </p:cBhvr>
                                      <p:to>
                                        <p:strVal val="hidden"/>
                                      </p:to>
                                    </p:set>
                                  </p:childTnLst>
                                </p:cTn>
                              </p:par>
                              <p:par>
                                <p:cTn id="104" presetID="1" presetClass="entr" presetSubtype="0"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childTnLst>
                                </p:cTn>
                              </p:par>
                            </p:childTnLst>
                          </p:cTn>
                        </p:par>
                        <p:par>
                          <p:cTn id="108" fill="hold">
                            <p:stCondLst>
                              <p:cond delay="1500"/>
                            </p:stCondLst>
                            <p:childTnLst>
                              <p:par>
                                <p:cTn id="109" presetID="0" presetClass="path" presetSubtype="0" accel="50000" decel="50000" fill="hold" grpId="0" nodeType="afterEffect">
                                  <p:stCondLst>
                                    <p:cond delay="0"/>
                                  </p:stCondLst>
                                  <p:childTnLst>
                                    <p:animMotion origin="layout" path="M -3.33333E-6 2.96296E-6 L 0.35399 -1.48148E-6 " pathEditMode="relative" rAng="0" ptsTypes="AA">
                                      <p:cBhvr>
                                        <p:cTn id="110" dur="2000" fill="hold"/>
                                        <p:tgtEl>
                                          <p:spTgt spid="7"/>
                                        </p:tgtEl>
                                        <p:attrNameLst>
                                          <p:attrName>ppt_x</p:attrName>
                                          <p:attrName>ppt_y</p:attrName>
                                        </p:attrNameLst>
                                      </p:cBhvr>
                                      <p:rCtr x="17708" y="23"/>
                                    </p:animMotion>
                                  </p:childTnLst>
                                </p:cTn>
                              </p:par>
                            </p:childTnLst>
                          </p:cTn>
                        </p:par>
                        <p:par>
                          <p:cTn id="111" fill="hold">
                            <p:stCondLst>
                              <p:cond delay="3500"/>
                            </p:stCondLst>
                            <p:childTnLst>
                              <p:par>
                                <p:cTn id="112" presetID="1" presetClass="entr" presetSubtype="0" fill="hold" grpId="0" nodeType="afterEffect">
                                  <p:stCondLst>
                                    <p:cond delay="0"/>
                                  </p:stCondLst>
                                  <p:childTnLst>
                                    <p:set>
                                      <p:cBhvr>
                                        <p:cTn id="113" dur="1" fill="hold">
                                          <p:stCondLst>
                                            <p:cond delay="0"/>
                                          </p:stCondLst>
                                        </p:cTn>
                                        <p:tgtEl>
                                          <p:spTgt spid="80"/>
                                        </p:tgtEl>
                                        <p:attrNameLst>
                                          <p:attrName>style.visibility</p:attrName>
                                        </p:attrNameLst>
                                      </p:cBhvr>
                                      <p:to>
                                        <p:strVal val="visible"/>
                                      </p:to>
                                    </p:set>
                                  </p:childTnLst>
                                </p:cTn>
                              </p:par>
                            </p:childTnLst>
                          </p:cTn>
                        </p:par>
                        <p:par>
                          <p:cTn id="114" fill="hold">
                            <p:stCondLst>
                              <p:cond delay="3500"/>
                            </p:stCondLst>
                            <p:childTnLst>
                              <p:par>
                                <p:cTn id="115" presetID="1" presetClass="entr" presetSubtype="0" fill="hold" grpId="0" nodeType="afterEffect">
                                  <p:stCondLst>
                                    <p:cond delay="0"/>
                                  </p:stCondLst>
                                  <p:childTnLst>
                                    <p:set>
                                      <p:cBhvr>
                                        <p:cTn id="116" dur="1" fill="hold">
                                          <p:stCondLst>
                                            <p:cond delay="0"/>
                                          </p:stCondLst>
                                        </p:cTn>
                                        <p:tgtEl>
                                          <p:spTgt spid="82"/>
                                        </p:tgtEl>
                                        <p:attrNameLst>
                                          <p:attrName>style.visibility</p:attrName>
                                        </p:attrNameLst>
                                      </p:cBhvr>
                                      <p:to>
                                        <p:strVal val="visible"/>
                                      </p:to>
                                    </p:set>
                                  </p:childTnLst>
                                </p:cTn>
                              </p:par>
                            </p:childTnLst>
                          </p:cTn>
                        </p:par>
                        <p:par>
                          <p:cTn id="117" fill="hold">
                            <p:stCondLst>
                              <p:cond delay="3500"/>
                            </p:stCondLst>
                            <p:childTnLst>
                              <p:par>
                                <p:cTn id="118" presetID="1" presetClass="entr" presetSubtype="0" fill="hold" grpId="0" nodeType="afterEffect">
                                  <p:stCondLst>
                                    <p:cond delay="500"/>
                                  </p:stCondLst>
                                  <p:childTnLst>
                                    <p:set>
                                      <p:cBhvr>
                                        <p:cTn id="119" dur="1" fill="hold">
                                          <p:stCondLst>
                                            <p:cond delay="0"/>
                                          </p:stCondLst>
                                        </p:cTn>
                                        <p:tgtEl>
                                          <p:spTgt spid="83"/>
                                        </p:tgtEl>
                                        <p:attrNameLst>
                                          <p:attrName>style.visibility</p:attrName>
                                        </p:attrNameLst>
                                      </p:cBhvr>
                                      <p:to>
                                        <p:strVal val="visible"/>
                                      </p:to>
                                    </p:set>
                                  </p:childTnLst>
                                </p:cTn>
                              </p:par>
                            </p:childTnLst>
                          </p:cTn>
                        </p:par>
                        <p:par>
                          <p:cTn id="120" fill="hold">
                            <p:stCondLst>
                              <p:cond delay="4000"/>
                            </p:stCondLst>
                            <p:childTnLst>
                              <p:par>
                                <p:cTn id="121" presetID="1" presetClass="entr" presetSubtype="0" fill="hold" grpId="0" nodeType="afterEffect">
                                  <p:stCondLst>
                                    <p:cond delay="500"/>
                                  </p:stCondLst>
                                  <p:childTnLst>
                                    <p:set>
                                      <p:cBhvr>
                                        <p:cTn id="122" dur="1" fill="hold">
                                          <p:stCondLst>
                                            <p:cond delay="0"/>
                                          </p:stCondLst>
                                        </p:cTn>
                                        <p:tgtEl>
                                          <p:spTgt spid="84"/>
                                        </p:tgtEl>
                                        <p:attrNameLst>
                                          <p:attrName>style.visibility</p:attrName>
                                        </p:attrNameLst>
                                      </p:cBhvr>
                                      <p:to>
                                        <p:strVal val="visible"/>
                                      </p:to>
                                    </p:set>
                                  </p:childTnLst>
                                </p:cTn>
                              </p:par>
                            </p:childTnLst>
                          </p:cTn>
                        </p:par>
                        <p:par>
                          <p:cTn id="123" fill="hold">
                            <p:stCondLst>
                              <p:cond delay="4500"/>
                            </p:stCondLst>
                            <p:childTnLst>
                              <p:par>
                                <p:cTn id="124" presetID="1" presetClass="entr" presetSubtype="0" fill="hold" grpId="0" nodeType="afterEffect">
                                  <p:stCondLst>
                                    <p:cond delay="500"/>
                                  </p:stCondLst>
                                  <p:childTnLst>
                                    <p:set>
                                      <p:cBhvr>
                                        <p:cTn id="125" dur="1" fill="hold">
                                          <p:stCondLst>
                                            <p:cond delay="0"/>
                                          </p:stCondLst>
                                        </p:cTn>
                                        <p:tgtEl>
                                          <p:spTgt spid="85"/>
                                        </p:tgtEl>
                                        <p:attrNameLst>
                                          <p:attrName>style.visibility</p:attrName>
                                        </p:attrNameLst>
                                      </p:cBhvr>
                                      <p:to>
                                        <p:strVal val="visible"/>
                                      </p:to>
                                    </p:set>
                                  </p:childTnLst>
                                </p:cTn>
                              </p:par>
                            </p:childTnLst>
                          </p:cTn>
                        </p:par>
                        <p:par>
                          <p:cTn id="126" fill="hold">
                            <p:stCondLst>
                              <p:cond delay="5000"/>
                            </p:stCondLst>
                            <p:childTnLst>
                              <p:par>
                                <p:cTn id="127" presetID="1" presetClass="exit" presetSubtype="0" fill="hold" grpId="1" nodeType="afterEffect">
                                  <p:stCondLst>
                                    <p:cond delay="0"/>
                                  </p:stCondLst>
                                  <p:childTnLst>
                                    <p:set>
                                      <p:cBhvr>
                                        <p:cTn id="128" dur="1" fill="hold">
                                          <p:stCondLst>
                                            <p:cond delay="0"/>
                                          </p:stCondLst>
                                        </p:cTn>
                                        <p:tgtEl>
                                          <p:spTgt spid="82"/>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85"/>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3"/>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84"/>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80"/>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8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1"/>
                                        </p:tgtEl>
                                        <p:attrNameLst>
                                          <p:attrName>style.visibility</p:attrName>
                                        </p:attrNameLst>
                                      </p:cBhvr>
                                      <p:to>
                                        <p:strVal val="visible"/>
                                      </p:to>
                                    </p:set>
                                  </p:childTnLst>
                                </p:cTn>
                              </p:par>
                            </p:childTnLst>
                          </p:cTn>
                        </p:par>
                        <p:par>
                          <p:cTn id="141" fill="hold">
                            <p:stCondLst>
                              <p:cond delay="5000"/>
                            </p:stCondLst>
                            <p:childTnLst>
                              <p:par>
                                <p:cTn id="142" presetID="0" presetClass="path" presetSubtype="0" accel="50000" decel="50000" fill="hold" grpId="1" nodeType="afterEffect">
                                  <p:stCondLst>
                                    <p:cond delay="0"/>
                                  </p:stCondLst>
                                  <p:childTnLst>
                                    <p:animMotion origin="layout" path="M 0.354 1.11111E-6 L 0.69983 -0.00116 " pathEditMode="fixed" rAng="0" ptsTypes="AA">
                                      <p:cBhvr>
                                        <p:cTn id="143" dur="2000" fill="hold"/>
                                        <p:tgtEl>
                                          <p:spTgt spid="7"/>
                                        </p:tgtEl>
                                        <p:attrNameLst>
                                          <p:attrName>ppt_x</p:attrName>
                                          <p:attrName>ppt_y</p:attrName>
                                        </p:attrNameLst>
                                      </p:cBhvr>
                                      <p:rCtr x="17188" y="116"/>
                                    </p:animMotion>
                                  </p:childTnLst>
                                </p:cTn>
                              </p:par>
                            </p:childTnLst>
                          </p:cTn>
                        </p:par>
                        <p:par>
                          <p:cTn id="144" fill="hold">
                            <p:stCondLst>
                              <p:cond delay="7000"/>
                            </p:stCondLst>
                            <p:childTnLst>
                              <p:par>
                                <p:cTn id="145" presetID="1" presetClass="entr" presetSubtype="0" fill="hold" grpId="1" nodeType="afterEffect">
                                  <p:stCondLst>
                                    <p:cond delay="0"/>
                                  </p:stCondLst>
                                  <p:childTnLst>
                                    <p:set>
                                      <p:cBhvr>
                                        <p:cTn id="146" dur="1" fill="hold">
                                          <p:stCondLst>
                                            <p:cond delay="0"/>
                                          </p:stCondLst>
                                        </p:cTn>
                                        <p:tgtEl>
                                          <p:spTgt spid="8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8"/>
                                        </p:tgtEl>
                                        <p:attrNameLst>
                                          <p:attrName>style.visibility</p:attrName>
                                        </p:attrNameLst>
                                      </p:cBhvr>
                                      <p:to>
                                        <p:strVal val="visible"/>
                                      </p:to>
                                    </p:set>
                                  </p:childTnLst>
                                </p:cTn>
                              </p:par>
                            </p:childTnLst>
                          </p:cTn>
                        </p:par>
                        <p:par>
                          <p:cTn id="149" fill="hold">
                            <p:stCondLst>
                              <p:cond delay="7000"/>
                            </p:stCondLst>
                            <p:childTnLst>
                              <p:par>
                                <p:cTn id="150" presetID="1" presetClass="entr" presetSubtype="0" fill="hold" grpId="0" nodeType="afterEffect">
                                  <p:stCondLst>
                                    <p:cond delay="500"/>
                                  </p:stCondLst>
                                  <p:childTnLst>
                                    <p:set>
                                      <p:cBhvr>
                                        <p:cTn id="151" dur="1" fill="hold">
                                          <p:stCondLst>
                                            <p:cond delay="0"/>
                                          </p:stCondLst>
                                        </p:cTn>
                                        <p:tgtEl>
                                          <p:spTgt spid="89"/>
                                        </p:tgtEl>
                                        <p:attrNameLst>
                                          <p:attrName>style.visibility</p:attrName>
                                        </p:attrNameLst>
                                      </p:cBhvr>
                                      <p:to>
                                        <p:strVal val="visible"/>
                                      </p:to>
                                    </p:set>
                                  </p:childTnLst>
                                </p:cTn>
                              </p:par>
                            </p:childTnLst>
                          </p:cTn>
                        </p:par>
                        <p:par>
                          <p:cTn id="152" fill="hold">
                            <p:stCondLst>
                              <p:cond delay="7500"/>
                            </p:stCondLst>
                            <p:childTnLst>
                              <p:par>
                                <p:cTn id="153" presetID="1" presetClass="entr" presetSubtype="0" fill="hold" grpId="0" nodeType="afterEffect">
                                  <p:stCondLst>
                                    <p:cond delay="500"/>
                                  </p:stCondLst>
                                  <p:childTnLst>
                                    <p:set>
                                      <p:cBhvr>
                                        <p:cTn id="154" dur="1" fill="hold">
                                          <p:stCondLst>
                                            <p:cond delay="0"/>
                                          </p:stCondLst>
                                        </p:cTn>
                                        <p:tgtEl>
                                          <p:spTgt spid="90"/>
                                        </p:tgtEl>
                                        <p:attrNameLst>
                                          <p:attrName>style.visibility</p:attrName>
                                        </p:attrNameLst>
                                      </p:cBhvr>
                                      <p:to>
                                        <p:strVal val="visible"/>
                                      </p:to>
                                    </p:set>
                                  </p:childTnLst>
                                </p:cTn>
                              </p:par>
                            </p:childTnLst>
                          </p:cTn>
                        </p:par>
                        <p:par>
                          <p:cTn id="155" fill="hold">
                            <p:stCondLst>
                              <p:cond delay="8000"/>
                            </p:stCondLst>
                            <p:childTnLst>
                              <p:par>
                                <p:cTn id="156" presetID="1" presetClass="entr" presetSubtype="0" fill="hold" grpId="0" nodeType="afterEffect">
                                  <p:stCondLst>
                                    <p:cond delay="500"/>
                                  </p:stCondLst>
                                  <p:childTnLst>
                                    <p:set>
                                      <p:cBhvr>
                                        <p:cTn id="157" dur="1" fill="hold">
                                          <p:stCondLst>
                                            <p:cond delay="0"/>
                                          </p:stCondLst>
                                        </p:cTn>
                                        <p:tgtEl>
                                          <p:spTgt spid="91"/>
                                        </p:tgtEl>
                                        <p:attrNameLst>
                                          <p:attrName>style.visibility</p:attrName>
                                        </p:attrNameLst>
                                      </p:cBhvr>
                                      <p:to>
                                        <p:strVal val="visible"/>
                                      </p:to>
                                    </p:set>
                                  </p:childTnLst>
                                </p:cTn>
                              </p:par>
                            </p:childTnLst>
                          </p:cTn>
                        </p:par>
                        <p:par>
                          <p:cTn id="158" fill="hold">
                            <p:stCondLst>
                              <p:cond delay="8500"/>
                            </p:stCondLst>
                            <p:childTnLst>
                              <p:par>
                                <p:cTn id="159" presetID="1" presetClass="exit" presetSubtype="0" fill="hold" grpId="1" nodeType="afterEffect">
                                  <p:stCondLst>
                                    <p:cond delay="0"/>
                                  </p:stCondLst>
                                  <p:childTnLst>
                                    <p:set>
                                      <p:cBhvr>
                                        <p:cTn id="160" dur="1" fill="hold">
                                          <p:stCondLst>
                                            <p:cond delay="0"/>
                                          </p:stCondLst>
                                        </p:cTn>
                                        <p:tgtEl>
                                          <p:spTgt spid="88"/>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91"/>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89"/>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90"/>
                                        </p:tgtEl>
                                        <p:attrNameLst>
                                          <p:attrName>style.visibility</p:attrName>
                                        </p:attrNameLst>
                                      </p:cBhvr>
                                      <p:to>
                                        <p:strVal val="hidden"/>
                                      </p:to>
                                    </p:set>
                                  </p:childTnLst>
                                </p:cTn>
                              </p:par>
                              <p:par>
                                <p:cTn id="167" presetID="1" presetClass="exit" presetSubtype="0" fill="hold" grpId="0" nodeType="withEffect">
                                  <p:stCondLst>
                                    <p:cond delay="0"/>
                                  </p:stCondLst>
                                  <p:childTnLst>
                                    <p:set>
                                      <p:cBhvr>
                                        <p:cTn id="168" dur="1" fill="hold">
                                          <p:stCondLst>
                                            <p:cond delay="0"/>
                                          </p:stCondLst>
                                        </p:cTn>
                                        <p:tgtEl>
                                          <p:spTgt spid="87"/>
                                        </p:tgtEl>
                                        <p:attrNameLst>
                                          <p:attrName>style.visibility</p:attrName>
                                        </p:attrNameLst>
                                      </p:cBhvr>
                                      <p:to>
                                        <p:strVal val="hidden"/>
                                      </p:to>
                                    </p:set>
                                  </p:childTnLst>
                                </p:cTn>
                              </p:par>
                              <p:par>
                                <p:cTn id="169" presetID="1" presetClass="entr" presetSubtype="0" fill="hold" grpId="0" nodeType="withEffect">
                                  <p:stCondLst>
                                    <p:cond delay="0"/>
                                  </p:stCondLst>
                                  <p:childTnLst>
                                    <p:set>
                                      <p:cBhvr>
                                        <p:cTn id="170" dur="1" fill="hold">
                                          <p:stCondLst>
                                            <p:cond delay="0"/>
                                          </p:stCondLst>
                                        </p:cTn>
                                        <p:tgtEl>
                                          <p:spTgt spid="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3"/>
                                        </p:tgtEl>
                                        <p:attrNameLst>
                                          <p:attrName>style.visibility</p:attrName>
                                        </p:attrNameLst>
                                      </p:cBhvr>
                                      <p:to>
                                        <p:strVal val="visible"/>
                                      </p:to>
                                    </p:set>
                                  </p:childTnLst>
                                </p:cTn>
                              </p:par>
                            </p:childTnLst>
                          </p:cTn>
                        </p:par>
                        <p:par>
                          <p:cTn id="173" fill="hold">
                            <p:stCondLst>
                              <p:cond delay="8500"/>
                            </p:stCondLst>
                            <p:childTnLst>
                              <p:par>
                                <p:cTn id="174" presetID="0" presetClass="path" presetSubtype="0" accel="50000" decel="50000" fill="hold" grpId="2" nodeType="afterEffect">
                                  <p:stCondLst>
                                    <p:cond delay="0"/>
                                  </p:stCondLst>
                                  <p:childTnLst>
                                    <p:animMotion origin="layout" path="M 0.69983 -0.00116 L 0.54826 0.12593 " pathEditMode="fixed" rAng="0" ptsTypes="AA">
                                      <p:cBhvr>
                                        <p:cTn id="175" dur="2000" fill="hold"/>
                                        <p:tgtEl>
                                          <p:spTgt spid="7"/>
                                        </p:tgtEl>
                                        <p:attrNameLst>
                                          <p:attrName>ppt_x</p:attrName>
                                          <p:attrName>ppt_y</p:attrName>
                                        </p:attrNameLst>
                                      </p:cBhvr>
                                      <p:rCtr x="-7587" y="6343"/>
                                    </p:animMotion>
                                  </p:childTnLst>
                                </p:cTn>
                              </p:par>
                            </p:childTnLst>
                          </p:cTn>
                        </p:par>
                        <p:par>
                          <p:cTn id="176" fill="hold">
                            <p:stCondLst>
                              <p:cond delay="10500"/>
                            </p:stCondLst>
                            <p:childTnLst>
                              <p:par>
                                <p:cTn id="177" presetID="1" presetClass="entr" presetSubtype="0" fill="hold" grpId="1" nodeType="afterEffect">
                                  <p:stCondLst>
                                    <p:cond delay="0"/>
                                  </p:stCondLst>
                                  <p:childTnLst>
                                    <p:set>
                                      <p:cBhvr>
                                        <p:cTn id="178" dur="1" fill="hold">
                                          <p:stCondLst>
                                            <p:cond delay="0"/>
                                          </p:stCondLst>
                                        </p:cTn>
                                        <p:tgtEl>
                                          <p:spTgt spid="94"/>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5"/>
                                        </p:tgtEl>
                                        <p:attrNameLst>
                                          <p:attrName>style.visibility</p:attrName>
                                        </p:attrNameLst>
                                      </p:cBhvr>
                                      <p:to>
                                        <p:strVal val="visible"/>
                                      </p:to>
                                    </p:set>
                                  </p:childTnLst>
                                </p:cTn>
                              </p:par>
                            </p:childTnLst>
                          </p:cTn>
                        </p:par>
                        <p:par>
                          <p:cTn id="181" fill="hold">
                            <p:stCondLst>
                              <p:cond delay="10500"/>
                            </p:stCondLst>
                            <p:childTnLst>
                              <p:par>
                                <p:cTn id="182" presetID="1" presetClass="entr" presetSubtype="0" fill="hold" grpId="0" nodeType="afterEffect">
                                  <p:stCondLst>
                                    <p:cond delay="500"/>
                                  </p:stCondLst>
                                  <p:childTnLst>
                                    <p:set>
                                      <p:cBhvr>
                                        <p:cTn id="183" dur="1" fill="hold">
                                          <p:stCondLst>
                                            <p:cond delay="0"/>
                                          </p:stCondLst>
                                        </p:cTn>
                                        <p:tgtEl>
                                          <p:spTgt spid="96"/>
                                        </p:tgtEl>
                                        <p:attrNameLst>
                                          <p:attrName>style.visibility</p:attrName>
                                        </p:attrNameLst>
                                      </p:cBhvr>
                                      <p:to>
                                        <p:strVal val="visible"/>
                                      </p:to>
                                    </p:set>
                                  </p:childTnLst>
                                </p:cTn>
                              </p:par>
                            </p:childTnLst>
                          </p:cTn>
                        </p:par>
                        <p:par>
                          <p:cTn id="184" fill="hold">
                            <p:stCondLst>
                              <p:cond delay="11000"/>
                            </p:stCondLst>
                            <p:childTnLst>
                              <p:par>
                                <p:cTn id="185" presetID="1" presetClass="entr" presetSubtype="0" fill="hold" grpId="0" nodeType="afterEffect">
                                  <p:stCondLst>
                                    <p:cond delay="500"/>
                                  </p:stCondLst>
                                  <p:childTnLst>
                                    <p:set>
                                      <p:cBhvr>
                                        <p:cTn id="186" dur="1" fill="hold">
                                          <p:stCondLst>
                                            <p:cond delay="0"/>
                                          </p:stCondLst>
                                        </p:cTn>
                                        <p:tgtEl>
                                          <p:spTgt spid="97"/>
                                        </p:tgtEl>
                                        <p:attrNameLst>
                                          <p:attrName>style.visibility</p:attrName>
                                        </p:attrNameLst>
                                      </p:cBhvr>
                                      <p:to>
                                        <p:strVal val="visible"/>
                                      </p:to>
                                    </p:set>
                                  </p:childTnLst>
                                </p:cTn>
                              </p:par>
                            </p:childTnLst>
                          </p:cTn>
                        </p:par>
                        <p:par>
                          <p:cTn id="187" fill="hold">
                            <p:stCondLst>
                              <p:cond delay="11500"/>
                            </p:stCondLst>
                            <p:childTnLst>
                              <p:par>
                                <p:cTn id="188" presetID="1" presetClass="entr" presetSubtype="0" fill="hold" grpId="0" nodeType="afterEffect">
                                  <p:stCondLst>
                                    <p:cond delay="500"/>
                                  </p:stCondLst>
                                  <p:childTnLst>
                                    <p:set>
                                      <p:cBhvr>
                                        <p:cTn id="189" dur="1" fill="hold">
                                          <p:stCondLst>
                                            <p:cond delay="0"/>
                                          </p:stCondLst>
                                        </p:cTn>
                                        <p:tgtEl>
                                          <p:spTgt spid="98"/>
                                        </p:tgtEl>
                                        <p:attrNameLst>
                                          <p:attrName>style.visibility</p:attrName>
                                        </p:attrNameLst>
                                      </p:cBhvr>
                                      <p:to>
                                        <p:strVal val="visible"/>
                                      </p:to>
                                    </p:set>
                                  </p:childTnLst>
                                </p:cTn>
                              </p:par>
                            </p:childTnLst>
                          </p:cTn>
                        </p:par>
                        <p:par>
                          <p:cTn id="190" fill="hold">
                            <p:stCondLst>
                              <p:cond delay="12000"/>
                            </p:stCondLst>
                            <p:childTnLst>
                              <p:par>
                                <p:cTn id="191" presetID="1" presetClass="exit" presetSubtype="0" fill="hold" grpId="1" nodeType="afterEffect">
                                  <p:stCondLst>
                                    <p:cond delay="0"/>
                                  </p:stCondLst>
                                  <p:childTnLst>
                                    <p:set>
                                      <p:cBhvr>
                                        <p:cTn id="192" dur="1" fill="hold">
                                          <p:stCondLst>
                                            <p:cond delay="0"/>
                                          </p:stCondLst>
                                        </p:cTn>
                                        <p:tgtEl>
                                          <p:spTgt spid="95"/>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98"/>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96"/>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97"/>
                                        </p:tgtEl>
                                        <p:attrNameLst>
                                          <p:attrName>style.visibility</p:attrName>
                                        </p:attrNameLst>
                                      </p:cBhvr>
                                      <p:to>
                                        <p:strVal val="hidden"/>
                                      </p:to>
                                    </p:set>
                                  </p:childTnLst>
                                </p:cTn>
                              </p:par>
                              <p:par>
                                <p:cTn id="199" presetID="1" presetClass="exit" presetSubtype="0" fill="hold" grpId="0" nodeType="withEffect">
                                  <p:stCondLst>
                                    <p:cond delay="0"/>
                                  </p:stCondLst>
                                  <p:childTnLst>
                                    <p:set>
                                      <p:cBhvr>
                                        <p:cTn id="200" dur="1" fill="hold">
                                          <p:stCondLst>
                                            <p:cond delay="0"/>
                                          </p:stCondLst>
                                        </p:cTn>
                                        <p:tgtEl>
                                          <p:spTgt spid="94"/>
                                        </p:tgtEl>
                                        <p:attrNameLst>
                                          <p:attrName>style.visibility</p:attrName>
                                        </p:attrNameLst>
                                      </p:cBhvr>
                                      <p:to>
                                        <p:strVal val="hidden"/>
                                      </p:to>
                                    </p:set>
                                  </p:childTnLst>
                                </p:cTn>
                              </p:par>
                              <p:par>
                                <p:cTn id="201" presetID="1" presetClass="entr" presetSubtype="0" fill="hold" grpId="0" nodeType="withEffect">
                                  <p:stCondLst>
                                    <p:cond delay="0"/>
                                  </p:stCondLst>
                                  <p:childTnLst>
                                    <p:set>
                                      <p:cBhvr>
                                        <p:cTn id="202" dur="1" fill="hold">
                                          <p:stCondLst>
                                            <p:cond delay="0"/>
                                          </p:stCondLst>
                                        </p:cTn>
                                        <p:tgtEl>
                                          <p:spTgt spid="99"/>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00"/>
                                        </p:tgtEl>
                                        <p:attrNameLst>
                                          <p:attrName>style.visibility</p:attrName>
                                        </p:attrNameLst>
                                      </p:cBhvr>
                                      <p:to>
                                        <p:strVal val="visible"/>
                                      </p:to>
                                    </p:set>
                                  </p:childTnLst>
                                </p:cTn>
                              </p:par>
                            </p:childTnLst>
                          </p:cTn>
                        </p:par>
                        <p:par>
                          <p:cTn id="205" fill="hold">
                            <p:stCondLst>
                              <p:cond delay="12000"/>
                            </p:stCondLst>
                            <p:childTnLst>
                              <p:par>
                                <p:cTn id="206" presetID="0" presetClass="path" presetSubtype="0" accel="50000" decel="50000" fill="hold" grpId="3" nodeType="afterEffect">
                                  <p:stCondLst>
                                    <p:cond delay="0"/>
                                  </p:stCondLst>
                                  <p:childTnLst>
                                    <p:animMotion origin="layout" path="M 0.54826 0.12593 L 0.16823 0.11806 " pathEditMode="fixed" rAng="0" ptsTypes="AA">
                                      <p:cBhvr>
                                        <p:cTn id="207" dur="2000" fill="hold"/>
                                        <p:tgtEl>
                                          <p:spTgt spid="7"/>
                                        </p:tgtEl>
                                        <p:attrNameLst>
                                          <p:attrName>ppt_x</p:attrName>
                                          <p:attrName>ppt_y</p:attrName>
                                        </p:attrNameLst>
                                      </p:cBhvr>
                                      <p:rCtr x="-19010" y="-394"/>
                                    </p:animMotion>
                                  </p:childTnLst>
                                </p:cTn>
                              </p:par>
                            </p:childTnLst>
                          </p:cTn>
                        </p:par>
                        <p:par>
                          <p:cTn id="208" fill="hold">
                            <p:stCondLst>
                              <p:cond delay="14000"/>
                            </p:stCondLst>
                            <p:childTnLst>
                              <p:par>
                                <p:cTn id="209" presetID="1" presetClass="entr" presetSubtype="0" fill="hold" grpId="1" nodeType="afterEffect">
                                  <p:stCondLst>
                                    <p:cond delay="0"/>
                                  </p:stCondLst>
                                  <p:childTnLst>
                                    <p:set>
                                      <p:cBhvr>
                                        <p:cTn id="210" dur="1" fill="hold">
                                          <p:stCondLst>
                                            <p:cond delay="0"/>
                                          </p:stCondLst>
                                        </p:cTn>
                                        <p:tgtEl>
                                          <p:spTgt spid="101"/>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02"/>
                                        </p:tgtEl>
                                        <p:attrNameLst>
                                          <p:attrName>style.visibility</p:attrName>
                                        </p:attrNameLst>
                                      </p:cBhvr>
                                      <p:to>
                                        <p:strVal val="visible"/>
                                      </p:to>
                                    </p:set>
                                  </p:childTnLst>
                                </p:cTn>
                              </p:par>
                            </p:childTnLst>
                          </p:cTn>
                        </p:par>
                        <p:par>
                          <p:cTn id="213" fill="hold">
                            <p:stCondLst>
                              <p:cond delay="14000"/>
                            </p:stCondLst>
                            <p:childTnLst>
                              <p:par>
                                <p:cTn id="214" presetID="1" presetClass="entr" presetSubtype="0" fill="hold" grpId="0" nodeType="afterEffect">
                                  <p:stCondLst>
                                    <p:cond delay="500"/>
                                  </p:stCondLst>
                                  <p:childTnLst>
                                    <p:set>
                                      <p:cBhvr>
                                        <p:cTn id="215" dur="1" fill="hold">
                                          <p:stCondLst>
                                            <p:cond delay="0"/>
                                          </p:stCondLst>
                                        </p:cTn>
                                        <p:tgtEl>
                                          <p:spTgt spid="103"/>
                                        </p:tgtEl>
                                        <p:attrNameLst>
                                          <p:attrName>style.visibility</p:attrName>
                                        </p:attrNameLst>
                                      </p:cBhvr>
                                      <p:to>
                                        <p:strVal val="visible"/>
                                      </p:to>
                                    </p:set>
                                  </p:childTnLst>
                                </p:cTn>
                              </p:par>
                            </p:childTnLst>
                          </p:cTn>
                        </p:par>
                        <p:par>
                          <p:cTn id="216" fill="hold">
                            <p:stCondLst>
                              <p:cond delay="14500"/>
                            </p:stCondLst>
                            <p:childTnLst>
                              <p:par>
                                <p:cTn id="217" presetID="1" presetClass="entr" presetSubtype="0" fill="hold" grpId="0" nodeType="afterEffect">
                                  <p:stCondLst>
                                    <p:cond delay="500"/>
                                  </p:stCondLst>
                                  <p:childTnLst>
                                    <p:set>
                                      <p:cBhvr>
                                        <p:cTn id="218" dur="1" fill="hold">
                                          <p:stCondLst>
                                            <p:cond delay="0"/>
                                          </p:stCondLst>
                                        </p:cTn>
                                        <p:tgtEl>
                                          <p:spTgt spid="104"/>
                                        </p:tgtEl>
                                        <p:attrNameLst>
                                          <p:attrName>style.visibility</p:attrName>
                                        </p:attrNameLst>
                                      </p:cBhvr>
                                      <p:to>
                                        <p:strVal val="visible"/>
                                      </p:to>
                                    </p:set>
                                  </p:childTnLst>
                                </p:cTn>
                              </p:par>
                            </p:childTnLst>
                          </p:cTn>
                        </p:par>
                        <p:par>
                          <p:cTn id="219" fill="hold">
                            <p:stCondLst>
                              <p:cond delay="15000"/>
                            </p:stCondLst>
                            <p:childTnLst>
                              <p:par>
                                <p:cTn id="220" presetID="1" presetClass="entr" presetSubtype="0" fill="hold" grpId="0" nodeType="afterEffect">
                                  <p:stCondLst>
                                    <p:cond delay="500"/>
                                  </p:stCondLst>
                                  <p:childTnLst>
                                    <p:set>
                                      <p:cBhvr>
                                        <p:cTn id="221" dur="1" fill="hold">
                                          <p:stCondLst>
                                            <p:cond delay="0"/>
                                          </p:stCondLst>
                                        </p:cTn>
                                        <p:tgtEl>
                                          <p:spTgt spid="105"/>
                                        </p:tgtEl>
                                        <p:attrNameLst>
                                          <p:attrName>style.visibility</p:attrName>
                                        </p:attrNameLst>
                                      </p:cBhvr>
                                      <p:to>
                                        <p:strVal val="visible"/>
                                      </p:to>
                                    </p:set>
                                  </p:childTnLst>
                                </p:cTn>
                              </p:par>
                            </p:childTnLst>
                          </p:cTn>
                        </p:par>
                        <p:par>
                          <p:cTn id="222" fill="hold">
                            <p:stCondLst>
                              <p:cond delay="15500"/>
                            </p:stCondLst>
                            <p:childTnLst>
                              <p:par>
                                <p:cTn id="223" presetID="1" presetClass="exit" presetSubtype="0" fill="hold" grpId="1" nodeType="afterEffect">
                                  <p:stCondLst>
                                    <p:cond delay="0"/>
                                  </p:stCondLst>
                                  <p:childTnLst>
                                    <p:set>
                                      <p:cBhvr>
                                        <p:cTn id="224" dur="1" fill="hold">
                                          <p:stCondLst>
                                            <p:cond delay="0"/>
                                          </p:stCondLst>
                                        </p:cTn>
                                        <p:tgtEl>
                                          <p:spTgt spid="102"/>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105"/>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103"/>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104"/>
                                        </p:tgtEl>
                                        <p:attrNameLst>
                                          <p:attrName>style.visibility</p:attrName>
                                        </p:attrNameLst>
                                      </p:cBhvr>
                                      <p:to>
                                        <p:strVal val="hidden"/>
                                      </p:to>
                                    </p:set>
                                  </p:childTnLst>
                                </p:cTn>
                              </p:par>
                              <p:par>
                                <p:cTn id="231" presetID="1" presetClass="exit" presetSubtype="0" fill="hold" grpId="0" nodeType="withEffect">
                                  <p:stCondLst>
                                    <p:cond delay="0"/>
                                  </p:stCondLst>
                                  <p:childTnLst>
                                    <p:set>
                                      <p:cBhvr>
                                        <p:cTn id="232" dur="1" fill="hold">
                                          <p:stCondLst>
                                            <p:cond delay="0"/>
                                          </p:stCondLst>
                                        </p:cTn>
                                        <p:tgtEl>
                                          <p:spTgt spid="101"/>
                                        </p:tgtEl>
                                        <p:attrNameLst>
                                          <p:attrName>style.visibility</p:attrName>
                                        </p:attrNameLst>
                                      </p:cBhvr>
                                      <p:to>
                                        <p:strVal val="hidden"/>
                                      </p:to>
                                    </p:set>
                                  </p:childTnLst>
                                </p:cTn>
                              </p:par>
                              <p:par>
                                <p:cTn id="233" presetID="1" presetClass="entr" presetSubtype="0" fill="hold" grpId="0" nodeType="withEffect">
                                  <p:stCondLst>
                                    <p:cond delay="0"/>
                                  </p:stCondLst>
                                  <p:childTnLst>
                                    <p:set>
                                      <p:cBhvr>
                                        <p:cTn id="234" dur="1" fill="hold">
                                          <p:stCondLst>
                                            <p:cond delay="0"/>
                                          </p:stCondLst>
                                        </p:cTn>
                                        <p:tgtEl>
                                          <p:spTgt spid="106"/>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07"/>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40"/>
                                        </p:tgtEl>
                                        <p:attrNameLst>
                                          <p:attrName>style.visibility</p:attrName>
                                        </p:attrNameLst>
                                      </p:cBhvr>
                                      <p:to>
                                        <p:strVal val="visible"/>
                                      </p:to>
                                    </p:set>
                                  </p:childTnLst>
                                </p:cTn>
                              </p:par>
                              <p:par>
                                <p:cTn id="241" presetID="9" presetClass="emph" presetSubtype="0" grpId="2" nodeType="withEffect">
                                  <p:stCondLst>
                                    <p:cond delay="0"/>
                                  </p:stCondLst>
                                  <p:childTnLst>
                                    <p:set>
                                      <p:cBhvr rctx="PPT">
                                        <p:cTn id="242" dur="indefinite"/>
                                        <p:tgtEl>
                                          <p:spTgt spid="87"/>
                                        </p:tgtEl>
                                        <p:attrNameLst>
                                          <p:attrName>style.opacity</p:attrName>
                                        </p:attrNameLst>
                                      </p:cBhvr>
                                      <p:to>
                                        <p:strVal val="0.25"/>
                                      </p:to>
                                    </p:set>
                                    <p:animEffect filter="image" prLst="opacity: 0.25">
                                      <p:cBhvr rctx="IE">
                                        <p:cTn id="243" dur="indefinite"/>
                                        <p:tgtEl>
                                          <p:spTgt spid="87"/>
                                        </p:tgtEl>
                                      </p:cBhvr>
                                    </p:animEffect>
                                  </p:childTnLst>
                                </p:cTn>
                              </p:par>
                              <p:par>
                                <p:cTn id="244" presetID="9" presetClass="emph" presetSubtype="0" grpId="2" nodeType="withEffect">
                                  <p:stCondLst>
                                    <p:cond delay="0"/>
                                  </p:stCondLst>
                                  <p:childTnLst>
                                    <p:set>
                                      <p:cBhvr rctx="PPT">
                                        <p:cTn id="245" dur="indefinite"/>
                                        <p:tgtEl>
                                          <p:spTgt spid="80"/>
                                        </p:tgtEl>
                                        <p:attrNameLst>
                                          <p:attrName>style.opacity</p:attrName>
                                        </p:attrNameLst>
                                      </p:cBhvr>
                                      <p:to>
                                        <p:strVal val="0.25"/>
                                      </p:to>
                                    </p:set>
                                    <p:animEffect filter="image" prLst="opacity: 0.25">
                                      <p:cBhvr rctx="IE">
                                        <p:cTn id="246" dur="indefinite"/>
                                        <p:tgtEl>
                                          <p:spTgt spid="80"/>
                                        </p:tgtEl>
                                      </p:cBhvr>
                                    </p:animEffect>
                                  </p:childTnLst>
                                </p:cTn>
                              </p:par>
                              <p:par>
                                <p:cTn id="247" presetID="9" presetClass="emph" presetSubtype="0" grpId="2" nodeType="withEffect">
                                  <p:stCondLst>
                                    <p:cond delay="0"/>
                                  </p:stCondLst>
                                  <p:childTnLst>
                                    <p:set>
                                      <p:cBhvr rctx="PPT">
                                        <p:cTn id="248" dur="indefinite"/>
                                        <p:tgtEl>
                                          <p:spTgt spid="35"/>
                                        </p:tgtEl>
                                        <p:attrNameLst>
                                          <p:attrName>style.opacity</p:attrName>
                                        </p:attrNameLst>
                                      </p:cBhvr>
                                      <p:to>
                                        <p:strVal val="0.25"/>
                                      </p:to>
                                    </p:set>
                                    <p:animEffect filter="image" prLst="opacity: 0.25">
                                      <p:cBhvr rctx="IE">
                                        <p:cTn id="249" dur="indefinite"/>
                                        <p:tgtEl>
                                          <p:spTgt spid="35"/>
                                        </p:tgtEl>
                                      </p:cBhvr>
                                    </p:animEffect>
                                  </p:childTnLst>
                                </p:cTn>
                              </p:par>
                              <p:par>
                                <p:cTn id="250" presetID="9" presetClass="emph" presetSubtype="0" grpId="2" nodeType="withEffect">
                                  <p:stCondLst>
                                    <p:cond delay="0"/>
                                  </p:stCondLst>
                                  <p:childTnLst>
                                    <p:set>
                                      <p:cBhvr rctx="PPT">
                                        <p:cTn id="251" dur="indefinite"/>
                                        <p:tgtEl>
                                          <p:spTgt spid="94"/>
                                        </p:tgtEl>
                                        <p:attrNameLst>
                                          <p:attrName>style.opacity</p:attrName>
                                        </p:attrNameLst>
                                      </p:cBhvr>
                                      <p:to>
                                        <p:strVal val="0.25"/>
                                      </p:to>
                                    </p:set>
                                    <p:animEffect filter="image" prLst="opacity: 0.25">
                                      <p:cBhvr rctx="IE">
                                        <p:cTn id="252" dur="indefinite"/>
                                        <p:tgtEl>
                                          <p:spTgt spid="94"/>
                                        </p:tgtEl>
                                      </p:cBhvr>
                                    </p:animEffect>
                                  </p:childTnLst>
                                </p:cTn>
                              </p:par>
                              <p:par>
                                <p:cTn id="253" presetID="9" presetClass="emph" presetSubtype="0" grpId="2" nodeType="withEffect">
                                  <p:stCondLst>
                                    <p:cond delay="0"/>
                                  </p:stCondLst>
                                  <p:childTnLst>
                                    <p:set>
                                      <p:cBhvr rctx="PPT">
                                        <p:cTn id="254" dur="indefinite"/>
                                        <p:tgtEl>
                                          <p:spTgt spid="101"/>
                                        </p:tgtEl>
                                        <p:attrNameLst>
                                          <p:attrName>style.opacity</p:attrName>
                                        </p:attrNameLst>
                                      </p:cBhvr>
                                      <p:to>
                                        <p:strVal val="0.25"/>
                                      </p:to>
                                    </p:set>
                                    <p:animEffect filter="image" prLst="opacity: 0.25">
                                      <p:cBhvr rctx="IE">
                                        <p:cTn id="255" dur="indefinite"/>
                                        <p:tgtEl>
                                          <p:spTgt spid="101"/>
                                        </p:tgtEl>
                                      </p:cBhvr>
                                    </p:animEffect>
                                  </p:childTnLst>
                                </p:cTn>
                              </p:par>
                              <p:par>
                                <p:cTn id="256" presetID="9" presetClass="emph" presetSubtype="0" grpId="2" nodeType="withEffect">
                                  <p:stCondLst>
                                    <p:cond delay="0"/>
                                  </p:stCondLst>
                                  <p:childTnLst>
                                    <p:set>
                                      <p:cBhvr rctx="PPT">
                                        <p:cTn id="257" dur="indefinite"/>
                                        <p:tgtEl>
                                          <p:spTgt spid="82"/>
                                        </p:tgtEl>
                                        <p:attrNameLst>
                                          <p:attrName>style.opacity</p:attrName>
                                        </p:attrNameLst>
                                      </p:cBhvr>
                                      <p:to>
                                        <p:strVal val="0.25"/>
                                      </p:to>
                                    </p:set>
                                    <p:animEffect filter="image" prLst="opacity: 0.25">
                                      <p:cBhvr rctx="IE">
                                        <p:cTn id="258" dur="indefinite"/>
                                        <p:tgtEl>
                                          <p:spTgt spid="82"/>
                                        </p:tgtEl>
                                      </p:cBhvr>
                                    </p:animEffect>
                                  </p:childTnLst>
                                </p:cTn>
                              </p:par>
                              <p:par>
                                <p:cTn id="259" presetID="9" presetClass="emph" presetSubtype="0" grpId="2" nodeType="withEffect">
                                  <p:stCondLst>
                                    <p:cond delay="0"/>
                                  </p:stCondLst>
                                  <p:childTnLst>
                                    <p:set>
                                      <p:cBhvr rctx="PPT">
                                        <p:cTn id="260" dur="indefinite"/>
                                        <p:tgtEl>
                                          <p:spTgt spid="83"/>
                                        </p:tgtEl>
                                        <p:attrNameLst>
                                          <p:attrName>style.opacity</p:attrName>
                                        </p:attrNameLst>
                                      </p:cBhvr>
                                      <p:to>
                                        <p:strVal val="0.25"/>
                                      </p:to>
                                    </p:set>
                                    <p:animEffect filter="image" prLst="opacity: 0.25">
                                      <p:cBhvr rctx="IE">
                                        <p:cTn id="261" dur="indefinite"/>
                                        <p:tgtEl>
                                          <p:spTgt spid="83"/>
                                        </p:tgtEl>
                                      </p:cBhvr>
                                    </p:animEffect>
                                  </p:childTnLst>
                                </p:cTn>
                              </p:par>
                              <p:par>
                                <p:cTn id="262" presetID="9" presetClass="emph" presetSubtype="0" grpId="2" nodeType="withEffect">
                                  <p:stCondLst>
                                    <p:cond delay="0"/>
                                  </p:stCondLst>
                                  <p:childTnLst>
                                    <p:set>
                                      <p:cBhvr rctx="PPT">
                                        <p:cTn id="263" dur="indefinite"/>
                                        <p:tgtEl>
                                          <p:spTgt spid="84"/>
                                        </p:tgtEl>
                                        <p:attrNameLst>
                                          <p:attrName>style.opacity</p:attrName>
                                        </p:attrNameLst>
                                      </p:cBhvr>
                                      <p:to>
                                        <p:strVal val="0.25"/>
                                      </p:to>
                                    </p:set>
                                    <p:animEffect filter="image" prLst="opacity: 0.25">
                                      <p:cBhvr rctx="IE">
                                        <p:cTn id="264" dur="indefinite"/>
                                        <p:tgtEl>
                                          <p:spTgt spid="84"/>
                                        </p:tgtEl>
                                      </p:cBhvr>
                                    </p:animEffect>
                                  </p:childTnLst>
                                </p:cTn>
                              </p:par>
                              <p:par>
                                <p:cTn id="265" presetID="9" presetClass="emph" presetSubtype="0" grpId="2" nodeType="withEffect">
                                  <p:stCondLst>
                                    <p:cond delay="0"/>
                                  </p:stCondLst>
                                  <p:childTnLst>
                                    <p:set>
                                      <p:cBhvr rctx="PPT">
                                        <p:cTn id="266" dur="indefinite"/>
                                        <p:tgtEl>
                                          <p:spTgt spid="85"/>
                                        </p:tgtEl>
                                        <p:attrNameLst>
                                          <p:attrName>style.opacity</p:attrName>
                                        </p:attrNameLst>
                                      </p:cBhvr>
                                      <p:to>
                                        <p:strVal val="0.25"/>
                                      </p:to>
                                    </p:set>
                                    <p:animEffect filter="image" prLst="opacity: 0.25">
                                      <p:cBhvr rctx="IE">
                                        <p:cTn id="267" dur="indefinite"/>
                                        <p:tgtEl>
                                          <p:spTgt spid="85"/>
                                        </p:tgtEl>
                                      </p:cBhvr>
                                    </p:animEffect>
                                  </p:childTnLst>
                                </p:cTn>
                              </p:par>
                              <p:par>
                                <p:cTn id="268" presetID="9" presetClass="emph" presetSubtype="0" grpId="1" nodeType="withEffect">
                                  <p:stCondLst>
                                    <p:cond delay="0"/>
                                  </p:stCondLst>
                                  <p:childTnLst>
                                    <p:set>
                                      <p:cBhvr rctx="PPT">
                                        <p:cTn id="269" dur="indefinite"/>
                                        <p:tgtEl>
                                          <p:spTgt spid="86"/>
                                        </p:tgtEl>
                                        <p:attrNameLst>
                                          <p:attrName>style.opacity</p:attrName>
                                        </p:attrNameLst>
                                      </p:cBhvr>
                                      <p:to>
                                        <p:strVal val="0.25"/>
                                      </p:to>
                                    </p:set>
                                    <p:animEffect filter="image" prLst="opacity: 0.25">
                                      <p:cBhvr rctx="IE">
                                        <p:cTn id="270" dur="indefinite"/>
                                        <p:tgtEl>
                                          <p:spTgt spid="86"/>
                                        </p:tgtEl>
                                      </p:cBhvr>
                                    </p:animEffect>
                                  </p:childTnLst>
                                </p:cTn>
                              </p:par>
                              <p:par>
                                <p:cTn id="271" presetID="9" presetClass="emph" presetSubtype="0" grpId="1" nodeType="withEffect">
                                  <p:stCondLst>
                                    <p:cond delay="0"/>
                                  </p:stCondLst>
                                  <p:childTnLst>
                                    <p:set>
                                      <p:cBhvr rctx="PPT">
                                        <p:cTn id="272" dur="indefinite"/>
                                        <p:tgtEl>
                                          <p:spTgt spid="69"/>
                                        </p:tgtEl>
                                        <p:attrNameLst>
                                          <p:attrName>style.opacity</p:attrName>
                                        </p:attrNameLst>
                                      </p:cBhvr>
                                      <p:to>
                                        <p:strVal val="0.25"/>
                                      </p:to>
                                    </p:set>
                                    <p:animEffect filter="image" prLst="opacity: 0.25">
                                      <p:cBhvr rctx="IE">
                                        <p:cTn id="273" dur="indefinite"/>
                                        <p:tgtEl>
                                          <p:spTgt spid="69"/>
                                        </p:tgtEl>
                                      </p:cBhvr>
                                    </p:animEffect>
                                  </p:childTnLst>
                                </p:cTn>
                              </p:par>
                              <p:par>
                                <p:cTn id="274" presetID="9" presetClass="emph" presetSubtype="0" grpId="1" nodeType="withEffect">
                                  <p:stCondLst>
                                    <p:cond delay="0"/>
                                  </p:stCondLst>
                                  <p:childTnLst>
                                    <p:set>
                                      <p:cBhvr rctx="PPT">
                                        <p:cTn id="275" dur="indefinite"/>
                                        <p:tgtEl>
                                          <p:spTgt spid="65"/>
                                        </p:tgtEl>
                                        <p:attrNameLst>
                                          <p:attrName>style.opacity</p:attrName>
                                        </p:attrNameLst>
                                      </p:cBhvr>
                                      <p:to>
                                        <p:strVal val="0.25"/>
                                      </p:to>
                                    </p:set>
                                    <p:animEffect filter="image" prLst="opacity: 0.25">
                                      <p:cBhvr rctx="IE">
                                        <p:cTn id="276" dur="indefinite"/>
                                        <p:tgtEl>
                                          <p:spTgt spid="65"/>
                                        </p:tgtEl>
                                      </p:cBhvr>
                                    </p:animEffect>
                                  </p:childTnLst>
                                </p:cTn>
                              </p:par>
                              <p:par>
                                <p:cTn id="277" presetID="9" presetClass="emph" presetSubtype="0" grpId="1" nodeType="withEffect">
                                  <p:stCondLst>
                                    <p:cond delay="0"/>
                                  </p:stCondLst>
                                  <p:childTnLst>
                                    <p:set>
                                      <p:cBhvr rctx="PPT">
                                        <p:cTn id="278" dur="indefinite"/>
                                        <p:tgtEl>
                                          <p:spTgt spid="66"/>
                                        </p:tgtEl>
                                        <p:attrNameLst>
                                          <p:attrName>style.opacity</p:attrName>
                                        </p:attrNameLst>
                                      </p:cBhvr>
                                      <p:to>
                                        <p:strVal val="0.25"/>
                                      </p:to>
                                    </p:set>
                                    <p:animEffect filter="image" prLst="opacity: 0.25">
                                      <p:cBhvr rctx="IE">
                                        <p:cTn id="279" dur="indefinite"/>
                                        <p:tgtEl>
                                          <p:spTgt spid="66"/>
                                        </p:tgtEl>
                                      </p:cBhvr>
                                    </p:animEffect>
                                  </p:childTnLst>
                                </p:cTn>
                              </p:par>
                              <p:par>
                                <p:cTn id="280" presetID="9" presetClass="emph" presetSubtype="0" grpId="1" nodeType="withEffect">
                                  <p:stCondLst>
                                    <p:cond delay="0"/>
                                  </p:stCondLst>
                                  <p:childTnLst>
                                    <p:set>
                                      <p:cBhvr rctx="PPT">
                                        <p:cTn id="281" dur="indefinite"/>
                                        <p:tgtEl>
                                          <p:spTgt spid="67"/>
                                        </p:tgtEl>
                                        <p:attrNameLst>
                                          <p:attrName>style.opacity</p:attrName>
                                        </p:attrNameLst>
                                      </p:cBhvr>
                                      <p:to>
                                        <p:strVal val="0.25"/>
                                      </p:to>
                                    </p:set>
                                    <p:animEffect filter="image" prLst="opacity: 0.25">
                                      <p:cBhvr rctx="IE">
                                        <p:cTn id="282" dur="indefinite"/>
                                        <p:tgtEl>
                                          <p:spTgt spid="67"/>
                                        </p:tgtEl>
                                      </p:cBhvr>
                                    </p:animEffect>
                                  </p:childTnLst>
                                </p:cTn>
                              </p:par>
                              <p:par>
                                <p:cTn id="283" presetID="9" presetClass="emph" presetSubtype="0" grpId="1" nodeType="withEffect">
                                  <p:stCondLst>
                                    <p:cond delay="0"/>
                                  </p:stCondLst>
                                  <p:childTnLst>
                                    <p:set>
                                      <p:cBhvr rctx="PPT">
                                        <p:cTn id="284" dur="indefinite"/>
                                        <p:tgtEl>
                                          <p:spTgt spid="68"/>
                                        </p:tgtEl>
                                        <p:attrNameLst>
                                          <p:attrName>style.opacity</p:attrName>
                                        </p:attrNameLst>
                                      </p:cBhvr>
                                      <p:to>
                                        <p:strVal val="0.25"/>
                                      </p:to>
                                    </p:set>
                                    <p:animEffect filter="image" prLst="opacity: 0.25">
                                      <p:cBhvr rctx="IE">
                                        <p:cTn id="285" dur="indefinite"/>
                                        <p:tgtEl>
                                          <p:spTgt spid="68"/>
                                        </p:tgtEl>
                                      </p:cBhvr>
                                    </p:animEffect>
                                  </p:childTnLst>
                                </p:cTn>
                              </p:par>
                              <p:par>
                                <p:cTn id="286" presetID="9" presetClass="emph" presetSubtype="0" grpId="3" nodeType="withEffect">
                                  <p:stCondLst>
                                    <p:cond delay="0"/>
                                  </p:stCondLst>
                                  <p:childTnLst>
                                    <p:set>
                                      <p:cBhvr rctx="PPT">
                                        <p:cTn id="287" dur="indefinite"/>
                                        <p:tgtEl>
                                          <p:spTgt spid="57"/>
                                        </p:tgtEl>
                                        <p:attrNameLst>
                                          <p:attrName>style.opacity</p:attrName>
                                        </p:attrNameLst>
                                      </p:cBhvr>
                                      <p:to>
                                        <p:strVal val="0.25"/>
                                      </p:to>
                                    </p:set>
                                    <p:animEffect filter="image" prLst="opacity: 0.25">
                                      <p:cBhvr rctx="IE">
                                        <p:cTn id="288" dur="indefinite"/>
                                        <p:tgtEl>
                                          <p:spTgt spid="57"/>
                                        </p:tgtEl>
                                      </p:cBhvr>
                                    </p:animEffect>
                                  </p:childTnLst>
                                </p:cTn>
                              </p:par>
                              <p:par>
                                <p:cTn id="289" presetID="9" presetClass="emph" presetSubtype="0" grpId="3" nodeType="withEffect">
                                  <p:stCondLst>
                                    <p:cond delay="0"/>
                                  </p:stCondLst>
                                  <p:childTnLst>
                                    <p:set>
                                      <p:cBhvr rctx="PPT">
                                        <p:cTn id="290" dur="indefinite"/>
                                        <p:tgtEl>
                                          <p:spTgt spid="55"/>
                                        </p:tgtEl>
                                        <p:attrNameLst>
                                          <p:attrName>style.opacity</p:attrName>
                                        </p:attrNameLst>
                                      </p:cBhvr>
                                      <p:to>
                                        <p:strVal val="0.25"/>
                                      </p:to>
                                    </p:set>
                                    <p:animEffect filter="image" prLst="opacity: 0.25">
                                      <p:cBhvr rctx="IE">
                                        <p:cTn id="291" dur="indefinite"/>
                                        <p:tgtEl>
                                          <p:spTgt spid="55"/>
                                        </p:tgtEl>
                                      </p:cBhvr>
                                    </p:animEffect>
                                  </p:childTnLst>
                                </p:cTn>
                              </p:par>
                              <p:par>
                                <p:cTn id="292" presetID="9" presetClass="emph" presetSubtype="0" grpId="3" nodeType="withEffect">
                                  <p:stCondLst>
                                    <p:cond delay="0"/>
                                  </p:stCondLst>
                                  <p:childTnLst>
                                    <p:set>
                                      <p:cBhvr rctx="PPT">
                                        <p:cTn id="293" dur="indefinite"/>
                                        <p:tgtEl>
                                          <p:spTgt spid="56"/>
                                        </p:tgtEl>
                                        <p:attrNameLst>
                                          <p:attrName>style.opacity</p:attrName>
                                        </p:attrNameLst>
                                      </p:cBhvr>
                                      <p:to>
                                        <p:strVal val="0.25"/>
                                      </p:to>
                                    </p:set>
                                    <p:animEffect filter="image" prLst="opacity: 0.25">
                                      <p:cBhvr rctx="IE">
                                        <p:cTn id="294" dur="indefinite"/>
                                        <p:tgtEl>
                                          <p:spTgt spid="56"/>
                                        </p:tgtEl>
                                      </p:cBhvr>
                                    </p:animEffect>
                                  </p:childTnLst>
                                </p:cTn>
                              </p:par>
                              <p:par>
                                <p:cTn id="295" presetID="9" presetClass="emph" presetSubtype="0" grpId="3" nodeType="withEffect">
                                  <p:stCondLst>
                                    <p:cond delay="0"/>
                                  </p:stCondLst>
                                  <p:childTnLst>
                                    <p:set>
                                      <p:cBhvr rctx="PPT">
                                        <p:cTn id="296" dur="indefinite"/>
                                        <p:tgtEl>
                                          <p:spTgt spid="44"/>
                                        </p:tgtEl>
                                        <p:attrNameLst>
                                          <p:attrName>style.opacity</p:attrName>
                                        </p:attrNameLst>
                                      </p:cBhvr>
                                      <p:to>
                                        <p:strVal val="0.25"/>
                                      </p:to>
                                    </p:set>
                                    <p:animEffect filter="image" prLst="opacity: 0.25">
                                      <p:cBhvr rctx="IE">
                                        <p:cTn id="297" dur="indefinite"/>
                                        <p:tgtEl>
                                          <p:spTgt spid="44"/>
                                        </p:tgtEl>
                                      </p:cBhvr>
                                    </p:animEffect>
                                  </p:childTnLst>
                                </p:cTn>
                              </p:par>
                              <p:par>
                                <p:cTn id="298" presetID="9" presetClass="emph" presetSubtype="0" grpId="3" nodeType="withEffect">
                                  <p:stCondLst>
                                    <p:cond delay="0"/>
                                  </p:stCondLst>
                                  <p:childTnLst>
                                    <p:set>
                                      <p:cBhvr rctx="PPT">
                                        <p:cTn id="299" dur="indefinite"/>
                                        <p:tgtEl>
                                          <p:spTgt spid="54"/>
                                        </p:tgtEl>
                                        <p:attrNameLst>
                                          <p:attrName>style.opacity</p:attrName>
                                        </p:attrNameLst>
                                      </p:cBhvr>
                                      <p:to>
                                        <p:strVal val="0.25"/>
                                      </p:to>
                                    </p:set>
                                    <p:animEffect filter="image" prLst="opacity: 0.25">
                                      <p:cBhvr rctx="IE">
                                        <p:cTn id="300" dur="indefinite"/>
                                        <p:tgtEl>
                                          <p:spTgt spid="54"/>
                                        </p:tgtEl>
                                      </p:cBhvr>
                                    </p:animEffect>
                                  </p:childTnLst>
                                </p:cTn>
                              </p:par>
                              <p:par>
                                <p:cTn id="301" presetID="9" presetClass="emph" presetSubtype="0" grpId="1" nodeType="withEffect">
                                  <p:stCondLst>
                                    <p:cond delay="0"/>
                                  </p:stCondLst>
                                  <p:childTnLst>
                                    <p:set>
                                      <p:cBhvr rctx="PPT">
                                        <p:cTn id="302" dur="indefinite"/>
                                        <p:tgtEl>
                                          <p:spTgt spid="58"/>
                                        </p:tgtEl>
                                        <p:attrNameLst>
                                          <p:attrName>style.opacity</p:attrName>
                                        </p:attrNameLst>
                                      </p:cBhvr>
                                      <p:to>
                                        <p:strVal val="0.25"/>
                                      </p:to>
                                    </p:set>
                                    <p:animEffect filter="image" prLst="opacity: 0.25">
                                      <p:cBhvr rctx="IE">
                                        <p:cTn id="303" dur="indefinite"/>
                                        <p:tgtEl>
                                          <p:spTgt spid="58"/>
                                        </p:tgtEl>
                                      </p:cBhvr>
                                    </p:animEffect>
                                  </p:childTnLst>
                                </p:cTn>
                              </p:par>
                              <p:par>
                                <p:cTn id="304" presetID="9" presetClass="emph" presetSubtype="0" grpId="1" nodeType="withEffect">
                                  <p:stCondLst>
                                    <p:cond delay="0"/>
                                  </p:stCondLst>
                                  <p:childTnLst>
                                    <p:set>
                                      <p:cBhvr rctx="PPT">
                                        <p:cTn id="305" dur="indefinite"/>
                                        <p:tgtEl>
                                          <p:spTgt spid="59"/>
                                        </p:tgtEl>
                                        <p:attrNameLst>
                                          <p:attrName>style.opacity</p:attrName>
                                        </p:attrNameLst>
                                      </p:cBhvr>
                                      <p:to>
                                        <p:strVal val="0.25"/>
                                      </p:to>
                                    </p:set>
                                    <p:animEffect filter="image" prLst="opacity: 0.25">
                                      <p:cBhvr rctx="IE">
                                        <p:cTn id="306" dur="indefinite"/>
                                        <p:tgtEl>
                                          <p:spTgt spid="59"/>
                                        </p:tgtEl>
                                      </p:cBhvr>
                                    </p:animEffect>
                                  </p:childTnLst>
                                </p:cTn>
                              </p:par>
                              <p:par>
                                <p:cTn id="307" presetID="9" presetClass="emph" presetSubtype="0" grpId="1" nodeType="withEffect">
                                  <p:stCondLst>
                                    <p:cond delay="0"/>
                                  </p:stCondLst>
                                  <p:childTnLst>
                                    <p:set>
                                      <p:cBhvr rctx="PPT">
                                        <p:cTn id="308" dur="indefinite"/>
                                        <p:tgtEl>
                                          <p:spTgt spid="60"/>
                                        </p:tgtEl>
                                        <p:attrNameLst>
                                          <p:attrName>style.opacity</p:attrName>
                                        </p:attrNameLst>
                                      </p:cBhvr>
                                      <p:to>
                                        <p:strVal val="0.25"/>
                                      </p:to>
                                    </p:set>
                                    <p:animEffect filter="image" prLst="opacity: 0.25">
                                      <p:cBhvr rctx="IE">
                                        <p:cTn id="309" dur="indefinite"/>
                                        <p:tgtEl>
                                          <p:spTgt spid="60"/>
                                        </p:tgtEl>
                                      </p:cBhvr>
                                    </p:animEffect>
                                  </p:childTnLst>
                                </p:cTn>
                              </p:par>
                              <p:par>
                                <p:cTn id="310" presetID="9" presetClass="emph" presetSubtype="0" grpId="1" nodeType="withEffect">
                                  <p:stCondLst>
                                    <p:cond delay="0"/>
                                  </p:stCondLst>
                                  <p:childTnLst>
                                    <p:set>
                                      <p:cBhvr rctx="PPT">
                                        <p:cTn id="311" dur="indefinite"/>
                                        <p:tgtEl>
                                          <p:spTgt spid="61"/>
                                        </p:tgtEl>
                                        <p:attrNameLst>
                                          <p:attrName>style.opacity</p:attrName>
                                        </p:attrNameLst>
                                      </p:cBhvr>
                                      <p:to>
                                        <p:strVal val="0.25"/>
                                      </p:to>
                                    </p:set>
                                    <p:animEffect filter="image" prLst="opacity: 0.25">
                                      <p:cBhvr rctx="IE">
                                        <p:cTn id="312" dur="indefinite"/>
                                        <p:tgtEl>
                                          <p:spTgt spid="61"/>
                                        </p:tgtEl>
                                      </p:cBhvr>
                                    </p:animEffect>
                                  </p:childTnLst>
                                </p:cTn>
                              </p:par>
                              <p:par>
                                <p:cTn id="313" presetID="9" presetClass="emph" presetSubtype="0" grpId="1" nodeType="withEffect">
                                  <p:stCondLst>
                                    <p:cond delay="0"/>
                                  </p:stCondLst>
                                  <p:childTnLst>
                                    <p:set>
                                      <p:cBhvr rctx="PPT">
                                        <p:cTn id="314" dur="indefinite"/>
                                        <p:tgtEl>
                                          <p:spTgt spid="62"/>
                                        </p:tgtEl>
                                        <p:attrNameLst>
                                          <p:attrName>style.opacity</p:attrName>
                                        </p:attrNameLst>
                                      </p:cBhvr>
                                      <p:to>
                                        <p:strVal val="0.25"/>
                                      </p:to>
                                    </p:set>
                                    <p:animEffect filter="image" prLst="opacity: 0.25">
                                      <p:cBhvr rctx="IE">
                                        <p:cTn id="315" dur="indefinite"/>
                                        <p:tgtEl>
                                          <p:spTgt spid="62"/>
                                        </p:tgtEl>
                                      </p:cBhvr>
                                    </p:animEffect>
                                  </p:childTnLst>
                                </p:cTn>
                              </p:par>
                              <p:par>
                                <p:cTn id="316" presetID="9" presetClass="emph" presetSubtype="0" nodeType="withEffect">
                                  <p:stCondLst>
                                    <p:cond delay="0"/>
                                  </p:stCondLst>
                                  <p:childTnLst>
                                    <p:set>
                                      <p:cBhvr rctx="PPT">
                                        <p:cTn id="317" dur="indefinite"/>
                                        <p:tgtEl>
                                          <p:spTgt spid="12"/>
                                        </p:tgtEl>
                                        <p:attrNameLst>
                                          <p:attrName>style.opacity</p:attrName>
                                        </p:attrNameLst>
                                      </p:cBhvr>
                                      <p:to>
                                        <p:strVal val="0.25"/>
                                      </p:to>
                                    </p:set>
                                    <p:animEffect filter="image" prLst="opacity: 0.25">
                                      <p:cBhvr rctx="IE">
                                        <p:cTn id="318" dur="indefinite"/>
                                        <p:tgtEl>
                                          <p:spTgt spid="12"/>
                                        </p:tgtEl>
                                      </p:cBhvr>
                                    </p:animEffect>
                                  </p:childTnLst>
                                </p:cTn>
                              </p:par>
                              <p:par>
                                <p:cTn id="319" presetID="9" presetClass="emph" presetSubtype="0" grpId="0" nodeType="withEffect">
                                  <p:stCondLst>
                                    <p:cond delay="0"/>
                                  </p:stCondLst>
                                  <p:childTnLst>
                                    <p:set>
                                      <p:cBhvr rctx="PPT">
                                        <p:cTn id="320" dur="indefinite"/>
                                        <p:tgtEl>
                                          <p:spTgt spid="6"/>
                                        </p:tgtEl>
                                        <p:attrNameLst>
                                          <p:attrName>style.opacity</p:attrName>
                                        </p:attrNameLst>
                                      </p:cBhvr>
                                      <p:to>
                                        <p:strVal val="0.25"/>
                                      </p:to>
                                    </p:set>
                                    <p:animEffect filter="image" prLst="opacity: 0.25">
                                      <p:cBhvr rctx="IE">
                                        <p:cTn id="321" dur="indefinite"/>
                                        <p:tgtEl>
                                          <p:spTgt spid="6"/>
                                        </p:tgtEl>
                                      </p:cBhvr>
                                    </p:animEffect>
                                  </p:childTnLst>
                                </p:cTn>
                              </p:par>
                              <p:par>
                                <p:cTn id="322" presetID="9" presetClass="emph" presetSubtype="0" grpId="4" nodeType="withEffect">
                                  <p:stCondLst>
                                    <p:cond delay="0"/>
                                  </p:stCondLst>
                                  <p:childTnLst>
                                    <p:set>
                                      <p:cBhvr rctx="PPT">
                                        <p:cTn id="323" dur="indefinite"/>
                                        <p:tgtEl>
                                          <p:spTgt spid="7"/>
                                        </p:tgtEl>
                                        <p:attrNameLst>
                                          <p:attrName>style.opacity</p:attrName>
                                        </p:attrNameLst>
                                      </p:cBhvr>
                                      <p:to>
                                        <p:strVal val="0.25"/>
                                      </p:to>
                                    </p:set>
                                    <p:animEffect filter="image" prLst="opacity: 0.25">
                                      <p:cBhvr rctx="IE">
                                        <p:cTn id="324" dur="indefinite"/>
                                        <p:tgtEl>
                                          <p:spTgt spid="7"/>
                                        </p:tgtEl>
                                      </p:cBhvr>
                                    </p:animEffect>
                                  </p:childTnLst>
                                </p:cTn>
                              </p:par>
                              <p:par>
                                <p:cTn id="325" presetID="9" presetClass="emph" presetSubtype="0" grpId="0" nodeType="withEffect">
                                  <p:stCondLst>
                                    <p:cond delay="0"/>
                                  </p:stCondLst>
                                  <p:childTnLst>
                                    <p:set>
                                      <p:cBhvr rctx="PPT">
                                        <p:cTn id="326" dur="indefinite"/>
                                        <p:tgtEl>
                                          <p:spTgt spid="8"/>
                                        </p:tgtEl>
                                        <p:attrNameLst>
                                          <p:attrName>style.opacity</p:attrName>
                                        </p:attrNameLst>
                                      </p:cBhvr>
                                      <p:to>
                                        <p:strVal val="0.25"/>
                                      </p:to>
                                    </p:set>
                                    <p:animEffect filter="image" prLst="opacity: 0.25">
                                      <p:cBhvr rctx="IE">
                                        <p:cTn id="327" dur="indefinite"/>
                                        <p:tgtEl>
                                          <p:spTgt spid="8"/>
                                        </p:tgtEl>
                                      </p:cBhvr>
                                    </p:animEffect>
                                  </p:childTnLst>
                                </p:cTn>
                              </p:par>
                              <p:par>
                                <p:cTn id="328" presetID="9" presetClass="emph" presetSubtype="0" nodeType="withEffect">
                                  <p:stCondLst>
                                    <p:cond delay="0"/>
                                  </p:stCondLst>
                                  <p:childTnLst>
                                    <p:set>
                                      <p:cBhvr rctx="PPT">
                                        <p:cTn id="329" dur="indefinite"/>
                                        <p:tgtEl>
                                          <p:spTgt spid="18"/>
                                        </p:tgtEl>
                                        <p:attrNameLst>
                                          <p:attrName>style.opacity</p:attrName>
                                        </p:attrNameLst>
                                      </p:cBhvr>
                                      <p:to>
                                        <p:strVal val="0.25"/>
                                      </p:to>
                                    </p:set>
                                    <p:animEffect filter="image" prLst="opacity: 0.25">
                                      <p:cBhvr rctx="IE">
                                        <p:cTn id="330" dur="indefinite"/>
                                        <p:tgtEl>
                                          <p:spTgt spid="18"/>
                                        </p:tgtEl>
                                      </p:cBhvr>
                                    </p:animEffect>
                                  </p:childTnLst>
                                </p:cTn>
                              </p:par>
                              <p:par>
                                <p:cTn id="331" presetID="9" presetClass="emph" presetSubtype="0" grpId="1" nodeType="withEffect">
                                  <p:stCondLst>
                                    <p:cond delay="0"/>
                                  </p:stCondLst>
                                  <p:childTnLst>
                                    <p:set>
                                      <p:cBhvr rctx="PPT">
                                        <p:cTn id="332" dur="indefinite"/>
                                        <p:tgtEl>
                                          <p:spTgt spid="71"/>
                                        </p:tgtEl>
                                        <p:attrNameLst>
                                          <p:attrName>style.opacity</p:attrName>
                                        </p:attrNameLst>
                                      </p:cBhvr>
                                      <p:to>
                                        <p:strVal val="0.25"/>
                                      </p:to>
                                    </p:set>
                                    <p:animEffect filter="image" prLst="opacity: 0.25">
                                      <p:cBhvr rctx="IE">
                                        <p:cTn id="333" dur="indefinite"/>
                                        <p:tgtEl>
                                          <p:spTgt spid="71"/>
                                        </p:tgtEl>
                                      </p:cBhvr>
                                    </p:animEffect>
                                  </p:childTnLst>
                                </p:cTn>
                              </p:par>
                              <p:par>
                                <p:cTn id="334" presetID="9" presetClass="emph" presetSubtype="0" nodeType="withEffect">
                                  <p:stCondLst>
                                    <p:cond delay="0"/>
                                  </p:stCondLst>
                                  <p:childTnLst>
                                    <p:set>
                                      <p:cBhvr rctx="PPT">
                                        <p:cTn id="335" dur="indefinite"/>
                                        <p:tgtEl>
                                          <p:spTgt spid="77"/>
                                        </p:tgtEl>
                                        <p:attrNameLst>
                                          <p:attrName>style.opacity</p:attrName>
                                        </p:attrNameLst>
                                      </p:cBhvr>
                                      <p:to>
                                        <p:strVal val="0.25"/>
                                      </p:to>
                                    </p:set>
                                    <p:animEffect filter="image" prLst="opacity: 0.25">
                                      <p:cBhvr rctx="IE">
                                        <p:cTn id="336" dur="indefinite"/>
                                        <p:tgtEl>
                                          <p:spTgt spid="77"/>
                                        </p:tgtEl>
                                      </p:cBhvr>
                                    </p:animEffect>
                                  </p:childTnLst>
                                </p:cTn>
                              </p:par>
                              <p:par>
                                <p:cTn id="337" presetID="9" presetClass="emph" presetSubtype="0" grpId="0" nodeType="withEffect">
                                  <p:stCondLst>
                                    <p:cond delay="0"/>
                                  </p:stCondLst>
                                  <p:childTnLst>
                                    <p:set>
                                      <p:cBhvr rctx="PPT">
                                        <p:cTn id="338" dur="indefinite"/>
                                        <p:tgtEl>
                                          <p:spTgt spid="43"/>
                                        </p:tgtEl>
                                        <p:attrNameLst>
                                          <p:attrName>style.opacity</p:attrName>
                                        </p:attrNameLst>
                                      </p:cBhvr>
                                      <p:to>
                                        <p:strVal val="0.25"/>
                                      </p:to>
                                    </p:set>
                                    <p:animEffect filter="image" prLst="opacity: 0.25">
                                      <p:cBhvr rctx="IE">
                                        <p:cTn id="339" dur="indefinite"/>
                                        <p:tgtEl>
                                          <p:spTgt spid="43"/>
                                        </p:tgtEl>
                                      </p:cBhvr>
                                    </p:animEffect>
                                  </p:childTnLst>
                                </p:cTn>
                              </p:par>
                              <p:par>
                                <p:cTn id="340" presetID="9" presetClass="emph" presetSubtype="0" grpId="1" nodeType="withEffect">
                                  <p:stCondLst>
                                    <p:cond delay="0"/>
                                  </p:stCondLst>
                                  <p:childTnLst>
                                    <p:set>
                                      <p:cBhvr rctx="PPT">
                                        <p:cTn id="341" dur="indefinite"/>
                                        <p:tgtEl>
                                          <p:spTgt spid="13"/>
                                        </p:tgtEl>
                                        <p:attrNameLst>
                                          <p:attrName>style.opacity</p:attrName>
                                        </p:attrNameLst>
                                      </p:cBhvr>
                                      <p:to>
                                        <p:strVal val="0.25"/>
                                      </p:to>
                                    </p:set>
                                    <p:animEffect filter="image" prLst="opacity: 0.25">
                                      <p:cBhvr rctx="IE">
                                        <p:cTn id="342" dur="indefinite"/>
                                        <p:tgtEl>
                                          <p:spTgt spid="13"/>
                                        </p:tgtEl>
                                      </p:cBhvr>
                                    </p:animEffect>
                                  </p:childTnLst>
                                </p:cTn>
                              </p:par>
                              <p:par>
                                <p:cTn id="343" presetID="9" presetClass="emph" presetSubtype="0" grpId="2" nodeType="withEffect">
                                  <p:stCondLst>
                                    <p:cond delay="0"/>
                                  </p:stCondLst>
                                  <p:childTnLst>
                                    <p:set>
                                      <p:cBhvr rctx="PPT">
                                        <p:cTn id="344" dur="indefinite"/>
                                        <p:tgtEl>
                                          <p:spTgt spid="36"/>
                                        </p:tgtEl>
                                        <p:attrNameLst>
                                          <p:attrName>style.opacity</p:attrName>
                                        </p:attrNameLst>
                                      </p:cBhvr>
                                      <p:to>
                                        <p:strVal val="0.25"/>
                                      </p:to>
                                    </p:set>
                                    <p:animEffect filter="image" prLst="opacity: 0.25">
                                      <p:cBhvr rctx="IE">
                                        <p:cTn id="345" dur="indefinite"/>
                                        <p:tgtEl>
                                          <p:spTgt spid="36"/>
                                        </p:tgtEl>
                                      </p:cBhvr>
                                    </p:animEffect>
                                  </p:childTnLst>
                                </p:cTn>
                              </p:par>
                              <p:par>
                                <p:cTn id="346" presetID="9" presetClass="emph" presetSubtype="0" grpId="2" nodeType="withEffect">
                                  <p:stCondLst>
                                    <p:cond delay="0"/>
                                  </p:stCondLst>
                                  <p:childTnLst>
                                    <p:set>
                                      <p:cBhvr rctx="PPT">
                                        <p:cTn id="347" dur="indefinite"/>
                                        <p:tgtEl>
                                          <p:spTgt spid="37"/>
                                        </p:tgtEl>
                                        <p:attrNameLst>
                                          <p:attrName>style.opacity</p:attrName>
                                        </p:attrNameLst>
                                      </p:cBhvr>
                                      <p:to>
                                        <p:strVal val="0.25"/>
                                      </p:to>
                                    </p:set>
                                    <p:animEffect filter="image" prLst="opacity: 0.25">
                                      <p:cBhvr rctx="IE">
                                        <p:cTn id="348" dur="indefinite"/>
                                        <p:tgtEl>
                                          <p:spTgt spid="37"/>
                                        </p:tgtEl>
                                      </p:cBhvr>
                                    </p:animEffect>
                                  </p:childTnLst>
                                </p:cTn>
                              </p:par>
                              <p:par>
                                <p:cTn id="349" presetID="9" presetClass="emph" presetSubtype="0" grpId="2" nodeType="withEffect">
                                  <p:stCondLst>
                                    <p:cond delay="0"/>
                                  </p:stCondLst>
                                  <p:childTnLst>
                                    <p:set>
                                      <p:cBhvr rctx="PPT">
                                        <p:cTn id="350" dur="indefinite"/>
                                        <p:tgtEl>
                                          <p:spTgt spid="74"/>
                                        </p:tgtEl>
                                        <p:attrNameLst>
                                          <p:attrName>style.opacity</p:attrName>
                                        </p:attrNameLst>
                                      </p:cBhvr>
                                      <p:to>
                                        <p:strVal val="0.25"/>
                                      </p:to>
                                    </p:set>
                                    <p:animEffect filter="image" prLst="opacity: 0.25">
                                      <p:cBhvr rctx="IE">
                                        <p:cTn id="351" dur="indefinite"/>
                                        <p:tgtEl>
                                          <p:spTgt spid="74"/>
                                        </p:tgtEl>
                                      </p:cBhvr>
                                    </p:animEffect>
                                  </p:childTnLst>
                                </p:cTn>
                              </p:par>
                              <p:par>
                                <p:cTn id="352" presetID="9" presetClass="emph" presetSubtype="0" grpId="2" nodeType="withEffect">
                                  <p:stCondLst>
                                    <p:cond delay="0"/>
                                  </p:stCondLst>
                                  <p:childTnLst>
                                    <p:set>
                                      <p:cBhvr rctx="PPT">
                                        <p:cTn id="353" dur="indefinite"/>
                                        <p:tgtEl>
                                          <p:spTgt spid="76"/>
                                        </p:tgtEl>
                                        <p:attrNameLst>
                                          <p:attrName>style.opacity</p:attrName>
                                        </p:attrNameLst>
                                      </p:cBhvr>
                                      <p:to>
                                        <p:strVal val="0.25"/>
                                      </p:to>
                                    </p:set>
                                    <p:animEffect filter="image" prLst="opacity: 0.25">
                                      <p:cBhvr rctx="IE">
                                        <p:cTn id="354" dur="indefinite"/>
                                        <p:tgtEl>
                                          <p:spTgt spid="76"/>
                                        </p:tgtEl>
                                      </p:cBhvr>
                                    </p:animEffect>
                                  </p:childTnLst>
                                </p:cTn>
                              </p:par>
                              <p:par>
                                <p:cTn id="355" presetID="9" presetClass="emph" presetSubtype="0" grpId="1" nodeType="withEffect">
                                  <p:stCondLst>
                                    <p:cond delay="0"/>
                                  </p:stCondLst>
                                  <p:childTnLst>
                                    <p:set>
                                      <p:cBhvr rctx="PPT">
                                        <p:cTn id="356" dur="indefinite"/>
                                        <p:tgtEl>
                                          <p:spTgt spid="78"/>
                                        </p:tgtEl>
                                        <p:attrNameLst>
                                          <p:attrName>style.opacity</p:attrName>
                                        </p:attrNameLst>
                                      </p:cBhvr>
                                      <p:to>
                                        <p:strVal val="0.25"/>
                                      </p:to>
                                    </p:set>
                                    <p:animEffect filter="image" prLst="opacity: 0.25">
                                      <p:cBhvr rctx="IE">
                                        <p:cTn id="357" dur="indefinite"/>
                                        <p:tgtEl>
                                          <p:spTgt spid="78"/>
                                        </p:tgtEl>
                                      </p:cBhvr>
                                    </p:animEffect>
                                  </p:childTnLst>
                                </p:cTn>
                              </p:par>
                              <p:par>
                                <p:cTn id="358" presetID="9" presetClass="emph" presetSubtype="0" grpId="2" nodeType="withEffect">
                                  <p:stCondLst>
                                    <p:cond delay="0"/>
                                  </p:stCondLst>
                                  <p:childTnLst>
                                    <p:set>
                                      <p:cBhvr rctx="PPT">
                                        <p:cTn id="359" dur="indefinite"/>
                                        <p:tgtEl>
                                          <p:spTgt spid="88"/>
                                        </p:tgtEl>
                                        <p:attrNameLst>
                                          <p:attrName>style.opacity</p:attrName>
                                        </p:attrNameLst>
                                      </p:cBhvr>
                                      <p:to>
                                        <p:strVal val="0.25"/>
                                      </p:to>
                                    </p:set>
                                    <p:animEffect filter="image" prLst="opacity: 0.25">
                                      <p:cBhvr rctx="IE">
                                        <p:cTn id="360" dur="indefinite"/>
                                        <p:tgtEl>
                                          <p:spTgt spid="88"/>
                                        </p:tgtEl>
                                      </p:cBhvr>
                                    </p:animEffect>
                                  </p:childTnLst>
                                </p:cTn>
                              </p:par>
                              <p:par>
                                <p:cTn id="361" presetID="9" presetClass="emph" presetSubtype="0" grpId="2" nodeType="withEffect">
                                  <p:stCondLst>
                                    <p:cond delay="0"/>
                                  </p:stCondLst>
                                  <p:childTnLst>
                                    <p:set>
                                      <p:cBhvr rctx="PPT">
                                        <p:cTn id="362" dur="indefinite"/>
                                        <p:tgtEl>
                                          <p:spTgt spid="89"/>
                                        </p:tgtEl>
                                        <p:attrNameLst>
                                          <p:attrName>style.opacity</p:attrName>
                                        </p:attrNameLst>
                                      </p:cBhvr>
                                      <p:to>
                                        <p:strVal val="0.25"/>
                                      </p:to>
                                    </p:set>
                                    <p:animEffect filter="image" prLst="opacity: 0.25">
                                      <p:cBhvr rctx="IE">
                                        <p:cTn id="363" dur="indefinite"/>
                                        <p:tgtEl>
                                          <p:spTgt spid="89"/>
                                        </p:tgtEl>
                                      </p:cBhvr>
                                    </p:animEffect>
                                  </p:childTnLst>
                                </p:cTn>
                              </p:par>
                              <p:par>
                                <p:cTn id="364" presetID="9" presetClass="emph" presetSubtype="0" grpId="2" nodeType="withEffect">
                                  <p:stCondLst>
                                    <p:cond delay="0"/>
                                  </p:stCondLst>
                                  <p:childTnLst>
                                    <p:set>
                                      <p:cBhvr rctx="PPT">
                                        <p:cTn id="365" dur="indefinite"/>
                                        <p:tgtEl>
                                          <p:spTgt spid="90"/>
                                        </p:tgtEl>
                                        <p:attrNameLst>
                                          <p:attrName>style.opacity</p:attrName>
                                        </p:attrNameLst>
                                      </p:cBhvr>
                                      <p:to>
                                        <p:strVal val="0.25"/>
                                      </p:to>
                                    </p:set>
                                    <p:animEffect filter="image" prLst="opacity: 0.25">
                                      <p:cBhvr rctx="IE">
                                        <p:cTn id="366" dur="indefinite"/>
                                        <p:tgtEl>
                                          <p:spTgt spid="90"/>
                                        </p:tgtEl>
                                      </p:cBhvr>
                                    </p:animEffect>
                                  </p:childTnLst>
                                </p:cTn>
                              </p:par>
                              <p:par>
                                <p:cTn id="367" presetID="9" presetClass="emph" presetSubtype="0" grpId="2" nodeType="withEffect">
                                  <p:stCondLst>
                                    <p:cond delay="0"/>
                                  </p:stCondLst>
                                  <p:childTnLst>
                                    <p:set>
                                      <p:cBhvr rctx="PPT">
                                        <p:cTn id="368" dur="indefinite"/>
                                        <p:tgtEl>
                                          <p:spTgt spid="91"/>
                                        </p:tgtEl>
                                        <p:attrNameLst>
                                          <p:attrName>style.opacity</p:attrName>
                                        </p:attrNameLst>
                                      </p:cBhvr>
                                      <p:to>
                                        <p:strVal val="0.25"/>
                                      </p:to>
                                    </p:set>
                                    <p:animEffect filter="image" prLst="opacity: 0.25">
                                      <p:cBhvr rctx="IE">
                                        <p:cTn id="369" dur="indefinite"/>
                                        <p:tgtEl>
                                          <p:spTgt spid="91"/>
                                        </p:tgtEl>
                                      </p:cBhvr>
                                    </p:animEffect>
                                  </p:childTnLst>
                                </p:cTn>
                              </p:par>
                              <p:par>
                                <p:cTn id="370" presetID="9" presetClass="emph" presetSubtype="0" grpId="1" nodeType="withEffect">
                                  <p:stCondLst>
                                    <p:cond delay="0"/>
                                  </p:stCondLst>
                                  <p:childTnLst>
                                    <p:set>
                                      <p:cBhvr rctx="PPT">
                                        <p:cTn id="371" dur="indefinite"/>
                                        <p:tgtEl>
                                          <p:spTgt spid="92"/>
                                        </p:tgtEl>
                                        <p:attrNameLst>
                                          <p:attrName>style.opacity</p:attrName>
                                        </p:attrNameLst>
                                      </p:cBhvr>
                                      <p:to>
                                        <p:strVal val="0.25"/>
                                      </p:to>
                                    </p:set>
                                    <p:animEffect filter="image" prLst="opacity: 0.25">
                                      <p:cBhvr rctx="IE">
                                        <p:cTn id="372" dur="indefinite"/>
                                        <p:tgtEl>
                                          <p:spTgt spid="92"/>
                                        </p:tgtEl>
                                      </p:cBhvr>
                                    </p:animEffect>
                                  </p:childTnLst>
                                </p:cTn>
                              </p:par>
                              <p:par>
                                <p:cTn id="373" presetID="9" presetClass="emph" presetSubtype="0" grpId="2" nodeType="withEffect">
                                  <p:stCondLst>
                                    <p:cond delay="0"/>
                                  </p:stCondLst>
                                  <p:childTnLst>
                                    <p:set>
                                      <p:cBhvr rctx="PPT">
                                        <p:cTn id="374" dur="indefinite"/>
                                        <p:tgtEl>
                                          <p:spTgt spid="95"/>
                                        </p:tgtEl>
                                        <p:attrNameLst>
                                          <p:attrName>style.opacity</p:attrName>
                                        </p:attrNameLst>
                                      </p:cBhvr>
                                      <p:to>
                                        <p:strVal val="0.25"/>
                                      </p:to>
                                    </p:set>
                                    <p:animEffect filter="image" prLst="opacity: 0.25">
                                      <p:cBhvr rctx="IE">
                                        <p:cTn id="375" dur="indefinite"/>
                                        <p:tgtEl>
                                          <p:spTgt spid="95"/>
                                        </p:tgtEl>
                                      </p:cBhvr>
                                    </p:animEffect>
                                  </p:childTnLst>
                                </p:cTn>
                              </p:par>
                              <p:par>
                                <p:cTn id="376" presetID="9" presetClass="emph" presetSubtype="0" grpId="2" nodeType="withEffect">
                                  <p:stCondLst>
                                    <p:cond delay="0"/>
                                  </p:stCondLst>
                                  <p:childTnLst>
                                    <p:set>
                                      <p:cBhvr rctx="PPT">
                                        <p:cTn id="377" dur="indefinite"/>
                                        <p:tgtEl>
                                          <p:spTgt spid="96"/>
                                        </p:tgtEl>
                                        <p:attrNameLst>
                                          <p:attrName>style.opacity</p:attrName>
                                        </p:attrNameLst>
                                      </p:cBhvr>
                                      <p:to>
                                        <p:strVal val="0.25"/>
                                      </p:to>
                                    </p:set>
                                    <p:animEffect filter="image" prLst="opacity: 0.25">
                                      <p:cBhvr rctx="IE">
                                        <p:cTn id="378" dur="indefinite"/>
                                        <p:tgtEl>
                                          <p:spTgt spid="96"/>
                                        </p:tgtEl>
                                      </p:cBhvr>
                                    </p:animEffect>
                                  </p:childTnLst>
                                </p:cTn>
                              </p:par>
                              <p:par>
                                <p:cTn id="379" presetID="9" presetClass="emph" presetSubtype="0" grpId="2" nodeType="withEffect">
                                  <p:stCondLst>
                                    <p:cond delay="0"/>
                                  </p:stCondLst>
                                  <p:childTnLst>
                                    <p:set>
                                      <p:cBhvr rctx="PPT">
                                        <p:cTn id="380" dur="indefinite"/>
                                        <p:tgtEl>
                                          <p:spTgt spid="97"/>
                                        </p:tgtEl>
                                        <p:attrNameLst>
                                          <p:attrName>style.opacity</p:attrName>
                                        </p:attrNameLst>
                                      </p:cBhvr>
                                      <p:to>
                                        <p:strVal val="0.25"/>
                                      </p:to>
                                    </p:set>
                                    <p:animEffect filter="image" prLst="opacity: 0.25">
                                      <p:cBhvr rctx="IE">
                                        <p:cTn id="381" dur="indefinite"/>
                                        <p:tgtEl>
                                          <p:spTgt spid="97"/>
                                        </p:tgtEl>
                                      </p:cBhvr>
                                    </p:animEffect>
                                  </p:childTnLst>
                                </p:cTn>
                              </p:par>
                              <p:par>
                                <p:cTn id="382" presetID="9" presetClass="emph" presetSubtype="0" grpId="2" nodeType="withEffect">
                                  <p:stCondLst>
                                    <p:cond delay="0"/>
                                  </p:stCondLst>
                                  <p:childTnLst>
                                    <p:set>
                                      <p:cBhvr rctx="PPT">
                                        <p:cTn id="383" dur="indefinite"/>
                                        <p:tgtEl>
                                          <p:spTgt spid="98"/>
                                        </p:tgtEl>
                                        <p:attrNameLst>
                                          <p:attrName>style.opacity</p:attrName>
                                        </p:attrNameLst>
                                      </p:cBhvr>
                                      <p:to>
                                        <p:strVal val="0.25"/>
                                      </p:to>
                                    </p:set>
                                    <p:animEffect filter="image" prLst="opacity: 0.25">
                                      <p:cBhvr rctx="IE">
                                        <p:cTn id="384" dur="indefinite"/>
                                        <p:tgtEl>
                                          <p:spTgt spid="98"/>
                                        </p:tgtEl>
                                      </p:cBhvr>
                                    </p:animEffect>
                                  </p:childTnLst>
                                </p:cTn>
                              </p:par>
                              <p:par>
                                <p:cTn id="385" presetID="9" presetClass="emph" presetSubtype="0" grpId="1" nodeType="withEffect">
                                  <p:stCondLst>
                                    <p:cond delay="0"/>
                                  </p:stCondLst>
                                  <p:childTnLst>
                                    <p:set>
                                      <p:cBhvr rctx="PPT">
                                        <p:cTn id="386" dur="indefinite"/>
                                        <p:tgtEl>
                                          <p:spTgt spid="99"/>
                                        </p:tgtEl>
                                        <p:attrNameLst>
                                          <p:attrName>style.opacity</p:attrName>
                                        </p:attrNameLst>
                                      </p:cBhvr>
                                      <p:to>
                                        <p:strVal val="0.25"/>
                                      </p:to>
                                    </p:set>
                                    <p:animEffect filter="image" prLst="opacity: 0.25">
                                      <p:cBhvr rctx="IE">
                                        <p:cTn id="387" dur="indefinite"/>
                                        <p:tgtEl>
                                          <p:spTgt spid="99"/>
                                        </p:tgtEl>
                                      </p:cBhvr>
                                    </p:animEffect>
                                  </p:childTnLst>
                                </p:cTn>
                              </p:par>
                              <p:par>
                                <p:cTn id="388" presetID="9" presetClass="emph" presetSubtype="0" grpId="2" nodeType="withEffect">
                                  <p:stCondLst>
                                    <p:cond delay="0"/>
                                  </p:stCondLst>
                                  <p:childTnLst>
                                    <p:set>
                                      <p:cBhvr rctx="PPT">
                                        <p:cTn id="389" dur="indefinite"/>
                                        <p:tgtEl>
                                          <p:spTgt spid="102"/>
                                        </p:tgtEl>
                                        <p:attrNameLst>
                                          <p:attrName>style.opacity</p:attrName>
                                        </p:attrNameLst>
                                      </p:cBhvr>
                                      <p:to>
                                        <p:strVal val="0.25"/>
                                      </p:to>
                                    </p:set>
                                    <p:animEffect filter="image" prLst="opacity: 0.25">
                                      <p:cBhvr rctx="IE">
                                        <p:cTn id="390" dur="indefinite"/>
                                        <p:tgtEl>
                                          <p:spTgt spid="102"/>
                                        </p:tgtEl>
                                      </p:cBhvr>
                                    </p:animEffect>
                                  </p:childTnLst>
                                </p:cTn>
                              </p:par>
                              <p:par>
                                <p:cTn id="391" presetID="9" presetClass="emph" presetSubtype="0" grpId="2" nodeType="withEffect">
                                  <p:stCondLst>
                                    <p:cond delay="0"/>
                                  </p:stCondLst>
                                  <p:childTnLst>
                                    <p:set>
                                      <p:cBhvr rctx="PPT">
                                        <p:cTn id="392" dur="indefinite"/>
                                        <p:tgtEl>
                                          <p:spTgt spid="103"/>
                                        </p:tgtEl>
                                        <p:attrNameLst>
                                          <p:attrName>style.opacity</p:attrName>
                                        </p:attrNameLst>
                                      </p:cBhvr>
                                      <p:to>
                                        <p:strVal val="0.25"/>
                                      </p:to>
                                    </p:set>
                                    <p:animEffect filter="image" prLst="opacity: 0.25">
                                      <p:cBhvr rctx="IE">
                                        <p:cTn id="393" dur="indefinite"/>
                                        <p:tgtEl>
                                          <p:spTgt spid="103"/>
                                        </p:tgtEl>
                                      </p:cBhvr>
                                    </p:animEffect>
                                  </p:childTnLst>
                                </p:cTn>
                              </p:par>
                              <p:par>
                                <p:cTn id="394" presetID="9" presetClass="emph" presetSubtype="0" grpId="2" nodeType="withEffect">
                                  <p:stCondLst>
                                    <p:cond delay="0"/>
                                  </p:stCondLst>
                                  <p:childTnLst>
                                    <p:set>
                                      <p:cBhvr rctx="PPT">
                                        <p:cTn id="395" dur="indefinite"/>
                                        <p:tgtEl>
                                          <p:spTgt spid="104"/>
                                        </p:tgtEl>
                                        <p:attrNameLst>
                                          <p:attrName>style.opacity</p:attrName>
                                        </p:attrNameLst>
                                      </p:cBhvr>
                                      <p:to>
                                        <p:strVal val="0.25"/>
                                      </p:to>
                                    </p:set>
                                    <p:animEffect filter="image" prLst="opacity: 0.25">
                                      <p:cBhvr rctx="IE">
                                        <p:cTn id="396" dur="indefinite"/>
                                        <p:tgtEl>
                                          <p:spTgt spid="104"/>
                                        </p:tgtEl>
                                      </p:cBhvr>
                                    </p:animEffect>
                                  </p:childTnLst>
                                </p:cTn>
                              </p:par>
                              <p:par>
                                <p:cTn id="397" presetID="9" presetClass="emph" presetSubtype="0" grpId="2" nodeType="withEffect">
                                  <p:stCondLst>
                                    <p:cond delay="0"/>
                                  </p:stCondLst>
                                  <p:childTnLst>
                                    <p:set>
                                      <p:cBhvr rctx="PPT">
                                        <p:cTn id="398" dur="indefinite"/>
                                        <p:tgtEl>
                                          <p:spTgt spid="105"/>
                                        </p:tgtEl>
                                        <p:attrNameLst>
                                          <p:attrName>style.opacity</p:attrName>
                                        </p:attrNameLst>
                                      </p:cBhvr>
                                      <p:to>
                                        <p:strVal val="0.25"/>
                                      </p:to>
                                    </p:set>
                                    <p:animEffect filter="image" prLst="opacity: 0.25">
                                      <p:cBhvr rctx="IE">
                                        <p:cTn id="399" dur="indefinite"/>
                                        <p:tgtEl>
                                          <p:spTgt spid="105"/>
                                        </p:tgtEl>
                                      </p:cBhvr>
                                    </p:animEffect>
                                  </p:childTnLst>
                                </p:cTn>
                              </p:par>
                              <p:par>
                                <p:cTn id="400" presetID="9" presetClass="emph" presetSubtype="0" grpId="1" nodeType="withEffect">
                                  <p:stCondLst>
                                    <p:cond delay="0"/>
                                  </p:stCondLst>
                                  <p:childTnLst>
                                    <p:set>
                                      <p:cBhvr rctx="PPT">
                                        <p:cTn id="401" dur="indefinite"/>
                                        <p:tgtEl>
                                          <p:spTgt spid="106"/>
                                        </p:tgtEl>
                                        <p:attrNameLst>
                                          <p:attrName>style.opacity</p:attrName>
                                        </p:attrNameLst>
                                      </p:cBhvr>
                                      <p:to>
                                        <p:strVal val="0.25"/>
                                      </p:to>
                                    </p:set>
                                    <p:animEffect filter="image" prLst="opacity: 0.25">
                                      <p:cBhvr rctx="IE">
                                        <p:cTn id="402" dur="indefinite"/>
                                        <p:tgtEl>
                                          <p:spTgt spid="106"/>
                                        </p:tgtEl>
                                      </p:cBhvr>
                                    </p:animEffect>
                                  </p:childTnLst>
                                </p:cTn>
                              </p:par>
                              <p:par>
                                <p:cTn id="403" presetID="9" presetClass="emph" presetSubtype="0" grpId="1" nodeType="withEffect">
                                  <p:stCondLst>
                                    <p:cond delay="0"/>
                                  </p:stCondLst>
                                  <p:childTnLst>
                                    <p:set>
                                      <p:cBhvr rctx="PPT">
                                        <p:cTn id="404" dur="indefinite"/>
                                        <p:tgtEl>
                                          <p:spTgt spid="81"/>
                                        </p:tgtEl>
                                        <p:attrNameLst>
                                          <p:attrName>style.opacity</p:attrName>
                                        </p:attrNameLst>
                                      </p:cBhvr>
                                      <p:to>
                                        <p:strVal val="0.25"/>
                                      </p:to>
                                    </p:set>
                                    <p:animEffect filter="image" prLst="opacity: 0.25">
                                      <p:cBhvr rctx="IE">
                                        <p:cTn id="405" dur="indefinite"/>
                                        <p:tgtEl>
                                          <p:spTgt spid="81"/>
                                        </p:tgtEl>
                                      </p:cBhvr>
                                    </p:animEffect>
                                  </p:childTnLst>
                                </p:cTn>
                              </p:par>
                              <p:par>
                                <p:cTn id="406" presetID="9" presetClass="emph" presetSubtype="0" grpId="1" nodeType="withEffect">
                                  <p:stCondLst>
                                    <p:cond delay="0"/>
                                  </p:stCondLst>
                                  <p:childTnLst>
                                    <p:set>
                                      <p:cBhvr rctx="PPT">
                                        <p:cTn id="407" dur="indefinite"/>
                                        <p:tgtEl>
                                          <p:spTgt spid="93"/>
                                        </p:tgtEl>
                                        <p:attrNameLst>
                                          <p:attrName>style.opacity</p:attrName>
                                        </p:attrNameLst>
                                      </p:cBhvr>
                                      <p:to>
                                        <p:strVal val="0.25"/>
                                      </p:to>
                                    </p:set>
                                    <p:animEffect filter="image" prLst="opacity: 0.25">
                                      <p:cBhvr rctx="IE">
                                        <p:cTn id="408" dur="indefinite"/>
                                        <p:tgtEl>
                                          <p:spTgt spid="93"/>
                                        </p:tgtEl>
                                      </p:cBhvr>
                                    </p:animEffect>
                                  </p:childTnLst>
                                </p:cTn>
                              </p:par>
                              <p:par>
                                <p:cTn id="409" presetID="9" presetClass="emph" presetSubtype="0" grpId="1" nodeType="withEffect">
                                  <p:stCondLst>
                                    <p:cond delay="0"/>
                                  </p:stCondLst>
                                  <p:childTnLst>
                                    <p:set>
                                      <p:cBhvr rctx="PPT">
                                        <p:cTn id="410" dur="indefinite"/>
                                        <p:tgtEl>
                                          <p:spTgt spid="100"/>
                                        </p:tgtEl>
                                        <p:attrNameLst>
                                          <p:attrName>style.opacity</p:attrName>
                                        </p:attrNameLst>
                                      </p:cBhvr>
                                      <p:to>
                                        <p:strVal val="0.25"/>
                                      </p:to>
                                    </p:set>
                                    <p:animEffect filter="image" prLst="opacity: 0.25">
                                      <p:cBhvr rctx="IE">
                                        <p:cTn id="411" dur="indefinite"/>
                                        <p:tgtEl>
                                          <p:spTgt spid="100"/>
                                        </p:tgtEl>
                                      </p:cBhvr>
                                    </p:animEffect>
                                  </p:childTnLst>
                                </p:cTn>
                              </p:par>
                              <p:par>
                                <p:cTn id="412" presetID="9" presetClass="emph" presetSubtype="0" grpId="1" nodeType="withEffect">
                                  <p:stCondLst>
                                    <p:cond delay="0"/>
                                  </p:stCondLst>
                                  <p:childTnLst>
                                    <p:set>
                                      <p:cBhvr rctx="PPT">
                                        <p:cTn id="413" dur="indefinite"/>
                                        <p:tgtEl>
                                          <p:spTgt spid="107"/>
                                        </p:tgtEl>
                                        <p:attrNameLst>
                                          <p:attrName>style.opacity</p:attrName>
                                        </p:attrNameLst>
                                      </p:cBhvr>
                                      <p:to>
                                        <p:strVal val="0.25"/>
                                      </p:to>
                                    </p:set>
                                    <p:animEffect filter="image" prLst="opacity: 0.25">
                                      <p:cBhvr rctx="IE">
                                        <p:cTn id="414" dur="indefinite"/>
                                        <p:tgtEl>
                                          <p:spTgt spid="107"/>
                                        </p:tgtEl>
                                      </p:cBhvr>
                                    </p:animEffect>
                                  </p:childTnLst>
                                </p:cTn>
                              </p:par>
                            </p:childTnLst>
                          </p:cTn>
                        </p:par>
                      </p:childTnLst>
                    </p:cTn>
                  </p:par>
                  <p:par>
                    <p:cTn id="415" fill="hold">
                      <p:stCondLst>
                        <p:cond delay="indefinite"/>
                      </p:stCondLst>
                      <p:childTnLst>
                        <p:par>
                          <p:cTn id="416" fill="hold">
                            <p:stCondLst>
                              <p:cond delay="0"/>
                            </p:stCondLst>
                            <p:childTnLst>
                              <p:par>
                                <p:cTn id="417" presetID="1" presetClass="entr" presetSubtype="0" fill="hold" grpId="0" nodeType="clickEffect">
                                  <p:stCondLst>
                                    <p:cond delay="0"/>
                                  </p:stCondLst>
                                  <p:childTnLst>
                                    <p:set>
                                      <p:cBhvr>
                                        <p:cTn id="4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87" grpId="2" animBg="1"/>
      <p:bldP spid="80" grpId="0" animBg="1"/>
      <p:bldP spid="80" grpId="1" animBg="1"/>
      <p:bldP spid="80" grpId="2" animBg="1"/>
      <p:bldP spid="35" grpId="0" animBg="1"/>
      <p:bldP spid="35" grpId="1" animBg="1"/>
      <p:bldP spid="35" grpId="2" animBg="1"/>
      <p:bldP spid="94" grpId="0" animBg="1"/>
      <p:bldP spid="94" grpId="1" animBg="1"/>
      <p:bldP spid="94" grpId="2" animBg="1"/>
      <p:bldP spid="101" grpId="0" animBg="1"/>
      <p:bldP spid="101" grpId="1" animBg="1"/>
      <p:bldP spid="101" grpId="2" animBg="1"/>
      <p:bldP spid="82" grpId="0"/>
      <p:bldP spid="82" grpId="1"/>
      <p:bldP spid="82" grpId="2"/>
      <p:bldP spid="83" grpId="0"/>
      <p:bldP spid="83" grpId="1"/>
      <p:bldP spid="83" grpId="2"/>
      <p:bldP spid="84" grpId="0"/>
      <p:bldP spid="84" grpId="1"/>
      <p:bldP spid="84" grpId="2"/>
      <p:bldP spid="85" grpId="0"/>
      <p:bldP spid="85" grpId="1"/>
      <p:bldP spid="85" grpId="2"/>
      <p:bldP spid="86" grpId="0"/>
      <p:bldP spid="86" grpId="1"/>
      <p:bldP spid="69" grpId="0" animBg="1"/>
      <p:bldP spid="69" grpId="1" animBg="1"/>
      <p:bldP spid="65" grpId="0" animBg="1"/>
      <p:bldP spid="65" grpId="1" animBg="1"/>
      <p:bldP spid="66" grpId="0" animBg="1"/>
      <p:bldP spid="66" grpId="1" animBg="1"/>
      <p:bldP spid="67" grpId="0" animBg="1"/>
      <p:bldP spid="67" grpId="1" animBg="1"/>
      <p:bldP spid="68" grpId="0" animBg="1"/>
      <p:bldP spid="68" grpId="1" animBg="1"/>
      <p:bldP spid="57" grpId="0" animBg="1"/>
      <p:bldP spid="57" grpId="1" animBg="1"/>
      <p:bldP spid="57" grpId="2" animBg="1"/>
      <p:bldP spid="57" grpId="3" animBg="1"/>
      <p:bldP spid="55" grpId="0" animBg="1"/>
      <p:bldP spid="55" grpId="1" animBg="1"/>
      <p:bldP spid="55" grpId="2" animBg="1"/>
      <p:bldP spid="55" grpId="3" animBg="1"/>
      <p:bldP spid="56" grpId="0" animBg="1"/>
      <p:bldP spid="56" grpId="1" animBg="1"/>
      <p:bldP spid="56" grpId="2" animBg="1"/>
      <p:bldP spid="56" grpId="3" animBg="1"/>
      <p:bldP spid="44" grpId="0" animBg="1"/>
      <p:bldP spid="44" grpId="1" animBg="1"/>
      <p:bldP spid="44" grpId="2" animBg="1"/>
      <p:bldP spid="44" grpId="3" animBg="1"/>
      <p:bldP spid="54" grpId="0" animBg="1"/>
      <p:bldP spid="54" grpId="1" animBg="1"/>
      <p:bldP spid="54" grpId="2" animBg="1"/>
      <p:bldP spid="54" grpId="3"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 grpId="0" animBg="1"/>
      <p:bldP spid="7" grpId="0" animBg="1"/>
      <p:bldP spid="7" grpId="1" animBg="1"/>
      <p:bldP spid="7" grpId="2" animBg="1"/>
      <p:bldP spid="7" grpId="3" animBg="1"/>
      <p:bldP spid="7" grpId="4" animBg="1"/>
      <p:bldP spid="8" grpId="0"/>
      <p:bldP spid="71" grpId="0"/>
      <p:bldP spid="71" grpId="1"/>
      <p:bldP spid="43" grpId="0" animBg="1"/>
      <p:bldP spid="13" grpId="0" animBg="1"/>
      <p:bldP spid="13" grpId="1" animBg="1"/>
      <p:bldP spid="63" grpId="0" animBg="1"/>
      <p:bldP spid="36" grpId="0"/>
      <p:bldP spid="36" grpId="1"/>
      <p:bldP spid="36" grpId="2"/>
      <p:bldP spid="37" grpId="0"/>
      <p:bldP spid="37" grpId="1"/>
      <p:bldP spid="37" grpId="2"/>
      <p:bldP spid="74" grpId="0"/>
      <p:bldP spid="74" grpId="1"/>
      <p:bldP spid="74" grpId="2"/>
      <p:bldP spid="76" grpId="0"/>
      <p:bldP spid="76" grpId="1"/>
      <p:bldP spid="76" grpId="2"/>
      <p:bldP spid="78" grpId="0"/>
      <p:bldP spid="78" grpId="1"/>
      <p:bldP spid="88" grpId="0"/>
      <p:bldP spid="88" grpId="1"/>
      <p:bldP spid="88" grpId="2"/>
      <p:bldP spid="89" grpId="0"/>
      <p:bldP spid="89" grpId="1"/>
      <p:bldP spid="89" grpId="2"/>
      <p:bldP spid="90" grpId="0"/>
      <p:bldP spid="90" grpId="1"/>
      <p:bldP spid="90" grpId="2"/>
      <p:bldP spid="91" grpId="0"/>
      <p:bldP spid="91" grpId="1"/>
      <p:bldP spid="91" grpId="2"/>
      <p:bldP spid="92" grpId="0"/>
      <p:bldP spid="92" grpId="1"/>
      <p:bldP spid="95" grpId="0"/>
      <p:bldP spid="95" grpId="1"/>
      <p:bldP spid="95" grpId="2"/>
      <p:bldP spid="96" grpId="0"/>
      <p:bldP spid="96" grpId="1"/>
      <p:bldP spid="96" grpId="2"/>
      <p:bldP spid="97" grpId="0"/>
      <p:bldP spid="97" grpId="1"/>
      <p:bldP spid="97" grpId="2"/>
      <p:bldP spid="98" grpId="0"/>
      <p:bldP spid="98" grpId="1"/>
      <p:bldP spid="98" grpId="2"/>
      <p:bldP spid="99" grpId="0"/>
      <p:bldP spid="99" grpId="1"/>
      <p:bldP spid="102" grpId="0"/>
      <p:bldP spid="102" grpId="1"/>
      <p:bldP spid="102" grpId="2"/>
      <p:bldP spid="103" grpId="0"/>
      <p:bldP spid="103" grpId="1"/>
      <p:bldP spid="103" grpId="2"/>
      <p:bldP spid="104" grpId="0"/>
      <p:bldP spid="104" grpId="1"/>
      <p:bldP spid="104" grpId="2"/>
      <p:bldP spid="105" grpId="0"/>
      <p:bldP spid="105" grpId="1"/>
      <p:bldP spid="105" grpId="2"/>
      <p:bldP spid="106" grpId="0"/>
      <p:bldP spid="106" grpId="1"/>
      <p:bldP spid="81" grpId="0"/>
      <p:bldP spid="81" grpId="1"/>
      <p:bldP spid="93" grpId="0"/>
      <p:bldP spid="93" grpId="1"/>
      <p:bldP spid="100" grpId="0"/>
      <p:bldP spid="100" grpId="1"/>
      <p:bldP spid="107" grpId="0"/>
      <p:bldP spid="107" grpId="1"/>
      <p:bldP spid="40"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Location Filtering</a:t>
            </a:r>
          </a:p>
        </p:txBody>
      </p:sp>
      <p:sp>
        <p:nvSpPr>
          <p:cNvPr id="3" name="Content Placeholder 2"/>
          <p:cNvSpPr>
            <a:spLocks noGrp="1"/>
          </p:cNvSpPr>
          <p:nvPr>
            <p:ph idx="1"/>
          </p:nvPr>
        </p:nvSpPr>
        <p:spPr>
          <a:xfrm>
            <a:off x="228600" y="1126191"/>
            <a:ext cx="8610600" cy="5122211"/>
          </a:xfrm>
        </p:spPr>
        <p:txBody>
          <a:bodyPr/>
          <a:lstStyle/>
          <a:p>
            <a:r>
              <a:rPr lang="en-US" sz="2400" b="1" dirty="0">
                <a:solidFill>
                  <a:srgbClr val="0070C0"/>
                </a:solidFill>
              </a:rPr>
              <a:t>Alignment</a:t>
            </a:r>
            <a:r>
              <a:rPr lang="en-US" sz="2400" dirty="0"/>
              <a:t> is </a:t>
            </a:r>
            <a:r>
              <a:rPr lang="en-US" sz="2400" dirty="0">
                <a:solidFill>
                  <a:srgbClr val="FF0000"/>
                </a:solidFill>
              </a:rPr>
              <a:t>expensive</a:t>
            </a:r>
            <a:r>
              <a:rPr lang="en-US" sz="2400" dirty="0"/>
              <a:t> and requires the use of O(n</a:t>
            </a:r>
            <a:r>
              <a:rPr lang="en-US" sz="2400" baseline="30000" dirty="0"/>
              <a:t>2</a:t>
            </a:r>
            <a:r>
              <a:rPr lang="en-US" sz="2400" dirty="0"/>
              <a:t>) dynamic programming algorithm </a:t>
            </a:r>
          </a:p>
          <a:p>
            <a:pPr lvl="1"/>
            <a:r>
              <a:rPr lang="en-US" sz="2100" dirty="0"/>
              <a:t>We need to align millions to billions of reads </a:t>
            </a:r>
          </a:p>
          <a:p>
            <a:pPr lvl="2"/>
            <a:endParaRPr lang="en-US" sz="2250" dirty="0"/>
          </a:p>
          <a:p>
            <a:pPr marL="257175" lvl="1" indent="-257175">
              <a:buClr>
                <a:schemeClr val="accent1"/>
              </a:buClr>
              <a:buSzPct val="65000"/>
              <a:buFont typeface="Wingdings" pitchFamily="2" charset="2"/>
              <a:buChar char="n"/>
            </a:pPr>
            <a:r>
              <a:rPr lang="en-US" sz="2400" dirty="0"/>
              <a:t>Modern read mappers reduce the time spent on alignment for increased performance. Can be done in two ways:</a:t>
            </a:r>
          </a:p>
          <a:p>
            <a:pPr marL="721519" lvl="2" indent="-457200">
              <a:buSzPct val="100000"/>
              <a:buFont typeface="+mj-lt"/>
              <a:buAutoNum type="arabicPeriod"/>
            </a:pPr>
            <a:r>
              <a:rPr lang="en-US" sz="2250" dirty="0"/>
              <a:t>Optimize the algorithm for alignment</a:t>
            </a:r>
          </a:p>
          <a:p>
            <a:pPr marL="721519" lvl="2" indent="-457200">
              <a:buSzPct val="100000"/>
              <a:buFont typeface="+mj-lt"/>
              <a:buAutoNum type="arabicPeriod"/>
            </a:pPr>
            <a:r>
              <a:rPr lang="en-US" sz="2250" dirty="0"/>
              <a:t>Reduce the number of alignments necessary by </a:t>
            </a:r>
            <a:r>
              <a:rPr lang="en-US" sz="2250" b="1" dirty="0">
                <a:solidFill>
                  <a:srgbClr val="0070C0"/>
                </a:solidFill>
              </a:rPr>
              <a:t>filtering</a:t>
            </a:r>
            <a:r>
              <a:rPr lang="en-US" sz="2250" dirty="0">
                <a:solidFill>
                  <a:srgbClr val="0070C0"/>
                </a:solidFill>
              </a:rPr>
              <a:t> </a:t>
            </a:r>
            <a:r>
              <a:rPr lang="en-US" sz="2250" dirty="0"/>
              <a:t>out mismatches quickly </a:t>
            </a:r>
          </a:p>
          <a:p>
            <a:pPr marL="721519" lvl="2" indent="-457200">
              <a:buSzPct val="100000"/>
              <a:buFont typeface="+mj-lt"/>
              <a:buAutoNum type="arabicPeriod"/>
            </a:pPr>
            <a:endParaRPr lang="en-US" sz="2100" dirty="0"/>
          </a:p>
          <a:p>
            <a:pPr marL="257175" lvl="1" indent="-257175">
              <a:buClr>
                <a:schemeClr val="accent1"/>
              </a:buClr>
              <a:buSzPct val="65000"/>
              <a:buFont typeface="Wingdings" pitchFamily="2" charset="2"/>
              <a:buChar char="n"/>
            </a:pPr>
            <a:r>
              <a:rPr lang="en-US" sz="2400" dirty="0"/>
              <a:t>Both methods are used by mappers today, but </a:t>
            </a:r>
            <a:r>
              <a:rPr lang="en-US" sz="2400" dirty="0">
                <a:solidFill>
                  <a:srgbClr val="7030A0"/>
                </a:solidFill>
              </a:rPr>
              <a:t>filtering has replaced alignment as the bottleneck</a:t>
            </a:r>
            <a:r>
              <a:rPr lang="en-US" sz="2400" dirty="0"/>
              <a:t> </a:t>
            </a:r>
            <a:r>
              <a:rPr lang="en-US" sz="1400" b="1" dirty="0">
                <a:solidFill>
                  <a:srgbClr val="4E6229"/>
                </a:solidFill>
              </a:rPr>
              <a:t>[Xin+, BMC Genomics 2013]</a:t>
            </a:r>
          </a:p>
          <a:p>
            <a:pPr marL="257175" lvl="1" indent="-257175">
              <a:buClr>
                <a:schemeClr val="accent1"/>
              </a:buClr>
              <a:buSzPct val="65000"/>
              <a:buFont typeface="Wingdings" pitchFamily="2" charset="2"/>
              <a:buChar char="n"/>
            </a:pPr>
            <a:endParaRPr lang="en-US" sz="1400" b="1" dirty="0">
              <a:solidFill>
                <a:srgbClr val="4E6229"/>
              </a:solidFill>
            </a:endParaRP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7" name="Rounded Rectangle 6"/>
          <p:cNvSpPr/>
          <p:nvPr/>
        </p:nvSpPr>
        <p:spPr>
          <a:xfrm>
            <a:off x="649777" y="2888053"/>
            <a:ext cx="7768246" cy="1686731"/>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Our goal is to accelerate </a:t>
            </a:r>
            <a:r>
              <a:rPr kumimoji="0" lang="en-US" sz="3000" b="1" i="0" u="none" strike="noStrike" kern="1200" cap="none" spc="0" normalizeH="0" baseline="0" noProof="0" dirty="0">
                <a:ln>
                  <a:noFill/>
                </a:ln>
                <a:solidFill>
                  <a:srgbClr val="0070C0"/>
                </a:solidFill>
                <a:effectLst/>
                <a:uLnTx/>
                <a:uFillTx/>
                <a:latin typeface="Tahoma"/>
                <a:ea typeface="+mn-ea"/>
                <a:cs typeface="+mn-cs"/>
              </a:rPr>
              <a:t>read mapping</a:t>
            </a:r>
            <a:r>
              <a:rPr kumimoji="0" lang="en-US" sz="30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by improving the </a:t>
            </a:r>
            <a:r>
              <a:rPr kumimoji="0" lang="en-US" sz="3000" b="1" i="0" u="none" strike="noStrike" kern="1200" cap="none" spc="0" normalizeH="0" baseline="0" noProof="0" dirty="0">
                <a:ln>
                  <a:noFill/>
                </a:ln>
                <a:solidFill>
                  <a:srgbClr val="0070C0"/>
                </a:solidFill>
                <a:effectLst/>
                <a:uLnTx/>
                <a:uFillTx/>
                <a:latin typeface="Tahoma"/>
                <a:ea typeface="+mn-ea"/>
                <a:cs typeface="+mn-cs"/>
              </a:rPr>
              <a:t>filtering</a:t>
            </a:r>
            <a:r>
              <a:rPr kumimoji="0" lang="en-US" sz="3000" b="1" i="0" u="none" strike="noStrike" kern="1200" cap="none" spc="0" normalizeH="0" baseline="0" noProof="0" dirty="0">
                <a:ln>
                  <a:noFill/>
                </a:ln>
                <a:solidFill>
                  <a:srgbClr val="000000"/>
                </a:solidFill>
                <a:effectLst/>
                <a:uLnTx/>
                <a:uFillTx/>
                <a:latin typeface="Tahoma"/>
                <a:ea typeface="+mn-ea"/>
                <a:cs typeface="+mn-cs"/>
              </a:rPr>
              <a:t> step </a:t>
            </a:r>
          </a:p>
        </p:txBody>
      </p:sp>
    </p:spTree>
    <p:extLst>
      <p:ext uri="{BB962C8B-B14F-4D97-AF65-F5344CB8AC3E}">
        <p14:creationId xmlns:p14="http://schemas.microsoft.com/office/powerpoint/2010/main" val="1064340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0" end="0"/>
                                            </p:txEl>
                                          </p:spTgt>
                                        </p:tgtEl>
                                        <p:attrNameLst>
                                          <p:attrName>style.opacity</p:attrName>
                                        </p:attrNameLst>
                                      </p:cBhvr>
                                      <p:to>
                                        <p:strVal val="0.25"/>
                                      </p:to>
                                    </p:set>
                                    <p:animEffect filter="image" prLst="opacity: 0.25">
                                      <p:cBhvr rctx="IE">
                                        <p:cTn id="29" dur="indefinite"/>
                                        <p:tgtEl>
                                          <p:spTgt spid="3">
                                            <p:txEl>
                                              <p:pRg st="0" end="0"/>
                                            </p:txEl>
                                          </p:spTgt>
                                        </p:tgtEl>
                                      </p:cBhvr>
                                    </p:animEffect>
                                  </p:childTnLst>
                                </p:cTn>
                              </p:par>
                              <p:par>
                                <p:cTn id="30" presetID="9" presetClass="emph" presetSubtype="0" nodeType="withEffect">
                                  <p:stCondLst>
                                    <p:cond delay="0"/>
                                  </p:stCondLst>
                                  <p:childTnLst>
                                    <p:set>
                                      <p:cBhvr rctx="PPT">
                                        <p:cTn id="31" dur="indefinite"/>
                                        <p:tgtEl>
                                          <p:spTgt spid="3">
                                            <p:txEl>
                                              <p:pRg st="1" end="1"/>
                                            </p:txEl>
                                          </p:spTgt>
                                        </p:tgtEl>
                                        <p:attrNameLst>
                                          <p:attrName>style.opacity</p:attrName>
                                        </p:attrNameLst>
                                      </p:cBhvr>
                                      <p:to>
                                        <p:strVal val="0.25"/>
                                      </p:to>
                                    </p:set>
                                    <p:animEffect filter="image" prLst="opacity: 0.25">
                                      <p:cBhvr rctx="IE">
                                        <p:cTn id="32" dur="indefinite"/>
                                        <p:tgtEl>
                                          <p:spTgt spid="3">
                                            <p:txEl>
                                              <p:pRg st="1" end="1"/>
                                            </p:txEl>
                                          </p:spTgt>
                                        </p:tgtEl>
                                      </p:cBhvr>
                                    </p:animEffect>
                                  </p:childTnLst>
                                </p:cTn>
                              </p:par>
                              <p:par>
                                <p:cTn id="33" presetID="9" presetClass="emph" presetSubtype="0" nodeType="withEffect">
                                  <p:stCondLst>
                                    <p:cond delay="0"/>
                                  </p:stCondLst>
                                  <p:childTnLst>
                                    <p:set>
                                      <p:cBhvr rctx="PPT">
                                        <p:cTn id="34" dur="indefinite"/>
                                        <p:tgtEl>
                                          <p:spTgt spid="3">
                                            <p:txEl>
                                              <p:pRg st="3" end="3"/>
                                            </p:txEl>
                                          </p:spTgt>
                                        </p:tgtEl>
                                        <p:attrNameLst>
                                          <p:attrName>style.opacity</p:attrName>
                                        </p:attrNameLst>
                                      </p:cBhvr>
                                      <p:to>
                                        <p:strVal val="0.25"/>
                                      </p:to>
                                    </p:set>
                                    <p:animEffect filter="image" prLst="opacity: 0.25">
                                      <p:cBhvr rctx="IE">
                                        <p:cTn id="35" dur="indefinite"/>
                                        <p:tgtEl>
                                          <p:spTgt spid="3">
                                            <p:txEl>
                                              <p:pRg st="3" end="3"/>
                                            </p:txEl>
                                          </p:spTgt>
                                        </p:tgtEl>
                                      </p:cBhvr>
                                    </p:animEffect>
                                  </p:childTnLst>
                                </p:cTn>
                              </p:par>
                              <p:par>
                                <p:cTn id="36" presetID="9" presetClass="emph" presetSubtype="0" nodeType="withEffect">
                                  <p:stCondLst>
                                    <p:cond delay="0"/>
                                  </p:stCondLst>
                                  <p:childTnLst>
                                    <p:set>
                                      <p:cBhvr rctx="PPT">
                                        <p:cTn id="37" dur="indefinite"/>
                                        <p:tgtEl>
                                          <p:spTgt spid="3">
                                            <p:txEl>
                                              <p:pRg st="4" end="4"/>
                                            </p:txEl>
                                          </p:spTgt>
                                        </p:tgtEl>
                                        <p:attrNameLst>
                                          <p:attrName>style.opacity</p:attrName>
                                        </p:attrNameLst>
                                      </p:cBhvr>
                                      <p:to>
                                        <p:strVal val="0.25"/>
                                      </p:to>
                                    </p:set>
                                    <p:animEffect filter="image" prLst="opacity: 0.25">
                                      <p:cBhvr rctx="IE">
                                        <p:cTn id="38" dur="indefinite"/>
                                        <p:tgtEl>
                                          <p:spTgt spid="3">
                                            <p:txEl>
                                              <p:pRg st="4" end="4"/>
                                            </p:txEl>
                                          </p:spTgt>
                                        </p:tgtEl>
                                      </p:cBhvr>
                                    </p:animEffect>
                                  </p:childTnLst>
                                </p:cTn>
                              </p:par>
                              <p:par>
                                <p:cTn id="39" presetID="9" presetClass="emph" presetSubtype="0" nodeType="withEffect">
                                  <p:stCondLst>
                                    <p:cond delay="0"/>
                                  </p:stCondLst>
                                  <p:childTnLst>
                                    <p:set>
                                      <p:cBhvr rctx="PPT">
                                        <p:cTn id="40" dur="indefinite"/>
                                        <p:tgtEl>
                                          <p:spTgt spid="3">
                                            <p:txEl>
                                              <p:pRg st="5" end="5"/>
                                            </p:txEl>
                                          </p:spTgt>
                                        </p:tgtEl>
                                        <p:attrNameLst>
                                          <p:attrName>style.opacity</p:attrName>
                                        </p:attrNameLst>
                                      </p:cBhvr>
                                      <p:to>
                                        <p:strVal val="0.25"/>
                                      </p:to>
                                    </p:set>
                                    <p:animEffect filter="image" prLst="opacity: 0.25">
                                      <p:cBhvr rctx="IE">
                                        <p:cTn id="41" dur="indefinite"/>
                                        <p:tgtEl>
                                          <p:spTgt spid="3">
                                            <p:txEl>
                                              <p:pRg st="5" end="5"/>
                                            </p:txEl>
                                          </p:spTgt>
                                        </p:tgtEl>
                                      </p:cBhvr>
                                    </p:animEffect>
                                  </p:childTnLst>
                                </p:cTn>
                              </p:par>
                              <p:par>
                                <p:cTn id="42" presetID="9" presetClass="emph" presetSubtype="0" nodeType="withEffect">
                                  <p:stCondLst>
                                    <p:cond delay="0"/>
                                  </p:stCondLst>
                                  <p:childTnLst>
                                    <p:set>
                                      <p:cBhvr rctx="PPT">
                                        <p:cTn id="43" dur="indefinite"/>
                                        <p:tgtEl>
                                          <p:spTgt spid="3">
                                            <p:txEl>
                                              <p:pRg st="7" end="7"/>
                                            </p:txEl>
                                          </p:spTgt>
                                        </p:tgtEl>
                                        <p:attrNameLst>
                                          <p:attrName>style.opacity</p:attrName>
                                        </p:attrNameLst>
                                      </p:cBhvr>
                                      <p:to>
                                        <p:strVal val="0.25"/>
                                      </p:to>
                                    </p:set>
                                    <p:animEffect filter="image" prLst="opacity: 0.25">
                                      <p:cBhvr rctx="IE">
                                        <p:cTn id="44" dur="indefinite"/>
                                        <p:tgtEl>
                                          <p:spTgt spid="3">
                                            <p:txEl>
                                              <p:pRg st="7" end="7"/>
                                            </p:txEl>
                                          </p:spTgt>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Background: </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a:t>
            </a:r>
          </a:p>
        </p:txBody>
      </p:sp>
      <p:sp>
        <p:nvSpPr>
          <p:cNvPr id="12" name="Rectangle 11"/>
          <p:cNvSpPr/>
          <p:nvPr/>
        </p:nvSpPr>
        <p:spPr>
          <a:xfrm>
            <a:off x="946484" y="2862512"/>
            <a:ext cx="7816516" cy="42611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Hash Table Based with Filter</a:t>
            </a:r>
          </a:p>
        </p:txBody>
      </p:sp>
    </p:spTree>
    <p:extLst>
      <p:ext uri="{BB962C8B-B14F-4D97-AF65-F5344CB8AC3E}">
        <p14:creationId xmlns:p14="http://schemas.microsoft.com/office/powerpoint/2010/main" val="2853242616"/>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455236" y="1277896"/>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ounded Rectangle 69"/>
          <p:cNvSpPr/>
          <p:nvPr/>
        </p:nvSpPr>
        <p:spPr>
          <a:xfrm>
            <a:off x="5621313" y="2560108"/>
            <a:ext cx="3357797" cy="3754825"/>
          </a:xfrm>
          <a:prstGeom prst="roundRect">
            <a:avLst/>
          </a:prstGeom>
          <a:solidFill>
            <a:srgbClr val="EBF2DF"/>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Filter</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894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37</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1564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140</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Hash Tables in 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7996846" y="2"/>
            <a:ext cx="1147154" cy="973789"/>
          </a:xfrm>
          <a:prstGeom prst="rect">
            <a:avLst/>
          </a:prstGeom>
        </p:spPr>
      </p:pic>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TextBox 7"/>
          <p:cNvSpPr txBox="1"/>
          <p:nvPr/>
        </p:nvSpPr>
        <p:spPr>
          <a:xfrm>
            <a:off x="79747" y="919191"/>
            <a:ext cx="3114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Read Sequence (100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B812F">
                    <a:lumMod val="75000"/>
                  </a:srgbClr>
                </a:solidFill>
                <a:effectLst/>
                <a:uLnTx/>
                <a:uFillTx/>
                <a:latin typeface="Tahoma"/>
                <a:ea typeface="+mn-ea"/>
                <a:cs typeface="+mn-cs"/>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621313" y="3104282"/>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Reference Genome</a:t>
            </a: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lain" startAt="37"/>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140</a:t>
            </a:r>
          </a:p>
          <a:p>
            <a:pPr marL="342900" marR="0" lvl="0" indent="-342900" algn="ctr" defTabSz="914400" rtl="0" eaLnBrk="1" fontAlgn="auto" latinLnBrk="0" hangingPunct="1">
              <a:lnSpc>
                <a:spcPct val="100000"/>
              </a:lnSpc>
              <a:spcBef>
                <a:spcPts val="0"/>
              </a:spcBef>
              <a:spcAft>
                <a:spcPts val="0"/>
              </a:spcAft>
              <a:buClrTx/>
              <a:buSzTx/>
              <a:buFontTx/>
              <a:buAutoNum type="arabicPlain" startAt="894"/>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1203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36" name="TextBox 35"/>
          <p:cNvSpPr txBox="1"/>
          <p:nvPr/>
        </p:nvSpPr>
        <p:spPr>
          <a:xfrm>
            <a:off x="817172" y="17019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37" name="Rectangle 36"/>
          <p:cNvSpPr/>
          <p:nvPr/>
        </p:nvSpPr>
        <p:spPr>
          <a:xfrm>
            <a:off x="210186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Rectangle 73"/>
          <p:cNvSpPr/>
          <p:nvPr/>
        </p:nvSpPr>
        <p:spPr>
          <a:xfrm>
            <a:off x="219039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Rectangle 75"/>
          <p:cNvSpPr/>
          <p:nvPr/>
        </p:nvSpPr>
        <p:spPr>
          <a:xfrm>
            <a:off x="2283881"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8" name="TextBox 77"/>
          <p:cNvSpPr txBox="1"/>
          <p:nvPr/>
        </p:nvSpPr>
        <p:spPr>
          <a:xfrm>
            <a:off x="969572" y="1695526"/>
            <a:ext cx="1271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6633"/>
                </a:solidFill>
                <a:effectLst/>
                <a:uLnTx/>
                <a:uFillTx/>
                <a:latin typeface="Tahoma"/>
                <a:ea typeface="+mn-ea"/>
                <a:cs typeface="+mn-cs"/>
              </a:rPr>
              <a:t>Match!</a:t>
            </a:r>
          </a:p>
        </p:txBody>
      </p:sp>
      <p:sp>
        <p:nvSpPr>
          <p:cNvPr id="88" name="TextBox 87"/>
          <p:cNvSpPr txBox="1"/>
          <p:nvPr/>
        </p:nvSpPr>
        <p:spPr>
          <a:xfrm>
            <a:off x="6272408" y="1681371"/>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9" name="Rectangle 88"/>
          <p:cNvSpPr/>
          <p:nvPr/>
        </p:nvSpPr>
        <p:spPr>
          <a:xfrm>
            <a:off x="755709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0" name="Rectangle 89"/>
          <p:cNvSpPr/>
          <p:nvPr/>
        </p:nvSpPr>
        <p:spPr>
          <a:xfrm>
            <a:off x="764562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1" name="Rectangle 90"/>
          <p:cNvSpPr/>
          <p:nvPr/>
        </p:nvSpPr>
        <p:spPr>
          <a:xfrm>
            <a:off x="7739117"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2" name="TextBox 91"/>
          <p:cNvSpPr txBox="1"/>
          <p:nvPr/>
        </p:nvSpPr>
        <p:spPr>
          <a:xfrm>
            <a:off x="6249154" y="1684638"/>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72" name="TextBox 71"/>
          <p:cNvSpPr txBox="1"/>
          <p:nvPr/>
        </p:nvSpPr>
        <p:spPr>
          <a:xfrm>
            <a:off x="7333868" y="4469526"/>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3" name="TextBox 72"/>
          <p:cNvSpPr txBox="1"/>
          <p:nvPr/>
        </p:nvSpPr>
        <p:spPr>
          <a:xfrm>
            <a:off x="6306391" y="4894917"/>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5" name="TextBox 74"/>
          <p:cNvSpPr txBox="1"/>
          <p:nvPr/>
        </p:nvSpPr>
        <p:spPr>
          <a:xfrm>
            <a:off x="6304525" y="537202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9" name="TextBox 78"/>
          <p:cNvSpPr txBox="1"/>
          <p:nvPr/>
        </p:nvSpPr>
        <p:spPr>
          <a:xfrm>
            <a:off x="8028883" y="1801138"/>
            <a:ext cx="1302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False Negative</a:t>
            </a:r>
          </a:p>
        </p:txBody>
      </p:sp>
      <p:sp>
        <p:nvSpPr>
          <p:cNvPr id="93" name="Rectangle 92"/>
          <p:cNvSpPr/>
          <p:nvPr/>
        </p:nvSpPr>
        <p:spPr>
          <a:xfrm>
            <a:off x="6907339" y="1019100"/>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Tree>
    <p:extLst>
      <p:ext uri="{BB962C8B-B14F-4D97-AF65-F5344CB8AC3E}">
        <p14:creationId xmlns:p14="http://schemas.microsoft.com/office/powerpoint/2010/main" val="4190174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2" nodeType="afterEffect">
                                  <p:stCondLst>
                                    <p:cond delay="0"/>
                                  </p:stCondLst>
                                  <p:childTnLst>
                                    <p:animMotion origin="layout" path="M 0.32343 7.40741E-7 L 0.32343 -0.20926 " pathEditMode="relative" rAng="0" ptsTypes="AA">
                                      <p:cBhvr>
                                        <p:cTn id="55" dur="2000" fill="hold"/>
                                        <p:tgtEl>
                                          <p:spTgt spid="44"/>
                                        </p:tgtEl>
                                        <p:attrNameLst>
                                          <p:attrName>ppt_x</p:attrName>
                                          <p:attrName>ppt_y</p:attrName>
                                        </p:attrNameLst>
                                      </p:cBhvr>
                                      <p:rCtr x="0" y="-10463"/>
                                    </p:animMotion>
                                  </p:childTnLst>
                                </p:cTn>
                              </p:par>
                              <p:par>
                                <p:cTn id="56" presetID="0" presetClass="path" presetSubtype="0" accel="50000" decel="50000" fill="hold" grpId="2" nodeType="withEffect">
                                  <p:stCondLst>
                                    <p:cond delay="0"/>
                                  </p:stCondLst>
                                  <p:childTnLst>
                                    <p:animMotion origin="layout" path="M 0.32344 2.22222E-6 L 0.32344 -0.2838 " pathEditMode="relative" rAng="0" ptsTypes="AA">
                                      <p:cBhvr>
                                        <p:cTn id="57" dur="2000" fill="hold"/>
                                        <p:tgtEl>
                                          <p:spTgt spid="56"/>
                                        </p:tgtEl>
                                        <p:attrNameLst>
                                          <p:attrName>ppt_x</p:attrName>
                                          <p:attrName>ppt_y</p:attrName>
                                        </p:attrNameLst>
                                      </p:cBhvr>
                                      <p:rCtr x="0" y="-14190"/>
                                    </p:animMotion>
                                  </p:childTnLst>
                                </p:cTn>
                              </p:par>
                            </p:childTnLst>
                          </p:cTn>
                        </p:par>
                        <p:par>
                          <p:cTn id="58" fill="hold">
                            <p:stCondLst>
                              <p:cond delay="2000"/>
                            </p:stCondLst>
                            <p:childTnLst>
                              <p:par>
                                <p:cTn id="59" presetID="0" presetClass="path" presetSubtype="0" accel="50000" decel="50000" fill="hold" grpId="0" nodeType="afterEffect">
                                  <p:stCondLst>
                                    <p:cond delay="0"/>
                                  </p:stCondLst>
                                  <p:childTnLst>
                                    <p:animMotion origin="layout" path="M 0 0.0037 L -0.6592 -0.26852 " pathEditMode="relative" rAng="0" ptsTypes="AA">
                                      <p:cBhvr>
                                        <p:cTn id="60" dur="2000" fill="hold"/>
                                        <p:tgtEl>
                                          <p:spTgt spid="58"/>
                                        </p:tgtEl>
                                        <p:attrNameLst>
                                          <p:attrName>ppt_x</p:attrName>
                                          <p:attrName>ppt_y</p:attrName>
                                        </p:attrNameLst>
                                      </p:cBhvr>
                                      <p:rCtr x="-32969" y="-13611"/>
                                    </p:animMotion>
                                  </p:childTnLst>
                                </p:cTn>
                              </p:par>
                              <p:par>
                                <p:cTn id="61" presetID="0" presetClass="path" presetSubtype="0" accel="50000" decel="50000" fill="hold" grpId="0" nodeType="withEffect">
                                  <p:stCondLst>
                                    <p:cond delay="0"/>
                                  </p:stCondLst>
                                  <p:childTnLst>
                                    <p:animMotion origin="layout" path="M 0 0.00371 L -0.02986 -0.26921 " pathEditMode="relative" rAng="0" ptsTypes="AA">
                                      <p:cBhvr>
                                        <p:cTn id="62" dur="2000" fill="hold"/>
                                        <p:tgtEl>
                                          <p:spTgt spid="60"/>
                                        </p:tgtEl>
                                        <p:attrNameLst>
                                          <p:attrName>ppt_x</p:attrName>
                                          <p:attrName>ppt_y</p:attrName>
                                        </p:attrNameLst>
                                      </p:cBhvr>
                                      <p:rCtr x="-1493" y="-13657"/>
                                    </p:animMotion>
                                  </p:childTnLst>
                                </p:cTn>
                              </p:par>
                              <p:par>
                                <p:cTn id="63" presetID="0" presetClass="path" presetSubtype="0" accel="50000" decel="50000" fill="hold" grpId="0" nodeType="withEffect">
                                  <p:stCondLst>
                                    <p:cond delay="0"/>
                                  </p:stCondLst>
                                  <p:childTnLst>
                                    <p:animMotion origin="layout" path="M 0.00052 -0.00764 L -0.65555 -0.26898 " pathEditMode="relative" rAng="0" ptsTypes="AA">
                                      <p:cBhvr>
                                        <p:cTn id="64" dur="2000" fill="hold"/>
                                        <p:tgtEl>
                                          <p:spTgt spid="65"/>
                                        </p:tgtEl>
                                        <p:attrNameLst>
                                          <p:attrName>ppt_x</p:attrName>
                                          <p:attrName>ppt_y</p:attrName>
                                        </p:attrNameLst>
                                      </p:cBhvr>
                                      <p:rCtr x="-32813" y="-13079"/>
                                    </p:animMotion>
                                  </p:childTnLst>
                                </p:cTn>
                              </p:par>
                              <p:par>
                                <p:cTn id="65" presetID="0" presetClass="path" presetSubtype="0" accel="50000" decel="50000" fill="hold" grpId="0" nodeType="withEffect">
                                  <p:stCondLst>
                                    <p:cond delay="0"/>
                                  </p:stCondLst>
                                  <p:childTnLst>
                                    <p:animMotion origin="layout" path="M -8.33333E-7 -3.33333E-6 L -0.02899 -0.27268 " pathEditMode="relative" rAng="0" ptsTypes="AA">
                                      <p:cBhvr>
                                        <p:cTn id="66" dur="2000" fill="hold"/>
                                        <p:tgtEl>
                                          <p:spTgt spid="69"/>
                                        </p:tgtEl>
                                        <p:attrNameLst>
                                          <p:attrName>ppt_x</p:attrName>
                                          <p:attrName>ppt_y</p:attrName>
                                        </p:attrNameLst>
                                      </p:cBhvr>
                                      <p:rCtr x="-1458" y="-1363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5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1000"/>
                            </p:stCondLst>
                            <p:childTnLst>
                              <p:par>
                                <p:cTn id="83" presetID="1" presetClass="entr" presetSubtype="0"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7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par>
                          <p:cTn id="100" fill="hold">
                            <p:stCondLst>
                              <p:cond delay="1500"/>
                            </p:stCondLst>
                            <p:childTnLst>
                              <p:par>
                                <p:cTn id="101" presetID="0" presetClass="path" presetSubtype="0" accel="50000" decel="50000" fill="hold" grpId="0" nodeType="afterEffect">
                                  <p:stCondLst>
                                    <p:cond delay="0"/>
                                  </p:stCondLst>
                                  <p:childTnLst>
                                    <p:animMotion origin="layout" path="M -5.55556E-7 -1.48148E-6 L 0.6309 -0.00023 " pathEditMode="relative" rAng="0" ptsTypes="AA">
                                      <p:cBhvr>
                                        <p:cTn id="102" dur="2000" fill="hold"/>
                                        <p:tgtEl>
                                          <p:spTgt spid="7"/>
                                        </p:tgtEl>
                                        <p:attrNameLst>
                                          <p:attrName>ppt_x</p:attrName>
                                          <p:attrName>ppt_y</p:attrName>
                                        </p:attrNameLst>
                                      </p:cBhvr>
                                      <p:rCtr x="31545" y="-23"/>
                                    </p:animMotion>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childTnLst>
                          </p:cTn>
                        </p:par>
                        <p:par>
                          <p:cTn id="108" fill="hold">
                            <p:stCondLst>
                              <p:cond delay="3500"/>
                            </p:stCondLst>
                            <p:childTnLst>
                              <p:par>
                                <p:cTn id="109" presetID="1" presetClass="entr" presetSubtype="0" fill="hold" grpId="0" nodeType="afterEffect">
                                  <p:stCondLst>
                                    <p:cond delay="500"/>
                                  </p:stCondLst>
                                  <p:childTnLst>
                                    <p:set>
                                      <p:cBhvr>
                                        <p:cTn id="110" dur="1" fill="hold">
                                          <p:stCondLst>
                                            <p:cond delay="0"/>
                                          </p:stCondLst>
                                        </p:cTn>
                                        <p:tgtEl>
                                          <p:spTgt spid="89"/>
                                        </p:tgtEl>
                                        <p:attrNameLst>
                                          <p:attrName>style.visibility</p:attrName>
                                        </p:attrNameLst>
                                      </p:cBhvr>
                                      <p:to>
                                        <p:strVal val="visible"/>
                                      </p:to>
                                    </p:set>
                                  </p:childTnLst>
                                </p:cTn>
                              </p:par>
                            </p:childTnLst>
                          </p:cTn>
                        </p:par>
                        <p:par>
                          <p:cTn id="111" fill="hold">
                            <p:stCondLst>
                              <p:cond delay="4000"/>
                            </p:stCondLst>
                            <p:childTnLst>
                              <p:par>
                                <p:cTn id="112" presetID="1" presetClass="entr" presetSubtype="0" fill="hold" grpId="0"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4500"/>
                            </p:stCondLst>
                            <p:childTnLst>
                              <p:par>
                                <p:cTn id="115" presetID="1" presetClass="entr" presetSubtype="0" fill="hold" grpId="0" nodeType="afterEffect">
                                  <p:stCondLst>
                                    <p:cond delay="50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5000"/>
                            </p:stCondLst>
                            <p:childTnLst>
                              <p:par>
                                <p:cTn id="118" presetID="1" presetClass="exit" presetSubtype="0" fill="hold" grpId="1" nodeType="after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1"/>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9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35" grpId="0" animBg="1"/>
      <p:bldP spid="35" grpId="1" animBg="1"/>
      <p:bldP spid="69" grpId="0" animBg="1"/>
      <p:bldP spid="65" grpId="0" animBg="1"/>
      <p:bldP spid="57" grpId="0" animBg="1"/>
      <p:bldP spid="57" grpId="1" animBg="1"/>
      <p:bldP spid="55" grpId="0" animBg="1"/>
      <p:bldP spid="55" grpId="1" animBg="1"/>
      <p:bldP spid="56" grpId="0" animBg="1"/>
      <p:bldP spid="56" grpId="1" animBg="1"/>
      <p:bldP spid="56" grpId="2" animBg="1"/>
      <p:bldP spid="44" grpId="0" animBg="1"/>
      <p:bldP spid="44" grpId="1" animBg="1"/>
      <p:bldP spid="44" grpId="2" animBg="1"/>
      <p:bldP spid="54" grpId="0" animBg="1"/>
      <p:bldP spid="54" grpId="1" animBg="1"/>
      <p:bldP spid="58" grpId="0" animBg="1"/>
      <p:bldP spid="60" grpId="0" animBg="1"/>
      <p:bldP spid="7" grpId="0" animBg="1"/>
      <p:bldP spid="71" grpId="0"/>
      <p:bldP spid="13" grpId="0" animBg="1"/>
      <p:bldP spid="36" grpId="0"/>
      <p:bldP spid="36" grpId="1"/>
      <p:bldP spid="37" grpId="0"/>
      <p:bldP spid="37" grpId="1"/>
      <p:bldP spid="74" grpId="0"/>
      <p:bldP spid="74" grpId="1"/>
      <p:bldP spid="76" grpId="0"/>
      <p:bldP spid="76" grpId="1"/>
      <p:bldP spid="78" grpId="0"/>
      <p:bldP spid="88" grpId="0"/>
      <p:bldP spid="88" grpId="1"/>
      <p:bldP spid="89" grpId="0"/>
      <p:bldP spid="89" grpId="1"/>
      <p:bldP spid="90" grpId="0"/>
      <p:bldP spid="90" grpId="1"/>
      <p:bldP spid="91" grpId="0"/>
      <p:bldP spid="91" grpId="1"/>
      <p:bldP spid="92" grpId="0"/>
      <p:bldP spid="72" grpId="0"/>
      <p:bldP spid="73" grpId="0"/>
      <p:bldP spid="75" grpId="0"/>
      <p:bldP spid="79" grpId="0"/>
      <p:bldP spid="93"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Background:</a:t>
            </a: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a:t>
            </a: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 with Filter</a:t>
            </a:r>
          </a:p>
        </p:txBody>
      </p:sp>
    </p:spTree>
    <p:extLst>
      <p:ext uri="{BB962C8B-B14F-4D97-AF65-F5344CB8AC3E}">
        <p14:creationId xmlns:p14="http://schemas.microsoft.com/office/powerpoint/2010/main" val="2381739093"/>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Data Structures: Bins &amp; </a:t>
            </a:r>
            <a:r>
              <a:rPr lang="en-US" sz="3600" b="1" dirty="0" err="1">
                <a:solidFill>
                  <a:srgbClr val="00B050"/>
                </a:solidFill>
                <a:latin typeface="Cambria" charset="0"/>
                <a:ea typeface="Cambria" charset="0"/>
                <a:cs typeface="Cambria" charset="0"/>
              </a:rPr>
              <a:t>Bitvectors</a:t>
            </a:r>
            <a:endParaRPr lang="en-US" sz="3600" b="1" dirty="0">
              <a:solidFill>
                <a:srgbClr val="00B050"/>
              </a:solidFill>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61371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Bins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7" name="Content Placeholder 2"/>
          <p:cNvSpPr>
            <a:spLocks noGrp="1"/>
          </p:cNvSpPr>
          <p:nvPr>
            <p:ph idx="1"/>
          </p:nvPr>
        </p:nvSpPr>
        <p:spPr>
          <a:xfrm>
            <a:off x="228600" y="976291"/>
            <a:ext cx="8610600" cy="2377275"/>
          </a:xfrm>
        </p:spPr>
        <p:txBody>
          <a:bodyPr/>
          <a:lstStyle/>
          <a:p>
            <a:r>
              <a:rPr lang="en-US" sz="2400" dirty="0"/>
              <a:t>We partition the genome into large sequences (</a:t>
            </a:r>
            <a:r>
              <a:rPr lang="en-US" sz="2400" b="1" dirty="0">
                <a:solidFill>
                  <a:srgbClr val="0070C0"/>
                </a:solidFill>
              </a:rPr>
              <a:t>bins</a:t>
            </a:r>
            <a:r>
              <a:rPr lang="en-US" sz="2400" dirty="0"/>
              <a:t>). </a:t>
            </a:r>
          </a:p>
          <a:p>
            <a:pPr lvl="2"/>
            <a:endParaRPr lang="en-US" sz="2100" dirty="0"/>
          </a:p>
          <a:p>
            <a:pPr marL="503634" lvl="2" indent="0">
              <a:buNone/>
            </a:pPr>
            <a:endParaRPr lang="en-US" sz="2100" dirty="0"/>
          </a:p>
          <a:p>
            <a:pPr marL="503634" lvl="2" indent="0">
              <a:buNone/>
            </a:pPr>
            <a:endParaRPr lang="en-US" sz="2100" dirty="0"/>
          </a:p>
          <a:p>
            <a:pPr lvl="2"/>
            <a:endParaRPr lang="en-US" sz="2100" dirty="0"/>
          </a:p>
          <a:p>
            <a:pPr lvl="1"/>
            <a:endParaRPr lang="en-US" sz="2250" dirty="0"/>
          </a:p>
        </p:txBody>
      </p:sp>
      <p:sp>
        <p:nvSpPr>
          <p:cNvPr id="8" name="Rectangle 7"/>
          <p:cNvSpPr/>
          <p:nvPr/>
        </p:nvSpPr>
        <p:spPr>
          <a:xfrm>
            <a:off x="-11596" y="2064155"/>
            <a:ext cx="9144001" cy="413526"/>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1" i="0" u="none" strike="noStrike" kern="1200" cap="none" spc="0" normalizeH="0" baseline="0" noProof="0" dirty="0">
                <a:ln>
                  <a:noFill/>
                </a:ln>
                <a:solidFill>
                  <a:srgbClr val="FFFFFF"/>
                </a:solidFill>
                <a:effectLst/>
                <a:uLnTx/>
                <a:uFillTx/>
                <a:latin typeface="Tahoma"/>
                <a:ea typeface="+mn-ea"/>
                <a:cs typeface="+mn-cs"/>
              </a:rPr>
              <a:t>…</a:t>
            </a:r>
            <a:r>
              <a:rPr kumimoji="0" lang="en-US" sz="1800" b="1" i="0" u="none" strike="noStrike" kern="1200" cap="none" spc="0" normalizeH="0" baseline="0" noProof="0" dirty="0">
                <a:ln>
                  <a:noFill/>
                </a:ln>
                <a:solidFill>
                  <a:srgbClr val="FFFFFF"/>
                </a:solidFill>
                <a:effectLst/>
                <a:uLnTx/>
                <a:uFillTx/>
                <a:latin typeface="Tahoma"/>
                <a:ea typeface="+mn-ea"/>
                <a:cs typeface="+mn-cs"/>
              </a:rPr>
              <a:t> </a:t>
            </a:r>
            <a:r>
              <a:rPr kumimoji="0" lang="en-US" sz="1200" b="1" i="0" u="none" strike="noStrike" kern="1200" cap="none" spc="0" normalizeH="0" baseline="0" noProof="0" dirty="0">
                <a:ln>
                  <a:noFill/>
                </a:ln>
                <a:solidFill>
                  <a:srgbClr val="FFFFFF"/>
                </a:solidFill>
                <a:effectLst/>
                <a:uLnTx/>
                <a:uFillTx/>
                <a:latin typeface="Tahoma"/>
                <a:ea typeface="+mn-ea"/>
                <a:cs typeface="+mn-cs"/>
              </a:rPr>
              <a:t>GGAAATACGTTCAGTCAGTTGGAAATACGTTTTGGGCGTTACTTCTCAGTACGTACAGTACAGTAAAAATGACAGTAAGAC </a:t>
            </a:r>
            <a:r>
              <a:rPr kumimoji="0" lang="mr-IN" sz="1800" b="1" i="0" u="none" strike="noStrike" kern="1200" cap="none" spc="0" normalizeH="0" baseline="0" noProof="0" dirty="0">
                <a:ln>
                  <a:noFill/>
                </a:ln>
                <a:solidFill>
                  <a:srgbClr val="FFFFFF"/>
                </a:solidFill>
                <a:effectLst/>
                <a:uLnTx/>
                <a:uFillTx/>
                <a:latin typeface="Tahoma"/>
                <a:ea typeface="+mn-ea"/>
                <a:cs typeface="+mn-cs"/>
              </a:rPr>
              <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 name="Right Bracket 5"/>
          <p:cNvSpPr/>
          <p:nvPr/>
        </p:nvSpPr>
        <p:spPr>
          <a:xfrm rot="16200000">
            <a:off x="1795043" y="49480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 name="Right Bracket 8"/>
          <p:cNvSpPr/>
          <p:nvPr/>
        </p:nvSpPr>
        <p:spPr>
          <a:xfrm rot="16200000">
            <a:off x="5529768" y="50161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ight Bracket 9"/>
          <p:cNvSpPr/>
          <p:nvPr/>
        </p:nvSpPr>
        <p:spPr>
          <a:xfrm rot="16200000">
            <a:off x="9413950" y="496513"/>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Right Bracket 10"/>
          <p:cNvSpPr/>
          <p:nvPr/>
        </p:nvSpPr>
        <p:spPr>
          <a:xfrm rot="5400000" flipV="1">
            <a:off x="3628083" y="1226987"/>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 name="Right Bracket 11"/>
          <p:cNvSpPr/>
          <p:nvPr/>
        </p:nvSpPr>
        <p:spPr>
          <a:xfrm rot="5400000" flipV="1">
            <a:off x="7420507" y="1228484"/>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 name="TextBox 12"/>
          <p:cNvSpPr txBox="1"/>
          <p:nvPr/>
        </p:nvSpPr>
        <p:spPr>
          <a:xfrm>
            <a:off x="1310154" y="1500003"/>
            <a:ext cx="1292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- 3</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4" name="TextBox 13"/>
          <p:cNvSpPr txBox="1"/>
          <p:nvPr/>
        </p:nvSpPr>
        <p:spPr>
          <a:xfrm>
            <a:off x="3201146" y="2691043"/>
            <a:ext cx="130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- 2</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5" name="TextBox 14"/>
          <p:cNvSpPr txBox="1"/>
          <p:nvPr/>
        </p:nvSpPr>
        <p:spPr>
          <a:xfrm>
            <a:off x="5061931" y="1492342"/>
            <a:ext cx="11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 - 1</a:t>
            </a:r>
          </a:p>
        </p:txBody>
      </p:sp>
      <p:sp>
        <p:nvSpPr>
          <p:cNvPr id="16" name="TextBox 15"/>
          <p:cNvSpPr txBox="1"/>
          <p:nvPr/>
        </p:nvSpPr>
        <p:spPr>
          <a:xfrm>
            <a:off x="7161582" y="2703386"/>
            <a:ext cx="834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18" name="Right Bracket 17"/>
          <p:cNvSpPr/>
          <p:nvPr/>
        </p:nvSpPr>
        <p:spPr>
          <a:xfrm rot="5400000" flipV="1">
            <a:off x="-156299" y="1229359"/>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Rectangle 19"/>
          <p:cNvSpPr/>
          <p:nvPr/>
        </p:nvSpPr>
        <p:spPr>
          <a:xfrm>
            <a:off x="7371672" y="5121724"/>
            <a:ext cx="416261" cy="299259"/>
          </a:xfrm>
          <a:prstGeom prst="rect">
            <a:avLst/>
          </a:prstGeom>
          <a:solidFill>
            <a:srgbClr val="D078A6"/>
          </a:solidFill>
          <a:ln>
            <a:solidFill>
              <a:srgbClr val="D07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7371672" y="3759830"/>
            <a:ext cx="416261" cy="29925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7306848" y="3630080"/>
            <a:ext cx="545911" cy="2715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p:txBody>
      </p:sp>
      <p:sp>
        <p:nvSpPr>
          <p:cNvPr id="23" name="TextBox 22"/>
          <p:cNvSpPr txBox="1"/>
          <p:nvPr/>
        </p:nvSpPr>
        <p:spPr>
          <a:xfrm>
            <a:off x="6011151" y="3246614"/>
            <a:ext cx="24276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24" name="TextBox 23"/>
          <p:cNvSpPr txBox="1"/>
          <p:nvPr/>
        </p:nvSpPr>
        <p:spPr>
          <a:xfrm>
            <a:off x="6130297" y="3698321"/>
            <a:ext cx="1094663"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CCCCT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GGGGG</a:t>
            </a:r>
          </a:p>
        </p:txBody>
      </p:sp>
      <p:cxnSp>
        <p:nvCxnSpPr>
          <p:cNvPr id="25" name="Straight Connector 24"/>
          <p:cNvCxnSpPr/>
          <p:nvPr/>
        </p:nvCxnSpPr>
        <p:spPr>
          <a:xfrm>
            <a:off x="7787933" y="389569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2034" y="3690292"/>
            <a:ext cx="11666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AAAAA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00B050"/>
                </a:solidFill>
                <a:effectLst/>
                <a:uLnTx/>
                <a:uFillTx/>
                <a:latin typeface="Tahoma"/>
                <a:ea typeface="+mn-ea"/>
                <a:cs typeface="+mn-cs"/>
              </a:rPr>
              <a:t>exists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sp>
        <p:nvSpPr>
          <p:cNvPr id="27" name="TextBox 26"/>
          <p:cNvSpPr txBox="1"/>
          <p:nvPr/>
        </p:nvSpPr>
        <p:spPr>
          <a:xfrm>
            <a:off x="8025886" y="5077055"/>
            <a:ext cx="11666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CCCCT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D078A6"/>
                </a:solidFill>
                <a:effectLst/>
                <a:uLnTx/>
                <a:uFillTx/>
                <a:latin typeface="Tahoma"/>
                <a:ea typeface="+mn-ea"/>
                <a:cs typeface="+mn-cs"/>
              </a:rPr>
              <a:t>doesn’t exist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cxnSp>
        <p:nvCxnSpPr>
          <p:cNvPr id="28" name="Straight Connector 27"/>
          <p:cNvCxnSpPr/>
          <p:nvPr/>
        </p:nvCxnSpPr>
        <p:spPr>
          <a:xfrm>
            <a:off x="7790240" y="524762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6200" y="3246614"/>
            <a:ext cx="5909750" cy="296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Represent each bin with a </a:t>
            </a:r>
            <a:r>
              <a:rPr kumimoji="0" lang="en-US" sz="2250" b="1" i="0" u="none" strike="noStrike" kern="0" cap="none" spc="0" normalizeH="0" baseline="0" noProof="0" dirty="0" err="1">
                <a:ln>
                  <a:noFill/>
                </a:ln>
                <a:solidFill>
                  <a:srgbClr val="0070C0"/>
                </a:solidFill>
                <a:effectLst/>
                <a:uLnTx/>
                <a:uFillTx/>
                <a:latin typeface="Tahoma"/>
                <a:ea typeface="+mn-ea"/>
                <a:cs typeface="+mn-cs"/>
              </a:rPr>
              <a:t>bitvector</a:t>
            </a:r>
            <a:r>
              <a:rPr kumimoji="0" lang="en-US" sz="2250" b="1" i="0" u="none" strike="noStrike" kern="0" cap="none" spc="0" normalizeH="0" baseline="0" noProof="0" dirty="0">
                <a:ln>
                  <a:noFill/>
                </a:ln>
                <a:solidFill>
                  <a:srgbClr val="0070C0"/>
                </a:solidFill>
                <a:effectLst/>
                <a:uLnTx/>
                <a:uFillTx/>
                <a:latin typeface="Tahoma"/>
                <a:ea typeface="+mn-ea"/>
                <a:cs typeface="+mn-cs"/>
              </a:rPr>
              <a:t> </a:t>
            </a:r>
            <a:r>
              <a:rPr kumimoji="0" lang="en-US" sz="2250" b="0" i="0" u="none" strike="noStrike" kern="0" cap="none" spc="0" normalizeH="0" baseline="0" noProof="0" dirty="0">
                <a:ln>
                  <a:noFill/>
                </a:ln>
                <a:solidFill>
                  <a:srgbClr val="000000"/>
                </a:solidFill>
                <a:effectLst/>
                <a:uLnTx/>
                <a:uFillTx/>
                <a:latin typeface="Tahoma"/>
                <a:ea typeface="+mn-ea"/>
                <a:cs typeface="+mn-cs"/>
              </a:rPr>
              <a:t>that holds the occurrence of all permutations of a small string (</a:t>
            </a:r>
            <a:r>
              <a:rPr kumimoji="0" lang="en-US" sz="2250" b="1" i="0" u="none" strike="noStrike" kern="0" cap="none" spc="0" normalizeH="0" baseline="0" noProof="0" dirty="0">
                <a:ln>
                  <a:noFill/>
                </a:ln>
                <a:solidFill>
                  <a:srgbClr val="0070C0"/>
                </a:solidFill>
                <a:effectLst/>
                <a:uLnTx/>
                <a:uFillTx/>
                <a:latin typeface="Tahoma"/>
                <a:ea typeface="+mn-ea"/>
                <a:cs typeface="+mn-cs"/>
              </a:rPr>
              <a:t>token</a:t>
            </a:r>
            <a:r>
              <a:rPr kumimoji="0" lang="en-US" sz="2250" b="0" i="0" u="none" strike="noStrike" kern="0" cap="none" spc="0" normalizeH="0" baseline="0" noProof="0" dirty="0">
                <a:ln>
                  <a:noFill/>
                </a:ln>
                <a:solidFill>
                  <a:srgbClr val="000000"/>
                </a:solidFill>
                <a:effectLst/>
                <a:uLnTx/>
                <a:uFillTx/>
                <a:latin typeface="Tahoma"/>
                <a:ea typeface="+mn-ea"/>
                <a:cs typeface="+mn-cs"/>
              </a:rPr>
              <a:t>) in the bin</a:t>
            </a: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1200" b="1" i="0" u="none" strike="noStrike" kern="0" cap="none" spc="0" normalizeH="0" baseline="0" noProof="0" dirty="0">
              <a:ln>
                <a:noFill/>
              </a:ln>
              <a:solidFill>
                <a:srgbClr val="C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To account for matches that straddle bins, we employ overlapping bins</a:t>
            </a: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r>
              <a:rPr kumimoji="0" lang="en-US" sz="1950" b="0" i="0" u="none" strike="noStrike" kern="0" cap="none" spc="0" normalizeH="0" baseline="0" noProof="0" dirty="0">
                <a:ln>
                  <a:noFill/>
                </a:ln>
                <a:solidFill>
                  <a:srgbClr val="000000"/>
                </a:solidFill>
                <a:effectLst/>
                <a:uLnTx/>
                <a:uFillTx/>
                <a:latin typeface="Tahoma"/>
                <a:ea typeface="+mn-ea"/>
                <a:cs typeface="+mn-cs"/>
              </a:rPr>
              <a:t>A read will now always completely fall within a single bin</a:t>
            </a:r>
          </a:p>
          <a:p>
            <a:pPr marL="503634" marR="0" lvl="2"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2250" b="0" i="0" u="none" strike="noStrike" kern="0" cap="none" spc="0" normalizeH="0" baseline="0" noProof="0" dirty="0">
              <a:ln>
                <a:noFill/>
              </a:ln>
              <a:solidFill>
                <a:srgbClr val="000000"/>
              </a:solidFill>
              <a:effectLst/>
              <a:uLnTx/>
              <a:uFillTx/>
              <a:latin typeface="Tahoma"/>
              <a:ea typeface="+mn-ea"/>
              <a:cs typeface="+mn-cs"/>
            </a:endParaRPr>
          </a:p>
        </p:txBody>
      </p:sp>
      <p:cxnSp>
        <p:nvCxnSpPr>
          <p:cNvPr id="30" name="Straight Connector 29"/>
          <p:cNvCxnSpPr/>
          <p:nvPr/>
        </p:nvCxnSpPr>
        <p:spPr>
          <a:xfrm>
            <a:off x="5978769" y="3200400"/>
            <a:ext cx="2921" cy="301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0"/>
            <a:endCxn id="16" idx="2"/>
          </p:cNvCxnSpPr>
          <p:nvPr/>
        </p:nvCxnSpPr>
        <p:spPr>
          <a:xfrm flipH="1" flipV="1">
            <a:off x="7578962" y="3103496"/>
            <a:ext cx="0" cy="5265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851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6" grpId="0" animBg="1"/>
      <p:bldP spid="9" grpId="0" animBg="1"/>
      <p:bldP spid="10" grpId="0" animBg="1"/>
      <p:bldP spid="11" grpId="0" animBg="1"/>
      <p:bldP spid="12" grpId="0" animBg="1"/>
      <p:bldP spid="13" grpId="0"/>
      <p:bldP spid="14" grpId="0"/>
      <p:bldP spid="15" grpId="0"/>
      <p:bldP spid="16" grpId="0"/>
      <p:bldP spid="18" grpId="0" animBg="1"/>
      <p:bldP spid="20" grpId="0" animBg="1"/>
      <p:bldP spid="21" grpId="0" animBg="1"/>
      <p:bldP spid="22" grpId="0" animBg="1"/>
      <p:bldP spid="23" grpId="0"/>
      <p:bldP spid="24" grpId="0"/>
      <p:bldP spid="26" grpId="0"/>
      <p:bldP spid="27" grpId="0"/>
      <p:bldP spid="29" grpId="0" uiExpand="1" build="p"/>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7156939"/>
            <a:ext cx="8610600" cy="4519246"/>
          </a:xfrm>
        </p:spPr>
        <p:txBody>
          <a:bodyPr/>
          <a:lstStyle/>
          <a:p>
            <a:pPr lvl="1"/>
            <a:r>
              <a:rPr lang="en-US" sz="2250"/>
              <a:t>Reasonable </a:t>
            </a:r>
            <a:r>
              <a:rPr lang="en-US" sz="2250" dirty="0"/>
              <a:t>memory footprint to hold pre-computed vectors which are generated per bin</a:t>
            </a:r>
          </a:p>
          <a:p>
            <a:pPr lvl="2"/>
            <a:r>
              <a:rPr lang="en-US" sz="2100" dirty="0"/>
              <a:t>Only simple add/compare operations on vectors for likelihood</a:t>
            </a:r>
          </a:p>
          <a:p>
            <a:pPr lvl="1"/>
            <a:r>
              <a:rPr lang="en-US" sz="2250" dirty="0"/>
              <a:t>At the cost of </a:t>
            </a:r>
          </a:p>
          <a:p>
            <a:pPr lvl="2"/>
            <a:r>
              <a:rPr lang="en-US" sz="2100" dirty="0"/>
              <a:t>Lower approximate string matching accuracy</a:t>
            </a:r>
          </a:p>
          <a:p>
            <a:pPr lvl="2"/>
            <a:r>
              <a:rPr lang="en-US" sz="2100" dirty="0"/>
              <a:t>Becoming a memory-bound process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
        <p:nvSpPr>
          <p:cNvPr id="6" name="Rectangle 5"/>
          <p:cNvSpPr/>
          <p:nvPr/>
        </p:nvSpPr>
        <p:spPr>
          <a:xfrm>
            <a:off x="0" y="1113684"/>
            <a:ext cx="9144001" cy="696630"/>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C     G     T     G     A     G     T     C </a:t>
            </a: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a:t>
            </a:r>
            <a:endParaRPr kumimoji="0" lang="en-US" sz="36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ight Bracket 6"/>
          <p:cNvSpPr/>
          <p:nvPr/>
        </p:nvSpPr>
        <p:spPr>
          <a:xfrm rot="16200000" flipH="1">
            <a:off x="4413631" y="-1752361"/>
            <a:ext cx="240536" cy="7543799"/>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 name="TextBox 7"/>
          <p:cNvSpPr txBox="1"/>
          <p:nvPr/>
        </p:nvSpPr>
        <p:spPr>
          <a:xfrm>
            <a:off x="4533899" y="2131707"/>
            <a:ext cx="1020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9" name="Rectangle 8"/>
          <p:cNvSpPr/>
          <p:nvPr/>
        </p:nvSpPr>
        <p:spPr>
          <a:xfrm>
            <a:off x="927130" y="1096098"/>
            <a:ext cx="4423446" cy="731801"/>
          </a:xfrm>
          <a:prstGeom prst="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p:nvPr/>
        </p:nvSpPr>
        <p:spPr>
          <a:xfrm>
            <a:off x="4809126" y="2882977"/>
            <a:ext cx="545911" cy="339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p:cNvSpPr txBox="1"/>
          <p:nvPr/>
        </p:nvSpPr>
        <p:spPr>
          <a:xfrm rot="16200000">
            <a:off x="2052279" y="4174699"/>
            <a:ext cx="21731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Bin x </a:t>
            </a: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12" name="TextBox 11"/>
          <p:cNvSpPr txBox="1"/>
          <p:nvPr/>
        </p:nvSpPr>
        <p:spPr>
          <a:xfrm>
            <a:off x="2500654" y="2847807"/>
            <a:ext cx="2308472" cy="34778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CGTGA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TGAGT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GAGTC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GTGAG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p:txBody>
      </p:sp>
      <p:sp>
        <p:nvSpPr>
          <p:cNvPr id="13" name="TextBox 12"/>
          <p:cNvSpPr txBox="1"/>
          <p:nvPr/>
        </p:nvSpPr>
        <p:spPr>
          <a:xfrm>
            <a:off x="889792" y="114462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C     G     T     G     A</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TextBox 16"/>
          <p:cNvSpPr txBox="1"/>
          <p:nvPr/>
        </p:nvSpPr>
        <p:spPr>
          <a:xfrm>
            <a:off x="1850365" y="115607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G     T     G     A     G</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TextBox 17"/>
          <p:cNvSpPr txBox="1"/>
          <p:nvPr/>
        </p:nvSpPr>
        <p:spPr>
          <a:xfrm>
            <a:off x="2862551" y="114837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T     G     A     G     T</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3811991" y="114934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a:ea typeface="+mn-ea"/>
                <a:cs typeface="+mn-cs"/>
              </a:rPr>
              <a:t>G     </a:t>
            </a:r>
            <a:r>
              <a:rPr kumimoji="0" lang="en-US" sz="3600" b="1" i="0" u="none" strike="noStrike" kern="1200" cap="none" spc="0" normalizeH="0" baseline="0" noProof="0" dirty="0">
                <a:ln>
                  <a:noFill/>
                </a:ln>
                <a:solidFill>
                  <a:srgbClr val="000000"/>
                </a:solidFill>
                <a:effectLst/>
                <a:uLnTx/>
                <a:uFillTx/>
                <a:latin typeface="Tahoma"/>
                <a:ea typeface="+mn-ea"/>
                <a:cs typeface="+mn-cs"/>
              </a:rPr>
              <a:t>A     </a:t>
            </a:r>
            <a:r>
              <a:rPr kumimoji="0" lang="en-US" sz="3600" b="1" i="0" u="none" strike="noStrike" kern="1200" cap="none" spc="0" normalizeH="0" baseline="0" noProof="0">
                <a:ln>
                  <a:noFill/>
                </a:ln>
                <a:solidFill>
                  <a:srgbClr val="000000"/>
                </a:solidFill>
                <a:effectLst/>
                <a:uLnTx/>
                <a:uFillTx/>
                <a:latin typeface="Tahoma"/>
                <a:ea typeface="+mn-ea"/>
                <a:cs typeface="+mn-cs"/>
              </a:rPr>
              <a:t>G     T     C</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TextBox 19"/>
          <p:cNvSpPr txBox="1"/>
          <p:nvPr/>
        </p:nvSpPr>
        <p:spPr>
          <a:xfrm>
            <a:off x="4852269" y="552402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1" name="TextBox 20"/>
          <p:cNvSpPr txBox="1"/>
          <p:nvPr/>
        </p:nvSpPr>
        <p:spPr>
          <a:xfrm>
            <a:off x="4852269" y="552836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2" name="TextBox 21"/>
          <p:cNvSpPr txBox="1"/>
          <p:nvPr/>
        </p:nvSpPr>
        <p:spPr>
          <a:xfrm>
            <a:off x="4852269" y="485475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3" name="TextBox 22"/>
          <p:cNvSpPr txBox="1"/>
          <p:nvPr/>
        </p:nvSpPr>
        <p:spPr>
          <a:xfrm>
            <a:off x="4864256" y="418321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4" name="TextBox 23"/>
          <p:cNvSpPr txBox="1"/>
          <p:nvPr/>
        </p:nvSpPr>
        <p:spPr>
          <a:xfrm>
            <a:off x="4852269" y="3530154"/>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5" name="TextBox 24"/>
          <p:cNvSpPr txBox="1"/>
          <p:nvPr/>
        </p:nvSpPr>
        <p:spPr>
          <a:xfrm>
            <a:off x="4852269" y="4836268"/>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6" name="TextBox 25"/>
          <p:cNvSpPr txBox="1"/>
          <p:nvPr/>
        </p:nvSpPr>
        <p:spPr>
          <a:xfrm>
            <a:off x="4864256" y="4175369"/>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7" name="TextBox 26"/>
          <p:cNvSpPr txBox="1"/>
          <p:nvPr/>
        </p:nvSpPr>
        <p:spPr>
          <a:xfrm>
            <a:off x="4852269" y="3532236"/>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Tree>
    <p:extLst>
      <p:ext uri="{BB962C8B-B14F-4D97-AF65-F5344CB8AC3E}">
        <p14:creationId xmlns:p14="http://schemas.microsoft.com/office/powerpoint/2010/main" val="1476116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3"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2">
                                            <p:txEl>
                                              <p:pRg st="9" end="9"/>
                                            </p:txEl>
                                          </p:spTgt>
                                        </p:tgtEl>
                                        <p:attrNameLst>
                                          <p:attrName>style.visibility</p:attrName>
                                        </p:attrNameLst>
                                      </p:cBhvr>
                                      <p:to>
                                        <p:strVal val="visible"/>
                                      </p:to>
                                    </p:set>
                                  </p:childTnLst>
                                </p:cTn>
                              </p:par>
                              <p:par>
                                <p:cTn id="44" presetID="9"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tgtEl>
                                          <p:spTgt spid="12"/>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0" nodeType="clickEffect">
                                  <p:stCondLst>
                                    <p:cond delay="500"/>
                                  </p:stCondLst>
                                  <p:childTnLst>
                                    <p:animScale>
                                      <p:cBhvr>
                                        <p:cTn id="68" dur="500" fill="hold"/>
                                        <p:tgtEl>
                                          <p:spTgt spid="13"/>
                                        </p:tgtEl>
                                      </p:cBhvr>
                                      <p:by x="25000" y="25000"/>
                                    </p:animScale>
                                  </p:childTnLst>
                                </p:cTn>
                              </p:par>
                              <p:par>
                                <p:cTn id="69" presetID="0" presetClass="path" presetSubtype="0" accel="50000" decel="50000" fill="hold" grpId="1" nodeType="withEffect">
                                  <p:stCondLst>
                                    <p:cond delay="0"/>
                                  </p:stCondLst>
                                  <p:childTnLst>
                                    <p:animMotion origin="layout" path="M 0 0 L 0.12066 0.3345 " pathEditMode="relative" ptsTypes="AA">
                                      <p:cBhvr>
                                        <p:cTn id="70" dur="1000" fill="hold"/>
                                        <p:tgtEl>
                                          <p:spTgt spid="13"/>
                                        </p:tgtEl>
                                        <p:attrNameLst>
                                          <p:attrName>ppt_x</p:attrName>
                                          <p:attrName>ppt_y</p:attrName>
                                        </p:attrNameLst>
                                      </p:cBhvr>
                                    </p:animMotion>
                                  </p:childTnLst>
                                </p:cTn>
                              </p:par>
                            </p:childTnLst>
                          </p:cTn>
                        </p:par>
                        <p:par>
                          <p:cTn id="71" fill="hold">
                            <p:stCondLst>
                              <p:cond delay="1000"/>
                            </p:stCondLst>
                            <p:childTnLst>
                              <p:par>
                                <p:cTn id="72" presetID="9" presetClass="exit" presetSubtype="0" fill="hold" grpId="2" nodeType="after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26" presetClass="emph" presetSubtype="0" fill="hold" nodeType="afterEffect">
                                  <p:stCondLst>
                                    <p:cond delay="0"/>
                                  </p:stCondLst>
                                  <p:childTnLst>
                                    <p:animEffect transition="out" filter="fade">
                                      <p:cBhvr>
                                        <p:cTn id="77" dur="500" tmFilter="0, 0; .2, .5; .8, .5; 1, 0"/>
                                        <p:tgtEl>
                                          <p:spTgt spid="12">
                                            <p:txEl>
                                              <p:pRg st="2" end="2"/>
                                            </p:txEl>
                                          </p:spTgt>
                                        </p:tgtEl>
                                      </p:cBhvr>
                                    </p:animEffect>
                                    <p:animScale>
                                      <p:cBhvr>
                                        <p:cTn id="78" dur="250" autoRev="1" fill="hold"/>
                                        <p:tgtEl>
                                          <p:spTgt spid="12">
                                            <p:txEl>
                                              <p:pRg st="2" end="2"/>
                                            </p:txEl>
                                          </p:spTgt>
                                        </p:tgtEl>
                                      </p:cBhvr>
                                      <p:by x="105000" y="105000"/>
                                    </p:animScale>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par>
                          <p:cTn id="83" fill="hold">
                            <p:stCondLst>
                              <p:cond delay="2000"/>
                            </p:stCondLst>
                            <p:childTnLst>
                              <p:par>
                                <p:cTn id="84" presetID="0" presetClass="path" presetSubtype="0" accel="50000" decel="50000" fill="hold" grpId="1" nodeType="afterEffect">
                                  <p:stCondLst>
                                    <p:cond delay="500"/>
                                  </p:stCondLst>
                                  <p:childTnLst>
                                    <p:animMotion origin="layout" path="M 0 0 L 0.10573 0 " pathEditMode="relative" ptsTypes="AA">
                                      <p:cBhvr>
                                        <p:cTn id="85" dur="1000" fill="hold"/>
                                        <p:tgtEl>
                                          <p:spTgt spid="9"/>
                                        </p:tgtEl>
                                        <p:attrNameLst>
                                          <p:attrName>ppt_x</p:attrName>
                                          <p:attrName>ppt_y</p:attrName>
                                        </p:attrNameLst>
                                      </p:cBhvr>
                                    </p:animMotion>
                                  </p:childTnLst>
                                </p:cTn>
                              </p:par>
                            </p:childTnLst>
                          </p:cTn>
                        </p:par>
                        <p:par>
                          <p:cTn id="86" fill="hold">
                            <p:stCondLst>
                              <p:cond delay="3500"/>
                            </p:stCondLst>
                            <p:childTnLst>
                              <p:par>
                                <p:cTn id="87" presetID="6" presetClass="emph" presetSubtype="0" fill="hold" grpId="0" nodeType="afterEffect">
                                  <p:stCondLst>
                                    <p:cond delay="0"/>
                                  </p:stCondLst>
                                  <p:childTnLst>
                                    <p:animScale>
                                      <p:cBhvr>
                                        <p:cTn id="88" dur="500" fill="hold"/>
                                        <p:tgtEl>
                                          <p:spTgt spid="17"/>
                                        </p:tgtEl>
                                      </p:cBhvr>
                                      <p:by x="25000" y="25000"/>
                                    </p:animScale>
                                  </p:childTnLst>
                                </p:cTn>
                              </p:par>
                              <p:par>
                                <p:cTn id="89" presetID="0" presetClass="path" presetSubtype="0" accel="50000" decel="50000" fill="hold" grpId="1" nodeType="withEffect">
                                  <p:stCondLst>
                                    <p:cond delay="0"/>
                                  </p:stCondLst>
                                  <p:childTnLst>
                                    <p:animMotion origin="layout" path="M 1.38889E-6 7.40741E-7 L 0.0191 0.61875 " pathEditMode="relative" rAng="0" ptsTypes="AA">
                                      <p:cBhvr>
                                        <p:cTn id="90" dur="1000" fill="hold"/>
                                        <p:tgtEl>
                                          <p:spTgt spid="17"/>
                                        </p:tgtEl>
                                        <p:attrNameLst>
                                          <p:attrName>ppt_x</p:attrName>
                                          <p:attrName>ppt_y</p:attrName>
                                        </p:attrNameLst>
                                      </p:cBhvr>
                                      <p:rCtr x="955" y="30926"/>
                                    </p:animMotion>
                                  </p:childTnLst>
                                </p:cTn>
                              </p:par>
                            </p:childTnLst>
                          </p:cTn>
                        </p:par>
                        <p:par>
                          <p:cTn id="91" fill="hold">
                            <p:stCondLst>
                              <p:cond delay="4500"/>
                            </p:stCondLst>
                            <p:childTnLst>
                              <p:par>
                                <p:cTn id="92" presetID="9" presetClass="exit" presetSubtype="0" fill="hold" grpId="2" nodeType="afterEffect">
                                  <p:stCondLst>
                                    <p:cond delay="0"/>
                                  </p:stCondLst>
                                  <p:childTnLst>
                                    <p:animEffect transition="out" filter="dissolv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par>
                          <p:cTn id="95" fill="hold">
                            <p:stCondLst>
                              <p:cond delay="5000"/>
                            </p:stCondLst>
                            <p:childTnLst>
                              <p:par>
                                <p:cTn id="96" presetID="26" presetClass="emph" presetSubtype="0" fill="hold" nodeType="afterEffect">
                                  <p:stCondLst>
                                    <p:cond delay="0"/>
                                  </p:stCondLst>
                                  <p:childTnLst>
                                    <p:animEffect transition="out" filter="fade">
                                      <p:cBhvr>
                                        <p:cTn id="97" dur="500" tmFilter="0, 0; .2, .5; .8, .5; 1, 0"/>
                                        <p:tgtEl>
                                          <p:spTgt spid="12">
                                            <p:txEl>
                                              <p:pRg st="8" end="8"/>
                                            </p:txEl>
                                          </p:spTgt>
                                        </p:tgtEl>
                                      </p:cBhvr>
                                    </p:animEffect>
                                    <p:animScale>
                                      <p:cBhvr>
                                        <p:cTn id="98" dur="250" autoRev="1" fill="hold"/>
                                        <p:tgtEl>
                                          <p:spTgt spid="12">
                                            <p:txEl>
                                              <p:pRg st="8" end="8"/>
                                            </p:txEl>
                                          </p:spTgt>
                                        </p:tgtEl>
                                      </p:cBhvr>
                                      <p:by x="105000" y="105000"/>
                                    </p:animScale>
                                  </p:childTnLst>
                                </p:cTn>
                              </p:par>
                              <p:par>
                                <p:cTn id="99" presetID="1"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5500"/>
                            </p:stCondLst>
                            <p:childTnLst>
                              <p:par>
                                <p:cTn id="104" presetID="0" presetClass="path" presetSubtype="0" accel="50000" decel="50000" fill="hold" grpId="2" nodeType="afterEffect">
                                  <p:stCondLst>
                                    <p:cond delay="0"/>
                                  </p:stCondLst>
                                  <p:childTnLst>
                                    <p:animMotion origin="layout" path="M 0.10573 -1.11111E-6 L 0.21441 0.00162 " pathEditMode="fixed" rAng="0" ptsTypes="AA">
                                      <p:cBhvr>
                                        <p:cTn id="105" dur="1000" fill="hold"/>
                                        <p:tgtEl>
                                          <p:spTgt spid="9"/>
                                        </p:tgtEl>
                                        <p:attrNameLst>
                                          <p:attrName>ppt_x</p:attrName>
                                          <p:attrName>ppt_y</p:attrName>
                                        </p:attrNameLst>
                                      </p:cBhvr>
                                      <p:rCtr x="5451" y="162"/>
                                    </p:animMotion>
                                  </p:childTnLst>
                                </p:cTn>
                              </p:par>
                            </p:childTnLst>
                          </p:cTn>
                        </p:par>
                        <p:par>
                          <p:cTn id="106" fill="hold">
                            <p:stCondLst>
                              <p:cond delay="6500"/>
                            </p:stCondLst>
                            <p:childTnLst>
                              <p:par>
                                <p:cTn id="107" presetID="6" presetClass="emph" presetSubtype="0" fill="hold" grpId="0" nodeType="afterEffect">
                                  <p:stCondLst>
                                    <p:cond delay="0"/>
                                  </p:stCondLst>
                                  <p:childTnLst>
                                    <p:animScale>
                                      <p:cBhvr>
                                        <p:cTn id="108" dur="500" fill="hold"/>
                                        <p:tgtEl>
                                          <p:spTgt spid="18"/>
                                        </p:tgtEl>
                                      </p:cBhvr>
                                      <p:by x="25000" y="25000"/>
                                    </p:animScale>
                                  </p:childTnLst>
                                </p:cTn>
                              </p:par>
                              <p:par>
                                <p:cTn id="109" presetID="0" presetClass="path" presetSubtype="0" accel="50000" decel="50000" fill="hold" grpId="1" nodeType="withEffect">
                                  <p:stCondLst>
                                    <p:cond delay="0"/>
                                  </p:stCondLst>
                                  <p:childTnLst>
                                    <p:animMotion origin="layout" path="M 1.11111E-6 -3.33333E-6 L -0.09514 0.42639 " pathEditMode="relative" rAng="0" ptsTypes="AA">
                                      <p:cBhvr>
                                        <p:cTn id="110" dur="1000" fill="hold"/>
                                        <p:tgtEl>
                                          <p:spTgt spid="18"/>
                                        </p:tgtEl>
                                        <p:attrNameLst>
                                          <p:attrName>ppt_x</p:attrName>
                                          <p:attrName>ppt_y</p:attrName>
                                        </p:attrNameLst>
                                      </p:cBhvr>
                                      <p:rCtr x="-4757" y="21319"/>
                                    </p:animMotion>
                                  </p:childTnLst>
                                </p:cTn>
                              </p:par>
                            </p:childTnLst>
                          </p:cTn>
                        </p:par>
                        <p:par>
                          <p:cTn id="111" fill="hold">
                            <p:stCondLst>
                              <p:cond delay="7500"/>
                            </p:stCondLst>
                            <p:childTnLst>
                              <p:par>
                                <p:cTn id="112" presetID="9" presetClass="exit" presetSubtype="0" fill="hold" grpId="2" nodeType="afterEffect">
                                  <p:stCondLst>
                                    <p:cond delay="0"/>
                                  </p:stCondLst>
                                  <p:childTnLst>
                                    <p:animEffect transition="out" filter="dissolv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8000"/>
                            </p:stCondLst>
                            <p:childTnLst>
                              <p:par>
                                <p:cTn id="116" presetID="26" presetClass="emph" presetSubtype="0" fill="hold" nodeType="afterEffect">
                                  <p:stCondLst>
                                    <p:cond delay="0"/>
                                  </p:stCondLst>
                                  <p:childTnLst>
                                    <p:animEffect transition="out" filter="fade">
                                      <p:cBhvr>
                                        <p:cTn id="117" dur="500" tmFilter="0, 0; .2, .5; .8, .5; 1, 0"/>
                                        <p:tgtEl>
                                          <p:spTgt spid="12">
                                            <p:txEl>
                                              <p:pRg st="4" end="4"/>
                                            </p:txEl>
                                          </p:spTgt>
                                        </p:tgtEl>
                                      </p:cBhvr>
                                    </p:animEffect>
                                    <p:animScale>
                                      <p:cBhvr>
                                        <p:cTn id="118" dur="250" autoRev="1" fill="hold"/>
                                        <p:tgtEl>
                                          <p:spTgt spid="12">
                                            <p:txEl>
                                              <p:pRg st="4" end="4"/>
                                            </p:txEl>
                                          </p:spTgt>
                                        </p:tgtEl>
                                      </p:cBhvr>
                                      <p:by x="105000" y="105000"/>
                                    </p:animScale>
                                  </p:child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par>
                          <p:cTn id="123" fill="hold">
                            <p:stCondLst>
                              <p:cond delay="8500"/>
                            </p:stCondLst>
                            <p:childTnLst>
                              <p:par>
                                <p:cTn id="124" presetID="0" presetClass="path" presetSubtype="0" accel="50000" decel="50000" fill="hold" grpId="3" nodeType="afterEffect">
                                  <p:stCondLst>
                                    <p:cond delay="0"/>
                                  </p:stCondLst>
                                  <p:childTnLst>
                                    <p:animMotion origin="layout" path="M 0.21441 0.00162 L 0.31823 0.00162 " pathEditMode="fixed" rAng="0" ptsTypes="AA">
                                      <p:cBhvr>
                                        <p:cTn id="125" dur="1000" fill="hold"/>
                                        <p:tgtEl>
                                          <p:spTgt spid="9"/>
                                        </p:tgtEl>
                                        <p:attrNameLst>
                                          <p:attrName>ppt_x</p:attrName>
                                          <p:attrName>ppt_y</p:attrName>
                                        </p:attrNameLst>
                                      </p:cBhvr>
                                      <p:rCtr x="5052" y="-185"/>
                                    </p:animMotion>
                                  </p:childTnLst>
                                </p:cTn>
                              </p:par>
                            </p:childTnLst>
                          </p:cTn>
                        </p:par>
                        <p:par>
                          <p:cTn id="126" fill="hold">
                            <p:stCondLst>
                              <p:cond delay="9500"/>
                            </p:stCondLst>
                            <p:childTnLst>
                              <p:par>
                                <p:cTn id="127" presetID="6" presetClass="emph" presetSubtype="0" fill="hold" grpId="0" nodeType="afterEffect">
                                  <p:stCondLst>
                                    <p:cond delay="0"/>
                                  </p:stCondLst>
                                  <p:childTnLst>
                                    <p:animScale>
                                      <p:cBhvr>
                                        <p:cTn id="128" dur="500" fill="hold"/>
                                        <p:tgtEl>
                                          <p:spTgt spid="19"/>
                                        </p:tgtEl>
                                      </p:cBhvr>
                                      <p:by x="25000" y="25000"/>
                                    </p:animScale>
                                  </p:childTnLst>
                                </p:cTn>
                              </p:par>
                              <p:par>
                                <p:cTn id="129" presetID="0" presetClass="path" presetSubtype="0" accel="50000" decel="50000" fill="hold" grpId="1" nodeType="withEffect">
                                  <p:stCondLst>
                                    <p:cond delay="0"/>
                                  </p:stCondLst>
                                  <p:childTnLst>
                                    <p:animMotion origin="layout" path="M 1.66667E-6 -3.33333E-6 L -0.20729 0.52431 " pathEditMode="relative" rAng="0" ptsTypes="AA">
                                      <p:cBhvr>
                                        <p:cTn id="130" dur="1000" fill="hold"/>
                                        <p:tgtEl>
                                          <p:spTgt spid="19"/>
                                        </p:tgtEl>
                                        <p:attrNameLst>
                                          <p:attrName>ppt_x</p:attrName>
                                          <p:attrName>ppt_y</p:attrName>
                                        </p:attrNameLst>
                                      </p:cBhvr>
                                      <p:rCtr x="-10365" y="26204"/>
                                    </p:animMotion>
                                  </p:childTnLst>
                                </p:cTn>
                              </p:par>
                            </p:childTnLst>
                          </p:cTn>
                        </p:par>
                        <p:par>
                          <p:cTn id="131" fill="hold">
                            <p:stCondLst>
                              <p:cond delay="10500"/>
                            </p:stCondLst>
                            <p:childTnLst>
                              <p:par>
                                <p:cTn id="132" presetID="9" presetClass="exit" presetSubtype="0" fill="hold" grpId="2" nodeType="afterEffect">
                                  <p:stCondLst>
                                    <p:cond delay="0"/>
                                  </p:stCondLst>
                                  <p:childTnLst>
                                    <p:animEffect transition="out" filter="dissolv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11000"/>
                            </p:stCondLst>
                            <p:childTnLst>
                              <p:par>
                                <p:cTn id="136" presetID="26" presetClass="emph" presetSubtype="0" fill="hold" nodeType="afterEffect">
                                  <p:stCondLst>
                                    <p:cond delay="0"/>
                                  </p:stCondLst>
                                  <p:childTnLst>
                                    <p:animEffect transition="out" filter="fade">
                                      <p:cBhvr>
                                        <p:cTn id="137" dur="500" tmFilter="0, 0; .2, .5; .8, .5; 1, 0"/>
                                        <p:tgtEl>
                                          <p:spTgt spid="12">
                                            <p:txEl>
                                              <p:pRg st="6" end="6"/>
                                            </p:txEl>
                                          </p:spTgt>
                                        </p:tgtEl>
                                      </p:cBhvr>
                                    </p:animEffect>
                                    <p:animScale>
                                      <p:cBhvr>
                                        <p:cTn id="138" dur="250" autoRev="1" fill="hold"/>
                                        <p:tgtEl>
                                          <p:spTgt spid="12">
                                            <p:txEl>
                                              <p:pRg st="6" end="6"/>
                                            </p:txEl>
                                          </p:spTgt>
                                        </p:tgtEl>
                                      </p:cBhvr>
                                      <p:by x="105000" y="105000"/>
                                    </p:animScale>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9" grpId="1" animBg="1"/>
      <p:bldP spid="9" grpId="2" animBg="1"/>
      <p:bldP spid="9" grpId="3" animBg="1"/>
      <p:bldP spid="10" grpId="0" animBg="1"/>
      <p:bldP spid="11" grpId="0"/>
      <p:bldP spid="12" grpId="0"/>
      <p:bldP spid="12" grpId="1" build="allAtOnce"/>
      <p:bldP spid="13" grpId="0"/>
      <p:bldP spid="13" grpId="1"/>
      <p:bldP spid="13" grpId="2"/>
      <p:bldP spid="13" grpId="3"/>
      <p:bldP spid="17" grpId="0"/>
      <p:bldP spid="17" grpId="1"/>
      <p:bldP spid="17" grpId="2"/>
      <p:bldP spid="17" grpId="3"/>
      <p:bldP spid="18" grpId="0"/>
      <p:bldP spid="18" grpId="1"/>
      <p:bldP spid="18" grpId="2"/>
      <p:bldP spid="18" grpId="3"/>
      <p:bldP spid="19" grpId="0"/>
      <p:bldP spid="19" grpId="1"/>
      <p:bldP spid="19" grpId="2"/>
      <p:bldP spid="19" grpId="3"/>
      <p:bldP spid="20" grpId="0"/>
      <p:bldP spid="21" grpId="0"/>
      <p:bldP spid="21" grpId="1"/>
      <p:bldP spid="22" grpId="0"/>
      <p:bldP spid="22" grpId="1"/>
      <p:bldP spid="23" grpId="0"/>
      <p:bldP spid="23" grpId="1"/>
      <p:bldP spid="24" grpId="0"/>
      <p:bldP spid="24" grpId="1"/>
      <p:bldP spid="25" grpId="0"/>
      <p:bldP spid="26" grpId="0"/>
      <p:bldP spid="27"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a:xfrm>
            <a:off x="6705600" y="6215063"/>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cxnSp>
        <p:nvCxnSpPr>
          <p:cNvPr id="6" name="Straight Connector 5"/>
          <p:cNvCxnSpPr/>
          <p:nvPr/>
        </p:nvCxnSpPr>
        <p:spPr>
          <a:xfrm>
            <a:off x="6349998" y="1219200"/>
            <a:ext cx="0" cy="48768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553200" y="1741714"/>
                <a:ext cx="228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Storing all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bitvectors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requires </a:t>
                </a:r>
                <a14:m>
                  <m:oMath xmlns:m="http://schemas.openxmlformats.org/officeDocument/2006/math">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charset="0"/>
                            <a:ea typeface="+mn-ea"/>
                            <a:cs typeface="+mn-cs"/>
                          </a:rPr>
                          <m:t>4</m:t>
                        </m:r>
                      </m:e>
                      <m:sup>
                        <m:r>
                          <a:rPr kumimoji="0" lang="en-US" sz="1800" b="0" i="1" u="none" strike="noStrike" kern="1200" cap="none" spc="0" normalizeH="0" baseline="0" noProof="0" smtClean="0">
                            <a:ln>
                              <a:noFill/>
                            </a:ln>
                            <a:solidFill>
                              <a:srgbClr val="000000"/>
                            </a:solidFill>
                            <a:effectLst/>
                            <a:uLnTx/>
                            <a:uFillTx/>
                            <a:latin typeface="Cambria Math" charset="0"/>
                            <a:ea typeface="+mn-ea"/>
                            <a:cs typeface="+mn-cs"/>
                          </a:rPr>
                          <m:t>𝑛</m:t>
                        </m:r>
                      </m:sup>
                    </m:sSup>
                    <m:r>
                      <a:rPr kumimoji="0" lang="en-US" sz="1800" b="0" i="1" u="none" strike="noStrike" kern="1200" cap="none" spc="0" normalizeH="0" baseline="0" noProof="0">
                        <a:ln>
                          <a:noFill/>
                        </a:ln>
                        <a:solidFill>
                          <a:srgbClr val="000000"/>
                        </a:solidFill>
                        <a:effectLst/>
                        <a:uLnTx/>
                        <a:uFillTx/>
                        <a:latin typeface="Cambria Math"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𝑡</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 </m:t>
                    </m:r>
                  </m:oMath>
                </a14:m>
                <a:r>
                  <a:rPr kumimoji="0" lang="en-US" sz="1800" b="0" i="0" u="none" strike="noStrike" kern="1200" cap="none" spc="0" normalizeH="0" baseline="0" noProof="0" dirty="0">
                    <a:ln>
                      <a:noFill/>
                    </a:ln>
                    <a:solidFill>
                      <a:srgbClr val="000000"/>
                    </a:solidFill>
                    <a:effectLst/>
                    <a:uLnTx/>
                    <a:uFillTx/>
                    <a:latin typeface="Tahoma"/>
                    <a:ea typeface="+mn-ea"/>
                    <a:cs typeface="+mn-cs"/>
                  </a:rPr>
                  <a:t>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memory,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where t = number of bins.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For </a:t>
                </a:r>
                <a:r>
                  <a:rPr kumimoji="0" lang="en-US" sz="1800" b="1" i="0" u="none" strike="noStrike" kern="1200" cap="none" spc="0" normalizeH="0" baseline="0" noProof="0" dirty="0">
                    <a:ln>
                      <a:noFill/>
                    </a:ln>
                    <a:solidFill>
                      <a:srgbClr val="000000"/>
                    </a:solidFill>
                    <a:effectLst/>
                    <a:uLnTx/>
                    <a:uFillTx/>
                    <a:latin typeface="Tahoma"/>
                    <a:ea typeface="+mn-ea"/>
                    <a:cs typeface="+mn-cs"/>
                  </a:rPr>
                  <a:t>bin size</a:t>
                </a:r>
                <a:r>
                  <a:rPr kumimoji="0" lang="en-US" sz="1800" b="0" i="0" u="none" strike="noStrike" kern="1200" cap="none" spc="0" normalizeH="0" baseline="0" noProof="0" dirty="0">
                    <a:ln>
                      <a:noFill/>
                    </a:ln>
                    <a:solidFill>
                      <a:srgbClr val="000000"/>
                    </a:solidFill>
                    <a:effectLst/>
                    <a:uLnTx/>
                    <a:uFillTx/>
                    <a:latin typeface="Tahoma"/>
                    <a:ea typeface="+mn-ea"/>
                    <a:cs typeface="+mn-cs"/>
                  </a:rPr>
                  <a:t> ~200, and </a:t>
                </a:r>
                <a:r>
                  <a:rPr kumimoji="0" lang="en-US" sz="1800" b="1" i="0" u="none" strike="noStrike" kern="1200" cap="none" spc="0" normalizeH="0" baseline="0" noProof="0" dirty="0">
                    <a:ln>
                      <a:noFill/>
                    </a:ln>
                    <a:solidFill>
                      <a:srgbClr val="000000"/>
                    </a:solidFill>
                    <a:effectLst/>
                    <a:uLnTx/>
                    <a:uFillTx/>
                    <a:latin typeface="Tahoma"/>
                    <a:ea typeface="+mn-ea"/>
                    <a:cs typeface="+mn-cs"/>
                  </a:rPr>
                  <a:t>n</a:t>
                </a:r>
                <a:r>
                  <a:rPr kumimoji="0" lang="en-US" sz="1800" b="0" i="0" u="none" strike="noStrike" kern="1200" cap="none" spc="0" normalizeH="0" baseline="0" noProof="0" dirty="0">
                    <a:ln>
                      <a:noFill/>
                    </a:ln>
                    <a:solidFill>
                      <a:srgbClr val="000000"/>
                    </a:solidFill>
                    <a:effectLst/>
                    <a:uLnTx/>
                    <a:uFillTx/>
                    <a:latin typeface="Tahoma"/>
                    <a:ea typeface="+mn-ea"/>
                    <a:cs typeface="+mn-cs"/>
                  </a:rPr>
                  <a:t> =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memory footprint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~3.8 GB </a:t>
                </a:r>
              </a:p>
            </p:txBody>
          </p:sp>
        </mc:Choice>
        <mc:Fallback xmlns="">
          <p:sp>
            <p:nvSpPr>
              <p:cNvPr id="9" name="TextBox 8"/>
              <p:cNvSpPr txBox="1">
                <a:spLocks noRot="1" noChangeAspect="1" noMove="1" noResize="1" noEditPoints="1" noAdjustHandles="1" noChangeArrowheads="1" noChangeShapeType="1" noTextEdit="1"/>
              </p:cNvSpPr>
              <p:nvPr/>
            </p:nvSpPr>
            <p:spPr>
              <a:xfrm>
                <a:off x="6553200" y="1741714"/>
                <a:ext cx="2286000" cy="3416320"/>
              </a:xfrm>
              <a:prstGeom prst="rect">
                <a:avLst/>
              </a:prstGeom>
              <a:blipFill rotWithShape="0">
                <a:blip r:embed="rId3"/>
                <a:stretch>
                  <a:fillRect l="-2133" t="-2143" r="-1067" b="-1964"/>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78801"/>
          <a:stretch/>
        </p:blipFill>
        <p:spPr>
          <a:xfrm>
            <a:off x="114300" y="1179927"/>
            <a:ext cx="6125798" cy="1073080"/>
          </a:xfrm>
          <a:prstGeom prst="rect">
            <a:avLst/>
          </a:prstGeom>
        </p:spPr>
      </p:pic>
      <p:sp>
        <p:nvSpPr>
          <p:cNvPr id="49" name="Rectangle 48"/>
          <p:cNvSpPr/>
          <p:nvPr/>
        </p:nvSpPr>
        <p:spPr>
          <a:xfrm>
            <a:off x="122600" y="1193800"/>
            <a:ext cx="284070" cy="26913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4" name="TextBox 13"/>
          <p:cNvSpPr txBox="1"/>
          <p:nvPr/>
        </p:nvSpPr>
        <p:spPr>
          <a:xfrm>
            <a:off x="884180" y="2606514"/>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CCCCT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TTGCA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5" name="TextBox 14"/>
          <p:cNvSpPr txBox="1"/>
          <p:nvPr/>
        </p:nvSpPr>
        <p:spPr>
          <a:xfrm>
            <a:off x="1858694" y="2598339"/>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 name="TextBox 15"/>
          <p:cNvSpPr txBox="1"/>
          <p:nvPr/>
        </p:nvSpPr>
        <p:spPr>
          <a:xfrm>
            <a:off x="3489108" y="2576634"/>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7" name="TextBox 16"/>
          <p:cNvSpPr txBox="1"/>
          <p:nvPr/>
        </p:nvSpPr>
        <p:spPr>
          <a:xfrm>
            <a:off x="2506092" y="2598339"/>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GACAG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8" name="TextBox 17"/>
          <p:cNvSpPr txBox="1"/>
          <p:nvPr/>
        </p:nvSpPr>
        <p:spPr>
          <a:xfrm>
            <a:off x="4155264" y="4060277"/>
            <a:ext cx="1874746" cy="400110"/>
          </a:xfrm>
          <a:prstGeom prst="rect">
            <a:avLst/>
          </a:prstGeom>
          <a:no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0" normalizeH="0" baseline="0" noProof="0">
                <a:ln>
                  <a:noFill/>
                </a:ln>
                <a:solidFill>
                  <a:srgbClr val="000000"/>
                </a:solidFill>
                <a:effectLst/>
                <a:uLnTx/>
                <a:uFillTx/>
                <a:latin typeface="Tahoma"/>
                <a:ea typeface="Wingdings"/>
                <a:cs typeface="Wingdings"/>
                <a:sym typeface="Wingdings"/>
              </a:rPr>
              <a:t> </a:t>
            </a:r>
            <a:r>
              <a:rPr kumimoji="0" lang="en-US" sz="2000" b="0" i="0" u="none" strike="noStrike" kern="1200" cap="none" spc="1000" normalizeH="0" baseline="0" noProof="0" dirty="0">
                <a:ln>
                  <a:noFill/>
                </a:ln>
                <a:solidFill>
                  <a:srgbClr val="000000"/>
                </a:solidFill>
                <a:effectLst/>
                <a:uLnTx/>
                <a:uFillTx/>
                <a:latin typeface="Tahoma"/>
                <a:ea typeface="Wingdings"/>
                <a:cs typeface="Wingdings"/>
                <a:sym typeface="Wingdings"/>
              </a:rPr>
              <a:t>  </a:t>
            </a:r>
            <a:endParaRPr kumimoji="0" lang="en-US" sz="2000" b="0" i="0" u="none" strike="noStrike" kern="1200" cap="none" spc="100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1759693"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1</a:t>
            </a:r>
            <a:endParaRPr kumimoji="0" lang="en-US" sz="14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20" name="TextBox 19"/>
          <p:cNvSpPr txBox="1"/>
          <p:nvPr/>
        </p:nvSpPr>
        <p:spPr>
          <a:xfrm>
            <a:off x="3415702"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2</a:t>
            </a:r>
            <a:endParaRPr kumimoji="0" lang="en-US" sz="16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32" name="Left Brace 31"/>
          <p:cNvSpPr/>
          <p:nvPr/>
        </p:nvSpPr>
        <p:spPr>
          <a:xfrm>
            <a:off x="847874" y="2655533"/>
            <a:ext cx="206862" cy="3152444"/>
          </a:xfrm>
          <a:prstGeom prst="leftBrace">
            <a:avLst>
              <a:gd name="adj1" fmla="val 57620"/>
              <a:gd name="adj2" fmla="val 50000"/>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3" name="TextBox 32"/>
          <p:cNvSpPr txBox="1"/>
          <p:nvPr/>
        </p:nvSpPr>
        <p:spPr>
          <a:xfrm rot="5400000">
            <a:off x="163962" y="3502871"/>
            <a:ext cx="430887" cy="141618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Tahoma"/>
                <a:ea typeface="+mn-ea"/>
                <a:cs typeface="+mn-cs"/>
              </a:rPr>
              <a:t>tokens</a:t>
            </a:r>
            <a:endParaRPr kumimoji="0" lang="en-US" sz="1600" b="1" i="0" u="none" strike="noStrike" kern="1200" cap="none" spc="0" normalizeH="0" baseline="30000" noProof="0" dirty="0">
              <a:ln>
                <a:noFill/>
              </a:ln>
              <a:solidFill>
                <a:srgbClr val="000000">
                  <a:lumMod val="50000"/>
                  <a:lumOff val="50000"/>
                </a:srgbClr>
              </a:solidFill>
              <a:effectLst/>
              <a:uLnTx/>
              <a:uFillTx/>
              <a:latin typeface="Tahoma"/>
              <a:ea typeface="+mn-ea"/>
              <a:cs typeface="+mn-cs"/>
            </a:endParaRPr>
          </a:p>
        </p:txBody>
      </p:sp>
    </p:spTree>
    <p:extLst>
      <p:ext uri="{BB962C8B-B14F-4D97-AF65-F5344CB8AC3E}">
        <p14:creationId xmlns:p14="http://schemas.microsoft.com/office/powerpoint/2010/main" val="723629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P spid="16" grpId="0" animBg="1"/>
      <p:bldP spid="17" grpId="0"/>
      <p:bldP spid="18" grpId="0" animBg="1"/>
      <p:bldP spid="19" grpId="0"/>
      <p:bldP spid="20" grpId="0"/>
      <p:bldP spid="32" grpId="0" animBg="1"/>
      <p:bldP spid="33"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03199954"/>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850133" y="2379113"/>
            <a:ext cx="1218011" cy="498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TTGGA</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2" name="Rectangle 81"/>
          <p:cNvSpPr/>
          <p:nvPr/>
        </p:nvSpPr>
        <p:spPr>
          <a:xfrm>
            <a:off x="174959" y="2389584"/>
            <a:ext cx="1268190" cy="485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GAACT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5" name="Rectangle 84"/>
          <p:cNvSpPr/>
          <p:nvPr/>
        </p:nvSpPr>
        <p:spPr>
          <a:xfrm>
            <a:off x="388758" y="2325002"/>
            <a:ext cx="1199243" cy="577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AACTT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8" name="Rectangle 87"/>
          <p:cNvSpPr/>
          <p:nvPr/>
        </p:nvSpPr>
        <p:spPr>
          <a:xfrm>
            <a:off x="611119" y="2477697"/>
            <a:ext cx="1075478" cy="29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ACTTG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97" name="Rectangle 96"/>
          <p:cNvSpPr/>
          <p:nvPr/>
        </p:nvSpPr>
        <p:spPr>
          <a:xfrm>
            <a:off x="684028" y="2428848"/>
            <a:ext cx="1234777" cy="36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CTTGG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178" name="TextBox 177"/>
          <p:cNvSpPr txBox="1"/>
          <p:nvPr/>
        </p:nvSpPr>
        <p:spPr>
          <a:xfrm>
            <a:off x="823648" y="2118472"/>
            <a:ext cx="28030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Tahoma"/>
                <a:ea typeface="Tahoma" panose="020B0604030504040204" pitchFamily="34" charset="0"/>
                <a:cs typeface="Tahoma" panose="020B0604030504040204" pitchFamily="34" charset="0"/>
              </a:rPr>
              <a:t>INPUT</a:t>
            </a:r>
            <a:r>
              <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 Read Sequence </a:t>
            </a:r>
            <a:r>
              <a:rPr kumimoji="0" lang="en-US" sz="1600" b="1" i="1"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r</a:t>
            </a:r>
            <a:endPar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p:txBody>
      </p:sp>
      <p:grpSp>
        <p:nvGrpSpPr>
          <p:cNvPr id="11" name="Group 10"/>
          <p:cNvGrpSpPr/>
          <p:nvPr/>
        </p:nvGrpSpPr>
        <p:grpSpPr>
          <a:xfrm>
            <a:off x="278028" y="2348733"/>
            <a:ext cx="3513221" cy="405047"/>
            <a:chOff x="388989" y="2350046"/>
            <a:chExt cx="4236174" cy="405047"/>
          </a:xfrm>
        </p:grpSpPr>
        <p:sp>
          <p:nvSpPr>
            <p:cNvPr id="184" name="Rectangle 183"/>
            <p:cNvSpPr/>
            <p:nvPr/>
          </p:nvSpPr>
          <p:spPr>
            <a:xfrm>
              <a:off x="388989" y="2466442"/>
              <a:ext cx="4236174" cy="2836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GAACTTGGAGTCTA     CGAG</a:t>
              </a: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 name="TextBox 4"/>
            <p:cNvSpPr txBox="1"/>
            <p:nvPr/>
          </p:nvSpPr>
          <p:spPr>
            <a:xfrm>
              <a:off x="2946353" y="2350046"/>
              <a:ext cx="941501" cy="405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32" b="0" i="0" u="none" strike="noStrike" kern="1200" cap="none" spc="0" normalizeH="0" baseline="0" noProof="0" dirty="0">
                  <a:ln>
                    <a:noFill/>
                  </a:ln>
                  <a:solidFill>
                    <a:srgbClr val="000000"/>
                  </a:solidFill>
                  <a:effectLst/>
                  <a:uLnTx/>
                  <a:uFillTx/>
                  <a:latin typeface="Tahoma"/>
                  <a:ea typeface="+mn-ea"/>
                  <a:cs typeface="+mn-cs"/>
                </a:rPr>
                <a:t>...</a:t>
              </a:r>
              <a:endParaRPr kumimoji="0" lang="en-US" sz="1016"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91" name="Straight Arrow Connector 90"/>
          <p:cNvCxnSpPr/>
          <p:nvPr/>
        </p:nvCxnSpPr>
        <p:spPr>
          <a:xfrm flipH="1">
            <a:off x="4240396" y="2870527"/>
            <a:ext cx="0" cy="3324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372553" y="2419732"/>
            <a:ext cx="3352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Read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r>
              <a:rPr kumimoji="0" lang="en-US" sz="1600" b="1" i="1" u="none" strike="noStrike" kern="1200" cap="none" spc="0" normalizeH="0" baseline="0" noProof="0" dirty="0">
                <a:ln>
                  <a:noFill/>
                </a:ln>
                <a:solidFill>
                  <a:srgbClr val="0070C0"/>
                </a:solidFill>
                <a:effectLst/>
                <a:uLnTx/>
                <a:uFillTx/>
                <a:latin typeface="Tahoma"/>
                <a:ea typeface="+mn-ea"/>
                <a:cs typeface="Tahoma"/>
              </a:rPr>
              <a:t> for </a:t>
            </a:r>
            <a:r>
              <a:rPr kumimoji="0" lang="en-US" sz="1600" b="1" i="0" u="none" strike="noStrike" kern="1200" cap="none" spc="0" normalizeH="0" baseline="0" noProof="0" dirty="0" err="1">
                <a:ln>
                  <a:noFill/>
                </a:ln>
                <a:solidFill>
                  <a:srgbClr val="0070C0"/>
                </a:solidFill>
                <a:effectLst/>
                <a:uLnTx/>
                <a:uFillTx/>
                <a:latin typeface="Tahoma"/>
                <a:ea typeface="+mn-ea"/>
                <a:cs typeface="Tahoma"/>
              </a:rPr>
              <a:t>bin_num</a:t>
            </a:r>
            <a:r>
              <a:rPr kumimoji="0" lang="en-US" sz="1600" b="1" i="0" u="none" strike="noStrike" kern="1200" cap="none" spc="0" normalizeH="0" baseline="0" noProof="0" dirty="0">
                <a:ln>
                  <a:noFill/>
                </a:ln>
                <a:solidFill>
                  <a:srgbClr val="0070C0"/>
                </a:solidFill>
                <a:effectLst/>
                <a:uLnTx/>
                <a:uFillTx/>
                <a:latin typeface="Tahoma"/>
                <a:ea typeface="+mn-ea"/>
                <a:cs typeface="Tahoma"/>
              </a:rPr>
              <a:t>(x)</a:t>
            </a:r>
          </a:p>
        </p:txBody>
      </p:sp>
      <p:sp>
        <p:nvSpPr>
          <p:cNvPr id="190" name="Text Box 1"/>
          <p:cNvSpPr txBox="1"/>
          <p:nvPr/>
        </p:nvSpPr>
        <p:spPr>
          <a:xfrm>
            <a:off x="1398479" y="4380457"/>
            <a:ext cx="125433" cy="505664"/>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40000"/>
              </a:lnSpc>
              <a:spcBef>
                <a:spcPts val="0"/>
              </a:spcBef>
              <a:spcAft>
                <a:spcPts val="0"/>
              </a:spcAft>
              <a:buClrTx/>
              <a:buSzTx/>
              <a:buFontTx/>
              <a:buNone/>
              <a:tabLst/>
              <a:defRPr/>
            </a:pPr>
            <a:r>
              <a:rPr kumimoji="0" lang="en-US" sz="3600" b="0" i="0" u="none" strike="noStrike" kern="0" cap="none" spc="381" normalizeH="0" baseline="0" noProof="0" dirty="0">
                <a:ln>
                  <a:noFill/>
                </a:ln>
                <a:solidFill>
                  <a:srgbClr val="00B0F0"/>
                </a:solidFill>
                <a:effectLst/>
                <a:uLnTx/>
                <a:uFillTx/>
                <a:latin typeface="Tahoma"/>
                <a:ea typeface="+mn-ea"/>
                <a:cs typeface="+mn-cs"/>
              </a:rPr>
              <a:t>...</a:t>
            </a:r>
            <a:endParaRPr kumimoji="0" lang="en-US" sz="3600" b="0" i="0" u="none" strike="noStrike" kern="0" cap="none" spc="381" normalizeH="0" baseline="0" noProof="0" dirty="0">
              <a:ln>
                <a:noFill/>
              </a:ln>
              <a:solidFill>
                <a:srgbClr val="00B0F0"/>
              </a:solidFill>
              <a:effectLst/>
              <a:uLnTx/>
              <a:uFillTx/>
              <a:latin typeface="Tahoma"/>
              <a:ea typeface="ＭＳ 明朝"/>
              <a:cs typeface="Times New Roman"/>
            </a:endParaRPr>
          </a:p>
        </p:txBody>
      </p:sp>
      <p:cxnSp>
        <p:nvCxnSpPr>
          <p:cNvPr id="100" name="Straight Arrow Connector 99"/>
          <p:cNvCxnSpPr/>
          <p:nvPr/>
        </p:nvCxnSpPr>
        <p:spPr>
          <a:xfrm>
            <a:off x="1276155" y="3307740"/>
            <a:ext cx="2738578" cy="1233053"/>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461195" y="3560873"/>
            <a:ext cx="2553538" cy="43549"/>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20602" y="3818177"/>
            <a:ext cx="2394131" cy="3252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81748" y="283412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17" name="TextBox 116"/>
          <p:cNvSpPr txBox="1"/>
          <p:nvPr/>
        </p:nvSpPr>
        <p:spPr>
          <a:xfrm>
            <a:off x="5217654" y="4333046"/>
            <a:ext cx="440593" cy="426322"/>
          </a:xfrm>
          <a:prstGeom prst="ellipse">
            <a:avLst/>
          </a:prstGeom>
          <a:noFill/>
          <a:ln w="28575" cmpd="sng">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ahoma"/>
                <a:ea typeface="Tahoma" charset="0"/>
                <a:cs typeface="Tahoma" charset="0"/>
              </a:rPr>
              <a:t>+</a:t>
            </a:r>
          </a:p>
        </p:txBody>
      </p:sp>
      <p:cxnSp>
        <p:nvCxnSpPr>
          <p:cNvPr id="121" name="Straight Arrow Connector 120"/>
          <p:cNvCxnSpPr>
            <a:endCxn id="92" idx="1"/>
          </p:cNvCxnSpPr>
          <p:nvPr/>
        </p:nvCxnSpPr>
        <p:spPr>
          <a:xfrm>
            <a:off x="1816040" y="4073720"/>
            <a:ext cx="2218657" cy="734055"/>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981748" y="4312252"/>
            <a:ext cx="2032985" cy="121910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7" idx="1"/>
          </p:cNvCxnSpPr>
          <p:nvPr/>
        </p:nvCxnSpPr>
        <p:spPr>
          <a:xfrm>
            <a:off x="4402343" y="3602986"/>
            <a:ext cx="879834" cy="792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4398203" y="3858014"/>
            <a:ext cx="839478" cy="6115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402981" y="4534707"/>
            <a:ext cx="814673" cy="3765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17" idx="3"/>
          </p:cNvCxnSpPr>
          <p:nvPr/>
        </p:nvCxnSpPr>
        <p:spPr>
          <a:xfrm flipV="1">
            <a:off x="4397557" y="4696935"/>
            <a:ext cx="884620" cy="8521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92" idx="3"/>
          </p:cNvCxnSpPr>
          <p:nvPr/>
        </p:nvCxnSpPr>
        <p:spPr>
          <a:xfrm flipV="1">
            <a:off x="4401975" y="4633884"/>
            <a:ext cx="833799" cy="1738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6" name="Text Box 1"/>
          <p:cNvSpPr txBox="1"/>
          <p:nvPr/>
        </p:nvSpPr>
        <p:spPr>
          <a:xfrm>
            <a:off x="6708763" y="4412962"/>
            <a:ext cx="1683004" cy="251125"/>
          </a:xfrm>
          <a:prstGeom prst="roundRect">
            <a:avLst/>
          </a:prstGeom>
          <a:solidFill>
            <a:schemeClr val="bg1"/>
          </a:solidFill>
          <a:ln w="28575" cmpd="sng">
            <a:solidFill>
              <a:schemeClr val="tx1"/>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812F"/>
                </a:solidFill>
                <a:effectLst/>
                <a:uLnTx/>
                <a:uFillTx/>
                <a:latin typeface="Tahoma"/>
                <a:ea typeface="Tahoma" charset="0"/>
                <a:cs typeface="Tahoma" charset="0"/>
              </a:rPr>
              <a:t>≥ Threshold?</a:t>
            </a:r>
          </a:p>
        </p:txBody>
      </p:sp>
      <p:cxnSp>
        <p:nvCxnSpPr>
          <p:cNvPr id="54" name="Straight Connector 53"/>
          <p:cNvCxnSpPr>
            <a:stCxn id="117" idx="6"/>
            <a:endCxn id="156" idx="1"/>
          </p:cNvCxnSpPr>
          <p:nvPr/>
        </p:nvCxnSpPr>
        <p:spPr>
          <a:xfrm flipV="1">
            <a:off x="5658247" y="4538525"/>
            <a:ext cx="1050516" cy="7682"/>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0" idx="0"/>
          </p:cNvCxnSpPr>
          <p:nvPr/>
        </p:nvCxnSpPr>
        <p:spPr>
          <a:xfrm>
            <a:off x="7556662" y="4673944"/>
            <a:ext cx="632992" cy="62125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 Box 1"/>
          <p:cNvSpPr txBox="1"/>
          <p:nvPr/>
        </p:nvSpPr>
        <p:spPr>
          <a:xfrm>
            <a:off x="7475929" y="5295196"/>
            <a:ext cx="1427449" cy="929427"/>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29029" rIns="0"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Send to</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Read Mapper</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for Sequence</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Alignment</a:t>
            </a:r>
          </a:p>
        </p:txBody>
      </p:sp>
      <p:sp>
        <p:nvSpPr>
          <p:cNvPr id="57" name="Left Brace 56"/>
          <p:cNvSpPr/>
          <p:nvPr/>
        </p:nvSpPr>
        <p:spPr>
          <a:xfrm rot="19959800">
            <a:off x="721136" y="3391130"/>
            <a:ext cx="173097" cy="1969430"/>
          </a:xfrm>
          <a:prstGeom prst="leftBrace">
            <a:avLst>
              <a:gd name="adj1" fmla="val 59224"/>
              <a:gd name="adj2" fmla="val 66267"/>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43" b="0" i="0" u="none" strike="noStrike" kern="1200" cap="none" spc="0" normalizeH="0" baseline="0" noProof="0">
              <a:ln>
                <a:noFill/>
              </a:ln>
              <a:solidFill>
                <a:srgbClr val="000000"/>
              </a:solidFill>
              <a:effectLst/>
              <a:uLnTx/>
              <a:uFillTx/>
              <a:latin typeface="Tahoma"/>
              <a:ea typeface="+mn-ea"/>
              <a:cs typeface="+mn-cs"/>
            </a:endParaRPr>
          </a:p>
        </p:txBody>
      </p:sp>
      <p:sp>
        <p:nvSpPr>
          <p:cNvPr id="99" name="TextBox 98"/>
          <p:cNvSpPr txBox="1"/>
          <p:nvPr/>
        </p:nvSpPr>
        <p:spPr>
          <a:xfrm>
            <a:off x="80233" y="4821821"/>
            <a:ext cx="1067716" cy="3693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Tahoma"/>
                <a:ea typeface="Tahoma" panose="020B0604030504040204" pitchFamily="34" charset="0"/>
                <a:cs typeface="Tahoma" panose="020B0604030504040204" pitchFamily="34" charset="0"/>
              </a:rPr>
              <a:t>tokens</a:t>
            </a:r>
          </a:p>
        </p:txBody>
      </p:sp>
      <p:cxnSp>
        <p:nvCxnSpPr>
          <p:cNvPr id="108" name="Straight Arrow Connector 107"/>
          <p:cNvCxnSpPr>
            <a:endCxn id="109" idx="0"/>
          </p:cNvCxnSpPr>
          <p:nvPr/>
        </p:nvCxnSpPr>
        <p:spPr>
          <a:xfrm flipH="1">
            <a:off x="6534543" y="4664087"/>
            <a:ext cx="550298" cy="63110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 Box 1"/>
          <p:cNvSpPr txBox="1"/>
          <p:nvPr/>
        </p:nvSpPr>
        <p:spPr>
          <a:xfrm>
            <a:off x="6109112" y="5295196"/>
            <a:ext cx="850862" cy="437407"/>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Discard</a:t>
            </a:r>
          </a:p>
        </p:txBody>
      </p:sp>
      <p:sp>
        <p:nvSpPr>
          <p:cNvPr id="111" name="Text Box 1"/>
          <p:cNvSpPr txBox="1"/>
          <p:nvPr/>
        </p:nvSpPr>
        <p:spPr>
          <a:xfrm>
            <a:off x="6290533" y="4795856"/>
            <a:ext cx="519159" cy="213189"/>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NO</a:t>
            </a:r>
          </a:p>
        </p:txBody>
      </p:sp>
      <p:sp>
        <p:nvSpPr>
          <p:cNvPr id="112" name="Text Box 1"/>
          <p:cNvSpPr txBox="1"/>
          <p:nvPr/>
        </p:nvSpPr>
        <p:spPr>
          <a:xfrm>
            <a:off x="7873158" y="4790711"/>
            <a:ext cx="519159" cy="213189"/>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YES</a:t>
            </a:r>
          </a:p>
        </p:txBody>
      </p:sp>
      <p:sp>
        <p:nvSpPr>
          <p:cNvPr id="42" name="TextBox 41"/>
          <p:cNvSpPr txBox="1"/>
          <p:nvPr/>
        </p:nvSpPr>
        <p:spPr>
          <a:xfrm>
            <a:off x="5555927" y="3936841"/>
            <a:ext cx="622806"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Sum</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Checking a Bin</a:t>
            </a:r>
          </a:p>
        </p:txBody>
      </p:sp>
      <p:sp>
        <p:nvSpPr>
          <p:cNvPr id="45" name="Content Placeholder 2"/>
          <p:cNvSpPr>
            <a:spLocks noGrp="1"/>
          </p:cNvSpPr>
          <p:nvPr>
            <p:ph idx="1"/>
          </p:nvPr>
        </p:nvSpPr>
        <p:spPr>
          <a:xfrm>
            <a:off x="228600" y="1096370"/>
            <a:ext cx="8610600" cy="541361"/>
          </a:xfrm>
        </p:spPr>
        <p:txBody>
          <a:bodyPr/>
          <a:lstStyle/>
          <a:p>
            <a:pPr marL="0" indent="0">
              <a:buNone/>
            </a:pPr>
            <a:r>
              <a:rPr lang="en-US" sz="2400" dirty="0"/>
              <a:t>How GRIM-Filter determines whether to </a:t>
            </a:r>
            <a:r>
              <a:rPr lang="en-US" sz="2400" b="1" dirty="0">
                <a:solidFill>
                  <a:srgbClr val="538234"/>
                </a:solidFill>
              </a:rPr>
              <a:t>discard</a:t>
            </a:r>
            <a:r>
              <a:rPr lang="en-US" sz="2400" dirty="0">
                <a:solidFill>
                  <a:srgbClr val="538234"/>
                </a:solidFill>
              </a:rPr>
              <a:t> </a:t>
            </a:r>
            <a:r>
              <a:rPr lang="en-US" sz="2400" dirty="0"/>
              <a:t>potential match locations in a given bin </a:t>
            </a:r>
            <a:r>
              <a:rPr lang="en-US" sz="2400" b="1" dirty="0">
                <a:solidFill>
                  <a:srgbClr val="538234"/>
                </a:solidFill>
              </a:rPr>
              <a:t>prior</a:t>
            </a:r>
            <a:r>
              <a:rPr lang="en-US" sz="2400" dirty="0">
                <a:solidFill>
                  <a:srgbClr val="538234"/>
                </a:solidFill>
              </a:rPr>
              <a:t> </a:t>
            </a:r>
            <a:r>
              <a:rPr lang="en-US" sz="2400" dirty="0"/>
              <a:t>to alignment</a:t>
            </a:r>
          </a:p>
        </p:txBody>
      </p:sp>
      <p:sp>
        <p:nvSpPr>
          <p:cNvPr id="47" name="TextBox 46"/>
          <p:cNvSpPr txBox="1"/>
          <p:nvPr/>
        </p:nvSpPr>
        <p:spPr>
          <a:xfrm>
            <a:off x="788188" y="5723975"/>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3</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48" name="TextBox 47"/>
          <p:cNvSpPr txBox="1"/>
          <p:nvPr/>
        </p:nvSpPr>
        <p:spPr>
          <a:xfrm>
            <a:off x="4034697" y="244174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49" name="TextBox 48"/>
          <p:cNvSpPr txBox="1"/>
          <p:nvPr/>
        </p:nvSpPr>
        <p:spPr>
          <a:xfrm>
            <a:off x="5233622"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4</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50" name="TextBox 49"/>
          <p:cNvSpPr txBox="1"/>
          <p:nvPr/>
        </p:nvSpPr>
        <p:spPr>
          <a:xfrm>
            <a:off x="7128879"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5</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grpSp>
        <p:nvGrpSpPr>
          <p:cNvPr id="10" name="Group 9"/>
          <p:cNvGrpSpPr/>
          <p:nvPr/>
        </p:nvGrpSpPr>
        <p:grpSpPr>
          <a:xfrm>
            <a:off x="4034697" y="3328004"/>
            <a:ext cx="367278" cy="2959542"/>
            <a:chOff x="4773896" y="3386943"/>
            <a:chExt cx="367278" cy="2959542"/>
          </a:xfrm>
        </p:grpSpPr>
        <p:sp>
          <p:nvSpPr>
            <p:cNvPr id="92" name="Rectangle 91"/>
            <p:cNvSpPr/>
            <p:nvPr/>
          </p:nvSpPr>
          <p:spPr>
            <a:xfrm>
              <a:off x="4773896" y="3386943"/>
              <a:ext cx="367278" cy="29595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p:txBody>
        </p:sp>
        <p:sp>
          <p:nvSpPr>
            <p:cNvPr id="8" name="Rectangle 7"/>
            <p:cNvSpPr/>
            <p:nvPr/>
          </p:nvSpPr>
          <p:spPr>
            <a:xfrm>
              <a:off x="4861809" y="5089976"/>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9" name="Rectangle 8"/>
            <p:cNvSpPr/>
            <p:nvPr/>
          </p:nvSpPr>
          <p:spPr>
            <a:xfrm>
              <a:off x="4859167" y="502149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6" name="Rectangle 55"/>
            <p:cNvSpPr/>
            <p:nvPr/>
          </p:nvSpPr>
          <p:spPr>
            <a:xfrm>
              <a:off x="4859166" y="5158462"/>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8" name="Rectangle 57"/>
            <p:cNvSpPr/>
            <p:nvPr/>
          </p:nvSpPr>
          <p:spPr>
            <a:xfrm>
              <a:off x="4859207" y="4114224"/>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9" name="Rectangle 58"/>
            <p:cNvSpPr/>
            <p:nvPr/>
          </p:nvSpPr>
          <p:spPr>
            <a:xfrm>
              <a:off x="4856565" y="4045738"/>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60" name="Rectangle 59"/>
            <p:cNvSpPr/>
            <p:nvPr/>
          </p:nvSpPr>
          <p:spPr>
            <a:xfrm>
              <a:off x="4856564" y="418271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grpSp>
      <p:sp>
        <p:nvSpPr>
          <p:cNvPr id="62" name="TextBox 61"/>
          <p:cNvSpPr txBox="1"/>
          <p:nvPr/>
        </p:nvSpPr>
        <p:spPr>
          <a:xfrm>
            <a:off x="2263627" y="2826970"/>
            <a:ext cx="147819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Get tokens</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72" name="TextBox 71"/>
          <p:cNvSpPr txBox="1"/>
          <p:nvPr/>
        </p:nvSpPr>
        <p:spPr>
          <a:xfrm>
            <a:off x="845741" y="5720610"/>
            <a:ext cx="3257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Match tokens to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89" name="TextBox 88"/>
          <p:cNvSpPr txBox="1"/>
          <p:nvPr/>
        </p:nvSpPr>
        <p:spPr>
          <a:xfrm>
            <a:off x="7475929" y="3928131"/>
            <a:ext cx="1090058"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Compare</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55"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rPr>
              <a:t>20</a:t>
            </a:r>
          </a:p>
        </p:txBody>
      </p:sp>
    </p:spTree>
    <p:extLst>
      <p:ext uri="{BB962C8B-B14F-4D97-AF65-F5344CB8AC3E}">
        <p14:creationId xmlns:p14="http://schemas.microsoft.com/office/powerpoint/2010/main" val="3605020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1.94444E-6 3.7037E-6 L 1.94444E-6 0.09953 " pathEditMode="relative" rAng="0" ptsTypes="AA">
                                      <p:cBhvr>
                                        <p:cTn id="28" dur="2000" fill="hold"/>
                                        <p:tgtEl>
                                          <p:spTgt spid="82"/>
                                        </p:tgtEl>
                                        <p:attrNameLst>
                                          <p:attrName>ppt_x</p:attrName>
                                          <p:attrName>ppt_y</p:attrName>
                                        </p:attrNameLst>
                                      </p:cBhvr>
                                      <p:rCtr x="0" y="4977"/>
                                    </p:animMotion>
                                  </p:childTnLst>
                                </p:cTn>
                              </p:par>
                              <p:par>
                                <p:cTn id="29" presetID="0" presetClass="path" presetSubtype="0" accel="50000" decel="50000" fill="hold" grpId="0" nodeType="withEffect">
                                  <p:stCondLst>
                                    <p:cond delay="1000"/>
                                  </p:stCondLst>
                                  <p:childTnLst>
                                    <p:animMotion origin="layout" path="M -0.00174 0.00162 L -0.00174 0.13935 " pathEditMode="relative" ptsTypes="AA">
                                      <p:cBhvr>
                                        <p:cTn id="30" dur="1000" fill="hold"/>
                                        <p:tgtEl>
                                          <p:spTgt spid="85"/>
                                        </p:tgtEl>
                                        <p:attrNameLst>
                                          <p:attrName>ppt_x</p:attrName>
                                          <p:attrName>ppt_y</p:attrName>
                                        </p:attrNameLst>
                                      </p:cBhvr>
                                    </p:animMotion>
                                  </p:childTnLst>
                                </p:cTn>
                              </p:par>
                            </p:childTnLst>
                          </p:cTn>
                        </p:par>
                        <p:par>
                          <p:cTn id="31" fill="hold">
                            <p:stCondLst>
                              <p:cond delay="2000"/>
                            </p:stCondLst>
                            <p:childTnLst>
                              <p:par>
                                <p:cTn id="32" presetID="0" presetClass="path" presetSubtype="0" accel="50000" decel="50000" fill="hold" grpId="0" nodeType="afterEffect">
                                  <p:stCondLst>
                                    <p:cond delay="0"/>
                                  </p:stCondLst>
                                  <p:childTnLst>
                                    <p:animMotion origin="layout" path="M -0.00208 0.00139 L -0.00208 0.17454 " pathEditMode="relative" ptsTypes="AA">
                                      <p:cBhvr>
                                        <p:cTn id="33" dur="1000" fill="hold"/>
                                        <p:tgtEl>
                                          <p:spTgt spid="88"/>
                                        </p:tgtEl>
                                        <p:attrNameLst>
                                          <p:attrName>ppt_x</p:attrName>
                                          <p:attrName>ppt_y</p:attrName>
                                        </p:attrNameLst>
                                      </p:cBhvr>
                                    </p:animMotion>
                                  </p:childTnLst>
                                </p:cTn>
                              </p:par>
                              <p:par>
                                <p:cTn id="34" presetID="0" presetClass="path" presetSubtype="0" accel="50000" decel="50000" fill="hold" grpId="0" nodeType="withEffect">
                                  <p:stCondLst>
                                    <p:cond delay="1000"/>
                                  </p:stCondLst>
                                  <p:childTnLst>
                                    <p:animMotion origin="layout" path="M -0.00104 1.48148E-6 L -0.00104 0.21134 " pathEditMode="relative" ptsTypes="AA">
                                      <p:cBhvr>
                                        <p:cTn id="35" dur="1000" fill="hold"/>
                                        <p:tgtEl>
                                          <p:spTgt spid="97"/>
                                        </p:tgtEl>
                                        <p:attrNameLst>
                                          <p:attrName>ppt_x</p:attrName>
                                          <p:attrName>ppt_y</p:attrName>
                                        </p:attrNameLst>
                                      </p:cBhvr>
                                    </p:animMotion>
                                  </p:childTnLst>
                                </p:cTn>
                              </p:par>
                              <p:par>
                                <p:cTn id="36" presetID="0" presetClass="path" presetSubtype="0" accel="50000" decel="50000" fill="hold" grpId="0" nodeType="withEffect">
                                  <p:stCondLst>
                                    <p:cond delay="2000"/>
                                  </p:stCondLst>
                                  <p:childTnLst>
                                    <p:animMotion origin="layout" path="M -0.00017 -3.33333E-6 L -0.00017 0.24653 " pathEditMode="relative" ptsTypes="AA">
                                      <p:cBhvr>
                                        <p:cTn id="37" dur="1000" fill="hold"/>
                                        <p:tgtEl>
                                          <p:spTgt spid="98"/>
                                        </p:tgtEl>
                                        <p:attrNameLst>
                                          <p:attrName>ppt_x</p:attrName>
                                          <p:attrName>ppt_y</p:attrName>
                                        </p:attrNameLst>
                                      </p:cBhvr>
                                    </p:animMotion>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0"/>
                            </p:stCondLst>
                            <p:childTnLst>
                              <p:par>
                                <p:cTn id="53" presetID="22" presetClass="entr" presetSubtype="1"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up)">
                                      <p:cBhvr>
                                        <p:cTn id="55" dur="1000"/>
                                        <p:tgtEl>
                                          <p:spTgt spid="91"/>
                                        </p:tgtEl>
                                      </p:cBhvr>
                                    </p:animEffect>
                                  </p:childTnLst>
                                </p:cTn>
                              </p:par>
                              <p:par>
                                <p:cTn id="56" presetID="22" presetClass="entr" presetSubtype="1" fill="hold" nodeType="withEffect">
                                  <p:stCondLst>
                                    <p:cond delay="50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1000"/>
                                        <p:tgtEl>
                                          <p:spTgt spid="100"/>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1000"/>
                                        <p:tgtEl>
                                          <p:spTgt spid="101"/>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left)">
                                      <p:cBhvr>
                                        <p:cTn id="77" dur="1000"/>
                                        <p:tgtEl>
                                          <p:spTgt spid="104"/>
                                        </p:tgtEl>
                                      </p:cBhvr>
                                    </p:animEffect>
                                  </p:childTnLst>
                                </p:cTn>
                              </p:par>
                              <p:par>
                                <p:cTn id="78" presetID="22" presetClass="entr" presetSubtype="8" fill="hold" nodeType="withEffect">
                                  <p:stCondLst>
                                    <p:cond delay="500"/>
                                  </p:stCondLst>
                                  <p:childTnLst>
                                    <p:set>
                                      <p:cBhvr>
                                        <p:cTn id="79" dur="1" fill="hold">
                                          <p:stCondLst>
                                            <p:cond delay="0"/>
                                          </p:stCondLst>
                                        </p:cTn>
                                        <p:tgtEl>
                                          <p:spTgt spid="121"/>
                                        </p:tgtEl>
                                        <p:attrNameLst>
                                          <p:attrName>style.visibility</p:attrName>
                                        </p:attrNameLst>
                                      </p:cBhvr>
                                      <p:to>
                                        <p:strVal val="visible"/>
                                      </p:to>
                                    </p:set>
                                    <p:animEffect transition="in" filter="wipe(left)">
                                      <p:cBhvr>
                                        <p:cTn id="80" dur="1000"/>
                                        <p:tgtEl>
                                          <p:spTgt spid="121"/>
                                        </p:tgtEl>
                                      </p:cBhvr>
                                    </p:animEffect>
                                  </p:childTnLst>
                                </p:cTn>
                              </p:par>
                              <p:par>
                                <p:cTn id="81" presetID="22" presetClass="entr" presetSubtype="8" fill="hold" nodeType="withEffect">
                                  <p:stCondLst>
                                    <p:cond delay="900"/>
                                  </p:stCondLst>
                                  <p:childTnLst>
                                    <p:set>
                                      <p:cBhvr>
                                        <p:cTn id="82" dur="1" fill="hold">
                                          <p:stCondLst>
                                            <p:cond delay="0"/>
                                          </p:stCondLst>
                                        </p:cTn>
                                        <p:tgtEl>
                                          <p:spTgt spid="124"/>
                                        </p:tgtEl>
                                        <p:attrNameLst>
                                          <p:attrName>style.visibility</p:attrName>
                                        </p:attrNameLst>
                                      </p:cBhvr>
                                      <p:to>
                                        <p:strVal val="visible"/>
                                      </p:to>
                                    </p:set>
                                    <p:animEffect transition="in" filter="wipe(left)">
                                      <p:cBhvr>
                                        <p:cTn id="83" dur="1000"/>
                                        <p:tgtEl>
                                          <p:spTgt spid="1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wipe(left)">
                                      <p:cBhvr>
                                        <p:cTn id="96" dur="1000"/>
                                        <p:tgtEl>
                                          <p:spTgt spid="138"/>
                                        </p:tgtEl>
                                      </p:cBhvr>
                                    </p:animEffect>
                                  </p:childTnLst>
                                </p:cTn>
                              </p:par>
                              <p:par>
                                <p:cTn id="97" presetID="22" presetClass="entr" presetSubtype="8" fill="hold" nodeType="withEffect">
                                  <p:stCondLst>
                                    <p:cond delay="500"/>
                                  </p:stCondLst>
                                  <p:childTnLst>
                                    <p:set>
                                      <p:cBhvr>
                                        <p:cTn id="98" dur="1" fill="hold">
                                          <p:stCondLst>
                                            <p:cond delay="0"/>
                                          </p:stCondLst>
                                        </p:cTn>
                                        <p:tgtEl>
                                          <p:spTgt spid="141"/>
                                        </p:tgtEl>
                                        <p:attrNameLst>
                                          <p:attrName>style.visibility</p:attrName>
                                        </p:attrNameLst>
                                      </p:cBhvr>
                                      <p:to>
                                        <p:strVal val="visible"/>
                                      </p:to>
                                    </p:set>
                                    <p:animEffect transition="in" filter="wipe(left)">
                                      <p:cBhvr>
                                        <p:cTn id="99" dur="1000"/>
                                        <p:tgtEl>
                                          <p:spTgt spid="141"/>
                                        </p:tgtEl>
                                      </p:cBhvr>
                                    </p:animEffect>
                                  </p:childTnLst>
                                </p:cTn>
                              </p:par>
                              <p:par>
                                <p:cTn id="100" presetID="22" presetClass="entr" presetSubtype="8" fill="hold" nodeType="withEffect">
                                  <p:stCondLst>
                                    <p:cond delay="700"/>
                                  </p:stCondLst>
                                  <p:childTnLst>
                                    <p:set>
                                      <p:cBhvr>
                                        <p:cTn id="101" dur="1" fill="hold">
                                          <p:stCondLst>
                                            <p:cond delay="0"/>
                                          </p:stCondLst>
                                        </p:cTn>
                                        <p:tgtEl>
                                          <p:spTgt spid="143"/>
                                        </p:tgtEl>
                                        <p:attrNameLst>
                                          <p:attrName>style.visibility</p:attrName>
                                        </p:attrNameLst>
                                      </p:cBhvr>
                                      <p:to>
                                        <p:strVal val="visible"/>
                                      </p:to>
                                    </p:set>
                                    <p:animEffect transition="in" filter="wipe(left)">
                                      <p:cBhvr>
                                        <p:cTn id="102" dur="1000"/>
                                        <p:tgtEl>
                                          <p:spTgt spid="143"/>
                                        </p:tgtEl>
                                      </p:cBhvr>
                                    </p:animEffect>
                                  </p:childTnLst>
                                </p:cTn>
                              </p:par>
                              <p:par>
                                <p:cTn id="103" presetID="22" presetClass="entr" presetSubtype="8" fill="hold" nodeType="withEffect">
                                  <p:stCondLst>
                                    <p:cond delay="900"/>
                                  </p:stCondLst>
                                  <p:childTnLst>
                                    <p:set>
                                      <p:cBhvr>
                                        <p:cTn id="104" dur="1" fill="hold">
                                          <p:stCondLst>
                                            <p:cond delay="0"/>
                                          </p:stCondLst>
                                        </p:cTn>
                                        <p:tgtEl>
                                          <p:spTgt spid="150"/>
                                        </p:tgtEl>
                                        <p:attrNameLst>
                                          <p:attrName>style.visibility</p:attrName>
                                        </p:attrNameLst>
                                      </p:cBhvr>
                                      <p:to>
                                        <p:strVal val="visible"/>
                                      </p:to>
                                    </p:set>
                                    <p:animEffect transition="in" filter="wipe(left)">
                                      <p:cBhvr>
                                        <p:cTn id="105" dur="1000"/>
                                        <p:tgtEl>
                                          <p:spTgt spid="15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145"/>
                                        </p:tgtEl>
                                        <p:attrNameLst>
                                          <p:attrName>style.visibility</p:attrName>
                                        </p:attrNameLst>
                                      </p:cBhvr>
                                      <p:to>
                                        <p:strVal val="visible"/>
                                      </p:to>
                                    </p:set>
                                    <p:animEffect transition="in" filter="wipe(left)">
                                      <p:cBhvr>
                                        <p:cTn id="108" dur="1000"/>
                                        <p:tgtEl>
                                          <p:spTgt spid="14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childTnLst>
                          </p:cTn>
                        </p:par>
                        <p:par>
                          <p:cTn id="117" fill="hold">
                            <p:stCondLst>
                              <p:cond delay="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10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wipe(up)">
                                      <p:cBhvr>
                                        <p:cTn id="125" dur="1000"/>
                                        <p:tgtEl>
                                          <p:spTgt spid="108"/>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wipe(up)">
                                      <p:cBhvr>
                                        <p:cTn id="128" dur="1000"/>
                                        <p:tgtEl>
                                          <p:spTgt spid="111"/>
                                        </p:tgtEl>
                                      </p:cBhvr>
                                    </p:animEffec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7"/>
                                        </p:tgtEl>
                                        <p:attrNameLst>
                                          <p:attrName>style.visibility</p:attrName>
                                        </p:attrNameLst>
                                      </p:cBhvr>
                                      <p:to>
                                        <p:strVal val="visible"/>
                                      </p:to>
                                    </p:set>
                                    <p:animEffect transition="in" filter="wipe(up)">
                                      <p:cBhvr>
                                        <p:cTn id="136" dur="1000"/>
                                        <p:tgtEl>
                                          <p:spTgt spid="16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up)">
                                      <p:cBhvr>
                                        <p:cTn id="139" dur="1000"/>
                                        <p:tgtEl>
                                          <p:spTgt spid="112"/>
                                        </p:tgtEl>
                                      </p:cBhvr>
                                    </p:animEffect>
                                  </p:childTnLst>
                                </p:cTn>
                              </p:par>
                            </p:childTnLst>
                          </p:cTn>
                        </p:par>
                        <p:par>
                          <p:cTn id="140" fill="hold">
                            <p:stCondLst>
                              <p:cond delay="1000"/>
                            </p:stCondLst>
                            <p:childTnLst>
                              <p:par>
                                <p:cTn id="141" presetID="1" presetClass="entr" presetSubtype="0" fill="hold" grpId="0" nodeType="afterEffect">
                                  <p:stCondLst>
                                    <p:cond delay="0"/>
                                  </p:stCondLst>
                                  <p:childTnLst>
                                    <p:set>
                                      <p:cBhvr>
                                        <p:cTn id="14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82" grpId="0"/>
      <p:bldP spid="82" grpId="1"/>
      <p:bldP spid="85" grpId="0"/>
      <p:bldP spid="85" grpId="1"/>
      <p:bldP spid="88" grpId="0"/>
      <p:bldP spid="88" grpId="1"/>
      <p:bldP spid="97" grpId="0"/>
      <p:bldP spid="97" grpId="1"/>
      <p:bldP spid="178" grpId="0"/>
      <p:bldP spid="93" grpId="0"/>
      <p:bldP spid="190" grpId="0"/>
      <p:bldP spid="110" grpId="0" animBg="1"/>
      <p:bldP spid="117" grpId="0" animBg="1"/>
      <p:bldP spid="156" grpId="0" animBg="1"/>
      <p:bldP spid="170" grpId="0"/>
      <p:bldP spid="57" grpId="0" animBg="1"/>
      <p:bldP spid="99" grpId="0"/>
      <p:bldP spid="109" grpId="0"/>
      <p:bldP spid="111" grpId="0"/>
      <p:bldP spid="112" grpId="0"/>
      <p:bldP spid="42" grpId="0"/>
      <p:bldP spid="47" grpId="0" animBg="1"/>
      <p:bldP spid="48" grpId="0" animBg="1"/>
      <p:bldP spid="49" grpId="0" animBg="1"/>
      <p:bldP spid="50" grpId="0" animBg="1"/>
      <p:bldP spid="62" grpId="0"/>
      <p:bldP spid="72" grpId="0"/>
      <p:bldP spid="89"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996319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27</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Error Tolerance</a:t>
            </a:r>
          </a:p>
        </p:txBody>
      </p:sp>
      <p:sp>
        <p:nvSpPr>
          <p:cNvPr id="64" name="Rounded Rectangle 63"/>
          <p:cNvSpPr/>
          <p:nvPr/>
        </p:nvSpPr>
        <p:spPr>
          <a:xfrm flipV="1">
            <a:off x="1646197" y="2057142"/>
            <a:ext cx="2596108" cy="399748"/>
          </a:xfrm>
          <a:prstGeom prst="roundRect">
            <a:avLst>
              <a:gd name="adj" fmla="val 25579"/>
            </a:avLst>
          </a:prstGeom>
          <a:solidFill>
            <a:schemeClr val="bg1">
              <a:lumMod val="85000"/>
            </a:schemeClr>
          </a:solidFill>
          <a:ln w="38100" cmpd="sng">
            <a:solidFill>
              <a:schemeClr val="bg1">
                <a:lumMod val="75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Rounded Rectangle 64"/>
          <p:cNvSpPr/>
          <p:nvPr/>
        </p:nvSpPr>
        <p:spPr>
          <a:xfrm flipV="1">
            <a:off x="1742929" y="2552277"/>
            <a:ext cx="3010653" cy="621216"/>
          </a:xfrm>
          <a:prstGeom prst="roundRect">
            <a:avLst/>
          </a:prstGeom>
          <a:solidFill>
            <a:schemeClr val="accent6">
              <a:lumMod val="20000"/>
              <a:lumOff val="80000"/>
            </a:schemeClr>
          </a:solidFill>
          <a:ln w="38100" cmpd="sng">
            <a:solidFill>
              <a:schemeClr val="accent6">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Rounded Rectangle 65"/>
          <p:cNvSpPr/>
          <p:nvPr/>
        </p:nvSpPr>
        <p:spPr>
          <a:xfrm flipV="1">
            <a:off x="2374176" y="2633996"/>
            <a:ext cx="2288938" cy="476732"/>
          </a:xfrm>
          <a:prstGeom prst="roundRect">
            <a:avLst/>
          </a:prstGeom>
          <a:solidFill>
            <a:srgbClr val="DEEBF7"/>
          </a:solidFill>
          <a:ln w="38100" cmpd="sng">
            <a:solidFill>
              <a:srgbClr val="5B9BD6"/>
            </a:solidFill>
            <a:prstDash val="sysDot"/>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7" name="Picture 66" descr="Screen Shot 2015-12-16 at 13.3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84140" y="1425961"/>
            <a:ext cx="2689437" cy="1513714"/>
          </a:xfrm>
          <a:prstGeom prst="rect">
            <a:avLst/>
          </a:prstGeom>
        </p:spPr>
      </p:pic>
      <p:sp>
        <p:nvSpPr>
          <p:cNvPr id="68" name="TextBox 67"/>
          <p:cNvSpPr txBox="1"/>
          <p:nvPr/>
        </p:nvSpPr>
        <p:spPr>
          <a:xfrm>
            <a:off x="5838088" y="3096350"/>
            <a:ext cx="2979749" cy="1036887"/>
          </a:xfrm>
          <a:prstGeom prst="rect">
            <a:avLst/>
          </a:prstGeom>
          <a:noFill/>
          <a:ln w="19050" cmpd="sng">
            <a:noFill/>
          </a:ln>
        </p:spPr>
        <p:txBody>
          <a:bodyPr wrap="square" rtlCol="0">
            <a:spAutoFit/>
          </a:bodyPr>
          <a:lstStyle/>
          <a:p>
            <a:pPr marL="0" marR="0" lvl="0" indent="0" algn="ctr" defTabSz="914400" rtl="0" eaLnBrk="1" fontAlgn="auto" latinLnBrk="0" hangingPunct="1">
              <a:lnSpc>
                <a:spcPct val="85000"/>
              </a:lnSpc>
              <a:spcBef>
                <a:spcPts val="90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charset="0"/>
                <a:ea typeface="Calibri" charset="0"/>
                <a:cs typeface="Calibri" charset="0"/>
              </a:rPr>
              <a:t>one substitution error affects four tokens</a:t>
            </a:r>
            <a:br>
              <a:rPr kumimoji="0" lang="en-US" sz="2400" b="0" i="1" u="none" strike="noStrike" kern="1200" cap="none" spc="0" normalizeH="0" baseline="0" noProof="0" dirty="0">
                <a:ln>
                  <a:noFill/>
                </a:ln>
                <a:solidFill>
                  <a:srgbClr val="000000"/>
                </a:solidFill>
                <a:effectLst/>
                <a:uLnTx/>
                <a:uFillTx/>
                <a:latin typeface="Calibri" charset="0"/>
                <a:ea typeface="Calibri" charset="0"/>
                <a:cs typeface="Calibri" charset="0"/>
              </a:rPr>
            </a:br>
            <a:r>
              <a:rPr kumimoji="0" lang="en-US" sz="2400" b="0" i="1" u="none" strike="noStrike" kern="1200" cap="none" spc="0" normalizeH="0" baseline="0" noProof="0" dirty="0">
                <a:ln>
                  <a:noFill/>
                </a:ln>
                <a:solidFill>
                  <a:srgbClr val="000000"/>
                </a:solidFill>
                <a:effectLst/>
                <a:uLnTx/>
                <a:uFillTx/>
                <a:latin typeface="Calibri" charset="0"/>
                <a:ea typeface="Calibri" charset="0"/>
                <a:cs typeface="Calibri" charset="0"/>
              </a:rPr>
              <a:t>when n = 4</a:t>
            </a:r>
          </a:p>
        </p:txBody>
      </p:sp>
      <p:sp>
        <p:nvSpPr>
          <p:cNvPr id="69" name="Text Box 67"/>
          <p:cNvSpPr txBox="1"/>
          <p:nvPr/>
        </p:nvSpPr>
        <p:spPr>
          <a:xfrm>
            <a:off x="0" y="1844609"/>
            <a:ext cx="7781210" cy="1300497"/>
          </a:xfrm>
          <a:prstGeom prst="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rPr>
              <a:t>Threshold =  </a:t>
            </a:r>
            <a:r>
              <a:rPr kumimoji="0" lang="en-US" sz="2400" b="1" i="0" u="none" strike="noStrike" kern="1200" cap="none" spc="0" normalizeH="0" baseline="0" noProof="0" dirty="0" err="1">
                <a:ln>
                  <a:noFill/>
                </a:ln>
                <a:solidFill>
                  <a:srgbClr val="000000"/>
                </a:solidFill>
                <a:effectLst/>
                <a:uLnTx/>
                <a:uFillTx/>
                <a:latin typeface="Calibri" charset="0"/>
                <a:ea typeface="Calibri" charset="0"/>
                <a:cs typeface="Calibri" charset="0"/>
              </a:rPr>
              <a:t>read_length</a:t>
            </a: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rPr>
              <a:t> – (</a:t>
            </a:r>
            <a:r>
              <a:rPr kumimoji="0" lang="en-US" sz="2400" b="1" i="1" u="none" strike="noStrike" kern="1200" cap="none" spc="0" normalizeH="0" baseline="0" noProof="0" dirty="0">
                <a:ln>
                  <a:noFill/>
                </a:ln>
                <a:solidFill>
                  <a:srgbClr val="000000"/>
                </a:solidFill>
                <a:effectLst/>
                <a:uLnTx/>
                <a:uFillTx/>
                <a:latin typeface="Calibri" charset="0"/>
                <a:ea typeface="Calibri" charset="0"/>
                <a:cs typeface="Calibri" charset="0"/>
              </a:rPr>
              <a:t>n</a:t>
            </a: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rPr>
              <a:t>–1)  –</a:t>
            </a:r>
          </a:p>
          <a:p>
            <a:pPr marL="0" marR="0" lvl="0" indent="0" algn="l" defTabSz="914400" rtl="0" eaLnBrk="1" fontAlgn="auto" latinLnBrk="0" hangingPunct="1">
              <a:lnSpc>
                <a:spcPct val="17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charset="0"/>
                <a:ea typeface="Calibri" charset="0"/>
                <a:cs typeface="Calibri" charset="0"/>
              </a:rPr>
              <a:t>                          n</a:t>
            </a: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rPr>
              <a:t>  ×  </a:t>
            </a: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sym typeface="Symbol" panose="05050102010706020507" pitchFamily="18" charset="2"/>
              </a:rPr>
              <a:t></a:t>
            </a:r>
            <a:r>
              <a:rPr kumimoji="0" lang="en-US" sz="2400" b="1" i="0" u="none" strike="noStrike" kern="1200" cap="none" spc="0" normalizeH="0" baseline="0" noProof="0" dirty="0" err="1">
                <a:ln>
                  <a:noFill/>
                </a:ln>
                <a:solidFill>
                  <a:srgbClr val="000000"/>
                </a:solidFill>
                <a:effectLst/>
                <a:uLnTx/>
                <a:uFillTx/>
                <a:latin typeface="Calibri" charset="0"/>
                <a:ea typeface="Calibri" charset="0"/>
                <a:cs typeface="Calibri" charset="0"/>
              </a:rPr>
              <a:t>read_length</a:t>
            </a: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rPr>
              <a:t> </a:t>
            </a:r>
            <a:r>
              <a:rPr kumimoji="0" 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a:t>
            </a: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rPr>
              <a:t> </a:t>
            </a:r>
            <a:r>
              <a:rPr kumimoji="0" lang="en-US" sz="2400" b="1" i="1" u="none" strike="noStrike" kern="1200" cap="none" spc="0" normalizeH="0" baseline="0" noProof="0" dirty="0">
                <a:ln>
                  <a:noFill/>
                </a:ln>
                <a:solidFill>
                  <a:srgbClr val="000000"/>
                </a:solidFill>
                <a:effectLst/>
                <a:uLnTx/>
                <a:uFillTx/>
                <a:latin typeface="Calibri" charset="0"/>
                <a:ea typeface="Calibri" charset="0"/>
                <a:cs typeface="Calibri" charset="0"/>
              </a:rPr>
              <a:t>e</a:t>
            </a:r>
            <a:r>
              <a:rPr kumimoji="0" lang="en-US" sz="2400" b="1" i="0" u="none" strike="noStrike" kern="1200" cap="none" spc="0" normalizeH="0" baseline="0" noProof="0" dirty="0">
                <a:ln>
                  <a:noFill/>
                </a:ln>
                <a:solidFill>
                  <a:srgbClr val="000000"/>
                </a:solidFill>
                <a:effectLst/>
                <a:uLnTx/>
                <a:uFillTx/>
                <a:latin typeface="Calibri" charset="0"/>
                <a:ea typeface="Calibri" charset="0"/>
                <a:cs typeface="Calibri" charset="0"/>
                <a:sym typeface="Symbol" panose="05050102010706020507" pitchFamily="18" charset="2"/>
              </a:rPr>
              <a:t></a:t>
            </a:r>
            <a:endParaRPr kumimoji="0" lang="en-US" sz="2400" b="1" i="1"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
        <p:nvSpPr>
          <p:cNvPr id="70" name="Arc 69"/>
          <p:cNvSpPr/>
          <p:nvPr/>
        </p:nvSpPr>
        <p:spPr>
          <a:xfrm rot="1178391">
            <a:off x="4166912" y="2791383"/>
            <a:ext cx="584844" cy="1273191"/>
          </a:xfrm>
          <a:prstGeom prst="arc">
            <a:avLst/>
          </a:prstGeom>
          <a:ln w="38100">
            <a:solidFill>
              <a:srgbClr val="5B9BD6"/>
            </a:solidFill>
            <a:prstDash val="sysDot"/>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1" name="TextBox 70"/>
          <p:cNvSpPr txBox="1"/>
          <p:nvPr/>
        </p:nvSpPr>
        <p:spPr>
          <a:xfrm>
            <a:off x="2769519" y="3492919"/>
            <a:ext cx="3155439" cy="590931"/>
          </a:xfrm>
          <a:prstGeom prst="rect">
            <a:avLst/>
          </a:prstGeom>
          <a:noFill/>
          <a:ln w="19050" cmpd="sng">
            <a:noFill/>
          </a:ln>
        </p:spPr>
        <p:txBody>
          <a:bodyPr wrap="square" rtlCol="0">
            <a:spAutoFit/>
          </a:bodyPr>
          <a:lstStyle/>
          <a:p>
            <a:pPr marL="0" marR="0" lvl="0" indent="0" algn="ctr" defTabSz="914400" rtl="0" eaLnBrk="1" fontAlgn="auto" latinLnBrk="0" hangingPunct="1">
              <a:lnSpc>
                <a:spcPct val="80000"/>
              </a:lnSpc>
              <a:spcBef>
                <a:spcPts val="900"/>
              </a:spcBef>
              <a:spcAft>
                <a:spcPts val="0"/>
              </a:spcAft>
              <a:buClrTx/>
              <a:buSzTx/>
              <a:buFontTx/>
              <a:buNone/>
              <a:tabLst/>
              <a:defRPr/>
            </a:pPr>
            <a:r>
              <a:rPr kumimoji="0" lang="en-US" sz="2000" b="0" i="1" u="none" strike="noStrike" kern="1200" cap="none" spc="0" normalizeH="0" baseline="0" noProof="0" dirty="0">
                <a:ln>
                  <a:noFill/>
                </a:ln>
                <a:solidFill>
                  <a:srgbClr val="5B9BD6"/>
                </a:solidFill>
                <a:effectLst/>
                <a:uLnTx/>
                <a:uFillTx/>
                <a:latin typeface="Calibri" charset="0"/>
                <a:ea typeface="Calibri" charset="0"/>
                <a:cs typeface="Calibri" charset="0"/>
              </a:rPr>
              <a:t>number of errors</a:t>
            </a:r>
            <a:br>
              <a:rPr kumimoji="0" lang="en-US" sz="2000" b="0" i="1" u="none" strike="noStrike" kern="1200" cap="none" spc="0" normalizeH="0" baseline="0" noProof="0" dirty="0">
                <a:ln>
                  <a:noFill/>
                </a:ln>
                <a:solidFill>
                  <a:srgbClr val="5B9BD6"/>
                </a:solidFill>
                <a:effectLst/>
                <a:uLnTx/>
                <a:uFillTx/>
                <a:latin typeface="Calibri" charset="0"/>
                <a:ea typeface="Calibri" charset="0"/>
                <a:cs typeface="Calibri" charset="0"/>
              </a:rPr>
            </a:br>
            <a:r>
              <a:rPr kumimoji="0" lang="en-US" sz="2000" b="0" i="1" u="none" strike="noStrike" kern="1200" cap="none" spc="0" normalizeH="0" baseline="0" noProof="0" dirty="0">
                <a:ln>
                  <a:noFill/>
                </a:ln>
                <a:solidFill>
                  <a:srgbClr val="5B9BD6"/>
                </a:solidFill>
                <a:effectLst/>
                <a:uLnTx/>
                <a:uFillTx/>
                <a:latin typeface="Calibri" charset="0"/>
                <a:ea typeface="Calibri" charset="0"/>
                <a:cs typeface="Calibri" charset="0"/>
              </a:rPr>
              <a:t>allowed per read</a:t>
            </a:r>
          </a:p>
        </p:txBody>
      </p:sp>
      <p:cxnSp>
        <p:nvCxnSpPr>
          <p:cNvPr id="73" name="Straight Arrow Connector 72"/>
          <p:cNvCxnSpPr/>
          <p:nvPr/>
        </p:nvCxnSpPr>
        <p:spPr>
          <a:xfrm flipH="1">
            <a:off x="2231582" y="3173493"/>
            <a:ext cx="601288" cy="508973"/>
          </a:xfrm>
          <a:prstGeom prst="straightConnector1">
            <a:avLst/>
          </a:prstGeom>
          <a:ln w="38100">
            <a:solidFill>
              <a:schemeClr val="accent6">
                <a:lumMod val="60000"/>
                <a:lumOff val="40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71001" y="3507455"/>
            <a:ext cx="3703023" cy="837152"/>
          </a:xfrm>
          <a:prstGeom prst="rect">
            <a:avLst/>
          </a:prstGeom>
          <a:noFill/>
          <a:ln w="19050" cmpd="sng">
            <a:noFill/>
          </a:ln>
        </p:spPr>
        <p:txBody>
          <a:bodyPr wrap="square" rtlCol="0">
            <a:spAutoFit/>
          </a:bodyPr>
          <a:lstStyle/>
          <a:p>
            <a:pPr marL="0" marR="0" lvl="0" indent="0" algn="ctr" defTabSz="914400" rtl="0" eaLnBrk="1" fontAlgn="auto" latinLnBrk="0" hangingPunct="1">
              <a:lnSpc>
                <a:spcPct val="80000"/>
              </a:lnSpc>
              <a:spcBef>
                <a:spcPts val="900"/>
              </a:spcBef>
              <a:spcAft>
                <a:spcPts val="0"/>
              </a:spcAft>
              <a:buClrTx/>
              <a:buSzTx/>
              <a:buFontTx/>
              <a:buNone/>
              <a:tabLst/>
              <a:defRPr/>
            </a:pPr>
            <a:r>
              <a:rPr kumimoji="0" lang="en-US" sz="2000" b="0" i="1" u="none" strike="noStrike" kern="1200" cap="none" spc="0" normalizeH="0" baseline="0" noProof="0" dirty="0">
                <a:ln>
                  <a:noFill/>
                </a:ln>
                <a:solidFill>
                  <a:srgbClr val="35742A"/>
                </a:solidFill>
                <a:effectLst/>
                <a:uLnTx/>
                <a:uFillTx/>
                <a:latin typeface="Calibri" charset="0"/>
                <a:ea typeface="Calibri" charset="0"/>
                <a:cs typeface="Calibri" charset="0"/>
              </a:rPr>
              <a:t>maximum</a:t>
            </a:r>
            <a:br>
              <a:rPr kumimoji="0" lang="en-US" sz="2000" b="0" i="1" u="none" strike="noStrike" kern="1200" cap="none" spc="0" normalizeH="0" baseline="0" noProof="0" dirty="0">
                <a:ln>
                  <a:noFill/>
                </a:ln>
                <a:solidFill>
                  <a:srgbClr val="35742A"/>
                </a:solidFill>
                <a:effectLst/>
                <a:uLnTx/>
                <a:uFillTx/>
                <a:latin typeface="Calibri" charset="0"/>
                <a:ea typeface="Calibri" charset="0"/>
                <a:cs typeface="Calibri" charset="0"/>
              </a:rPr>
            </a:br>
            <a:r>
              <a:rPr kumimoji="0" lang="en-US" sz="2000" b="0" i="1" u="none" strike="noStrike" kern="1200" cap="none" spc="0" normalizeH="0" baseline="0" noProof="0" dirty="0">
                <a:ln>
                  <a:noFill/>
                </a:ln>
                <a:solidFill>
                  <a:srgbClr val="35742A"/>
                </a:solidFill>
                <a:effectLst/>
                <a:uLnTx/>
                <a:uFillTx/>
                <a:latin typeface="Calibri" charset="0"/>
                <a:ea typeface="Calibri" charset="0"/>
                <a:cs typeface="Calibri" charset="0"/>
              </a:rPr>
              <a:t>number of tokens</a:t>
            </a:r>
            <a:br>
              <a:rPr kumimoji="0" lang="en-US" sz="2000" b="0" i="1" u="none" strike="noStrike" kern="1200" cap="none" spc="0" normalizeH="0" baseline="0" noProof="0" dirty="0">
                <a:ln>
                  <a:noFill/>
                </a:ln>
                <a:solidFill>
                  <a:srgbClr val="35742A"/>
                </a:solidFill>
                <a:effectLst/>
                <a:uLnTx/>
                <a:uFillTx/>
                <a:latin typeface="Calibri" charset="0"/>
                <a:ea typeface="Calibri" charset="0"/>
                <a:cs typeface="Calibri" charset="0"/>
              </a:rPr>
            </a:br>
            <a:r>
              <a:rPr kumimoji="0" lang="en-US" sz="2000" b="0" i="1" u="none" strike="noStrike" kern="1200" cap="none" spc="0" normalizeH="0" baseline="0" noProof="0" dirty="0">
                <a:ln>
                  <a:noFill/>
                </a:ln>
                <a:solidFill>
                  <a:srgbClr val="35742A"/>
                </a:solidFill>
                <a:effectLst/>
                <a:uLnTx/>
                <a:uFillTx/>
                <a:latin typeface="Calibri" charset="0"/>
                <a:ea typeface="Calibri" charset="0"/>
                <a:cs typeface="Calibri" charset="0"/>
              </a:rPr>
              <a:t>that could contain errors</a:t>
            </a:r>
          </a:p>
        </p:txBody>
      </p:sp>
      <p:cxnSp>
        <p:nvCxnSpPr>
          <p:cNvPr id="75" name="Straight Arrow Connector 74"/>
          <p:cNvCxnSpPr/>
          <p:nvPr/>
        </p:nvCxnSpPr>
        <p:spPr>
          <a:xfrm flipV="1">
            <a:off x="2113458" y="1755246"/>
            <a:ext cx="368804" cy="301896"/>
          </a:xfrm>
          <a:prstGeom prst="straightConnector1">
            <a:avLst/>
          </a:prstGeom>
          <a:ln w="38100">
            <a:solidFill>
              <a:schemeClr val="bg1">
                <a:lumMod val="7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14622" y="1425961"/>
            <a:ext cx="3478058" cy="344710"/>
          </a:xfrm>
          <a:prstGeom prst="rect">
            <a:avLst/>
          </a:prstGeom>
          <a:noFill/>
          <a:ln w="19050" cmpd="sng">
            <a:noFill/>
          </a:ln>
        </p:spPr>
        <p:txBody>
          <a:bodyPr wrap="square" rtlCol="0">
            <a:spAutoFit/>
          </a:bodyPr>
          <a:lstStyle/>
          <a:p>
            <a:pPr marL="0" marR="0" lvl="0" indent="0" algn="ctr" defTabSz="914400" rtl="0" eaLnBrk="1" fontAlgn="auto" latinLnBrk="0" hangingPunct="1">
              <a:lnSpc>
                <a:spcPct val="80000"/>
              </a:lnSpc>
              <a:spcBef>
                <a:spcPts val="900"/>
              </a:spcBef>
              <a:spcAft>
                <a:spcPts val="0"/>
              </a:spcAft>
              <a:buClrTx/>
              <a:buSzTx/>
              <a:buFontTx/>
              <a:buNone/>
              <a:tabLst/>
              <a:defRPr/>
            </a:pPr>
            <a:r>
              <a:rPr kumimoji="0" lang="en-US" sz="2000" b="0" i="1" u="none" strike="noStrike" kern="1200" cap="none" spc="0" normalizeH="0" baseline="0" noProof="0" dirty="0">
                <a:ln>
                  <a:noFill/>
                </a:ln>
                <a:solidFill>
                  <a:srgbClr val="000000">
                    <a:lumMod val="50000"/>
                    <a:lumOff val="50000"/>
                  </a:srgbClr>
                </a:solidFill>
                <a:effectLst/>
                <a:uLnTx/>
                <a:uFillTx/>
                <a:latin typeface="Calibri" charset="0"/>
                <a:ea typeface="Calibri" charset="0"/>
                <a:cs typeface="Calibri" charset="0"/>
              </a:rPr>
              <a:t>total number of tokens in a read</a:t>
            </a:r>
          </a:p>
        </p:txBody>
      </p:sp>
      <p:sp>
        <p:nvSpPr>
          <p:cNvPr id="79" name="Arc 78"/>
          <p:cNvSpPr/>
          <p:nvPr/>
        </p:nvSpPr>
        <p:spPr>
          <a:xfrm rot="4215403">
            <a:off x="7172588" y="985143"/>
            <a:ext cx="416085" cy="990742"/>
          </a:xfrm>
          <a:prstGeom prst="arc">
            <a:avLst>
              <a:gd name="adj1" fmla="val 16946279"/>
              <a:gd name="adj2" fmla="val 0"/>
            </a:avLst>
          </a:prstGeom>
          <a:ln w="38100">
            <a:solidFill>
              <a:srgbClr val="FF5050"/>
            </a:solidFill>
            <a:prstDash val="sysDot"/>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0" name="TextBox 79"/>
          <p:cNvSpPr txBox="1"/>
          <p:nvPr/>
        </p:nvSpPr>
        <p:spPr>
          <a:xfrm rot="19699852">
            <a:off x="7322699" y="2329582"/>
            <a:ext cx="1952453" cy="590931"/>
          </a:xfrm>
          <a:prstGeom prst="rect">
            <a:avLst/>
          </a:prstGeom>
          <a:noFill/>
          <a:ln w="19050" cmpd="sng">
            <a:noFill/>
          </a:ln>
        </p:spPr>
        <p:txBody>
          <a:bodyPr wrap="square" rtlCol="0">
            <a:spAutoFit/>
          </a:bodyPr>
          <a:lstStyle/>
          <a:p>
            <a:pPr marL="0" marR="0" lvl="0" indent="0" algn="ctr" defTabSz="914400" rtl="0" eaLnBrk="1" fontAlgn="auto" latinLnBrk="0" hangingPunct="1">
              <a:lnSpc>
                <a:spcPct val="80000"/>
              </a:lnSpc>
              <a:spcBef>
                <a:spcPts val="90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charset="0"/>
                <a:ea typeface="Calibri" charset="0"/>
                <a:cs typeface="Calibri" charset="0"/>
              </a:rPr>
              <a:t>tokens affected</a:t>
            </a:r>
            <a:br>
              <a:rPr kumimoji="0" lang="en-US" sz="2000" b="0" i="1" u="none" strike="noStrike" kern="1200" cap="none" spc="0" normalizeH="0" baseline="0" noProof="0" dirty="0">
                <a:ln>
                  <a:noFill/>
                </a:ln>
                <a:solidFill>
                  <a:srgbClr val="000000"/>
                </a:solidFill>
                <a:effectLst/>
                <a:uLnTx/>
                <a:uFillTx/>
                <a:latin typeface="Calibri" charset="0"/>
                <a:ea typeface="Calibri" charset="0"/>
                <a:cs typeface="Calibri" charset="0"/>
              </a:rPr>
            </a:br>
            <a:r>
              <a:rPr kumimoji="0" lang="en-US" sz="2000" b="0" i="1" u="none" strike="noStrike" kern="1200" cap="none" spc="0" normalizeH="0" baseline="0" noProof="0" dirty="0">
                <a:ln>
                  <a:noFill/>
                </a:ln>
                <a:solidFill>
                  <a:srgbClr val="000000"/>
                </a:solidFill>
                <a:effectLst/>
                <a:uLnTx/>
                <a:uFillTx/>
                <a:latin typeface="Calibri" charset="0"/>
                <a:ea typeface="Calibri" charset="0"/>
                <a:cs typeface="Calibri" charset="0"/>
              </a:rPr>
              <a:t>by the error</a:t>
            </a:r>
          </a:p>
        </p:txBody>
      </p:sp>
      <p:sp>
        <p:nvSpPr>
          <p:cNvPr id="18" name="TextBox 17"/>
          <p:cNvSpPr txBox="1"/>
          <p:nvPr/>
        </p:nvSpPr>
        <p:spPr>
          <a:xfrm>
            <a:off x="5924958" y="1032043"/>
            <a:ext cx="3157718" cy="406265"/>
          </a:xfrm>
          <a:prstGeom prst="rect">
            <a:avLst/>
          </a:prstGeom>
          <a:noFill/>
          <a:ln w="19050" cmpd="sng">
            <a:noFill/>
          </a:ln>
        </p:spPr>
        <p:txBody>
          <a:bodyPr wrap="square" rtlCol="0">
            <a:spAutoFit/>
          </a:bodyPr>
          <a:lstStyle/>
          <a:p>
            <a:pPr marL="0" marR="0" lvl="0" indent="0" algn="ctr" defTabSz="914400" rtl="0" eaLnBrk="1" fontAlgn="auto" latinLnBrk="0" hangingPunct="1">
              <a:lnSpc>
                <a:spcPct val="85000"/>
              </a:lnSpc>
              <a:spcBef>
                <a:spcPts val="90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charset="0"/>
                <a:ea typeface="Calibri" charset="0"/>
                <a:cs typeface="Calibri" charset="0"/>
              </a:rPr>
              <a:t>single substitution error</a:t>
            </a:r>
          </a:p>
        </p:txBody>
      </p:sp>
      <p:sp>
        <p:nvSpPr>
          <p:cNvPr id="3" name="TextBox 2"/>
          <p:cNvSpPr txBox="1"/>
          <p:nvPr/>
        </p:nvSpPr>
        <p:spPr>
          <a:xfrm>
            <a:off x="2511551" y="5801840"/>
            <a:ext cx="40446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More details in the paper</a:t>
            </a:r>
          </a:p>
        </p:txBody>
      </p:sp>
      <p:sp>
        <p:nvSpPr>
          <p:cNvPr id="2" name="TextBox 1"/>
          <p:cNvSpPr txBox="1"/>
          <p:nvPr/>
        </p:nvSpPr>
        <p:spPr>
          <a:xfrm>
            <a:off x="228600" y="4657725"/>
            <a:ext cx="87296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GRIM-Filter can support different error tolerances by simply changing the threshold value</a:t>
            </a:r>
          </a:p>
        </p:txBody>
      </p:sp>
      <p:sp>
        <p:nvSpPr>
          <p:cNvPr id="20"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rPr>
              <a:t>22</a:t>
            </a:r>
          </a:p>
        </p:txBody>
      </p:sp>
    </p:spTree>
    <p:extLst>
      <p:ext uri="{BB962C8B-B14F-4D97-AF65-F5344CB8AC3E}">
        <p14:creationId xmlns:p14="http://schemas.microsoft.com/office/powerpoint/2010/main" val="2190929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8" grpId="0"/>
      <p:bldP spid="69" grpId="0"/>
      <p:bldP spid="70" grpId="0" animBg="1"/>
      <p:bldP spid="71" grpId="0"/>
      <p:bldP spid="74" grpId="0"/>
      <p:bldP spid="76" grpId="0"/>
      <p:bldP spid="79" grpId="0" animBg="1"/>
      <p:bldP spid="80" grpId="0"/>
      <p:bldP spid="18" grpId="0"/>
      <p:bldP spid="3" grpId="0"/>
      <p:bldP spid="2"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9154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5173627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3200" b="1" dirty="0">
                <a:solidFill>
                  <a:schemeClr val="tx1"/>
                </a:solidFill>
                <a:latin typeface="Cambria" charset="0"/>
                <a:ea typeface="Cambria" charset="0"/>
                <a:cs typeface="Cambria" charset="0"/>
              </a:rPr>
              <a:t>Integrating GRIM-Filter into a Read Mapper</a:t>
            </a:r>
            <a:endParaRPr lang="en-US" sz="3200" b="1" dirty="0">
              <a:solidFill>
                <a:srgbClr val="FF0000"/>
              </a:solidFill>
              <a:latin typeface="Cambria" charset="0"/>
              <a:ea typeface="Cambria" charset="0"/>
              <a:cs typeface="Cambria" charset="0"/>
            </a:endParaRPr>
          </a:p>
        </p:txBody>
      </p:sp>
      <p:sp>
        <p:nvSpPr>
          <p:cNvPr id="67" name="Rounded Rectangle 66"/>
          <p:cNvSpPr/>
          <p:nvPr/>
        </p:nvSpPr>
        <p:spPr>
          <a:xfrm>
            <a:off x="4569612" y="1855183"/>
            <a:ext cx="3551353" cy="1295295"/>
          </a:xfrm>
          <a:prstGeom prst="roundRect">
            <a:avLst>
              <a:gd name="adj" fmla="val 11551"/>
            </a:avLst>
          </a:prstGeom>
          <a:solidFill>
            <a:srgbClr val="EFF6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9900"/>
                </a:solidFill>
                <a:effectLst/>
                <a:uLnTx/>
                <a:uFillTx/>
                <a:latin typeface="Tahoma"/>
                <a:ea typeface="+mn-ea"/>
                <a:cs typeface="+mn-cs"/>
              </a:rPr>
              <a:t>GRIM-Filter:</a:t>
            </a:r>
            <a:br>
              <a:rPr kumimoji="0" lang="en-US" sz="2000" b="1" i="0" u="none" strike="noStrike" kern="1200" cap="none" spc="0" normalizeH="0" baseline="0" noProof="0" dirty="0">
                <a:ln>
                  <a:noFill/>
                </a:ln>
                <a:solidFill>
                  <a:srgbClr val="CC9900"/>
                </a:solidFill>
                <a:effectLst/>
                <a:uLnTx/>
                <a:uFillTx/>
                <a:latin typeface="Tahoma"/>
                <a:ea typeface="+mn-ea"/>
                <a:cs typeface="+mn-cs"/>
              </a:rPr>
            </a:br>
            <a:r>
              <a:rPr kumimoji="0" lang="en-US" sz="2000" b="0" i="0" u="none" strike="noStrike" kern="1200" cap="none" spc="0" normalizeH="0" baseline="0" noProof="0" dirty="0">
                <a:ln>
                  <a:noFill/>
                </a:ln>
                <a:solidFill>
                  <a:srgbClr val="CC9900"/>
                </a:solidFill>
                <a:effectLst/>
                <a:uLnTx/>
                <a:uFillTx/>
                <a:latin typeface="Tahoma"/>
                <a:ea typeface="+mn-ea"/>
                <a:cs typeface="+mn-cs"/>
              </a:rPr>
              <a:t>Seed Location Checker</a:t>
            </a:r>
          </a:p>
        </p:txBody>
      </p:sp>
      <p:grpSp>
        <p:nvGrpSpPr>
          <p:cNvPr id="153" name="Group 152"/>
          <p:cNvGrpSpPr/>
          <p:nvPr/>
        </p:nvGrpSpPr>
        <p:grpSpPr>
          <a:xfrm>
            <a:off x="4716997" y="2533583"/>
            <a:ext cx="3191677" cy="595931"/>
            <a:chOff x="909473" y="3238443"/>
            <a:chExt cx="3191677" cy="595931"/>
          </a:xfrm>
        </p:grpSpPr>
        <p:sp>
          <p:nvSpPr>
            <p:cNvPr id="154" name="Rectangle 153"/>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TextBox 154"/>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6" name="TextBox 155"/>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7" name="TextBox 156"/>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68" name="Rectangle 67"/>
          <p:cNvSpPr/>
          <p:nvPr/>
        </p:nvSpPr>
        <p:spPr>
          <a:xfrm>
            <a:off x="6849979" y="2776327"/>
            <a:ext cx="128337" cy="299747"/>
          </a:xfrm>
          <a:prstGeom prst="rect">
            <a:avLst/>
          </a:prstGeom>
          <a:solidFill>
            <a:schemeClr val="accent2">
              <a:lumMod val="40000"/>
              <a:lumOff val="60000"/>
              <a:alpha val="7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69" name="Rectangle 68"/>
          <p:cNvSpPr/>
          <p:nvPr/>
        </p:nvSpPr>
        <p:spPr>
          <a:xfrm>
            <a:off x="5892595" y="2771274"/>
            <a:ext cx="115174" cy="306545"/>
          </a:xfrm>
          <a:prstGeom prst="rect">
            <a:avLst/>
          </a:prstGeom>
          <a:solidFill>
            <a:schemeClr val="accent6">
              <a:lumMod val="40000"/>
              <a:lumOff val="60000"/>
              <a:alpha val="7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70" name="Rectangle 69"/>
          <p:cNvSpPr/>
          <p:nvPr/>
        </p:nvSpPr>
        <p:spPr>
          <a:xfrm>
            <a:off x="5197642" y="2771274"/>
            <a:ext cx="124326" cy="300789"/>
          </a:xfrm>
          <a:prstGeom prst="rect">
            <a:avLst/>
          </a:prstGeom>
          <a:solidFill>
            <a:schemeClr val="accent4">
              <a:lumMod val="40000"/>
              <a:lumOff val="60000"/>
              <a:alpha val="7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grpSp>
        <p:nvGrpSpPr>
          <p:cNvPr id="76" name="Group 75"/>
          <p:cNvGrpSpPr/>
          <p:nvPr/>
        </p:nvGrpSpPr>
        <p:grpSpPr>
          <a:xfrm>
            <a:off x="220033" y="1501587"/>
            <a:ext cx="3291793" cy="584775"/>
            <a:chOff x="963803" y="441215"/>
            <a:chExt cx="3291793" cy="584775"/>
          </a:xfrm>
        </p:grpSpPr>
        <p:sp>
          <p:nvSpPr>
            <p:cNvPr id="77" name="Rectangle 76"/>
            <p:cNvSpPr/>
            <p:nvPr/>
          </p:nvSpPr>
          <p:spPr>
            <a:xfrm>
              <a:off x="963803" y="672951"/>
              <a:ext cx="3291793" cy="3206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GAACTTGCGAG</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Wingdings"/>
                  <a:cs typeface="Arial" panose="020B0604020202020204" pitchFamily="34" charset="0"/>
                  <a:sym typeface="Wingdings"/>
                </a:rPr>
                <a:t>     </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GTATT </a:t>
              </a:r>
              <a:endPar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78" name="TextBox 77"/>
            <p:cNvSpPr txBox="1"/>
            <p:nvPr/>
          </p:nvSpPr>
          <p:spPr>
            <a:xfrm>
              <a:off x="2848822" y="441215"/>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79" name="TextBox 78"/>
          <p:cNvSpPr txBox="1"/>
          <p:nvPr/>
        </p:nvSpPr>
        <p:spPr>
          <a:xfrm>
            <a:off x="93484" y="1391800"/>
            <a:ext cx="353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Read Sequence</a:t>
            </a:r>
          </a:p>
        </p:txBody>
      </p:sp>
      <p:sp>
        <p:nvSpPr>
          <p:cNvPr id="80" name="Rounded Rectangle 79"/>
          <p:cNvSpPr/>
          <p:nvPr/>
        </p:nvSpPr>
        <p:spPr>
          <a:xfrm>
            <a:off x="348504" y="2379616"/>
            <a:ext cx="3024279" cy="1557830"/>
          </a:xfrm>
          <a:prstGeom prst="roundRect">
            <a:avLst>
              <a:gd name="adj" fmla="val 11077"/>
            </a:avLst>
          </a:prstGeom>
          <a:solidFill>
            <a:srgbClr val="D0E6F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GRIM-Filter: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ahoma"/>
                <a:ea typeface="+mn-ea"/>
                <a:cs typeface="+mn-cs"/>
              </a:rPr>
              <a:t>Filter Bitmask Generator</a:t>
            </a:r>
          </a:p>
        </p:txBody>
      </p:sp>
      <p:sp>
        <p:nvSpPr>
          <p:cNvPr id="81" name="TextBox 80"/>
          <p:cNvSpPr txBox="1"/>
          <p:nvPr/>
        </p:nvSpPr>
        <p:spPr>
          <a:xfrm>
            <a:off x="-172430" y="4548148"/>
            <a:ext cx="398823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ahoma"/>
                <a:ea typeface="+mn-ea"/>
                <a:cs typeface="Tahoma"/>
              </a:rPr>
              <a:t>Seed Location Filter Bitmask</a:t>
            </a:r>
          </a:p>
        </p:txBody>
      </p:sp>
      <p:grpSp>
        <p:nvGrpSpPr>
          <p:cNvPr id="82" name="Group 81"/>
          <p:cNvGrpSpPr/>
          <p:nvPr/>
        </p:nvGrpSpPr>
        <p:grpSpPr>
          <a:xfrm>
            <a:off x="228600" y="4004071"/>
            <a:ext cx="3191677" cy="595931"/>
            <a:chOff x="909473" y="3238443"/>
            <a:chExt cx="3191677" cy="595931"/>
          </a:xfrm>
        </p:grpSpPr>
        <p:sp>
          <p:nvSpPr>
            <p:cNvPr id="83" name="Rectangle 82"/>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TextBox 83"/>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5" name="TextBox 84"/>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6" name="TextBox 85"/>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87" name="Straight Arrow Connector 86"/>
          <p:cNvCxnSpPr>
            <a:stCxn id="77" idx="2"/>
            <a:endCxn id="80" idx="0"/>
          </p:cNvCxnSpPr>
          <p:nvPr/>
        </p:nvCxnSpPr>
        <p:spPr>
          <a:xfrm flipH="1">
            <a:off x="1860644" y="2054014"/>
            <a:ext cx="5286" cy="32560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0" idx="2"/>
          </p:cNvCxnSpPr>
          <p:nvPr/>
        </p:nvCxnSpPr>
        <p:spPr>
          <a:xfrm flipH="1">
            <a:off x="1854200" y="3937446"/>
            <a:ext cx="6444" cy="30435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778052" y="1308514"/>
            <a:ext cx="1006879" cy="320441"/>
          </a:xfrm>
          <a:prstGeom prst="roundRect">
            <a:avLst>
              <a:gd name="adj" fmla="val 3130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020128</a:t>
            </a:r>
          </a:p>
        </p:txBody>
      </p:sp>
      <p:sp>
        <p:nvSpPr>
          <p:cNvPr id="90" name="Rounded Rectangle 89"/>
          <p:cNvSpPr/>
          <p:nvPr/>
        </p:nvSpPr>
        <p:spPr>
          <a:xfrm>
            <a:off x="6172543" y="1308514"/>
            <a:ext cx="1006879" cy="320441"/>
          </a:xfrm>
          <a:prstGeom prst="roundRect">
            <a:avLst>
              <a:gd name="adj" fmla="val 3130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020131</a:t>
            </a:r>
          </a:p>
        </p:txBody>
      </p:sp>
      <p:sp>
        <p:nvSpPr>
          <p:cNvPr id="91" name="Rounded Rectangle 90"/>
          <p:cNvSpPr/>
          <p:nvPr/>
        </p:nvSpPr>
        <p:spPr>
          <a:xfrm>
            <a:off x="7590024" y="1310617"/>
            <a:ext cx="1006879" cy="320441"/>
          </a:xfrm>
          <a:prstGeom prst="roundRect">
            <a:avLst>
              <a:gd name="adj" fmla="val 3130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414415</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92" name="Straight Arrow Connector 91"/>
          <p:cNvCxnSpPr>
            <a:stCxn id="89" idx="2"/>
          </p:cNvCxnSpPr>
          <p:nvPr/>
        </p:nvCxnSpPr>
        <p:spPr>
          <a:xfrm flipH="1">
            <a:off x="5265269" y="1628955"/>
            <a:ext cx="16223" cy="1118726"/>
          </a:xfrm>
          <a:prstGeom prst="straightConnector1">
            <a:avLst/>
          </a:prstGeom>
          <a:ln w="38100">
            <a:solidFill>
              <a:srgbClr val="FFC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960252" y="1626454"/>
            <a:ext cx="706669" cy="1155637"/>
          </a:xfrm>
          <a:prstGeom prst="straightConnector1">
            <a:avLst/>
          </a:prstGeom>
          <a:ln w="38100">
            <a:solidFill>
              <a:schemeClr val="accent6"/>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68" idx="0"/>
          </p:cNvCxnSpPr>
          <p:nvPr/>
        </p:nvCxnSpPr>
        <p:spPr>
          <a:xfrm flipH="1">
            <a:off x="6914148" y="1627263"/>
            <a:ext cx="1191447" cy="1149064"/>
          </a:xfrm>
          <a:prstGeom prst="straightConnector1">
            <a:avLst/>
          </a:prstGeom>
          <a:ln w="38100">
            <a:solidFill>
              <a:schemeClr val="accent2"/>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53862"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6" name="TextBox 95"/>
          <p:cNvSpPr txBox="1"/>
          <p:nvPr/>
        </p:nvSpPr>
        <p:spPr>
          <a:xfrm>
            <a:off x="5684543"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7" name="TextBox 96"/>
          <p:cNvSpPr txBox="1"/>
          <p:nvPr/>
        </p:nvSpPr>
        <p:spPr>
          <a:xfrm>
            <a:off x="6770174" y="1089739"/>
            <a:ext cx="1215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8" name="TextBox 97"/>
          <p:cNvSpPr txBox="1"/>
          <p:nvPr/>
        </p:nvSpPr>
        <p:spPr>
          <a:xfrm>
            <a:off x="8528615" y="110408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cxnSp>
        <p:nvCxnSpPr>
          <p:cNvPr id="100" name="Straight Arrow Connector 99"/>
          <p:cNvCxnSpPr/>
          <p:nvPr/>
        </p:nvCxnSpPr>
        <p:spPr>
          <a:xfrm>
            <a:off x="5250597" y="3090220"/>
            <a:ext cx="0" cy="61768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052166" y="2414227"/>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endParaRPr kumimoji="0" lang="en-US" sz="2000" b="0" i="1" u="none" strike="noStrike" kern="1200" cap="none" spc="0" normalizeH="0" baseline="0" noProof="0" dirty="0">
              <a:ln>
                <a:noFill/>
              </a:ln>
              <a:solidFill>
                <a:srgbClr val="35742A">
                  <a:lumMod val="75000"/>
                </a:srgbClr>
              </a:solidFill>
              <a:effectLst/>
              <a:uLnTx/>
              <a:uFillTx/>
              <a:latin typeface="Tahoma"/>
              <a:ea typeface="+mn-ea"/>
              <a:cs typeface="Tahoma"/>
            </a:endParaRPr>
          </a:p>
        </p:txBody>
      </p:sp>
      <p:grpSp>
        <p:nvGrpSpPr>
          <p:cNvPr id="102" name="Group 101"/>
          <p:cNvGrpSpPr/>
          <p:nvPr/>
        </p:nvGrpSpPr>
        <p:grpSpPr>
          <a:xfrm>
            <a:off x="5945759" y="3064959"/>
            <a:ext cx="972249" cy="1028545"/>
            <a:chOff x="9377879" y="2431554"/>
            <a:chExt cx="972249" cy="1357143"/>
          </a:xfrm>
        </p:grpSpPr>
        <p:cxnSp>
          <p:nvCxnSpPr>
            <p:cNvPr id="103" name="Straight Arrow Connector 102"/>
            <p:cNvCxnSpPr/>
            <p:nvPr/>
          </p:nvCxnSpPr>
          <p:spPr>
            <a:xfrm>
              <a:off x="10342406" y="2431554"/>
              <a:ext cx="7722" cy="135338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9377879" y="2434923"/>
              <a:ext cx="2520" cy="135377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5083718" y="3441975"/>
            <a:ext cx="35064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ahoma"/>
                <a:ea typeface="+mn-ea"/>
                <a:cs typeface="Tahoma"/>
              </a:rPr>
              <a:t>x</a:t>
            </a:r>
          </a:p>
        </p:txBody>
      </p:sp>
      <p:sp>
        <p:nvSpPr>
          <p:cNvPr id="106" name="TextBox 105"/>
          <p:cNvSpPr txBox="1"/>
          <p:nvPr/>
        </p:nvSpPr>
        <p:spPr>
          <a:xfrm>
            <a:off x="4154073" y="3093728"/>
            <a:ext cx="113188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Tahoma"/>
                <a:ea typeface="+mn-ea"/>
                <a:cs typeface="Tahoma"/>
              </a:rPr>
              <a:t>DISCARD</a:t>
            </a:r>
          </a:p>
        </p:txBody>
      </p:sp>
      <p:sp>
        <p:nvSpPr>
          <p:cNvPr id="107" name="TextBox 106"/>
          <p:cNvSpPr txBox="1"/>
          <p:nvPr/>
        </p:nvSpPr>
        <p:spPr>
          <a:xfrm>
            <a:off x="5973150" y="2406193"/>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p>
        </p:txBody>
      </p:sp>
      <p:sp>
        <p:nvSpPr>
          <p:cNvPr id="108" name="TextBox 107"/>
          <p:cNvSpPr txBox="1"/>
          <p:nvPr/>
        </p:nvSpPr>
        <p:spPr>
          <a:xfrm>
            <a:off x="4198069" y="898551"/>
            <a:ext cx="5235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All Potential Seed Locations</a:t>
            </a:r>
          </a:p>
        </p:txBody>
      </p:sp>
      <p:sp>
        <p:nvSpPr>
          <p:cNvPr id="109" name="Rounded Rectangle 108"/>
          <p:cNvSpPr/>
          <p:nvPr/>
        </p:nvSpPr>
        <p:spPr>
          <a:xfrm>
            <a:off x="2666519" y="5417690"/>
            <a:ext cx="6299681" cy="816123"/>
          </a:xfrm>
          <a:prstGeom prst="roundRect">
            <a:avLst>
              <a:gd name="adj" fmla="val 1496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tab pos="1371600" algn="ctr"/>
              </a:tabLst>
              <a:defRPr/>
            </a:pP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Read Mapper:</a:t>
            </a:r>
            <a:b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b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a:t>
            </a:r>
            <a:r>
              <a:rPr kumimoji="0" lang="en-US" sz="2000" b="0" i="0" u="none" strike="noStrike" kern="1200" cap="none" spc="0" normalizeH="0" baseline="0" noProof="0" dirty="0">
                <a:ln>
                  <a:noFill/>
                </a:ln>
                <a:solidFill>
                  <a:srgbClr val="3B812F">
                    <a:lumMod val="75000"/>
                  </a:srgbClr>
                </a:solidFill>
                <a:effectLst/>
                <a:uLnTx/>
                <a:uFillTx/>
                <a:latin typeface="Tahoma"/>
                <a:ea typeface="+mn-ea"/>
                <a:cs typeface="+mn-cs"/>
              </a:rPr>
              <a:t>Sequence Alignment</a:t>
            </a:r>
          </a:p>
        </p:txBody>
      </p:sp>
      <p:sp>
        <p:nvSpPr>
          <p:cNvPr id="110" name="Rectangle 109"/>
          <p:cNvSpPr/>
          <p:nvPr/>
        </p:nvSpPr>
        <p:spPr>
          <a:xfrm>
            <a:off x="4058274" y="4093504"/>
            <a:ext cx="4470342" cy="593714"/>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ahoma"/>
                <a:ea typeface="+mn-ea"/>
                <a:cs typeface="Tahoma"/>
              </a:rPr>
              <a:t>  Reference Segment Storage</a:t>
            </a:r>
          </a:p>
        </p:txBody>
      </p:sp>
      <p:sp>
        <p:nvSpPr>
          <p:cNvPr id="111" name="Rectangle 110"/>
          <p:cNvSpPr/>
          <p:nvPr/>
        </p:nvSpPr>
        <p:spPr>
          <a:xfrm>
            <a:off x="5503344" y="5461557"/>
            <a:ext cx="3085811" cy="632421"/>
          </a:xfrm>
          <a:prstGeom prst="rect">
            <a:avLst/>
          </a:prstGeom>
          <a:solidFill>
            <a:schemeClr val="accent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ahoma"/>
                <a:ea typeface="+mn-ea"/>
                <a:cs typeface="Tahoma"/>
              </a:rPr>
              <a:t>Edit-Distance Calculation</a:t>
            </a:r>
          </a:p>
        </p:txBody>
      </p:sp>
      <p:sp>
        <p:nvSpPr>
          <p:cNvPr id="112" name="TextBox 111"/>
          <p:cNvSpPr txBox="1"/>
          <p:nvPr/>
        </p:nvSpPr>
        <p:spPr>
          <a:xfrm>
            <a:off x="5010735"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020131</a:t>
            </a:r>
          </a:p>
        </p:txBody>
      </p:sp>
      <p:sp>
        <p:nvSpPr>
          <p:cNvPr id="113" name="TextBox 112"/>
          <p:cNvSpPr txBox="1"/>
          <p:nvPr/>
        </p:nvSpPr>
        <p:spPr>
          <a:xfrm>
            <a:off x="7761477"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414415</a:t>
            </a:r>
          </a:p>
        </p:txBody>
      </p:sp>
      <p:grpSp>
        <p:nvGrpSpPr>
          <p:cNvPr id="114" name="Group 113"/>
          <p:cNvGrpSpPr/>
          <p:nvPr/>
        </p:nvGrpSpPr>
        <p:grpSpPr>
          <a:xfrm>
            <a:off x="6190265" y="4679210"/>
            <a:ext cx="1490603" cy="782347"/>
            <a:chOff x="9376185" y="4053381"/>
            <a:chExt cx="1490603" cy="1383683"/>
          </a:xfrm>
        </p:grpSpPr>
        <p:cxnSp>
          <p:nvCxnSpPr>
            <p:cNvPr id="116" name="Straight Arrow Connector 115"/>
            <p:cNvCxnSpPr/>
            <p:nvPr/>
          </p:nvCxnSpPr>
          <p:spPr>
            <a:xfrm flipH="1">
              <a:off x="9376185" y="4056448"/>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0380105" y="4053381"/>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10864268" y="4060089"/>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24168" y="4742184"/>
            <a:ext cx="938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 . .</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21" name="Rectangle 120"/>
          <p:cNvSpPr/>
          <p:nvPr/>
        </p:nvSpPr>
        <p:spPr>
          <a:xfrm>
            <a:off x="5006264" y="6411644"/>
            <a:ext cx="3823960" cy="43330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ahoma"/>
                <a:ea typeface="+mn-ea"/>
                <a:cs typeface="Tahoma"/>
              </a:rPr>
              <a:t>OUTPUT</a:t>
            </a:r>
            <a:r>
              <a:rPr kumimoji="0" lang="en-US" sz="2000" b="1" i="0" u="none" strike="noStrike" kern="1200" cap="none" spc="0" normalizeH="0" baseline="0" noProof="0" dirty="0">
                <a:ln>
                  <a:noFill/>
                </a:ln>
                <a:solidFill>
                  <a:srgbClr val="000000"/>
                </a:solidFill>
                <a:effectLst/>
                <a:uLnTx/>
                <a:uFillTx/>
                <a:latin typeface="Tahoma"/>
                <a:ea typeface="+mn-ea"/>
                <a:cs typeface="Tahoma"/>
              </a:rPr>
              <a:t>: Correct Mappings</a:t>
            </a:r>
          </a:p>
        </p:txBody>
      </p:sp>
      <p:cxnSp>
        <p:nvCxnSpPr>
          <p:cNvPr id="122" name="Straight Arrow Connector 121"/>
          <p:cNvCxnSpPr/>
          <p:nvPr/>
        </p:nvCxnSpPr>
        <p:spPr>
          <a:xfrm>
            <a:off x="7091736" y="6078958"/>
            <a:ext cx="3934" cy="372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1680" y="2510100"/>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24" name="TextBox 123"/>
          <p:cNvSpPr txBox="1"/>
          <p:nvPr/>
        </p:nvSpPr>
        <p:spPr>
          <a:xfrm>
            <a:off x="4663393" y="1964621"/>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126" name="TextBox 125"/>
          <p:cNvSpPr txBox="1"/>
          <p:nvPr/>
        </p:nvSpPr>
        <p:spPr>
          <a:xfrm>
            <a:off x="2731229" y="5490922"/>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4</a:t>
            </a:r>
          </a:p>
        </p:txBody>
      </p:sp>
      <p:cxnSp>
        <p:nvCxnSpPr>
          <p:cNvPr id="127" name="Curved Connector 126"/>
          <p:cNvCxnSpPr/>
          <p:nvPr/>
        </p:nvCxnSpPr>
        <p:spPr>
          <a:xfrm rot="10800000" flipV="1">
            <a:off x="3308588" y="1543118"/>
            <a:ext cx="1075637" cy="10437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130791" y="4200909"/>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3</a:t>
            </a:r>
          </a:p>
        </p:txBody>
      </p:sp>
    </p:spTree>
    <p:extLst>
      <p:ext uri="{BB962C8B-B14F-4D97-AF65-F5344CB8AC3E}">
        <p14:creationId xmlns:p14="http://schemas.microsoft.com/office/powerpoint/2010/main" val="1548714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1000"/>
                                        <p:tgtEl>
                                          <p:spTgt spid="12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up)">
                                      <p:cBhvr>
                                        <p:cTn id="14" dur="1000"/>
                                        <p:tgtEl>
                                          <p:spTgt spid="88"/>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33 0.00996 L 0.48889 -0.21365 " pathEditMode="relative" rAng="0" ptsTypes="AA">
                                      <p:cBhvr>
                                        <p:cTn id="23" dur="2000" fill="hold"/>
                                        <p:tgtEl>
                                          <p:spTgt spid="82"/>
                                        </p:tgtEl>
                                        <p:attrNameLst>
                                          <p:attrName>ppt_x</p:attrName>
                                          <p:attrName>ppt_y</p:attrName>
                                        </p:attrNameLst>
                                      </p:cBhvr>
                                      <p:rCtr x="24271" y="-11181"/>
                                    </p:animMotion>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10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1000"/>
                                        <p:tgtEl>
                                          <p:spTgt spid="94"/>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1000"/>
                                        <p:tgtEl>
                                          <p:spTgt spid="100"/>
                                        </p:tgtEl>
                                      </p:cBhvr>
                                    </p:animEffect>
                                  </p:childTnLst>
                                </p:cTn>
                              </p:par>
                              <p:par>
                                <p:cTn id="62" presetID="22" presetClass="entr" presetSubtype="1"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up)">
                                      <p:cBhvr>
                                        <p:cTn id="64" dur="1000"/>
                                        <p:tgtEl>
                                          <p:spTgt spid="10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1000"/>
                                        <p:tgtEl>
                                          <p:spTgt spid="114"/>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22"/>
                                        </p:tgtEl>
                                        <p:attrNameLst>
                                          <p:attrName>style.visibility</p:attrName>
                                        </p:attrNameLst>
                                      </p:cBhvr>
                                      <p:to>
                                        <p:strVal val="visible"/>
                                      </p:to>
                                    </p:set>
                                    <p:animEffect transition="in" filter="wipe(up)">
                                      <p:cBhvr>
                                        <p:cTn id="93" dur="1000"/>
                                        <p:tgtEl>
                                          <p:spTgt spid="122"/>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1" grpId="0"/>
      <p:bldP spid="101" grpId="0"/>
      <p:bldP spid="105" grpId="0"/>
      <p:bldP spid="106" grpId="0"/>
      <p:bldP spid="107" grpId="0"/>
      <p:bldP spid="109" grpId="0" animBg="1"/>
      <p:bldP spid="110" grpId="0" animBg="1"/>
      <p:bldP spid="111" grpId="0" animBg="1"/>
      <p:bldP spid="112" grpId="0"/>
      <p:bldP spid="113" grpId="0"/>
      <p:bldP spid="119" grpId="0"/>
      <p:bldP spid="121" grpId="0"/>
      <p:bldP spid="124" grpId="0" animBg="1"/>
      <p:bldP spid="126" grpId="0" animBg="1"/>
      <p:bldP spid="163"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Background:</a:t>
            </a: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a:t>
            </a: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 with Filter</a:t>
            </a:r>
          </a:p>
        </p:txBody>
      </p:sp>
    </p:spTree>
    <p:extLst>
      <p:ext uri="{BB962C8B-B14F-4D97-AF65-F5344CB8AC3E}">
        <p14:creationId xmlns:p14="http://schemas.microsoft.com/office/powerpoint/2010/main" val="66780598"/>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solidFill>
                  <a:schemeClr val="tx1"/>
                </a:solidFill>
                <a:latin typeface="Cambria" charset="0"/>
                <a:ea typeface="Cambria" charset="0"/>
                <a:cs typeface="Cambria" charset="0"/>
              </a:rPr>
              <a:t>Key Properties of GRIM-Filter</a:t>
            </a:r>
          </a:p>
        </p:txBody>
      </p:sp>
      <p:sp>
        <p:nvSpPr>
          <p:cNvPr id="3" name="Content Placeholder 2"/>
          <p:cNvSpPr>
            <a:spLocks noGrp="1"/>
          </p:cNvSpPr>
          <p:nvPr>
            <p:ph idx="1"/>
          </p:nvPr>
        </p:nvSpPr>
        <p:spPr>
          <a:xfrm>
            <a:off x="228600" y="1014408"/>
            <a:ext cx="8610600" cy="4876800"/>
          </a:xfrm>
        </p:spPr>
        <p:txBody>
          <a:bodyPr/>
          <a:lstStyle/>
          <a:p>
            <a:pPr marL="457200" indent="-457200">
              <a:buSzPct val="100000"/>
              <a:buFont typeface="+mj-lt"/>
              <a:buAutoNum type="arabicPeriod"/>
            </a:pPr>
            <a:r>
              <a:rPr lang="en-US" sz="2400" b="1" dirty="0">
                <a:solidFill>
                  <a:srgbClr val="0070C0"/>
                </a:solidFill>
              </a:rPr>
              <a:t>Simple Operations</a:t>
            </a:r>
            <a:r>
              <a:rPr lang="en-US" sz="2400" b="1" dirty="0"/>
              <a:t>:</a:t>
            </a:r>
            <a:r>
              <a:rPr lang="en-US" sz="2400" dirty="0"/>
              <a:t> </a:t>
            </a:r>
          </a:p>
          <a:p>
            <a:pPr lvl="1"/>
            <a:r>
              <a:rPr lang="en-US" sz="2250" dirty="0"/>
              <a:t>To check a given bin, find the </a:t>
            </a:r>
            <a:r>
              <a:rPr lang="en-US" sz="2250" b="1" dirty="0">
                <a:solidFill>
                  <a:srgbClr val="7030A0"/>
                </a:solidFill>
              </a:rPr>
              <a:t>sum</a:t>
            </a:r>
            <a:r>
              <a:rPr lang="en-US" sz="2250" dirty="0">
                <a:solidFill>
                  <a:srgbClr val="7030A0"/>
                </a:solidFill>
              </a:rPr>
              <a:t> </a:t>
            </a:r>
            <a:r>
              <a:rPr lang="en-US" sz="2250" dirty="0"/>
              <a:t>of all bits corresponding to each token in the read</a:t>
            </a:r>
          </a:p>
          <a:p>
            <a:pPr lvl="1"/>
            <a:r>
              <a:rPr lang="en-US" sz="2250" b="1" dirty="0">
                <a:solidFill>
                  <a:srgbClr val="7030A0"/>
                </a:solidFill>
              </a:rPr>
              <a:t>Compare</a:t>
            </a:r>
            <a:r>
              <a:rPr lang="en-US" sz="2250" dirty="0">
                <a:solidFill>
                  <a:srgbClr val="7030A0"/>
                </a:solidFill>
              </a:rPr>
              <a:t> </a:t>
            </a:r>
            <a:r>
              <a:rPr lang="en-US" sz="2250" dirty="0"/>
              <a:t>against threshold to determine whether to align</a:t>
            </a:r>
          </a:p>
          <a:p>
            <a:pPr lvl="1"/>
            <a:endParaRPr lang="en-US" sz="2250" dirty="0"/>
          </a:p>
          <a:p>
            <a:pPr marL="457200" indent="-457200">
              <a:buSzPct val="100000"/>
              <a:buFont typeface="+mj-lt"/>
              <a:buAutoNum type="arabicPeriod"/>
            </a:pPr>
            <a:r>
              <a:rPr lang="en-US" sz="2500" b="1" dirty="0">
                <a:solidFill>
                  <a:srgbClr val="0070C0"/>
                </a:solidFill>
              </a:rPr>
              <a:t>Highly Parallel</a:t>
            </a:r>
            <a:r>
              <a:rPr lang="en-US" sz="2500" b="1" dirty="0"/>
              <a:t>: </a:t>
            </a:r>
            <a:r>
              <a:rPr lang="en-US" sz="2500" dirty="0"/>
              <a:t>Each bin is operated on independently and there are many many bins</a:t>
            </a:r>
          </a:p>
          <a:p>
            <a:pPr marL="702469" lvl="1" indent="-457200">
              <a:buSzPct val="100000"/>
              <a:buFont typeface="+mj-lt"/>
              <a:buAutoNum type="arabicPeriod"/>
            </a:pPr>
            <a:endParaRPr lang="en-US" sz="2350" dirty="0"/>
          </a:p>
          <a:p>
            <a:pPr marL="457200" indent="-457200">
              <a:buSzPct val="100000"/>
              <a:buFont typeface="+mj-lt"/>
              <a:buAutoNum type="arabicPeriod"/>
            </a:pPr>
            <a:r>
              <a:rPr lang="en-US" sz="2400" b="1" dirty="0">
                <a:solidFill>
                  <a:srgbClr val="0070C0"/>
                </a:solidFill>
              </a:rPr>
              <a:t>Memory Bound</a:t>
            </a:r>
            <a:r>
              <a:rPr lang="en-US" sz="2400" b="1" dirty="0"/>
              <a:t>:</a:t>
            </a:r>
            <a:r>
              <a:rPr lang="en-US" sz="2400" dirty="0"/>
              <a:t> Given the frequent accesses to the large </a:t>
            </a:r>
            <a:r>
              <a:rPr lang="en-US" sz="2400" dirty="0" err="1"/>
              <a:t>bitvectors</a:t>
            </a:r>
            <a:r>
              <a:rPr lang="en-US" sz="2400" dirty="0"/>
              <a:t>, we find that GRIM-Filter is memory bound</a:t>
            </a:r>
          </a:p>
          <a:p>
            <a:endParaRPr lang="en-US" sz="2400" dirty="0"/>
          </a:p>
          <a:p>
            <a:pPr marL="0" indent="0" algn="ctr">
              <a:buNone/>
            </a:pPr>
            <a:r>
              <a:rPr lang="en-US" sz="2400" b="1" dirty="0">
                <a:solidFill>
                  <a:srgbClr val="7030A0"/>
                </a:solidFill>
              </a:rPr>
              <a:t>These properties together make GRIM-Filter                 a good algorithm to be run in 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Tree>
    <p:extLst>
      <p:ext uri="{BB962C8B-B14F-4D97-AF65-F5344CB8AC3E}">
        <p14:creationId xmlns:p14="http://schemas.microsoft.com/office/powerpoint/2010/main" val="298034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t>3D-Stacked DRAM architecture has </a:t>
            </a:r>
            <a:r>
              <a:rPr lang="en-US" sz="2400" b="1" dirty="0">
                <a:solidFill>
                  <a:srgbClr val="0070C0"/>
                </a:solidFill>
              </a:rPr>
              <a:t>extremely high bandwidth </a:t>
            </a:r>
            <a:r>
              <a:rPr lang="en-US" sz="2400" dirty="0"/>
              <a:t>as well as a stacked customizable logic layer</a:t>
            </a:r>
          </a:p>
          <a:p>
            <a:pPr lvl="1"/>
            <a:r>
              <a:rPr lang="en-US" sz="2250" dirty="0"/>
              <a:t>Logic Layer enables </a:t>
            </a:r>
            <a:r>
              <a:rPr lang="en-US" sz="2250" b="1" dirty="0">
                <a:solidFill>
                  <a:srgbClr val="7030A0"/>
                </a:solidFill>
              </a:rPr>
              <a:t>Processing-in-Memory</a:t>
            </a:r>
            <a:r>
              <a:rPr lang="en-US" sz="2250" dirty="0"/>
              <a:t>, offloading computation to this layer and alleviating the memory bus</a:t>
            </a:r>
          </a:p>
          <a:p>
            <a:pPr lvl="1"/>
            <a:r>
              <a:rPr lang="en-US" sz="2250" dirty="0"/>
              <a:t>Embed GRIM-Filter operations into </a:t>
            </a:r>
            <a:r>
              <a:rPr lang="en-US" sz="2250" b="1" dirty="0">
                <a:solidFill>
                  <a:srgbClr val="538234"/>
                </a:solidFill>
              </a:rPr>
              <a:t>DRAM logic layer </a:t>
            </a:r>
            <a:r>
              <a:rPr lang="en-US" sz="2250" dirty="0"/>
              <a:t>and appropriately distribute </a:t>
            </a:r>
            <a:r>
              <a:rPr lang="en-US" sz="2250" dirty="0" err="1"/>
              <a:t>bitvectors</a:t>
            </a:r>
            <a:r>
              <a:rPr lang="en-US" sz="2250" dirty="0"/>
              <a:t> throughout memory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48" name="Picture 47"/>
          <p:cNvPicPr>
            <a:picLocks noChangeAspect="1"/>
          </p:cNvPicPr>
          <p:nvPr/>
        </p:nvPicPr>
        <p:blipFill>
          <a:blip r:embed="rId4"/>
          <a:stretch>
            <a:fillRect/>
          </a:stretch>
        </p:blipFill>
        <p:spPr>
          <a:xfrm>
            <a:off x="7996846" y="2"/>
            <a:ext cx="1147154" cy="973789"/>
          </a:xfrm>
          <a:prstGeom prst="rect">
            <a:avLst/>
          </a:prstGeom>
        </p:spPr>
      </p:pic>
      <p:grpSp>
        <p:nvGrpSpPr>
          <p:cNvPr id="14" name="Group 13"/>
          <p:cNvGrpSpPr/>
          <p:nvPr/>
        </p:nvGrpSpPr>
        <p:grpSpPr>
          <a:xfrm>
            <a:off x="3570129" y="2743070"/>
            <a:ext cx="2267712" cy="438912"/>
            <a:chOff x="8036485" y="3390822"/>
            <a:chExt cx="2267712" cy="438912"/>
          </a:xfrm>
          <a:solidFill>
            <a:srgbClr val="EBF3E0"/>
          </a:solidFill>
        </p:grpSpPr>
        <p:sp>
          <p:nvSpPr>
            <p:cNvPr id="15" name="Parallelogram 14"/>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6" name="Parallelogram 15"/>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Parallelogram 16"/>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Parallelogram 17"/>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Parallelogram 18"/>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Parallelogram 19"/>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Parallelogram 20"/>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2" name="Parallelogram 21"/>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3" name="Parallelogram 22"/>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4" name="Parallelogram 23"/>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5" name="Parallelogram 24"/>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6" name="Parallelogram 25"/>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Parallelogram 26"/>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8" name="Parallelogram 27"/>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Parallelogram 28"/>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0" name="Parallelogram 2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1" name="Parallelogram 30"/>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32" name="Straight Connector 31"/>
          <p:cNvCxnSpPr/>
          <p:nvPr/>
        </p:nvCxnSpPr>
        <p:spPr>
          <a:xfrm>
            <a:off x="4251272" y="1979797"/>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1407"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29267" y="153748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72788" y="2449800"/>
            <a:ext cx="2267712" cy="438912"/>
            <a:chOff x="8036485" y="3390822"/>
            <a:chExt cx="2267712" cy="438912"/>
          </a:xfrm>
          <a:solidFill>
            <a:schemeClr val="bg1">
              <a:lumMod val="95000"/>
            </a:schemeClr>
          </a:solidFill>
        </p:grpSpPr>
        <p:sp>
          <p:nvSpPr>
            <p:cNvPr id="36" name="Parallelogram 3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Parallelogram 3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Parallelogram 3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Parallelogram 3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0" name="Parallelogram 3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Parallelogram 4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Parallelogram 4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3" name="Parallelogram 4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Parallelogram 4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Parallelogram 4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7" name="Parallelogram 46"/>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Parallelogram 49"/>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Parallelogram 50"/>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2" name="Parallelogram 51"/>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Parallelogram 52"/>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4" name="Parallelogram 53"/>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5" name="Parallelogram 54"/>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56" name="Straight Connector 55"/>
          <p:cNvCxnSpPr/>
          <p:nvPr/>
        </p:nvCxnSpPr>
        <p:spPr>
          <a:xfrm>
            <a:off x="4759820"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29806" y="1885741"/>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39256"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563769" y="1848883"/>
            <a:ext cx="2267712" cy="438912"/>
            <a:chOff x="8036485" y="3390822"/>
            <a:chExt cx="2267712" cy="438912"/>
          </a:xfrm>
          <a:solidFill>
            <a:schemeClr val="bg1">
              <a:lumMod val="95000"/>
            </a:schemeClr>
          </a:solidFill>
        </p:grpSpPr>
        <p:sp>
          <p:nvSpPr>
            <p:cNvPr id="60" name="Parallelogram 59"/>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1" name="Parallelogram 60"/>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2" name="Parallelogram 61"/>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3" name="Parallelogram 62"/>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4" name="Parallelogram 63"/>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5" name="Parallelogram 64"/>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6" name="Parallelogram 65"/>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7" name="Parallelogram 66"/>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8" name="Parallelogram 67"/>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9" name="Parallelogram 68"/>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0" name="Parallelogram 69"/>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Parallelogram 70"/>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Parallelogram 71"/>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Parallelogram 72"/>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Parallelogram 73"/>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5" name="Parallelogram 74"/>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Parallelogram 75"/>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77" name="Straight Connector 76"/>
          <p:cNvCxnSpPr/>
          <p:nvPr/>
        </p:nvCxnSpPr>
        <p:spPr>
          <a:xfrm>
            <a:off x="3570181" y="196559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40014"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355173"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018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590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96695" y="1703121"/>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26773" y="161251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827325"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63245" y="2274263"/>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246177" y="2274263"/>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9256" y="2318522"/>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59820" y="2401585"/>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90100" y="2279773"/>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860738" y="2274263"/>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1407" y="2274263"/>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01407"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59820"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439256"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63245"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101407" y="1975124"/>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60738"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95195" y="1980366"/>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63245"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374315" y="1219200"/>
            <a:ext cx="155135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DRAM Layers</a:t>
            </a:r>
          </a:p>
        </p:txBody>
      </p:sp>
      <p:sp>
        <p:nvSpPr>
          <p:cNvPr id="101" name="TextBox 100"/>
          <p:cNvSpPr txBox="1"/>
          <p:nvPr/>
        </p:nvSpPr>
        <p:spPr>
          <a:xfrm>
            <a:off x="3452157" y="3113565"/>
            <a:ext cx="1478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8234"/>
                </a:solidFill>
                <a:effectLst/>
                <a:uLnTx/>
                <a:uFillTx/>
                <a:latin typeface="Calibri" charset="0"/>
                <a:ea typeface="Calibri" charset="0"/>
                <a:cs typeface="Calibri" charset="0"/>
              </a:rPr>
              <a:t>Logic Layer</a:t>
            </a:r>
          </a:p>
        </p:txBody>
      </p:sp>
      <p:sp>
        <p:nvSpPr>
          <p:cNvPr id="102" name="TextBox 101"/>
          <p:cNvSpPr txBox="1"/>
          <p:nvPr/>
        </p:nvSpPr>
        <p:spPr>
          <a:xfrm>
            <a:off x="6178439" y="1990294"/>
            <a:ext cx="523532" cy="369332"/>
          </a:xfrm>
          <a:prstGeom prst="rect">
            <a:avLst/>
          </a:prstGeom>
          <a:noFill/>
        </p:spPr>
        <p:txBody>
          <a:bodyPr wrap="non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50000"/>
                    <a:lumOff val="50000"/>
                  </a:srgbClr>
                </a:solidFill>
                <a:effectLst/>
                <a:uLnTx/>
                <a:uFillTx/>
                <a:latin typeface="Calibri" charset="0"/>
                <a:ea typeface="Calibri" charset="0"/>
                <a:cs typeface="Calibri" charset="0"/>
              </a:rPr>
              <a:t>TSVs</a:t>
            </a:r>
          </a:p>
        </p:txBody>
      </p:sp>
      <p:cxnSp>
        <p:nvCxnSpPr>
          <p:cNvPr id="103" name="Straight Arrow Connector 102"/>
          <p:cNvCxnSpPr>
            <a:stCxn id="60" idx="1"/>
          </p:cNvCxnSpPr>
          <p:nvPr/>
        </p:nvCxnSpPr>
        <p:spPr>
          <a:xfrm flipH="1">
            <a:off x="5840500" y="2174960"/>
            <a:ext cx="337939" cy="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60" idx="1"/>
          </p:cNvCxnSpPr>
          <p:nvPr/>
        </p:nvCxnSpPr>
        <p:spPr>
          <a:xfrm flipH="1">
            <a:off x="5726775" y="2174960"/>
            <a:ext cx="451664" cy="15597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568767" y="1523978"/>
            <a:ext cx="2267712" cy="438912"/>
            <a:chOff x="8036485" y="3390822"/>
            <a:chExt cx="2267712" cy="438912"/>
          </a:xfrm>
          <a:solidFill>
            <a:schemeClr val="bg1">
              <a:lumMod val="95000"/>
            </a:schemeClr>
          </a:solidFill>
        </p:grpSpPr>
        <p:sp>
          <p:nvSpPr>
            <p:cNvPr id="106" name="Parallelogram 10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7" name="Parallelogram 10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8" name="Parallelogram 10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9" name="Parallelogram 10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0" name="Parallelogram 10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1" name="Parallelogram 11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2" name="Parallelogram 11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3" name="Parallelogram 11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4" name="Parallelogram 11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5" name="Parallelogram 11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6" name="Parallelogram 115"/>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7" name="Parallelogram 116"/>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8" name="Parallelogram 117"/>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9" name="Parallelogram 118"/>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0" name="Parallelogram 11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1" name="Parallelogram 120"/>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2" name="Parallelogram 121"/>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75693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1000"/>
                                        <p:tgtEl>
                                          <p:spTgt spid="32"/>
                                        </p:tgtEl>
                                      </p:cBhvr>
                                    </p:animEffect>
                                  </p:childTnLst>
                                </p:cTn>
                              </p:par>
                              <p:par>
                                <p:cTn id="22" presetID="2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1000"/>
                                        <p:tgtEl>
                                          <p:spTgt spid="33"/>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10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1000"/>
                                        <p:tgtEl>
                                          <p:spTgt spid="57"/>
                                        </p:tgtEl>
                                      </p:cBhvr>
                                    </p:animEffect>
                                  </p:childTnLst>
                                </p:cTn>
                              </p:par>
                              <p:par>
                                <p:cTn id="34" presetID="22" presetClass="entr" presetSubtype="1"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1000"/>
                                        <p:tgtEl>
                                          <p:spTgt spid="58"/>
                                        </p:tgtEl>
                                      </p:cBhvr>
                                    </p:animEffect>
                                  </p:childTnLst>
                                </p:cTn>
                              </p:par>
                              <p:par>
                                <p:cTn id="37" presetID="22" presetClass="entr" presetSubtype="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1000"/>
                                        <p:tgtEl>
                                          <p:spTgt spid="77"/>
                                        </p:tgtEl>
                                      </p:cBhvr>
                                    </p:animEffect>
                                  </p:childTnLst>
                                </p:cTn>
                              </p:par>
                              <p:par>
                                <p:cTn id="40" presetID="22" presetClass="entr" presetSubtype="1"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up)">
                                      <p:cBhvr>
                                        <p:cTn id="42" dur="1000"/>
                                        <p:tgtEl>
                                          <p:spTgt spid="78"/>
                                        </p:tgtEl>
                                      </p:cBhvr>
                                    </p:animEffect>
                                  </p:childTnLst>
                                </p:cTn>
                              </p:par>
                              <p:par>
                                <p:cTn id="43" presetID="22" presetClass="entr" presetSubtype="1"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1000"/>
                                        <p:tgtEl>
                                          <p:spTgt spid="79"/>
                                        </p:tgtEl>
                                      </p:cBhvr>
                                    </p:animEffect>
                                  </p:childTnLst>
                                </p:cTn>
                              </p:par>
                              <p:par>
                                <p:cTn id="46" presetID="22" presetClass="entr" presetSubtype="1"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1000"/>
                                        <p:tgtEl>
                                          <p:spTgt spid="80"/>
                                        </p:tgtEl>
                                      </p:cBhvr>
                                    </p:animEffect>
                                  </p:childTnLst>
                                </p:cTn>
                              </p:par>
                              <p:par>
                                <p:cTn id="49" presetID="22" presetClass="entr" presetSubtype="1"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10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1000"/>
                                        <p:tgtEl>
                                          <p:spTgt spid="82"/>
                                        </p:tgtEl>
                                      </p:cBhvr>
                                    </p:animEffect>
                                  </p:childTnLst>
                                </p:cTn>
                              </p:par>
                              <p:par>
                                <p:cTn id="55" presetID="22" presetClass="entr" presetSubtype="1"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1000"/>
                                        <p:tgtEl>
                                          <p:spTgt spid="83"/>
                                        </p:tgtEl>
                                      </p:cBhvr>
                                    </p:animEffect>
                                  </p:childTnLst>
                                </p:cTn>
                              </p:par>
                              <p:par>
                                <p:cTn id="58" presetID="22" presetClass="entr" presetSubtype="1"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1000"/>
                                        <p:tgtEl>
                                          <p:spTgt spid="84"/>
                                        </p:tgtEl>
                                      </p:cBhvr>
                                    </p:animEffect>
                                  </p:childTnLst>
                                </p:cTn>
                              </p:par>
                              <p:par>
                                <p:cTn id="61" presetID="22" presetClass="entr" presetSubtype="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up)">
                                      <p:cBhvr>
                                        <p:cTn id="63" dur="1000"/>
                                        <p:tgtEl>
                                          <p:spTgt spid="85"/>
                                        </p:tgtEl>
                                      </p:cBhvr>
                                    </p:animEffect>
                                  </p:childTnLst>
                                </p:cTn>
                              </p:par>
                              <p:par>
                                <p:cTn id="64" presetID="22"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up)">
                                      <p:cBhvr>
                                        <p:cTn id="66" dur="1000"/>
                                        <p:tgtEl>
                                          <p:spTgt spid="86"/>
                                        </p:tgtEl>
                                      </p:cBhvr>
                                    </p:animEffect>
                                  </p:childTnLst>
                                </p:cTn>
                              </p:par>
                              <p:par>
                                <p:cTn id="67" presetID="22" presetClass="entr" presetSubtype="1"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1000"/>
                                        <p:tgtEl>
                                          <p:spTgt spid="87"/>
                                        </p:tgtEl>
                                      </p:cBhvr>
                                    </p:animEffect>
                                  </p:childTnLst>
                                </p:cTn>
                              </p:par>
                              <p:par>
                                <p:cTn id="70" presetID="22" presetClass="entr" presetSubtype="1"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up)">
                                      <p:cBhvr>
                                        <p:cTn id="72" dur="1000"/>
                                        <p:tgtEl>
                                          <p:spTgt spid="88"/>
                                        </p:tgtEl>
                                      </p:cBhvr>
                                    </p:animEffect>
                                  </p:childTnLst>
                                </p:cTn>
                              </p:par>
                              <p:par>
                                <p:cTn id="73" presetID="22" presetClass="entr" presetSubtype="1"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up)">
                                      <p:cBhvr>
                                        <p:cTn id="75" dur="1000"/>
                                        <p:tgtEl>
                                          <p:spTgt spid="89"/>
                                        </p:tgtEl>
                                      </p:cBhvr>
                                    </p:animEffect>
                                  </p:childTnLst>
                                </p:cTn>
                              </p:par>
                              <p:par>
                                <p:cTn id="76" presetID="22" presetClass="entr" presetSubtype="1"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up)">
                                      <p:cBhvr>
                                        <p:cTn id="78" dur="1000"/>
                                        <p:tgtEl>
                                          <p:spTgt spid="90"/>
                                        </p:tgtEl>
                                      </p:cBhvr>
                                    </p:animEffect>
                                  </p:childTnLst>
                                </p:cTn>
                              </p:par>
                              <p:par>
                                <p:cTn id="79" presetID="22" presetClass="entr" presetSubtype="1"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up)">
                                      <p:cBhvr>
                                        <p:cTn id="81" dur="1000"/>
                                        <p:tgtEl>
                                          <p:spTgt spid="91"/>
                                        </p:tgtEl>
                                      </p:cBhvr>
                                    </p:animEffect>
                                  </p:childTnLst>
                                </p:cTn>
                              </p:par>
                              <p:par>
                                <p:cTn id="82" presetID="22" presetClass="entr" presetSubtype="1"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up)">
                                      <p:cBhvr>
                                        <p:cTn id="84" dur="1000"/>
                                        <p:tgtEl>
                                          <p:spTgt spid="92"/>
                                        </p:tgtEl>
                                      </p:cBhvr>
                                    </p:animEffect>
                                  </p:childTnLst>
                                </p:cTn>
                              </p:par>
                              <p:par>
                                <p:cTn id="85" presetID="22" presetClass="entr" presetSubtype="1"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1000"/>
                                        <p:tgtEl>
                                          <p:spTgt spid="93"/>
                                        </p:tgtEl>
                                      </p:cBhvr>
                                    </p:animEffect>
                                  </p:childTnLst>
                                </p:cTn>
                              </p:par>
                              <p:par>
                                <p:cTn id="88" presetID="22" presetClass="entr" presetSubtype="1"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wipe(up)">
                                      <p:cBhvr>
                                        <p:cTn id="90" dur="1000"/>
                                        <p:tgtEl>
                                          <p:spTgt spid="94"/>
                                        </p:tgtEl>
                                      </p:cBhvr>
                                    </p:animEffect>
                                  </p:childTnLst>
                                </p:cTn>
                              </p:par>
                              <p:par>
                                <p:cTn id="91" presetID="22" presetClass="entr" presetSubtype="1"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1000"/>
                                        <p:tgtEl>
                                          <p:spTgt spid="95"/>
                                        </p:tgtEl>
                                      </p:cBhvr>
                                    </p:animEffect>
                                  </p:childTnLst>
                                </p:cTn>
                              </p:par>
                              <p:par>
                                <p:cTn id="94" presetID="22" presetClass="entr" presetSubtype="1"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up)">
                                      <p:cBhvr>
                                        <p:cTn id="96" dur="1000"/>
                                        <p:tgtEl>
                                          <p:spTgt spid="96"/>
                                        </p:tgtEl>
                                      </p:cBhvr>
                                    </p:animEffect>
                                  </p:childTnLst>
                                </p:cTn>
                              </p:par>
                              <p:par>
                                <p:cTn id="97" presetID="22" presetClass="entr" presetSubtype="1"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1000"/>
                                        <p:tgtEl>
                                          <p:spTgt spid="97"/>
                                        </p:tgtEl>
                                      </p:cBhvr>
                                    </p:animEffect>
                                  </p:childTnLst>
                                </p:cTn>
                              </p:par>
                              <p:par>
                                <p:cTn id="100" presetID="22" presetClass="entr" presetSubtype="1"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up)">
                                      <p:cBhvr>
                                        <p:cTn id="102" dur="1000"/>
                                        <p:tgtEl>
                                          <p:spTgt spid="98"/>
                                        </p:tgtEl>
                                      </p:cBhvr>
                                    </p:animEffect>
                                  </p:childTnLst>
                                </p:cTn>
                              </p:par>
                              <p:par>
                                <p:cTn id="103" presetID="22" presetClass="entr" presetSubtype="1" fill="hold"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wipe(up)">
                                      <p:cBhvr>
                                        <p:cTn id="105" dur="10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0" grpId="0"/>
      <p:bldP spid="101" grpId="0"/>
      <p:bldP spid="102"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67655" y="6303532"/>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pic>
        <p:nvPicPr>
          <p:cNvPr id="48" name="Picture 47"/>
          <p:cNvPicPr>
            <a:picLocks noChangeAspect="1"/>
          </p:cNvPicPr>
          <p:nvPr/>
        </p:nvPicPr>
        <p:blipFill>
          <a:blip r:embed="rId5"/>
          <a:stretch>
            <a:fillRect/>
          </a:stretch>
        </p:blipFill>
        <p:spPr>
          <a:xfrm>
            <a:off x="7996846" y="2"/>
            <a:ext cx="1147154" cy="973789"/>
          </a:xfrm>
          <a:prstGeom prst="rect">
            <a:avLst/>
          </a:prstGeom>
        </p:spPr>
      </p:pic>
      <p:pic>
        <p:nvPicPr>
          <p:cNvPr id="43" name="Picture 42"/>
          <p:cNvPicPr>
            <a:picLocks noChangeAspect="1"/>
          </p:cNvPicPr>
          <p:nvPr/>
        </p:nvPicPr>
        <p:blipFill>
          <a:blip r:embed="rId6"/>
          <a:stretch>
            <a:fillRect/>
          </a:stretch>
        </p:blipFill>
        <p:spPr>
          <a:xfrm>
            <a:off x="2512409" y="1382408"/>
            <a:ext cx="6606751" cy="4806100"/>
          </a:xfrm>
          <a:prstGeom prst="rect">
            <a:avLst/>
          </a:prstGeom>
        </p:spPr>
      </p:pic>
    </p:spTree>
    <p:extLst>
      <p:ext uri="{BB962C8B-B14F-4D97-AF65-F5344CB8AC3E}">
        <p14:creationId xmlns:p14="http://schemas.microsoft.com/office/powerpoint/2010/main" val="3734201975"/>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18051" y="6340958"/>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pic>
        <p:nvPicPr>
          <p:cNvPr id="48" name="Picture 47"/>
          <p:cNvPicPr>
            <a:picLocks noChangeAspect="1"/>
          </p:cNvPicPr>
          <p:nvPr/>
        </p:nvPicPr>
        <p:blipFill>
          <a:blip r:embed="rId5"/>
          <a:stretch>
            <a:fillRect/>
          </a:stretch>
        </p:blipFill>
        <p:spPr>
          <a:xfrm>
            <a:off x="7996846" y="2"/>
            <a:ext cx="1147154" cy="973789"/>
          </a:xfrm>
          <a:prstGeom prst="rect">
            <a:avLst/>
          </a:prstGeom>
        </p:spPr>
      </p:pic>
      <p:sp>
        <p:nvSpPr>
          <p:cNvPr id="49" name="Rectangle 48"/>
          <p:cNvSpPr/>
          <p:nvPr/>
        </p:nvSpPr>
        <p:spPr>
          <a:xfrm>
            <a:off x="226409" y="6142208"/>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http://</a:t>
            </a:r>
            <a:r>
              <a:rPr kumimoji="0" lang="en-US" sz="1200" b="0" i="0" u="none" strike="noStrike" kern="1200" cap="none" spc="0" normalizeH="0" baseline="0" noProof="0" dirty="0" err="1">
                <a:ln>
                  <a:noFill/>
                </a:ln>
                <a:solidFill>
                  <a:srgbClr val="000000"/>
                </a:solidFill>
                <a:effectLst/>
                <a:uLnTx/>
                <a:uFillTx/>
                <a:latin typeface="Tahoma"/>
                <a:ea typeface="+mn-ea"/>
                <a:cs typeface="+mn-cs"/>
              </a:rPr>
              <a:t>images.anandtech.com</a:t>
            </a:r>
            <a:r>
              <a:rPr kumimoji="0" lang="en-US" sz="1200" b="0" i="0" u="none" strike="noStrike" kern="1200" cap="none" spc="0" normalizeH="0" baseline="0" noProof="0" dirty="0">
                <a:ln>
                  <a:noFill/>
                </a:ln>
                <a:solidFill>
                  <a:srgbClr val="000000"/>
                </a:solidFill>
                <a:effectLst/>
                <a:uLnTx/>
                <a:uFillTx/>
                <a:latin typeface="Tahoma"/>
                <a:ea typeface="+mn-ea"/>
                <a:cs typeface="+mn-cs"/>
              </a:rPr>
              <a:t>/</a:t>
            </a:r>
            <a:r>
              <a:rPr kumimoji="0" lang="en-US" sz="1200" b="0" i="0" u="none" strike="noStrike" kern="1200" cap="none" spc="0" normalizeH="0" baseline="0" noProof="0" dirty="0" err="1">
                <a:ln>
                  <a:noFill/>
                </a:ln>
                <a:solidFill>
                  <a:srgbClr val="000000"/>
                </a:solidFill>
                <a:effectLst/>
                <a:uLnTx/>
                <a:uFillTx/>
                <a:latin typeface="Tahoma"/>
                <a:ea typeface="+mn-ea"/>
                <a:cs typeface="+mn-cs"/>
              </a:rPr>
              <a:t>doci</a:t>
            </a:r>
            <a:r>
              <a:rPr kumimoji="0" lang="en-US" sz="1200" b="0" i="0" u="none" strike="noStrike" kern="1200" cap="none" spc="0" normalizeH="0" baseline="0" noProof="0" dirty="0">
                <a:ln>
                  <a:noFill/>
                </a:ln>
                <a:solidFill>
                  <a:srgbClr val="000000"/>
                </a:solidFill>
                <a:effectLst/>
                <a:uLnTx/>
                <a:uFillTx/>
                <a:latin typeface="Tahoma"/>
                <a:ea typeface="+mn-ea"/>
                <a:cs typeface="+mn-cs"/>
              </a:rPr>
              <a:t>/9266/HBMCar_678x452.jpg</a:t>
            </a:r>
          </a:p>
        </p:txBody>
      </p:sp>
      <p:pic>
        <p:nvPicPr>
          <p:cNvPr id="43" name="Picture 42"/>
          <p:cNvPicPr>
            <a:picLocks noChangeAspect="1"/>
          </p:cNvPicPr>
          <p:nvPr/>
        </p:nvPicPr>
        <p:blipFill>
          <a:blip r:embed="rId6"/>
          <a:stretch>
            <a:fillRect/>
          </a:stretch>
        </p:blipFill>
        <p:spPr>
          <a:xfrm>
            <a:off x="2512409" y="1382408"/>
            <a:ext cx="6606751" cy="4768674"/>
          </a:xfrm>
          <a:prstGeom prst="rect">
            <a:avLst/>
          </a:prstGeom>
        </p:spPr>
      </p:pic>
      <p:pic>
        <p:nvPicPr>
          <p:cNvPr id="45" name="Picture 44"/>
          <p:cNvPicPr>
            <a:picLocks noChangeAspect="1"/>
          </p:cNvPicPr>
          <p:nvPr/>
        </p:nvPicPr>
        <p:blipFill>
          <a:blip r:embed="rId7"/>
          <a:stretch>
            <a:fillRect/>
          </a:stretch>
        </p:blipFill>
        <p:spPr>
          <a:xfrm>
            <a:off x="228600" y="942936"/>
            <a:ext cx="5587185" cy="5199272"/>
          </a:xfrm>
          <a:prstGeom prst="rect">
            <a:avLst/>
          </a:prstGeom>
        </p:spPr>
      </p:pic>
    </p:spTree>
    <p:extLst>
      <p:ext uri="{BB962C8B-B14F-4D97-AF65-F5344CB8AC3E}">
        <p14:creationId xmlns:p14="http://schemas.microsoft.com/office/powerpoint/2010/main" val="165975338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600" y="4286933"/>
            <a:ext cx="8610600" cy="2264876"/>
          </a:xfrm>
        </p:spPr>
        <p:txBody>
          <a:bodyPr/>
          <a:lstStyle/>
          <a:p>
            <a:r>
              <a:rPr lang="en-US" sz="2400" dirty="0"/>
              <a:t>Each DRAM layer is organized as an array of </a:t>
            </a:r>
            <a:r>
              <a:rPr lang="en-US" sz="2400" b="1" dirty="0">
                <a:solidFill>
                  <a:srgbClr val="0070C0"/>
                </a:solidFill>
              </a:rPr>
              <a:t>banks</a:t>
            </a:r>
          </a:p>
          <a:p>
            <a:pPr lvl="1"/>
            <a:r>
              <a:rPr lang="en-US" sz="2250" dirty="0"/>
              <a:t>A</a:t>
            </a:r>
            <a:r>
              <a:rPr lang="en-US" sz="2250" b="1" dirty="0">
                <a:solidFill>
                  <a:srgbClr val="0070C0"/>
                </a:solidFill>
              </a:rPr>
              <a:t> bank </a:t>
            </a:r>
            <a:r>
              <a:rPr lang="en-US" sz="2250" dirty="0"/>
              <a:t>is an array of cells with a row buffer to transfer data</a:t>
            </a:r>
          </a:p>
          <a:p>
            <a:pPr lvl="2"/>
            <a:endParaRPr lang="en-US" sz="2250" dirty="0"/>
          </a:p>
          <a:p>
            <a:r>
              <a:rPr lang="en-US" sz="2400" dirty="0"/>
              <a:t>The layout of </a:t>
            </a:r>
            <a:r>
              <a:rPr lang="en-US" sz="2400" dirty="0" err="1"/>
              <a:t>bitvectors</a:t>
            </a:r>
            <a:r>
              <a:rPr lang="en-US" sz="2400" dirty="0"/>
              <a:t> in a bank enables filtering many bins in parallel</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3"/>
          <a:stretch>
            <a:fillRect/>
          </a:stretch>
        </p:blipFill>
        <p:spPr>
          <a:xfrm>
            <a:off x="7996846" y="2"/>
            <a:ext cx="1147154" cy="973789"/>
          </a:xfrm>
          <a:prstGeom prst="rect">
            <a:avLst/>
          </a:prstGeom>
        </p:spPr>
      </p:pic>
      <p:pic>
        <p:nvPicPr>
          <p:cNvPr id="445" name="Picture 444"/>
          <p:cNvPicPr>
            <a:picLocks noChangeAspect="1"/>
          </p:cNvPicPr>
          <p:nvPr/>
        </p:nvPicPr>
        <p:blipFill rotWithShape="1">
          <a:blip r:embed="rId4"/>
          <a:srcRect l="22839"/>
          <a:stretch/>
        </p:blipFill>
        <p:spPr>
          <a:xfrm>
            <a:off x="2548328" y="1219200"/>
            <a:ext cx="5448518" cy="2768600"/>
          </a:xfrm>
          <a:prstGeom prst="rect">
            <a:avLst/>
          </a:prstGeom>
        </p:spPr>
      </p:pic>
      <p:pic>
        <p:nvPicPr>
          <p:cNvPr id="446" name="Picture 445"/>
          <p:cNvPicPr>
            <a:picLocks noChangeAspect="1"/>
          </p:cNvPicPr>
          <p:nvPr/>
        </p:nvPicPr>
        <p:blipFill>
          <a:blip r:embed="rId5"/>
          <a:stretch>
            <a:fillRect/>
          </a:stretch>
        </p:blipFill>
        <p:spPr>
          <a:xfrm>
            <a:off x="919553" y="1171691"/>
            <a:ext cx="7082446" cy="2820218"/>
          </a:xfrm>
          <a:prstGeom prst="rect">
            <a:avLst/>
          </a:prstGeom>
        </p:spPr>
      </p:pic>
    </p:spTree>
    <p:extLst>
      <p:ext uri="{BB962C8B-B14F-4D97-AF65-F5344CB8AC3E}">
        <p14:creationId xmlns:p14="http://schemas.microsoft.com/office/powerpoint/2010/main" val="611704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598" y="4072950"/>
            <a:ext cx="8610600" cy="1592262"/>
          </a:xfrm>
        </p:spPr>
        <p:txBody>
          <a:bodyPr/>
          <a:lstStyle/>
          <a:p>
            <a:r>
              <a:rPr lang="en-US" sz="2400" dirty="0"/>
              <a:t>Customized logic for accumulation and comparison </a:t>
            </a:r>
            <a:br>
              <a:rPr lang="en-US" sz="2400" dirty="0"/>
            </a:br>
            <a:r>
              <a:rPr lang="en-US" sz="2400" dirty="0"/>
              <a:t>per genome segment</a:t>
            </a:r>
          </a:p>
          <a:p>
            <a:pPr lvl="1"/>
            <a:r>
              <a:rPr lang="en-US" sz="2250" dirty="0"/>
              <a:t>Low area overhead, simple implementation</a:t>
            </a:r>
          </a:p>
          <a:p>
            <a:pPr lvl="1"/>
            <a:r>
              <a:rPr lang="en-US" sz="2250" dirty="0"/>
              <a:t>For HBM2, we use 4096 </a:t>
            </a:r>
            <a:r>
              <a:rPr lang="en-US" sz="2250" dirty="0" err="1"/>
              <a:t>incrementer</a:t>
            </a:r>
            <a:r>
              <a:rPr lang="en-US" sz="2250" dirty="0"/>
              <a:t> LUTs, 7-bit counters, and comparators in logic layer</a:t>
            </a:r>
          </a:p>
          <a:p>
            <a:pPr marL="258365" lvl="1" indent="0">
              <a:buNone/>
            </a:pPr>
            <a:endParaRPr lang="en-US" sz="4800" b="1" dirty="0">
              <a:solidFill>
                <a:srgbClr val="FF0000"/>
              </a:solidFill>
            </a:endParaRPr>
          </a:p>
          <a:p>
            <a:pPr lvl="1"/>
            <a:endParaRPr lang="en-US" sz="2250" dirty="0"/>
          </a:p>
          <a:p>
            <a:endParaRPr lang="en-US" sz="2000" dirty="0"/>
          </a:p>
          <a:p>
            <a:pPr lvl="1"/>
            <a:endParaRPr lang="en-US" sz="22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3"/>
          <a:stretch>
            <a:fillRect/>
          </a:stretch>
        </p:blipFill>
        <p:spPr>
          <a:xfrm>
            <a:off x="7996846" y="2"/>
            <a:ext cx="1147154" cy="973789"/>
          </a:xfrm>
          <a:prstGeom prst="rect">
            <a:avLst/>
          </a:prstGeom>
        </p:spPr>
      </p:pic>
      <p:pic>
        <p:nvPicPr>
          <p:cNvPr id="5" name="Picture 4"/>
          <p:cNvPicPr>
            <a:picLocks noChangeAspect="1"/>
          </p:cNvPicPr>
          <p:nvPr/>
        </p:nvPicPr>
        <p:blipFill>
          <a:blip r:embed="rId4"/>
          <a:stretch>
            <a:fillRect/>
          </a:stretch>
        </p:blipFill>
        <p:spPr>
          <a:xfrm>
            <a:off x="1108909" y="886860"/>
            <a:ext cx="6849979" cy="3108670"/>
          </a:xfrm>
          <a:prstGeom prst="rect">
            <a:avLst/>
          </a:prstGeom>
        </p:spPr>
      </p:pic>
      <p:sp>
        <p:nvSpPr>
          <p:cNvPr id="7" name="Rectangle 6"/>
          <p:cNvSpPr/>
          <p:nvPr/>
        </p:nvSpPr>
        <p:spPr>
          <a:xfrm>
            <a:off x="2329610" y="5973636"/>
            <a:ext cx="44085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ahoma"/>
                <a:ea typeface="+mn-ea"/>
                <a:cs typeface="+mn-cs"/>
              </a:rPr>
              <a:t>Details are in the paper</a:t>
            </a:r>
          </a:p>
        </p:txBody>
      </p:sp>
    </p:spTree>
    <p:extLst>
      <p:ext uri="{BB962C8B-B14F-4D97-AF65-F5344CB8AC3E}">
        <p14:creationId xmlns:p14="http://schemas.microsoft.com/office/powerpoint/2010/main" val="231065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Background:</a:t>
            </a: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a:t>
            </a: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 with Filter</a:t>
            </a:r>
          </a:p>
        </p:txBody>
      </p:sp>
    </p:spTree>
    <p:extLst>
      <p:ext uri="{BB962C8B-B14F-4D97-AF65-F5344CB8AC3E}">
        <p14:creationId xmlns:p14="http://schemas.microsoft.com/office/powerpoint/2010/main" val="1587472935"/>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Methodology</a:t>
            </a:r>
          </a:p>
        </p:txBody>
      </p:sp>
      <p:sp>
        <p:nvSpPr>
          <p:cNvPr id="3" name="Content Placeholder 2"/>
          <p:cNvSpPr>
            <a:spLocks noGrp="1"/>
          </p:cNvSpPr>
          <p:nvPr>
            <p:ph idx="1"/>
          </p:nvPr>
        </p:nvSpPr>
        <p:spPr>
          <a:xfrm>
            <a:off x="228600" y="930442"/>
            <a:ext cx="8610600" cy="5165558"/>
          </a:xfrm>
        </p:spPr>
        <p:txBody>
          <a:bodyPr/>
          <a:lstStyle/>
          <a:p>
            <a:r>
              <a:rPr lang="en-US" sz="2400" dirty="0"/>
              <a:t>Performance simulated using an in-house 3D-Stacked DRAM simulator</a:t>
            </a:r>
          </a:p>
          <a:p>
            <a:endParaRPr lang="en-US" sz="1050" dirty="0"/>
          </a:p>
          <a:p>
            <a:r>
              <a:rPr lang="en-US" sz="2400" dirty="0"/>
              <a:t>Evaluate 10 real read data sets</a:t>
            </a:r>
            <a:r>
              <a:rPr lang="en-US" sz="2400" b="1" dirty="0">
                <a:solidFill>
                  <a:srgbClr val="C00000"/>
                </a:solidFill>
              </a:rPr>
              <a:t> </a:t>
            </a:r>
            <a:r>
              <a:rPr lang="en-US" sz="2400" dirty="0"/>
              <a:t>(From the 1000 Genomes Project)</a:t>
            </a:r>
          </a:p>
          <a:p>
            <a:pPr lvl="1"/>
            <a:r>
              <a:rPr lang="en-US" sz="2250" dirty="0"/>
              <a:t>Each data set consists of 4 million reads of length 100</a:t>
            </a:r>
          </a:p>
          <a:p>
            <a:pPr lvl="1"/>
            <a:endParaRPr lang="en-US" sz="1200" dirty="0"/>
          </a:p>
          <a:p>
            <a:r>
              <a:rPr lang="en-US" sz="2400" dirty="0"/>
              <a:t>Evaluate two key metrics</a:t>
            </a:r>
          </a:p>
          <a:p>
            <a:pPr lvl="1"/>
            <a:r>
              <a:rPr lang="en-US" sz="2100" dirty="0"/>
              <a:t>Performance</a:t>
            </a:r>
          </a:p>
          <a:p>
            <a:pPr lvl="1"/>
            <a:r>
              <a:rPr lang="en-US" sz="2250" dirty="0"/>
              <a:t>False negative rate</a:t>
            </a:r>
          </a:p>
          <a:p>
            <a:pPr lvl="2">
              <a:buSzPct val="100000"/>
              <a:buFont typeface="Wingdings" charset="2"/>
              <a:buChar char="§"/>
            </a:pPr>
            <a:r>
              <a:rPr lang="en-US" sz="1850" dirty="0"/>
              <a:t>The fraction of locations that pass the filter but result in a mismatch</a:t>
            </a:r>
          </a:p>
          <a:p>
            <a:pPr lvl="2">
              <a:buSzPct val="100000"/>
              <a:buFont typeface="Wingdings" charset="2"/>
              <a:buChar char="§"/>
            </a:pPr>
            <a:endParaRPr lang="en-US" sz="1100" dirty="0"/>
          </a:p>
          <a:p>
            <a:pPr marL="257175" lvl="1" indent="-257175">
              <a:buClr>
                <a:schemeClr val="accent1"/>
              </a:buClr>
              <a:buSzPct val="125000"/>
              <a:buFont typeface="Wingdings" charset="2"/>
              <a:buChar char="§"/>
            </a:pPr>
            <a:r>
              <a:rPr lang="en-US" sz="2400" dirty="0"/>
              <a:t>Compare against a state-of-the-art filter, </a:t>
            </a:r>
            <a:r>
              <a:rPr lang="en-US" sz="2400" dirty="0" err="1"/>
              <a:t>FastHASH</a:t>
            </a:r>
            <a:r>
              <a:rPr lang="en-US" sz="2400" dirty="0"/>
              <a:t> </a:t>
            </a:r>
            <a:r>
              <a:rPr lang="en-US" sz="1600" b="1" dirty="0">
                <a:solidFill>
                  <a:srgbClr val="4E6229"/>
                </a:solidFill>
              </a:rPr>
              <a:t>[Xin+, BMC Genomics 2013] </a:t>
            </a:r>
            <a:r>
              <a:rPr lang="en-US" sz="2400" dirty="0"/>
              <a:t>when using </a:t>
            </a:r>
            <a:r>
              <a:rPr lang="en-US" sz="2400" dirty="0" err="1"/>
              <a:t>mrFAST</a:t>
            </a:r>
            <a:r>
              <a:rPr lang="en-US" sz="2400" dirty="0"/>
              <a:t>, but </a:t>
            </a:r>
            <a:r>
              <a:rPr lang="en-US" sz="2400" b="1" dirty="0">
                <a:solidFill>
                  <a:srgbClr val="7030A0"/>
                </a:solidFill>
              </a:rPr>
              <a:t>GRIM-Filter can be used with ANY read mapper</a:t>
            </a:r>
            <a:endParaRPr lang="en-US" sz="1600" b="1" dirty="0">
              <a:solidFill>
                <a:srgbClr val="7030A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71146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a:off x="0" y="4551360"/>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7" name="TextBox 16"/>
          <p:cNvSpPr txBox="1"/>
          <p:nvPr/>
        </p:nvSpPr>
        <p:spPr>
          <a:xfrm>
            <a:off x="1773732" y="5144537"/>
            <a:ext cx="5520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2.1x average performance benefit</a:t>
            </a:r>
          </a:p>
        </p:txBody>
      </p:sp>
      <p:pic>
        <p:nvPicPr>
          <p:cNvPr id="18" name="Picture 17"/>
          <p:cNvPicPr>
            <a:picLocks noChangeAspect="1"/>
          </p:cNvPicPr>
          <p:nvPr/>
        </p:nvPicPr>
        <p:blipFill>
          <a:blip r:embed="rId3"/>
          <a:stretch>
            <a:fillRect/>
          </a:stretch>
        </p:blipFill>
        <p:spPr>
          <a:xfrm>
            <a:off x="7996846" y="2"/>
            <a:ext cx="1147154" cy="973789"/>
          </a:xfrm>
          <a:prstGeom prst="rect">
            <a:avLst/>
          </a:prstGeom>
        </p:spPr>
      </p:pic>
      <p:sp>
        <p:nvSpPr>
          <p:cNvPr id="20" name="TextBox 19"/>
          <p:cNvSpPr txBox="1"/>
          <p:nvPr/>
        </p:nvSpPr>
        <p:spPr>
          <a:xfrm>
            <a:off x="550264" y="4624762"/>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graphicFrame>
        <p:nvGraphicFramePr>
          <p:cNvPr id="12" name="Chart 11"/>
          <p:cNvGraphicFramePr>
            <a:graphicFrameLocks/>
          </p:cNvGraphicFramePr>
          <p:nvPr>
            <p:extLst/>
          </p:nvPr>
        </p:nvGraphicFramePr>
        <p:xfrm>
          <a:off x="550264" y="1829167"/>
          <a:ext cx="6373059" cy="264346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7267662" y="2752041"/>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6696192" y="2171193"/>
            <a:ext cx="23038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16" name="TextBox 15"/>
          <p:cNvSpPr txBox="1"/>
          <p:nvPr/>
        </p:nvSpPr>
        <p:spPr>
          <a:xfrm rot="16200000">
            <a:off x="-1143057" y="2852139"/>
            <a:ext cx="2815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Time </a:t>
            </a:r>
            <a:r>
              <a:rPr kumimoji="0" lang="en-US" sz="2000" b="0" i="0" u="none" strike="noStrike" kern="1200" cap="none" spc="0" normalizeH="0" baseline="0" noProof="0" dirty="0">
                <a:ln>
                  <a:noFill/>
                </a:ln>
                <a:solidFill>
                  <a:srgbClr val="000000"/>
                </a:solidFill>
                <a:effectLst/>
                <a:uLnTx/>
                <a:uFillTx/>
                <a:latin typeface="Tahoma"/>
                <a:ea typeface="+mn-ea"/>
                <a:cs typeface="+mn-cs"/>
              </a:rPr>
              <a:t>(×1000 seconds)</a:t>
            </a:r>
          </a:p>
        </p:txBody>
      </p:sp>
      <p:sp>
        <p:nvSpPr>
          <p:cNvPr id="19" name="Rectangle 18"/>
          <p:cNvSpPr/>
          <p:nvPr/>
        </p:nvSpPr>
        <p:spPr>
          <a:xfrm>
            <a:off x="1773732" y="1479997"/>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TextBox 20"/>
          <p:cNvSpPr txBox="1"/>
          <p:nvPr/>
        </p:nvSpPr>
        <p:spPr>
          <a:xfrm>
            <a:off x="2418520" y="1401725"/>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2" name="Rectangle 21"/>
          <p:cNvSpPr/>
          <p:nvPr/>
        </p:nvSpPr>
        <p:spPr>
          <a:xfrm>
            <a:off x="4575813" y="1479997"/>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TextBox 25"/>
          <p:cNvSpPr txBox="1"/>
          <p:nvPr/>
        </p:nvSpPr>
        <p:spPr>
          <a:xfrm>
            <a:off x="5219660" y="1401725"/>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TextBox 26"/>
          <p:cNvSpPr txBox="1"/>
          <p:nvPr/>
        </p:nvSpPr>
        <p:spPr>
          <a:xfrm>
            <a:off x="1773732" y="964505"/>
            <a:ext cx="4885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Execution Times</a:t>
            </a:r>
          </a:p>
        </p:txBody>
      </p:sp>
      <p:sp>
        <p:nvSpPr>
          <p:cNvPr id="25" name="TextBox 24"/>
          <p:cNvSpPr txBox="1"/>
          <p:nvPr/>
        </p:nvSpPr>
        <p:spPr>
          <a:xfrm>
            <a:off x="11372" y="5904146"/>
            <a:ext cx="91326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gets performance due to its hardware-software co-design</a:t>
            </a:r>
          </a:p>
        </p:txBody>
      </p:sp>
    </p:spTree>
    <p:extLst>
      <p:ext uri="{BB962C8B-B14F-4D97-AF65-F5344CB8AC3E}">
        <p14:creationId xmlns:p14="http://schemas.microsoft.com/office/powerpoint/2010/main" val="4140563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17" grpId="0"/>
      <p:bldP spid="20" grpId="0"/>
      <p:bldP spid="25"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7063"/>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False Negative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9" name="TextBox 18"/>
          <p:cNvSpPr txBox="1"/>
          <p:nvPr/>
        </p:nvSpPr>
        <p:spPr>
          <a:xfrm>
            <a:off x="1107951" y="5098795"/>
            <a:ext cx="7270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6.0x average reduction in False Negative Rate</a:t>
            </a:r>
          </a:p>
        </p:txBody>
      </p:sp>
      <p:pic>
        <p:nvPicPr>
          <p:cNvPr id="18" name="Picture 17"/>
          <p:cNvPicPr>
            <a:picLocks noChangeAspect="1"/>
          </p:cNvPicPr>
          <p:nvPr/>
        </p:nvPicPr>
        <p:blipFill>
          <a:blip r:embed="rId3"/>
          <a:stretch>
            <a:fillRect/>
          </a:stretch>
        </p:blipFill>
        <p:spPr>
          <a:xfrm>
            <a:off x="7996846" y="2"/>
            <a:ext cx="1147154" cy="973789"/>
          </a:xfrm>
          <a:prstGeom prst="rect">
            <a:avLst/>
          </a:prstGeom>
        </p:spPr>
      </p:pic>
      <p:sp>
        <p:nvSpPr>
          <p:cNvPr id="20" name="TextBox 19"/>
          <p:cNvSpPr txBox="1"/>
          <p:nvPr/>
        </p:nvSpPr>
        <p:spPr>
          <a:xfrm>
            <a:off x="228600" y="4610465"/>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Negative reduction across real data sets</a:t>
            </a:r>
          </a:p>
        </p:txBody>
      </p:sp>
      <p:sp>
        <p:nvSpPr>
          <p:cNvPr id="11" name="TextBox 10"/>
          <p:cNvSpPr txBox="1"/>
          <p:nvPr/>
        </p:nvSpPr>
        <p:spPr>
          <a:xfrm rot="16200000">
            <a:off x="-1103391" y="2843973"/>
            <a:ext cx="2746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False Negative Rate</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7320300" y="2721732"/>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5" name="Rectangle 14"/>
          <p:cNvSpPr/>
          <p:nvPr/>
        </p:nvSpPr>
        <p:spPr>
          <a:xfrm>
            <a:off x="1626478" y="1502728"/>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16"/>
          <p:cNvSpPr txBox="1"/>
          <p:nvPr/>
        </p:nvSpPr>
        <p:spPr>
          <a:xfrm>
            <a:off x="2265106" y="1421732"/>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1" name="Rectangle 20"/>
          <p:cNvSpPr/>
          <p:nvPr/>
        </p:nvSpPr>
        <p:spPr>
          <a:xfrm>
            <a:off x="4428559" y="1502728"/>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5072406" y="1424456"/>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p>
        </p:txBody>
      </p:sp>
      <p:graphicFrame>
        <p:nvGraphicFramePr>
          <p:cNvPr id="24" name="Chart 23"/>
          <p:cNvGraphicFramePr>
            <a:graphicFrameLocks/>
          </p:cNvGraphicFramePr>
          <p:nvPr>
            <p:extLst/>
          </p:nvPr>
        </p:nvGraphicFramePr>
        <p:xfrm>
          <a:off x="609600" y="1844713"/>
          <a:ext cx="6318127" cy="2609099"/>
        </p:xfrm>
        <a:graphic>
          <a:graphicData uri="http://schemas.openxmlformats.org/drawingml/2006/chart">
            <c:chart xmlns:c="http://schemas.openxmlformats.org/drawingml/2006/chart" xmlns:r="http://schemas.openxmlformats.org/officeDocument/2006/relationships" r:id="rId4"/>
          </a:graphicData>
        </a:graphic>
      </p:graphicFrame>
      <p:pic>
        <p:nvPicPr>
          <p:cNvPr id="25" name="Picture 24"/>
          <p:cNvPicPr>
            <a:picLocks noChangeAspect="1"/>
          </p:cNvPicPr>
          <p:nvPr/>
        </p:nvPicPr>
        <p:blipFill>
          <a:blip r:embed="rId5"/>
          <a:stretch>
            <a:fillRect/>
          </a:stretch>
        </p:blipFill>
        <p:spPr>
          <a:xfrm>
            <a:off x="609600" y="3777745"/>
            <a:ext cx="6203398" cy="622300"/>
          </a:xfrm>
          <a:prstGeom prst="rect">
            <a:avLst/>
          </a:prstGeom>
        </p:spPr>
      </p:pic>
      <p:sp>
        <p:nvSpPr>
          <p:cNvPr id="26" name="TextBox 25"/>
          <p:cNvSpPr txBox="1"/>
          <p:nvPr/>
        </p:nvSpPr>
        <p:spPr>
          <a:xfrm>
            <a:off x="1579409" y="1000843"/>
            <a:ext cx="5037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False Negative Rates</a:t>
            </a:r>
          </a:p>
        </p:txBody>
      </p:sp>
      <p:sp>
        <p:nvSpPr>
          <p:cNvPr id="13" name="TextBox 12"/>
          <p:cNvSpPr txBox="1"/>
          <p:nvPr/>
        </p:nvSpPr>
        <p:spPr>
          <a:xfrm>
            <a:off x="6748830" y="2069823"/>
            <a:ext cx="23038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23" name="Rectangle 22"/>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TextBox 26"/>
          <p:cNvSpPr txBox="1"/>
          <p:nvPr/>
        </p:nvSpPr>
        <p:spPr>
          <a:xfrm>
            <a:off x="195641" y="5915297"/>
            <a:ext cx="87527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utilizes more information available in the read to filter</a:t>
            </a:r>
          </a:p>
        </p:txBody>
      </p:sp>
    </p:spTree>
    <p:extLst>
      <p:ext uri="{BB962C8B-B14F-4D97-AF65-F5344CB8AC3E}">
        <p14:creationId xmlns:p14="http://schemas.microsoft.com/office/powerpoint/2010/main" val="3307779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P spid="23" grpId="0" animBg="1"/>
      <p:bldP spid="27"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Other Results in the Paper </a:t>
            </a:r>
          </a:p>
        </p:txBody>
      </p:sp>
      <p:sp>
        <p:nvSpPr>
          <p:cNvPr id="3" name="Content Placeholder 2"/>
          <p:cNvSpPr>
            <a:spLocks noGrp="1"/>
          </p:cNvSpPr>
          <p:nvPr>
            <p:ph idx="1"/>
          </p:nvPr>
        </p:nvSpPr>
        <p:spPr/>
        <p:txBody>
          <a:bodyPr/>
          <a:lstStyle/>
          <a:p>
            <a:r>
              <a:rPr lang="en-US" sz="2400" dirty="0"/>
              <a:t>Sensitivity of execution time and false negative rates to error tolerance of string matching</a:t>
            </a:r>
          </a:p>
          <a:p>
            <a:endParaRPr lang="en-US" sz="2400" dirty="0"/>
          </a:p>
          <a:p>
            <a:r>
              <a:rPr lang="en-US" sz="2400" dirty="0"/>
              <a:t>Read mapper execution time breakdown</a:t>
            </a:r>
          </a:p>
          <a:p>
            <a:endParaRPr lang="en-US" sz="2400" dirty="0"/>
          </a:p>
          <a:p>
            <a:r>
              <a:rPr lang="en-US" sz="2400" dirty="0"/>
              <a:t>Sensitivity studies on the filter</a:t>
            </a:r>
          </a:p>
          <a:p>
            <a:pPr lvl="1"/>
            <a:r>
              <a:rPr lang="en-US" sz="2250" dirty="0"/>
              <a:t>Token Size</a:t>
            </a:r>
          </a:p>
          <a:p>
            <a:pPr lvl="1"/>
            <a:r>
              <a:rPr lang="en-US" sz="2250" dirty="0"/>
              <a:t>Bin Size</a:t>
            </a:r>
          </a:p>
          <a:p>
            <a:pPr lvl="1"/>
            <a:r>
              <a:rPr lang="en-US" sz="2250" dirty="0"/>
              <a:t>Error Tolerance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46259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834190"/>
            <a:ext cx="8382000" cy="665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Motivation and Goal</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4" name="Rectangle 3"/>
          <p:cNvSpPr/>
          <p:nvPr/>
        </p:nvSpPr>
        <p:spPr>
          <a:xfrm>
            <a:off x="381000" y="1620254"/>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 </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Background:</a:t>
            </a: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Read Mappers</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5" name="Rectangle 4"/>
          <p:cNvSpPr/>
          <p:nvPr/>
        </p:nvSpPr>
        <p:spPr>
          <a:xfrm>
            <a:off x="381000" y="4172092"/>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a:t>
            </a: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Mapping GRIM-Filter to 3D-Stacked Memory</a:t>
            </a:r>
          </a:p>
        </p:txBody>
      </p:sp>
      <p:sp>
        <p:nvSpPr>
          <p:cNvPr id="7" name="Rectangle 6"/>
          <p:cNvSpPr/>
          <p:nvPr/>
        </p:nvSpPr>
        <p:spPr>
          <a:xfrm>
            <a:off x="381000" y="4947015"/>
            <a:ext cx="8382000" cy="654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5.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Results</a:t>
            </a:r>
          </a:p>
        </p:txBody>
      </p:sp>
      <p:sp>
        <p:nvSpPr>
          <p:cNvPr id="8" name="Rectangle 7"/>
          <p:cNvSpPr/>
          <p:nvPr/>
        </p:nvSpPr>
        <p:spPr>
          <a:xfrm>
            <a:off x="381000" y="3406365"/>
            <a:ext cx="8382000" cy="657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3.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Our Proposal: GRIM-Filter</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
        <p:nvSpPr>
          <p:cNvPr id="10" name="Title 1"/>
          <p:cNvSpPr>
            <a:spLocks noGrp="1"/>
          </p:cNvSpPr>
          <p:nvPr>
            <p:ph type="title"/>
          </p:nvPr>
        </p:nvSpPr>
        <p:spPr>
          <a:xfrm>
            <a:off x="304800" y="25400"/>
            <a:ext cx="8229600" cy="889000"/>
          </a:xfrm>
        </p:spPr>
        <p:txBody>
          <a:bodyPr/>
          <a:lstStyle/>
          <a:p>
            <a:r>
              <a:rPr lang="en-US" sz="4400" b="1" dirty="0">
                <a:solidFill>
                  <a:schemeClr val="tx1"/>
                </a:solidFill>
                <a:latin typeface="Cambria" charset="0"/>
                <a:ea typeface="Cambria" charset="0"/>
                <a:cs typeface="Cambria" charset="0"/>
              </a:rPr>
              <a:t>GRIM-Filter Outline</a:t>
            </a:r>
            <a:endParaRPr lang="en-US" sz="4000" b="1" dirty="0">
              <a:latin typeface="Cambria" panose="02040503050406030204" pitchFamily="18" charset="0"/>
            </a:endParaRPr>
          </a:p>
        </p:txBody>
      </p:sp>
      <p:sp>
        <p:nvSpPr>
          <p:cNvPr id="9" name="Rectangle 8"/>
          <p:cNvSpPr/>
          <p:nvPr/>
        </p:nvSpPr>
        <p:spPr>
          <a:xfrm>
            <a:off x="381000" y="5705896"/>
            <a:ext cx="8382000" cy="654109"/>
          </a:xfrm>
          <a:prstGeom prst="rect">
            <a:avLst/>
          </a:prstGeom>
          <a:solidFill>
            <a:srgbClr val="528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6.</a:t>
            </a:r>
            <a:r>
              <a:rPr kumimoji="0" lang="tr-TR" sz="36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Conclusion</a:t>
            </a:r>
          </a:p>
        </p:txBody>
      </p:sp>
      <p:sp>
        <p:nvSpPr>
          <p:cNvPr id="11" name="Rectangle 10"/>
          <p:cNvSpPr/>
          <p:nvPr/>
        </p:nvSpPr>
        <p:spPr>
          <a:xfrm>
            <a:off x="946484" y="2349993"/>
            <a:ext cx="7816516" cy="4366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a.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a:t>
            </a:r>
          </a:p>
        </p:txBody>
      </p:sp>
      <p:sp>
        <p:nvSpPr>
          <p:cNvPr id="12" name="Rectangle 11"/>
          <p:cNvSpPr/>
          <p:nvPr/>
        </p:nvSpPr>
        <p:spPr>
          <a:xfrm>
            <a:off x="946484" y="2862512"/>
            <a:ext cx="7816516" cy="426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b.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Hash Table Based with Filter</a:t>
            </a:r>
          </a:p>
        </p:txBody>
      </p:sp>
    </p:spTree>
    <p:extLst>
      <p:ext uri="{BB962C8B-B14F-4D97-AF65-F5344CB8AC3E}">
        <p14:creationId xmlns:p14="http://schemas.microsoft.com/office/powerpoint/2010/main" val="756448312"/>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Conclusion</a:t>
            </a:r>
          </a:p>
        </p:txBody>
      </p:sp>
      <p:sp>
        <p:nvSpPr>
          <p:cNvPr id="3" name="Content Placeholder 2"/>
          <p:cNvSpPr>
            <a:spLocks noGrp="1"/>
          </p:cNvSpPr>
          <p:nvPr>
            <p:ph idx="1"/>
          </p:nvPr>
        </p:nvSpPr>
        <p:spPr>
          <a:xfrm>
            <a:off x="228600" y="973791"/>
            <a:ext cx="8610600" cy="5491177"/>
          </a:xfrm>
        </p:spPr>
        <p:txBody>
          <a:bodyPr/>
          <a:lstStyle/>
          <a:p>
            <a:pPr marL="0" indent="0">
              <a:buNone/>
            </a:pPr>
            <a:r>
              <a:rPr lang="en-US" sz="2000" dirty="0"/>
              <a:t>We propose an </a:t>
            </a:r>
            <a:r>
              <a:rPr lang="en-US" sz="2000" dirty="0">
                <a:solidFill>
                  <a:srgbClr val="0070C0"/>
                </a:solidFill>
              </a:rPr>
              <a:t>in-memory filtering algorithm </a:t>
            </a:r>
            <a:r>
              <a:rPr lang="en-US" sz="2000" dirty="0"/>
              <a:t>to</a:t>
            </a:r>
            <a:r>
              <a:rPr lang="en-US" sz="2000" dirty="0">
                <a:solidFill>
                  <a:srgbClr val="0070C0"/>
                </a:solidFill>
              </a:rPr>
              <a:t> accelerate end-to-end read mapping </a:t>
            </a:r>
            <a:r>
              <a:rPr lang="en-US" sz="2000" dirty="0"/>
              <a:t>by reducing the number of required alignments</a:t>
            </a:r>
          </a:p>
          <a:p>
            <a:pPr marL="0" indent="0">
              <a:buNone/>
            </a:pPr>
            <a:endParaRPr lang="en-US" sz="1200" dirty="0">
              <a:solidFill>
                <a:srgbClr val="0070C0"/>
              </a:solidFill>
            </a:endParaRPr>
          </a:p>
          <a:p>
            <a:pPr marL="0" indent="0">
              <a:buNone/>
            </a:pPr>
            <a:r>
              <a:rPr lang="en-US" sz="2000" b="1" dirty="0"/>
              <a:t>Key ideas:</a:t>
            </a:r>
          </a:p>
          <a:p>
            <a:r>
              <a:rPr lang="en-US" sz="2000" dirty="0"/>
              <a:t>Introduce a </a:t>
            </a:r>
            <a:r>
              <a:rPr lang="en-US" sz="2000" b="1" dirty="0">
                <a:solidFill>
                  <a:srgbClr val="006633"/>
                </a:solidFill>
              </a:rPr>
              <a:t>new representation</a:t>
            </a:r>
            <a:r>
              <a:rPr lang="en-US" sz="2000" dirty="0"/>
              <a:t> of coarse-grained segments of the reference genome </a:t>
            </a:r>
          </a:p>
          <a:p>
            <a:r>
              <a:rPr lang="en-US" sz="2000" dirty="0"/>
              <a:t>Use </a:t>
            </a:r>
            <a:r>
              <a:rPr lang="en-US" sz="2000" b="1" dirty="0">
                <a:solidFill>
                  <a:srgbClr val="006633"/>
                </a:solidFill>
              </a:rPr>
              <a:t>massively-parallel in-memory operations</a:t>
            </a:r>
            <a:r>
              <a:rPr lang="en-US" sz="2000" dirty="0"/>
              <a:t> to identify read presence within each coarse-grained segment </a:t>
            </a:r>
          </a:p>
          <a:p>
            <a:endParaRPr lang="en-US" sz="1200" b="1" dirty="0"/>
          </a:p>
          <a:p>
            <a:pPr marL="0" indent="0">
              <a:buNone/>
            </a:pPr>
            <a:r>
              <a:rPr lang="en-US" sz="2000" b="1" dirty="0"/>
              <a:t>Key contributions and results:</a:t>
            </a:r>
          </a:p>
          <a:p>
            <a:r>
              <a:rPr lang="en-US" sz="2000" dirty="0"/>
              <a:t>Customized filtering algorithm for 3D-Stacked DRAM</a:t>
            </a:r>
          </a:p>
          <a:p>
            <a:r>
              <a:rPr lang="en-US" sz="2000" dirty="0"/>
              <a:t>Compared to the previous best filter</a:t>
            </a:r>
          </a:p>
          <a:p>
            <a:pPr lvl="1"/>
            <a:r>
              <a:rPr lang="en-US" dirty="0"/>
              <a:t>We observed </a:t>
            </a:r>
            <a:r>
              <a:rPr lang="en-US" dirty="0">
                <a:solidFill>
                  <a:srgbClr val="0070C0"/>
                </a:solidFill>
              </a:rPr>
              <a:t>1.8x-3.7x read mapping speedup</a:t>
            </a:r>
          </a:p>
          <a:p>
            <a:pPr lvl="1"/>
            <a:r>
              <a:rPr lang="en-US" dirty="0"/>
              <a:t>We observed </a:t>
            </a:r>
            <a:r>
              <a:rPr lang="en-US" dirty="0">
                <a:solidFill>
                  <a:srgbClr val="0070C0"/>
                </a:solidFill>
              </a:rPr>
              <a:t>5.6x-6.4x fewer false negatives</a:t>
            </a:r>
          </a:p>
          <a:p>
            <a:endParaRPr lang="en-US" sz="1200" dirty="0"/>
          </a:p>
          <a:p>
            <a:pPr marL="0" indent="0">
              <a:buNone/>
            </a:pPr>
            <a:r>
              <a:rPr lang="en-US" sz="2000" dirty="0">
                <a:solidFill>
                  <a:srgbClr val="FF0000"/>
                </a:solidFill>
              </a:rPr>
              <a:t>GRIM-Filter is a universal filter </a:t>
            </a:r>
            <a:r>
              <a:rPr lang="en-US" sz="2000" dirty="0"/>
              <a:t>that can be applied to any read mapper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7996846" y="2"/>
            <a:ext cx="1147154" cy="973789"/>
          </a:xfrm>
          <a:prstGeom prst="rect">
            <a:avLst/>
          </a:prstGeom>
        </p:spPr>
      </p:pic>
    </p:spTree>
    <p:extLst>
      <p:ext uri="{BB962C8B-B14F-4D97-AF65-F5344CB8AC3E}">
        <p14:creationId xmlns:p14="http://schemas.microsoft.com/office/powerpoint/2010/main" val="1192149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7700" y="3083219"/>
            <a:ext cx="7848600" cy="1314450"/>
          </a:xfrm>
        </p:spPr>
        <p:txBody>
          <a:bodyPr/>
          <a:lstStyle/>
          <a:p>
            <a:r>
              <a:rPr lang="en-US" sz="2000" b="1" dirty="0" err="1"/>
              <a:t>Jeremie</a:t>
            </a:r>
            <a:r>
              <a:rPr lang="en-US" sz="2000" b="1" dirty="0"/>
              <a:t> S. Kim</a:t>
            </a:r>
            <a:r>
              <a:rPr lang="en-US" sz="2000" dirty="0"/>
              <a:t>, </a:t>
            </a:r>
          </a:p>
          <a:p>
            <a:r>
              <a:rPr lang="en-US" dirty="0" err="1"/>
              <a:t>Damla</a:t>
            </a:r>
            <a:r>
              <a:rPr lang="en-US" dirty="0"/>
              <a:t> </a:t>
            </a:r>
            <a:r>
              <a:rPr lang="en-US" dirty="0" err="1"/>
              <a:t>Senol</a:t>
            </a:r>
            <a:r>
              <a:rPr lang="en-US" dirty="0"/>
              <a:t> Cali,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7" name="Picture 6"/>
          <p:cNvPicPr>
            <a:picLocks noChangeAspect="1"/>
          </p:cNvPicPr>
          <p:nvPr/>
        </p:nvPicPr>
        <p:blipFill>
          <a:blip r:embed="rId4"/>
          <a:stretch>
            <a:fillRect/>
          </a:stretch>
        </p:blipFill>
        <p:spPr>
          <a:xfrm>
            <a:off x="4626851" y="5469344"/>
            <a:ext cx="1719262" cy="1371111"/>
          </a:xfrm>
          <a:prstGeom prst="rect">
            <a:avLst/>
          </a:prstGeom>
        </p:spPr>
      </p:pic>
      <p:pic>
        <p:nvPicPr>
          <p:cNvPr id="8" name="Picture 7"/>
          <p:cNvPicPr>
            <a:picLocks noChangeAspect="1"/>
          </p:cNvPicPr>
          <p:nvPr/>
        </p:nvPicPr>
        <p:blipFill>
          <a:blip r:embed="rId5"/>
          <a:stretch>
            <a:fillRect/>
          </a:stretch>
        </p:blipFill>
        <p:spPr>
          <a:xfrm>
            <a:off x="3214426" y="5465246"/>
            <a:ext cx="1210865" cy="121086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
        <p:nvSpPr>
          <p:cNvPr id="12" name="Title 1"/>
          <p:cNvSpPr txBox="1">
            <a:spLocks/>
          </p:cNvSpPr>
          <p:nvPr/>
        </p:nvSpPr>
        <p:spPr>
          <a:xfrm>
            <a:off x="0" y="14380"/>
            <a:ext cx="9144000" cy="2962508"/>
          </a:xfrm>
          <a:prstGeom prst="rect">
            <a:avLst/>
          </a:prstGeom>
          <a:solidFill>
            <a:srgbClr val="538234"/>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Garamond"/>
              <a:ea typeface="+mj-ea"/>
              <a:cs typeface="+mj-cs"/>
            </a:endParaRPr>
          </a:p>
        </p:txBody>
      </p:sp>
      <p:sp>
        <p:nvSpPr>
          <p:cNvPr id="13" name="Title 1"/>
          <p:cNvSpPr txBox="1">
            <a:spLocks/>
          </p:cNvSpPr>
          <p:nvPr/>
        </p:nvSpPr>
        <p:spPr bwMode="auto">
          <a:xfrm>
            <a:off x="0" y="387148"/>
            <a:ext cx="9144000" cy="20511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0" cap="none" spc="0" normalizeH="0" baseline="0" noProof="0" dirty="0">
                <a:ln>
                  <a:noFill/>
                </a:ln>
                <a:solidFill>
                  <a:srgbClr val="FFC000"/>
                </a:solidFill>
                <a:effectLst/>
                <a:uLnTx/>
                <a:uFillTx/>
                <a:latin typeface="Cambria"/>
                <a:ea typeface="+mj-ea"/>
                <a:cs typeface="Cambria"/>
              </a:rPr>
              <a:t>GRIM-Filter: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lumMod val="95000"/>
                  </a:srgbClr>
                </a:solidFill>
                <a:effectLst/>
                <a:uLnTx/>
                <a:uFillTx/>
                <a:latin typeface="Cambria"/>
                <a:ea typeface="+mj-ea"/>
                <a:cs typeface="Cambria"/>
              </a:rPr>
              <a:t>Fast seed location filtering in DNA read mapping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lumMod val="95000"/>
                  </a:srgbClr>
                </a:solidFill>
                <a:effectLst/>
                <a:uLnTx/>
                <a:uFillTx/>
                <a:latin typeface="Cambria"/>
                <a:ea typeface="+mj-ea"/>
                <a:cs typeface="Cambria"/>
              </a:rPr>
              <a:t>using processing-in-memory technologies</a:t>
            </a:r>
            <a:endParaRPr kumimoji="0" lang="en-US" sz="1600" b="1" i="0" u="none" strike="noStrike" kern="0" cap="none" spc="0" normalizeH="0" baseline="0" noProof="0" dirty="0">
              <a:ln>
                <a:noFill/>
              </a:ln>
              <a:solidFill>
                <a:srgbClr val="FFFFFF">
                  <a:lumMod val="95000"/>
                </a:srgbClr>
              </a:solidFill>
              <a:effectLst/>
              <a:uLnTx/>
              <a:uFillTx/>
              <a:latin typeface="Cambria"/>
              <a:ea typeface="+mj-ea"/>
              <a:cs typeface="Cambria"/>
            </a:endParaRPr>
          </a:p>
        </p:txBody>
      </p:sp>
      <p:pic>
        <p:nvPicPr>
          <p:cNvPr id="1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8616" y="4874348"/>
            <a:ext cx="2270941" cy="65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9942" y="4728647"/>
            <a:ext cx="1116504" cy="947773"/>
          </a:xfrm>
          <a:prstGeom prst="rect">
            <a:avLst/>
          </a:prstGeom>
        </p:spPr>
      </p:pic>
    </p:spTree>
    <p:extLst>
      <p:ext uri="{BB962C8B-B14F-4D97-AF65-F5344CB8AC3E}">
        <p14:creationId xmlns:p14="http://schemas.microsoft.com/office/powerpoint/2010/main" val="274308587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In-Memory DNA Sequence Analysis</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1672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7753" y="762000"/>
            <a:ext cx="7772400" cy="2609850"/>
          </a:xfrm>
        </p:spPr>
        <p:txBody>
          <a:bodyPr/>
          <a:lstStyle/>
          <a:p>
            <a:r>
              <a:rPr lang="en-US" sz="4800" dirty="0">
                <a:solidFill>
                  <a:srgbClr val="C00000"/>
                </a:solidFill>
              </a:rPr>
              <a:t>LazyPIM</a:t>
            </a:r>
            <a:br>
              <a:rPr lang="en-US" dirty="0">
                <a:solidFill>
                  <a:srgbClr val="C00000"/>
                </a:solidFill>
              </a:rPr>
            </a:br>
            <a:r>
              <a:rPr lang="en-US" altLang="zh-TW" sz="3200" dirty="0"/>
              <a:t>An Efficient Cache Coherence Mechanism for Processing In Memory</a:t>
            </a:r>
            <a:endParaRPr lang="en-US" sz="3600" dirty="0"/>
          </a:p>
        </p:txBody>
      </p:sp>
      <p:sp>
        <p:nvSpPr>
          <p:cNvPr id="6" name="Subtitle 5"/>
          <p:cNvSpPr>
            <a:spLocks noGrp="1"/>
          </p:cNvSpPr>
          <p:nvPr>
            <p:ph type="subTitle" idx="1"/>
          </p:nvPr>
        </p:nvSpPr>
        <p:spPr>
          <a:xfrm>
            <a:off x="1371600" y="3352800"/>
            <a:ext cx="6400800" cy="685800"/>
          </a:xfrm>
        </p:spPr>
        <p:txBody>
          <a:bodyPr>
            <a:noAutofit/>
          </a:bodyPr>
          <a:lstStyle/>
          <a:p>
            <a:r>
              <a:rPr lang="en-US" sz="3600" dirty="0">
                <a:solidFill>
                  <a:schemeClr val="tx1">
                    <a:lumMod val="75000"/>
                    <a:lumOff val="25000"/>
                  </a:schemeClr>
                </a:solidFill>
              </a:rPr>
              <a:t>Amirali Boroumand</a:t>
            </a:r>
          </a:p>
        </p:txBody>
      </p:sp>
      <p:pic>
        <p:nvPicPr>
          <p:cNvPr id="4" name="Picture 3" descr="Burgundy_CMU_JPG_Logo.jpg"/>
          <p:cNvPicPr>
            <a:picLocks noChangeAspect="1"/>
          </p:cNvPicPr>
          <p:nvPr/>
        </p:nvPicPr>
        <p:blipFill rotWithShape="1">
          <a:blip r:embed="rId2" cstate="print"/>
          <a:srcRect t="26333" b="26267"/>
          <a:stretch/>
        </p:blipFill>
        <p:spPr>
          <a:xfrm>
            <a:off x="6084168" y="6309610"/>
            <a:ext cx="2987824" cy="511415"/>
          </a:xfrm>
          <a:prstGeom prst="rect">
            <a:avLst/>
          </a:prstGeom>
        </p:spPr>
      </p:pic>
      <p:pic>
        <p:nvPicPr>
          <p:cNvPr id="7" name="Picture 6" descr="safari.png"/>
          <p:cNvPicPr>
            <a:picLocks noChangeAspect="1"/>
          </p:cNvPicPr>
          <p:nvPr/>
        </p:nvPicPr>
        <p:blipFill>
          <a:blip r:embed="rId3" cstate="print"/>
          <a:stretch>
            <a:fillRect/>
          </a:stretch>
        </p:blipFill>
        <p:spPr>
          <a:xfrm>
            <a:off x="107504" y="6309320"/>
            <a:ext cx="1656184" cy="479200"/>
          </a:xfrm>
          <a:prstGeom prst="rect">
            <a:avLst/>
          </a:prstGeom>
        </p:spPr>
      </p:pic>
      <p:sp>
        <p:nvSpPr>
          <p:cNvPr id="9" name="TextBox 8"/>
          <p:cNvSpPr txBox="1"/>
          <p:nvPr/>
        </p:nvSpPr>
        <p:spPr>
          <a:xfrm>
            <a:off x="1071327" y="4902259"/>
            <a:ext cx="6817792"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4"/>
              </a:rPr>
              <a:t>"LazyPIM: An Efficient Cache Coherence Mechanism </a:t>
            </a:r>
            <a:endParaRPr kumimoji="0" lang="en-US" sz="2400" b="1" i="0" u="none" strike="noStrike" kern="1200" cap="none" spc="0" normalizeH="0" baseline="0" noProof="0" dirty="0">
              <a:ln>
                <a:noFill/>
              </a:ln>
              <a:solidFill>
                <a:prstClr val="black"/>
              </a:solidFill>
              <a:effectLst/>
              <a:uLnTx/>
              <a:uFillTx/>
              <a:latin typeface="Calibri"/>
              <a:ea typeface="+mn-ea"/>
              <a:cs typeface="+mn-cs"/>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 action="ppaction://noaction"/>
              </a:rPr>
              <a:t>for </a:t>
            </a: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4"/>
              </a:rPr>
              <a:t>Processing-in-Memory”</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IEEE CAL 2016. (Preliminary version)</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51638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29</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315200" y="6553200"/>
            <a:ext cx="1828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40</a:t>
            </a:r>
          </a:p>
        </p:txBody>
      </p:sp>
      <p:sp>
        <p:nvSpPr>
          <p:cNvPr id="2" name="Title 1"/>
          <p:cNvSpPr>
            <a:spLocks noGrp="1"/>
          </p:cNvSpPr>
          <p:nvPr>
            <p:ph type="title"/>
          </p:nvPr>
        </p:nvSpPr>
        <p:spPr>
          <a:xfrm>
            <a:off x="0" y="-152400"/>
            <a:ext cx="9144000" cy="914400"/>
          </a:xfrm>
        </p:spPr>
        <p:txBody>
          <a:bodyPr/>
          <a:lstStyle/>
          <a:p>
            <a:r>
              <a:rPr lang="en-US" dirty="0"/>
              <a:t>LazyPIM Summary</a:t>
            </a:r>
          </a:p>
        </p:txBody>
      </p:sp>
      <p:sp>
        <p:nvSpPr>
          <p:cNvPr id="3" name="Content Placeholder 2"/>
          <p:cNvSpPr>
            <a:spLocks noGrp="1"/>
          </p:cNvSpPr>
          <p:nvPr>
            <p:ph idx="1"/>
          </p:nvPr>
        </p:nvSpPr>
        <p:spPr>
          <a:xfrm>
            <a:off x="0" y="878160"/>
            <a:ext cx="9144000" cy="5791200"/>
          </a:xfrm>
        </p:spPr>
        <p:txBody>
          <a:bodyPr>
            <a:normAutofit fontScale="92500" lnSpcReduction="20000"/>
          </a:bodyPr>
          <a:lstStyle/>
          <a:p>
            <a:r>
              <a:rPr lang="en-US" sz="2800" dirty="0">
                <a:solidFill>
                  <a:schemeClr val="tx2"/>
                </a:solidFill>
                <a:cs typeface="Adobe Garamond Pro"/>
              </a:rPr>
              <a:t>Cache Coherence is a </a:t>
            </a:r>
            <a:r>
              <a:rPr lang="en-US" sz="2800" dirty="0">
                <a:solidFill>
                  <a:schemeClr val="accent2"/>
                </a:solidFill>
                <a:cs typeface="Adobe Garamond Pro"/>
              </a:rPr>
              <a:t>major system challenge </a:t>
            </a:r>
            <a:r>
              <a:rPr lang="en-US" sz="2800" dirty="0">
                <a:solidFill>
                  <a:srgbClr val="1F497D"/>
                </a:solidFill>
                <a:cs typeface="Adobe Garamond Pro"/>
              </a:rPr>
              <a:t>for PIM</a:t>
            </a:r>
          </a:p>
          <a:p>
            <a:pPr lvl="1"/>
            <a:r>
              <a:rPr lang="en-US" sz="2400" dirty="0"/>
              <a:t>Conventional cache coherence makes PIM programming easy but</a:t>
            </a:r>
            <a:r>
              <a:rPr lang="en-US" sz="2400" dirty="0">
                <a:solidFill>
                  <a:srgbClr val="595959"/>
                </a:solidFill>
              </a:rPr>
              <a:t> </a:t>
            </a:r>
            <a:r>
              <a:rPr lang="en-US" sz="2400" dirty="0">
                <a:solidFill>
                  <a:schemeClr val="accent2"/>
                </a:solidFill>
              </a:rPr>
              <a:t>loses a significant portion of PIM benefits</a:t>
            </a:r>
            <a:br>
              <a:rPr lang="en-US" sz="2400" dirty="0">
                <a:cs typeface="Adobe Garamond Pro"/>
              </a:rPr>
            </a:br>
            <a:endParaRPr lang="en-US" sz="900" dirty="0">
              <a:solidFill>
                <a:schemeClr val="tx2"/>
              </a:solidFill>
              <a:cs typeface="Adobe Garamond Pro"/>
            </a:endParaRPr>
          </a:p>
          <a:p>
            <a:pPr marL="342900" lvl="1" indent="-342900">
              <a:buFont typeface="Arial" pitchFamily="34" charset="0"/>
              <a:buChar char="•"/>
            </a:pPr>
            <a:r>
              <a:rPr lang="en-US" sz="2800" dirty="0">
                <a:solidFill>
                  <a:schemeClr val="tx2"/>
                </a:solidFill>
                <a:cs typeface="Adobe Garamond Pro"/>
              </a:rPr>
              <a:t>Observation:</a:t>
            </a:r>
          </a:p>
          <a:p>
            <a:pPr lvl="1"/>
            <a:r>
              <a:rPr lang="en-US" sz="2400" dirty="0">
                <a:solidFill>
                  <a:srgbClr val="0000FF"/>
                </a:solidFill>
                <a:cs typeface="Adobe Garamond Pro"/>
              </a:rPr>
              <a:t>Significant amount of sharing </a:t>
            </a:r>
            <a:r>
              <a:rPr lang="en-US" sz="2400" dirty="0">
                <a:cs typeface="Adobe Garamond Pro"/>
              </a:rPr>
              <a:t>between </a:t>
            </a:r>
            <a:r>
              <a:rPr lang="en-US" sz="2400" dirty="0">
                <a:solidFill>
                  <a:srgbClr val="0000FF"/>
                </a:solidFill>
                <a:cs typeface="Adobe Garamond Pro"/>
              </a:rPr>
              <a:t>PIM cores </a:t>
            </a:r>
            <a:r>
              <a:rPr lang="en-US" sz="2400" dirty="0">
                <a:cs typeface="Adobe Garamond Pro"/>
              </a:rPr>
              <a:t>and </a:t>
            </a:r>
            <a:r>
              <a:rPr lang="en-US" sz="2400" dirty="0">
                <a:solidFill>
                  <a:srgbClr val="0000FF"/>
                </a:solidFill>
                <a:cs typeface="Adobe Garamond Pro"/>
              </a:rPr>
              <a:t>CPU cores </a:t>
            </a:r>
            <a:r>
              <a:rPr lang="en-US" sz="2400" dirty="0">
                <a:cs typeface="Adobe Garamond Pro"/>
              </a:rPr>
              <a:t>in many important data-intensive applications</a:t>
            </a:r>
          </a:p>
          <a:p>
            <a:pPr lvl="1"/>
            <a:r>
              <a:rPr lang="en-US" sz="2400" dirty="0">
                <a:solidFill>
                  <a:srgbClr val="595959"/>
                </a:solidFill>
                <a:cs typeface="Adobe Garamond Pro"/>
              </a:rPr>
              <a:t>Efficient</a:t>
            </a:r>
            <a:r>
              <a:rPr lang="en-US" sz="2400" dirty="0">
                <a:solidFill>
                  <a:srgbClr val="0000FF"/>
                </a:solidFill>
                <a:cs typeface="Adobe Garamond Pro"/>
              </a:rPr>
              <a:t> handling of coherence</a:t>
            </a:r>
            <a:r>
              <a:rPr lang="en-US" sz="2400" dirty="0">
                <a:cs typeface="Adobe Garamond Pro"/>
              </a:rPr>
              <a:t> is </a:t>
            </a:r>
            <a:r>
              <a:rPr lang="en-US" sz="2400" u="sng" dirty="0">
                <a:solidFill>
                  <a:srgbClr val="0000FF"/>
                </a:solidFill>
                <a:cs typeface="Adobe Garamond Pro"/>
              </a:rPr>
              <a:t>critical</a:t>
            </a:r>
            <a:r>
              <a:rPr lang="en-US" sz="2400" dirty="0">
                <a:cs typeface="Adobe Garamond Pro"/>
              </a:rPr>
              <a:t> to retain PIM benefits</a:t>
            </a:r>
          </a:p>
          <a:p>
            <a:pPr lvl="1"/>
            <a:endParaRPr lang="en-US" sz="1300" dirty="0">
              <a:cs typeface="Adobe Garamond Pro"/>
            </a:endParaRPr>
          </a:p>
          <a:p>
            <a:pPr marL="342900" lvl="1" indent="-342900">
              <a:buFont typeface="Arial" pitchFamily="34" charset="0"/>
              <a:buChar char="•"/>
            </a:pPr>
            <a:r>
              <a:rPr lang="en-US" sz="2800" dirty="0" err="1">
                <a:solidFill>
                  <a:schemeClr val="tx2"/>
                </a:solidFill>
                <a:cs typeface="Adobe Garamond Pro"/>
              </a:rPr>
              <a:t>LazyPIM</a:t>
            </a:r>
            <a:endParaRPr lang="en-US" sz="2800" dirty="0">
              <a:solidFill>
                <a:schemeClr val="tx2"/>
              </a:solidFill>
              <a:cs typeface="Adobe Garamond Pro"/>
            </a:endParaRPr>
          </a:p>
          <a:p>
            <a:pPr lvl="1"/>
            <a:r>
              <a:rPr lang="en-US" sz="2400" u="sng" dirty="0">
                <a:solidFill>
                  <a:srgbClr val="0000FF"/>
                </a:solidFill>
                <a:cs typeface="Adobe Garamond Pro"/>
              </a:rPr>
              <a:t>Key idea</a:t>
            </a:r>
            <a:r>
              <a:rPr lang="en-US" sz="2400" dirty="0">
                <a:solidFill>
                  <a:srgbClr val="0000FF"/>
                </a:solidFill>
                <a:cs typeface="Adobe Garamond Pro"/>
              </a:rPr>
              <a:t>:</a:t>
            </a:r>
            <a:r>
              <a:rPr lang="en-US" sz="2400" dirty="0">
                <a:cs typeface="Adobe Garamond Pro"/>
              </a:rPr>
              <a:t> use </a:t>
            </a:r>
            <a:r>
              <a:rPr lang="en-US" sz="2400" dirty="0">
                <a:solidFill>
                  <a:srgbClr val="0000FF"/>
                </a:solidFill>
                <a:cs typeface="Adobe Garamond Pro"/>
              </a:rPr>
              <a:t>speculation </a:t>
            </a:r>
            <a:r>
              <a:rPr lang="en-US" sz="2400" dirty="0">
                <a:cs typeface="Adobe Garamond Pro"/>
              </a:rPr>
              <a:t>to </a:t>
            </a:r>
            <a:r>
              <a:rPr lang="en-US" sz="2400" dirty="0">
                <a:solidFill>
                  <a:srgbClr val="0000FF"/>
                </a:solidFill>
                <a:cs typeface="Adobe Garamond Pro"/>
              </a:rPr>
              <a:t>avoid coherence lookups </a:t>
            </a:r>
            <a:r>
              <a:rPr lang="en-US" sz="2400" dirty="0">
                <a:cs typeface="Adobe Garamond Pro"/>
              </a:rPr>
              <a:t>during</a:t>
            </a:r>
            <a:r>
              <a:rPr lang="en-US" sz="2400" dirty="0">
                <a:solidFill>
                  <a:srgbClr val="0000FF"/>
                </a:solidFill>
                <a:cs typeface="Adobe Garamond Pro"/>
              </a:rPr>
              <a:t> </a:t>
            </a:r>
            <a:r>
              <a:rPr lang="en-US" sz="2400" dirty="0">
                <a:cs typeface="Adobe Garamond Pro"/>
              </a:rPr>
              <a:t>PIM core execution</a:t>
            </a:r>
            <a:r>
              <a:rPr lang="en-US" sz="2400" dirty="0">
                <a:solidFill>
                  <a:srgbClr val="0000FF"/>
                </a:solidFill>
                <a:cs typeface="Adobe Garamond Pro"/>
              </a:rPr>
              <a:t> </a:t>
            </a:r>
            <a:r>
              <a:rPr lang="en-US" sz="2400" dirty="0">
                <a:cs typeface="Adobe Garamond Pro"/>
              </a:rPr>
              <a:t>and </a:t>
            </a:r>
            <a:r>
              <a:rPr lang="en-US" sz="2400" dirty="0">
                <a:solidFill>
                  <a:srgbClr val="0000FF"/>
                </a:solidFill>
                <a:cs typeface="Adobe Garamond Pro"/>
              </a:rPr>
              <a:t>compressed signatures</a:t>
            </a:r>
            <a:r>
              <a:rPr lang="en-US" sz="2400" dirty="0">
                <a:cs typeface="Adobe Garamond Pro"/>
              </a:rPr>
              <a:t> to verify correctness after PIM core is done</a:t>
            </a:r>
          </a:p>
          <a:p>
            <a:pPr lvl="1"/>
            <a:r>
              <a:rPr lang="en-US" sz="2400" dirty="0">
                <a:cs typeface="Adobe Garamond Pro"/>
              </a:rPr>
              <a:t>Improves performance by </a:t>
            </a:r>
            <a:r>
              <a:rPr lang="en-US" sz="2400" dirty="0">
                <a:solidFill>
                  <a:srgbClr val="0000FF"/>
                </a:solidFill>
                <a:cs typeface="Adobe Garamond Pro"/>
              </a:rPr>
              <a:t>19.8% </a:t>
            </a:r>
            <a:r>
              <a:rPr lang="en-US" sz="2400" dirty="0">
                <a:cs typeface="Adobe Garamond Pro"/>
              </a:rPr>
              <a:t>and energy by </a:t>
            </a:r>
            <a:r>
              <a:rPr lang="en-US" sz="2400" dirty="0">
                <a:solidFill>
                  <a:srgbClr val="0000FF"/>
                </a:solidFill>
                <a:cs typeface="Adobe Garamond Pro"/>
              </a:rPr>
              <a:t>18% vs. best previous</a:t>
            </a:r>
          </a:p>
          <a:p>
            <a:pPr lvl="1"/>
            <a:r>
              <a:rPr lang="en-US" sz="2400" dirty="0">
                <a:cs typeface="Adobe Garamond Pro"/>
              </a:rPr>
              <a:t>Comes within </a:t>
            </a:r>
            <a:r>
              <a:rPr lang="en-US" sz="2400" dirty="0">
                <a:solidFill>
                  <a:srgbClr val="0000FF"/>
                </a:solidFill>
                <a:cs typeface="Adobe Garamond Pro"/>
              </a:rPr>
              <a:t>4.4%</a:t>
            </a:r>
            <a:r>
              <a:rPr lang="en-US" sz="2400" dirty="0">
                <a:cs typeface="Adobe Garamond Pro"/>
              </a:rPr>
              <a:t> and </a:t>
            </a:r>
            <a:r>
              <a:rPr lang="en-US" sz="2400" dirty="0">
                <a:solidFill>
                  <a:srgbClr val="0000FF"/>
                </a:solidFill>
                <a:cs typeface="Adobe Garamond Pro"/>
              </a:rPr>
              <a:t>9.8%</a:t>
            </a:r>
            <a:r>
              <a:rPr lang="en-US" sz="2400" dirty="0">
                <a:cs typeface="Adobe Garamond Pro"/>
              </a:rPr>
              <a:t> of </a:t>
            </a:r>
            <a:r>
              <a:rPr lang="en-US" sz="2400" dirty="0">
                <a:solidFill>
                  <a:srgbClr val="0000FF"/>
                </a:solidFill>
                <a:cs typeface="Adobe Garamond Pro"/>
              </a:rPr>
              <a:t>ideal PIM </a:t>
            </a:r>
            <a:r>
              <a:rPr lang="en-US" sz="2400" i="1" dirty="0">
                <a:cs typeface="Adobe Garamond Pro"/>
              </a:rPr>
              <a:t>energy</a:t>
            </a:r>
            <a:r>
              <a:rPr lang="en-US" sz="2400" dirty="0">
                <a:cs typeface="Adobe Garamond Pro"/>
              </a:rPr>
              <a:t> and</a:t>
            </a:r>
            <a:r>
              <a:rPr lang="en-US" sz="2400" dirty="0">
                <a:solidFill>
                  <a:srgbClr val="0000FF"/>
                </a:solidFill>
                <a:cs typeface="Adobe Garamond Pro"/>
              </a:rPr>
              <a:t> </a:t>
            </a:r>
            <a:r>
              <a:rPr lang="en-US" sz="2400" i="1" dirty="0">
                <a:cs typeface="Adobe Garamond Pro"/>
              </a:rPr>
              <a:t>performance</a:t>
            </a:r>
          </a:p>
          <a:p>
            <a:endParaRPr lang="en-US" sz="1300" i="1" dirty="0">
              <a:cs typeface="Adobe Garamond Pro"/>
            </a:endParaRPr>
          </a:p>
          <a:p>
            <a:r>
              <a:rPr lang="en-US" sz="2800" dirty="0">
                <a:solidFill>
                  <a:schemeClr val="tx2"/>
                </a:solidFill>
                <a:cs typeface="Adobe Garamond Pro"/>
              </a:rPr>
              <a:t>We</a:t>
            </a:r>
            <a:r>
              <a:rPr lang="en-US" sz="2800" i="1" dirty="0">
                <a:solidFill>
                  <a:schemeClr val="tx2"/>
                </a:solidFill>
                <a:cs typeface="Adobe Garamond Pro"/>
              </a:rPr>
              <a:t> </a:t>
            </a:r>
            <a:r>
              <a:rPr lang="en-US" sz="2800" dirty="0">
                <a:solidFill>
                  <a:schemeClr val="tx2"/>
                </a:solidFill>
              </a:rPr>
              <a:t>believe </a:t>
            </a:r>
            <a:r>
              <a:rPr lang="en-US" sz="2800" dirty="0" err="1">
                <a:solidFill>
                  <a:schemeClr val="tx2"/>
                </a:solidFill>
              </a:rPr>
              <a:t>LazyPIM</a:t>
            </a:r>
            <a:r>
              <a:rPr lang="en-US" sz="2800" dirty="0">
                <a:solidFill>
                  <a:schemeClr val="tx2"/>
                </a:solidFill>
              </a:rPr>
              <a:t> can enable new applications that benefit from fine-grained sharing between CPU and PIM</a:t>
            </a:r>
            <a:endParaRPr lang="en-US" sz="2400" dirty="0">
              <a:solidFill>
                <a:srgbClr val="595959"/>
              </a:solidFill>
              <a:cs typeface="Adobe Garamond Pro"/>
            </a:endParaRP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150862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Coherence</a:t>
            </a:r>
          </a:p>
        </p:txBody>
      </p:sp>
      <p:sp>
        <p:nvSpPr>
          <p:cNvPr id="3" name="Content Placeholder 2"/>
          <p:cNvSpPr>
            <a:spLocks noGrp="1"/>
          </p:cNvSpPr>
          <p:nvPr>
            <p:ph idx="1"/>
          </p:nvPr>
        </p:nvSpPr>
        <p:spPr>
          <a:xfrm>
            <a:off x="152400" y="1143000"/>
            <a:ext cx="8991600" cy="5257800"/>
          </a:xfrm>
        </p:spPr>
        <p:txBody>
          <a:bodyPr>
            <a:normAutofit/>
          </a:bodyPr>
          <a:lstStyle/>
          <a:p>
            <a:r>
              <a:rPr lang="en-US" sz="2600" dirty="0">
                <a:solidFill>
                  <a:schemeClr val="tx2"/>
                </a:solidFill>
              </a:rPr>
              <a:t>A Major System Challenge for PIM: Coherence</a:t>
            </a:r>
          </a:p>
          <a:p>
            <a:endParaRPr lang="en-US" sz="2600" dirty="0">
              <a:solidFill>
                <a:schemeClr val="tx2"/>
              </a:solidFill>
            </a:endParaRPr>
          </a:p>
          <a:p>
            <a:pPr lvl="1"/>
            <a:endParaRPr lang="en-US" sz="2600" dirty="0"/>
          </a:p>
          <a:p>
            <a:pPr marL="457200" lvl="1" indent="0">
              <a:buNone/>
            </a:pPr>
            <a:endParaRPr lang="en-US" sz="2600" dirty="0"/>
          </a:p>
          <a:p>
            <a:pPr marL="457200" lvl="1" indent="0">
              <a:buNone/>
            </a:pPr>
            <a:endParaRPr lang="en-US" sz="2600" dirty="0"/>
          </a:p>
          <a:p>
            <a:pPr marL="457200" lvl="1" indent="0">
              <a:buNone/>
            </a:pPr>
            <a:endParaRPr lang="en-US" sz="2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4</a:t>
            </a:r>
          </a:p>
        </p:txBody>
      </p:sp>
      <p:sp>
        <p:nvSpPr>
          <p:cNvPr id="27" name="Rounded Rectangle 26"/>
          <p:cNvSpPr/>
          <p:nvPr/>
        </p:nvSpPr>
        <p:spPr>
          <a:xfrm>
            <a:off x="5257800" y="5257800"/>
            <a:ext cx="990600" cy="533400"/>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Data </a:t>
            </a:r>
          </a:p>
        </p:txBody>
      </p:sp>
      <p:cxnSp>
        <p:nvCxnSpPr>
          <p:cNvPr id="6" name="Straight Arrow Connector 5"/>
          <p:cNvCxnSpPr>
            <a:stCxn id="39" idx="2"/>
            <a:endCxn id="27" idx="0"/>
          </p:cNvCxnSpPr>
          <p:nvPr/>
        </p:nvCxnSpPr>
        <p:spPr>
          <a:xfrm>
            <a:off x="5753100" y="4343400"/>
            <a:ext cx="0" cy="9144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00800" y="5334000"/>
            <a:ext cx="17509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Shared Data</a:t>
            </a:r>
          </a:p>
        </p:txBody>
      </p:sp>
      <p:pic>
        <p:nvPicPr>
          <p:cNvPr id="31" name="Picture 30" descr="safari.png"/>
          <p:cNvPicPr>
            <a:picLocks noChangeAspect="1"/>
          </p:cNvPicPr>
          <p:nvPr/>
        </p:nvPicPr>
        <p:blipFill>
          <a:blip r:embed="rId3" cstate="print"/>
          <a:stretch>
            <a:fillRect/>
          </a:stretch>
        </p:blipFill>
        <p:spPr>
          <a:xfrm>
            <a:off x="76200" y="6580437"/>
            <a:ext cx="959296" cy="277563"/>
          </a:xfrm>
          <a:prstGeom prst="rect">
            <a:avLst/>
          </a:prstGeom>
        </p:spPr>
      </p:pic>
      <p:grpSp>
        <p:nvGrpSpPr>
          <p:cNvPr id="48" name="Group 47"/>
          <p:cNvGrpSpPr/>
          <p:nvPr/>
        </p:nvGrpSpPr>
        <p:grpSpPr>
          <a:xfrm>
            <a:off x="1981200" y="3148708"/>
            <a:ext cx="4373954" cy="1194692"/>
            <a:chOff x="1981200" y="3148708"/>
            <a:chExt cx="4373954" cy="1194692"/>
          </a:xfrm>
        </p:grpSpPr>
        <p:grpSp>
          <p:nvGrpSpPr>
            <p:cNvPr id="7" name="Group 6"/>
            <p:cNvGrpSpPr/>
            <p:nvPr/>
          </p:nvGrpSpPr>
          <p:grpSpPr>
            <a:xfrm>
              <a:off x="1981200" y="3148708"/>
              <a:ext cx="4373954" cy="1040928"/>
              <a:chOff x="1981200" y="3377308"/>
              <a:chExt cx="4373954" cy="1040928"/>
            </a:xfrm>
          </p:grpSpPr>
          <p:grpSp>
            <p:nvGrpSpPr>
              <p:cNvPr id="9" name="Group 8"/>
              <p:cNvGrpSpPr/>
              <p:nvPr/>
            </p:nvGrpSpPr>
            <p:grpSpPr>
              <a:xfrm>
                <a:off x="1981200" y="3377308"/>
                <a:ext cx="4373954" cy="1040928"/>
                <a:chOff x="3111166" y="5894390"/>
                <a:chExt cx="3643498" cy="879227"/>
              </a:xfrm>
            </p:grpSpPr>
            <p:grpSp>
              <p:nvGrpSpPr>
                <p:cNvPr id="12" name="Group 11"/>
                <p:cNvGrpSpPr/>
                <p:nvPr/>
              </p:nvGrpSpPr>
              <p:grpSpPr>
                <a:xfrm>
                  <a:off x="3111166" y="5894390"/>
                  <a:ext cx="3518233" cy="742408"/>
                  <a:chOff x="1392051" y="5486400"/>
                  <a:chExt cx="2783207" cy="659948"/>
                </a:xfrm>
              </p:grpSpPr>
              <p:sp>
                <p:nvSpPr>
                  <p:cNvPr id="15" name="Rounded Rectangle 14"/>
                  <p:cNvSpPr/>
                  <p:nvPr/>
                </p:nvSpPr>
                <p:spPr>
                  <a:xfrm>
                    <a:off x="1392051" y="5524080"/>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CPU</a:t>
                    </a:r>
                  </a:p>
                </p:txBody>
              </p:sp>
              <p:sp>
                <p:nvSpPr>
                  <p:cNvPr id="16" name="Rounded Rectangle 15"/>
                  <p:cNvSpPr/>
                  <p:nvPr/>
                </p:nvSpPr>
                <p:spPr>
                  <a:xfrm>
                    <a:off x="3352800" y="5486400"/>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PIM</a:t>
                    </a:r>
                  </a:p>
                </p:txBody>
              </p:sp>
            </p:grpSp>
            <p:sp>
              <p:nvSpPr>
                <p:cNvPr id="13" name="Rounded Rectangle 12"/>
                <p:cNvSpPr/>
                <p:nvPr/>
              </p:nvSpPr>
              <p:spPr>
                <a:xfrm>
                  <a:off x="3263567" y="6073596"/>
                  <a:ext cx="1039664" cy="70002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ounded Rectangle 13"/>
                <p:cNvSpPr/>
                <p:nvPr/>
              </p:nvSpPr>
              <p:spPr>
                <a:xfrm>
                  <a:off x="5715000" y="6019800"/>
                  <a:ext cx="1039664" cy="700021"/>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0" name="Left-Right Arrow 59"/>
              <p:cNvSpPr/>
              <p:nvPr/>
            </p:nvSpPr>
            <p:spPr>
              <a:xfrm>
                <a:off x="3535756" y="3818069"/>
                <a:ext cx="1295400" cy="372931"/>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8" name="Rounded Rectangle 37"/>
            <p:cNvSpPr/>
            <p:nvPr/>
          </p:nvSpPr>
          <p:spPr>
            <a:xfrm>
              <a:off x="2362200" y="3810000"/>
              <a:ext cx="990600" cy="533400"/>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Cache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ounded Rectangle 38"/>
            <p:cNvSpPr/>
            <p:nvPr/>
          </p:nvSpPr>
          <p:spPr>
            <a:xfrm>
              <a:off x="5257800" y="3810000"/>
              <a:ext cx="990600" cy="533400"/>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Cache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p:cNvSpPr txBox="1"/>
            <p:nvPr/>
          </p:nvSpPr>
          <p:spPr>
            <a:xfrm>
              <a:off x="5410200" y="3276600"/>
              <a:ext cx="6995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PIM</a:t>
              </a:r>
            </a:p>
          </p:txBody>
        </p:sp>
        <p:sp>
          <p:nvSpPr>
            <p:cNvPr id="41" name="TextBox 40"/>
            <p:cNvSpPr txBox="1"/>
            <p:nvPr/>
          </p:nvSpPr>
          <p:spPr>
            <a:xfrm>
              <a:off x="2438400" y="3276600"/>
              <a:ext cx="71230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a:t>
              </a:r>
            </a:p>
          </p:txBody>
        </p:sp>
      </p:grpSp>
      <p:cxnSp>
        <p:nvCxnSpPr>
          <p:cNvPr id="43" name="Straight Arrow Connector 42"/>
          <p:cNvCxnSpPr>
            <a:stCxn id="38" idx="2"/>
            <a:endCxn id="27" idx="1"/>
          </p:cNvCxnSpPr>
          <p:nvPr/>
        </p:nvCxnSpPr>
        <p:spPr>
          <a:xfrm>
            <a:off x="2857500" y="4343400"/>
            <a:ext cx="2400300" cy="11811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0" y="5410200"/>
            <a:ext cx="47214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Need a </a:t>
            </a:r>
            <a:r>
              <a:rPr kumimoji="0" lang="en-US" sz="2400" b="0" i="0" u="none" strike="noStrike" kern="1200" cap="none" spc="0" normalizeH="0" baseline="0" noProof="0" dirty="0">
                <a:ln>
                  <a:noFill/>
                </a:ln>
                <a:solidFill>
                  <a:srgbClr val="0000FF"/>
                </a:solidFill>
                <a:effectLst/>
                <a:uLnTx/>
                <a:uFillTx/>
                <a:latin typeface="Calibri"/>
                <a:ea typeface="+mn-ea"/>
                <a:cs typeface="+mn-cs"/>
              </a:rPr>
              <a:t>coherence</a:t>
            </a:r>
            <a:r>
              <a:rPr kumimoji="0" lang="en-US" sz="2400" b="0" i="0" u="none" strike="noStrike" kern="1200" cap="none" spc="0" normalizeH="0" baseline="0" noProof="0" dirty="0">
                <a:ln>
                  <a:noFill/>
                </a:ln>
                <a:solidFill>
                  <a:prstClr val="black"/>
                </a:solidFill>
                <a:effectLst/>
                <a:uLnTx/>
                <a:uFillTx/>
                <a:latin typeface="Calibri"/>
                <a:ea typeface="+mn-ea"/>
                <a:cs typeface="+mn-cs"/>
              </a:rPr>
              <a:t> mechanism to ensure correctness!</a:t>
            </a:r>
          </a:p>
        </p:txBody>
      </p:sp>
      <p:sp>
        <p:nvSpPr>
          <p:cNvPr id="52" name="Freeform 51"/>
          <p:cNvSpPr/>
          <p:nvPr/>
        </p:nvSpPr>
        <p:spPr>
          <a:xfrm>
            <a:off x="5257800" y="1981200"/>
            <a:ext cx="422294" cy="979674"/>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52"/>
          <p:cNvSpPr/>
          <p:nvPr/>
        </p:nvSpPr>
        <p:spPr>
          <a:xfrm>
            <a:off x="5715000" y="1981200"/>
            <a:ext cx="422294" cy="979674"/>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3"/>
          <p:cNvSpPr txBox="1"/>
          <p:nvPr/>
        </p:nvSpPr>
        <p:spPr>
          <a:xfrm>
            <a:off x="6248400" y="2209800"/>
            <a:ext cx="165702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PIM Threads</a:t>
            </a:r>
          </a:p>
        </p:txBody>
      </p:sp>
      <p:sp>
        <p:nvSpPr>
          <p:cNvPr id="55" name="Freeform 54"/>
          <p:cNvSpPr/>
          <p:nvPr/>
        </p:nvSpPr>
        <p:spPr>
          <a:xfrm>
            <a:off x="2133600" y="1981200"/>
            <a:ext cx="365908" cy="1088304"/>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5"/>
          <p:cNvSpPr/>
          <p:nvPr/>
        </p:nvSpPr>
        <p:spPr>
          <a:xfrm>
            <a:off x="2667000" y="1981200"/>
            <a:ext cx="365908" cy="1088304"/>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6"/>
          <p:cNvSpPr txBox="1"/>
          <p:nvPr/>
        </p:nvSpPr>
        <p:spPr>
          <a:xfrm>
            <a:off x="375145" y="2209800"/>
            <a:ext cx="166873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 Threads</a:t>
            </a:r>
          </a:p>
        </p:txBody>
      </p:sp>
    </p:spTree>
    <p:extLst>
      <p:ext uri="{BB962C8B-B14F-4D97-AF65-F5344CB8AC3E}">
        <p14:creationId xmlns:p14="http://schemas.microsoft.com/office/powerpoint/2010/main" val="6387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7" grpId="0" animBg="1"/>
      <p:bldP spid="26" grpId="0"/>
      <p:bldP spid="49" grpId="0"/>
      <p:bldP spid="52" grpId="0" animBg="1"/>
      <p:bldP spid="53" grpId="0" animBg="1"/>
      <p:bldP spid="54" grpId="0"/>
      <p:bldP spid="55" grpId="0" animBg="1"/>
      <p:bldP spid="56" grpId="0" animBg="1"/>
      <p:bldP spid="57"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0" y="2667000"/>
            <a:ext cx="5029200" cy="2286000"/>
            <a:chOff x="1981200" y="2667000"/>
            <a:chExt cx="5029200" cy="2286000"/>
          </a:xfrm>
        </p:grpSpPr>
        <p:grpSp>
          <p:nvGrpSpPr>
            <p:cNvPr id="54" name="Group 53"/>
            <p:cNvGrpSpPr/>
            <p:nvPr/>
          </p:nvGrpSpPr>
          <p:grpSpPr>
            <a:xfrm>
              <a:off x="1981200" y="2667000"/>
              <a:ext cx="5029200" cy="2041735"/>
              <a:chOff x="1828800" y="2057402"/>
              <a:chExt cx="5562600" cy="1966115"/>
            </a:xfrm>
          </p:grpSpPr>
          <p:grpSp>
            <p:nvGrpSpPr>
              <p:cNvPr id="55" name="Group 54"/>
              <p:cNvGrpSpPr/>
              <p:nvPr/>
            </p:nvGrpSpPr>
            <p:grpSpPr>
              <a:xfrm>
                <a:off x="1828800" y="2057402"/>
                <a:ext cx="5562600" cy="1966115"/>
                <a:chOff x="2438400" y="4850703"/>
                <a:chExt cx="4316264" cy="1915036"/>
              </a:xfrm>
            </p:grpSpPr>
            <p:grpSp>
              <p:nvGrpSpPr>
                <p:cNvPr id="65" name="Group 64"/>
                <p:cNvGrpSpPr/>
                <p:nvPr/>
              </p:nvGrpSpPr>
              <p:grpSpPr>
                <a:xfrm>
                  <a:off x="2438400" y="4850703"/>
                  <a:ext cx="4191000" cy="1815295"/>
                  <a:chOff x="859838" y="4558634"/>
                  <a:chExt cx="3315420" cy="1613667"/>
                </a:xfrm>
              </p:grpSpPr>
              <p:sp>
                <p:nvSpPr>
                  <p:cNvPr id="68" name="Rounded Rectangle 67"/>
                  <p:cNvSpPr/>
                  <p:nvPr/>
                </p:nvSpPr>
                <p:spPr>
                  <a:xfrm>
                    <a:off x="859838" y="5530139"/>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CPU</a:t>
                    </a:r>
                  </a:p>
                </p:txBody>
              </p:sp>
              <p:sp>
                <p:nvSpPr>
                  <p:cNvPr id="69" name="Rounded Rectangle 68"/>
                  <p:cNvSpPr/>
                  <p:nvPr/>
                </p:nvSpPr>
                <p:spPr>
                  <a:xfrm>
                    <a:off x="3352800" y="5486400"/>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PIM</a:t>
                    </a:r>
                  </a:p>
                </p:txBody>
              </p:sp>
              <p:sp>
                <p:nvSpPr>
                  <p:cNvPr id="70" name="Left-Right Arrow 69"/>
                  <p:cNvSpPr/>
                  <p:nvPr/>
                </p:nvSpPr>
                <p:spPr>
                  <a:xfrm>
                    <a:off x="1935644" y="5746209"/>
                    <a:ext cx="1284590" cy="426092"/>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a:ea typeface="+mn-ea"/>
                        <a:cs typeface="+mn-cs"/>
                      </a:rPr>
                      <a:t>Off-chip Channel</a:t>
                    </a:r>
                  </a:p>
                </p:txBody>
              </p:sp>
              <p:sp>
                <p:nvSpPr>
                  <p:cNvPr id="71" name="Freeform 70"/>
                  <p:cNvSpPr/>
                  <p:nvPr/>
                </p:nvSpPr>
                <p:spPr>
                  <a:xfrm>
                    <a:off x="3836698" y="4654027"/>
                    <a:ext cx="278280" cy="73557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1"/>
                  <p:cNvSpPr/>
                  <p:nvPr/>
                </p:nvSpPr>
                <p:spPr>
                  <a:xfrm>
                    <a:off x="3527364" y="4649569"/>
                    <a:ext cx="278280" cy="73557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2"/>
                  <p:cNvSpPr/>
                  <p:nvPr/>
                </p:nvSpPr>
                <p:spPr>
                  <a:xfrm>
                    <a:off x="1410291" y="4558634"/>
                    <a:ext cx="241122" cy="81714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libri"/>
                      <a:ea typeface="+mn-ea"/>
                      <a:cs typeface="+mn-cs"/>
                    </a:endParaRPr>
                  </a:p>
                </p:txBody>
              </p:sp>
              <p:sp>
                <p:nvSpPr>
                  <p:cNvPr id="74" name="Freeform 73"/>
                  <p:cNvSpPr/>
                  <p:nvPr/>
                </p:nvSpPr>
                <p:spPr>
                  <a:xfrm>
                    <a:off x="1100959" y="4581833"/>
                    <a:ext cx="241122" cy="81714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libri"/>
                      <a:ea typeface="+mn-ea"/>
                      <a:cs typeface="+mn-cs"/>
                    </a:endParaRPr>
                  </a:p>
                </p:txBody>
              </p:sp>
            </p:grpSp>
            <p:sp>
              <p:nvSpPr>
                <p:cNvPr id="66" name="Rounded Rectangle 65"/>
                <p:cNvSpPr/>
                <p:nvPr/>
              </p:nvSpPr>
              <p:spPr>
                <a:xfrm>
                  <a:off x="2569196" y="6065718"/>
                  <a:ext cx="1039664" cy="70002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Rounded Rectangle 66"/>
                <p:cNvSpPr/>
                <p:nvPr/>
              </p:nvSpPr>
              <p:spPr>
                <a:xfrm>
                  <a:off x="5715000" y="6019800"/>
                  <a:ext cx="1039664" cy="700021"/>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grpSp>
          <p:cxnSp>
            <p:nvCxnSpPr>
              <p:cNvPr id="56" name="Straight Arrow Connector 55"/>
              <p:cNvCxnSpPr/>
              <p:nvPr/>
            </p:nvCxnSpPr>
            <p:spPr>
              <a:xfrm>
                <a:off x="4038600" y="3276600"/>
                <a:ext cx="1295400" cy="0"/>
              </a:xfrm>
              <a:prstGeom prst="straightConnector1">
                <a:avLst/>
              </a:prstGeom>
              <a:ln w="3810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962400" y="3048000"/>
                <a:ext cx="1371600" cy="0"/>
              </a:xfrm>
              <a:prstGeom prst="straightConnector1">
                <a:avLst/>
              </a:prstGeom>
              <a:ln w="3810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501813" y="2590800"/>
                <a:ext cx="2261507" cy="3852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Coherence Traffic</a:t>
                </a:r>
              </a:p>
            </p:txBody>
          </p:sp>
        </p:grpSp>
        <p:sp>
          <p:nvSpPr>
            <p:cNvPr id="39" name="Rounded Rectangle 38"/>
            <p:cNvSpPr/>
            <p:nvPr/>
          </p:nvSpPr>
          <p:spPr>
            <a:xfrm>
              <a:off x="2286000" y="4419600"/>
              <a:ext cx="990600" cy="533400"/>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Cache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ounded Rectangle 39"/>
            <p:cNvSpPr/>
            <p:nvPr/>
          </p:nvSpPr>
          <p:spPr>
            <a:xfrm>
              <a:off x="5943600" y="4343400"/>
              <a:ext cx="990600" cy="533400"/>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Cache</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40"/>
            <p:cNvSpPr txBox="1"/>
            <p:nvPr/>
          </p:nvSpPr>
          <p:spPr>
            <a:xfrm>
              <a:off x="2286000" y="3962400"/>
              <a:ext cx="838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a:t>
              </a:r>
            </a:p>
          </p:txBody>
        </p:sp>
        <p:sp>
          <p:nvSpPr>
            <p:cNvPr id="42" name="TextBox 41"/>
            <p:cNvSpPr txBox="1"/>
            <p:nvPr/>
          </p:nvSpPr>
          <p:spPr>
            <a:xfrm>
              <a:off x="6102387" y="3886200"/>
              <a:ext cx="6995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PIM</a:t>
              </a:r>
            </a:p>
          </p:txBody>
        </p:sp>
      </p:grpSp>
      <p:sp>
        <p:nvSpPr>
          <p:cNvPr id="2" name="Title 1"/>
          <p:cNvSpPr>
            <a:spLocks noGrp="1"/>
          </p:cNvSpPr>
          <p:nvPr>
            <p:ph type="title"/>
          </p:nvPr>
        </p:nvSpPr>
        <p:spPr/>
        <p:txBody>
          <a:bodyPr/>
          <a:lstStyle/>
          <a:p>
            <a:r>
              <a:rPr lang="en-US" dirty="0">
                <a:solidFill>
                  <a:prstClr val="black">
                    <a:lumMod val="65000"/>
                    <a:lumOff val="35000"/>
                  </a:prstClr>
                </a:solidFill>
              </a:rPr>
              <a:t>PIM Coherence</a:t>
            </a:r>
            <a:endParaRPr lang="en-US" sz="4000" dirty="0"/>
          </a:p>
        </p:txBody>
      </p:sp>
      <p:sp>
        <p:nvSpPr>
          <p:cNvPr id="3" name="Content Placeholder 2"/>
          <p:cNvSpPr>
            <a:spLocks noGrp="1"/>
          </p:cNvSpPr>
          <p:nvPr>
            <p:ph idx="1"/>
          </p:nvPr>
        </p:nvSpPr>
        <p:spPr>
          <a:xfrm>
            <a:off x="152400" y="1143000"/>
            <a:ext cx="8763000" cy="5257800"/>
          </a:xfrm>
        </p:spPr>
        <p:txBody>
          <a:bodyPr>
            <a:normAutofit/>
          </a:bodyPr>
          <a:lstStyle/>
          <a:p>
            <a:r>
              <a:rPr lang="en-US" sz="2600" dirty="0">
                <a:solidFill>
                  <a:schemeClr val="tx2"/>
                </a:solidFill>
              </a:rPr>
              <a:t>Potential solution: Conventional coherence protocols</a:t>
            </a:r>
          </a:p>
          <a:p>
            <a:pPr lvl="1"/>
            <a:r>
              <a:rPr lang="en-US" sz="2200" dirty="0"/>
              <a:t>We can treat PIM cores as </a:t>
            </a:r>
            <a:r>
              <a:rPr lang="en-US" sz="2200" dirty="0">
                <a:solidFill>
                  <a:srgbClr val="0000FF"/>
                </a:solidFill>
              </a:rPr>
              <a:t>additional independent cores</a:t>
            </a:r>
            <a:r>
              <a:rPr lang="en-US" sz="2200" dirty="0"/>
              <a:t> </a:t>
            </a:r>
          </a:p>
          <a:p>
            <a:pPr lvl="1"/>
            <a:r>
              <a:rPr lang="en-US" sz="2200" dirty="0"/>
              <a:t>Use </a:t>
            </a:r>
            <a:r>
              <a:rPr lang="en-US" sz="2200" dirty="0">
                <a:solidFill>
                  <a:srgbClr val="0000FF"/>
                </a:solidFill>
              </a:rPr>
              <a:t>conventional coherence protocol</a:t>
            </a:r>
            <a:r>
              <a:rPr lang="en-US" sz="2200" dirty="0"/>
              <a:t> to make them coherent with the CPUs</a:t>
            </a:r>
          </a:p>
          <a:p>
            <a:pPr lvl="1"/>
            <a:endParaRPr lang="en-US" sz="2400" dirty="0">
              <a:solidFill>
                <a:schemeClr val="tx2"/>
              </a:solidFill>
            </a:endParaRPr>
          </a:p>
          <a:p>
            <a:pPr marL="457200" lvl="1" indent="0">
              <a:buNone/>
            </a:pPr>
            <a:endParaRPr lang="en-US" sz="2400" dirty="0">
              <a:solidFill>
                <a:schemeClr val="tx2"/>
              </a:solidFill>
            </a:endParaRPr>
          </a:p>
          <a:p>
            <a:pPr marL="0" indent="0">
              <a:buNone/>
            </a:pPr>
            <a:endParaRPr lang="en-US" dirty="0"/>
          </a:p>
          <a:p>
            <a:pPr marL="0" indent="0">
              <a:buNone/>
            </a:pPr>
            <a:r>
              <a:rPr lang="en-US" sz="1800" dirty="0"/>
              <a:t>  </a:t>
            </a: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5</a:t>
            </a:r>
          </a:p>
        </p:txBody>
      </p:sp>
      <p:grpSp>
        <p:nvGrpSpPr>
          <p:cNvPr id="5" name="Group 4"/>
          <p:cNvGrpSpPr/>
          <p:nvPr/>
        </p:nvGrpSpPr>
        <p:grpSpPr>
          <a:xfrm>
            <a:off x="457200" y="5257800"/>
            <a:ext cx="8305800" cy="1295400"/>
            <a:chOff x="457200" y="4419600"/>
            <a:chExt cx="8915400" cy="1477328"/>
          </a:xfrm>
        </p:grpSpPr>
        <p:sp>
          <p:nvSpPr>
            <p:cNvPr id="7" name="TextBox 6"/>
            <p:cNvSpPr txBox="1"/>
            <p:nvPr/>
          </p:nvSpPr>
          <p:spPr>
            <a:xfrm>
              <a:off x="838200" y="4419600"/>
              <a:ext cx="85344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Generates a large amount of</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srgbClr val="0000FF"/>
                  </a:solidFill>
                  <a:effectLst/>
                  <a:uLnTx/>
                  <a:uFillTx/>
                  <a:latin typeface="Calibri"/>
                  <a:ea typeface="+mn-ea"/>
                  <a:cs typeface="+mn-cs"/>
                </a:rPr>
                <a:t>off-chip</a:t>
              </a:r>
              <a:r>
                <a:rPr kumimoji="0" lang="en-US" sz="2400" b="0" i="0" u="none" strike="noStrike" kern="1200" cap="none" spc="0" normalizeH="0" baseline="0" noProof="0" dirty="0">
                  <a:ln>
                    <a:noFill/>
                  </a:ln>
                  <a:solidFill>
                    <a:prstClr val="black"/>
                  </a:solidFill>
                  <a:effectLst/>
                  <a:uLnTx/>
                  <a:uFillTx/>
                  <a:latin typeface="Calibri"/>
                  <a:ea typeface="+mn-ea"/>
                  <a:cs typeface="+mn-cs"/>
                </a:rPr>
                <a:t> coherence traffic </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0" name="Picture 8" descr="http://www.charbase.com/images/glyph/100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941010"/>
              <a:ext cx="347607" cy="34760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9" name="Picture 28" descr="safari.png"/>
          <p:cNvPicPr>
            <a:picLocks noChangeAspect="1"/>
          </p:cNvPicPr>
          <p:nvPr/>
        </p:nvPicPr>
        <p:blipFill>
          <a:blip r:embed="rId4" cstate="print"/>
          <a:stretch>
            <a:fillRect/>
          </a:stretch>
        </p:blipFill>
        <p:spPr>
          <a:xfrm>
            <a:off x="76200" y="6580437"/>
            <a:ext cx="959296" cy="277563"/>
          </a:xfrm>
          <a:prstGeom prst="rect">
            <a:avLst/>
          </a:prstGeom>
        </p:spPr>
      </p:pic>
      <p:grpSp>
        <p:nvGrpSpPr>
          <p:cNvPr id="32" name="Group 31"/>
          <p:cNvGrpSpPr/>
          <p:nvPr/>
        </p:nvGrpSpPr>
        <p:grpSpPr>
          <a:xfrm>
            <a:off x="-29882" y="2667000"/>
            <a:ext cx="9306609" cy="1371600"/>
            <a:chOff x="410312" y="5333999"/>
            <a:chExt cx="8850348" cy="1524000"/>
          </a:xfrm>
        </p:grpSpPr>
        <p:sp>
          <p:nvSpPr>
            <p:cNvPr id="34" name="Rounded Rectangle 33"/>
            <p:cNvSpPr/>
            <p:nvPr/>
          </p:nvSpPr>
          <p:spPr bwMode="auto">
            <a:xfrm>
              <a:off x="457200" y="5333999"/>
              <a:ext cx="8695711"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TextBox 34"/>
            <p:cNvSpPr txBox="1"/>
            <p:nvPr/>
          </p:nvSpPr>
          <p:spPr>
            <a:xfrm>
              <a:off x="410312" y="5503332"/>
              <a:ext cx="8850348" cy="10601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Conventional coherence is </a:t>
              </a:r>
              <a:r>
                <a:rPr kumimoji="0" lang="en-US" sz="2800" b="1" i="0" u="none" strike="noStrike" kern="1200" cap="none" spc="0" normalizeH="0" baseline="0" noProof="0" dirty="0">
                  <a:ln>
                    <a:noFill/>
                  </a:ln>
                  <a:solidFill>
                    <a:srgbClr val="FF0000"/>
                  </a:solidFill>
                  <a:effectLst/>
                  <a:uLnTx/>
                  <a:uFillTx/>
                  <a:latin typeface="Calibri"/>
                  <a:ea typeface="+mn-ea"/>
                  <a:cs typeface="+mn-cs"/>
                </a:rPr>
                <a:t>impractical</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a:ln>
                    <a:noFill/>
                  </a:ln>
                  <a:solidFill>
                    <a:srgbClr val="FF0000"/>
                  </a:solidFill>
                  <a:effectLst/>
                  <a:uLnTx/>
                  <a:uFillTx/>
                  <a:latin typeface="Calibri"/>
                  <a:ea typeface="+mn-ea"/>
                  <a:cs typeface="+mn-cs"/>
                </a:rPr>
                <a:t> </a:t>
              </a:r>
              <a:r>
                <a:rPr kumimoji="0" lang="en-US" sz="2800" b="1" i="0" u="none" strike="noStrike" kern="1200" cap="none" spc="0" normalizeH="0" baseline="0" noProof="0" dirty="0">
                  <a:ln>
                    <a:noFill/>
                  </a:ln>
                  <a:solidFill>
                    <a:srgbClr val="0000FF"/>
                  </a:solidFill>
                  <a:effectLst/>
                  <a:uLnTx/>
                  <a:uFillTx/>
                  <a:latin typeface="Calibri"/>
                  <a:ea typeface="+mn-ea"/>
                  <a:cs typeface="+mn-cs"/>
                </a:rPr>
                <a:t>large number of coherence messages </a:t>
              </a:r>
              <a:r>
                <a:rPr kumimoji="0" lang="en-US" sz="2800" b="1" i="0" u="none" strike="noStrike" kern="1200" cap="none" spc="0" normalizeH="0" baseline="0" noProof="0" dirty="0">
                  <a:ln>
                    <a:noFill/>
                  </a:ln>
                  <a:solidFill>
                    <a:srgbClr val="000000"/>
                  </a:solidFill>
                  <a:effectLst/>
                  <a:uLnTx/>
                  <a:uFillTx/>
                  <a:latin typeface="Calibri"/>
                  <a:ea typeface="+mn-ea"/>
                  <a:cs typeface="+mn-cs"/>
                </a:rPr>
                <a:t>over </a:t>
              </a:r>
              <a:r>
                <a:rPr kumimoji="0" lang="en-US" sz="2800" b="1" i="0" u="none" strike="noStrike" kern="1200" cap="none" spc="0" normalizeH="0" baseline="0" noProof="0" dirty="0">
                  <a:ln>
                    <a:noFill/>
                  </a:ln>
                  <a:solidFill>
                    <a:srgbClr val="0000FF"/>
                  </a:solidFill>
                  <a:effectLst/>
                  <a:uLnTx/>
                  <a:uFillTx/>
                  <a:latin typeface="Calibri"/>
                  <a:ea typeface="+mn-ea"/>
                  <a:cs typeface="+mn-cs"/>
                </a:rPr>
                <a:t>off-chip </a:t>
              </a:r>
              <a:r>
                <a:rPr kumimoji="0" lang="en-US" sz="2800" b="1" i="0" u="none" strike="noStrike" kern="1200" cap="none" spc="0" normalizeH="0" baseline="0" noProof="0" dirty="0">
                  <a:ln>
                    <a:noFill/>
                  </a:ln>
                  <a:solidFill>
                    <a:srgbClr val="000000"/>
                  </a:solidFill>
                  <a:effectLst/>
                  <a:uLnTx/>
                  <a:uFillTx/>
                  <a:latin typeface="Calibri"/>
                  <a:ea typeface="+mn-ea"/>
                  <a:cs typeface="+mn-cs"/>
                </a:rPr>
                <a:t>channel</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TextBox 8"/>
          <p:cNvSpPr txBox="1"/>
          <p:nvPr/>
        </p:nvSpPr>
        <p:spPr>
          <a:xfrm>
            <a:off x="-2241176" y="1479176"/>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8" name="Group 7"/>
          <p:cNvGrpSpPr/>
          <p:nvPr/>
        </p:nvGrpSpPr>
        <p:grpSpPr>
          <a:xfrm>
            <a:off x="457200" y="5105400"/>
            <a:ext cx="7262780" cy="461665"/>
            <a:chOff x="457200" y="5257800"/>
            <a:chExt cx="7262780" cy="461665"/>
          </a:xfrm>
        </p:grpSpPr>
        <p:pic>
          <p:nvPicPr>
            <p:cNvPr id="38" name="Picture 2" descr="http://londoncapeequities.com/wp-content/uploads/2014/09/tik-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334000"/>
              <a:ext cx="344005" cy="293132"/>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TextBox 42"/>
            <p:cNvSpPr txBox="1"/>
            <p:nvPr/>
          </p:nvSpPr>
          <p:spPr>
            <a:xfrm>
              <a:off x="838200" y="5257800"/>
              <a:ext cx="68817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Simplifies PIM programming model  </a:t>
              </a:r>
            </a:p>
          </p:txBody>
        </p:sp>
      </p:grpSp>
      <p:sp>
        <p:nvSpPr>
          <p:cNvPr id="45" name="TextBox 44"/>
          <p:cNvSpPr txBox="1"/>
          <p:nvPr/>
        </p:nvSpPr>
        <p:spPr>
          <a:xfrm>
            <a:off x="838200" y="6019800"/>
            <a:ext cx="9001809" cy="461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Eliminates on average </a:t>
            </a:r>
            <a:r>
              <a:rPr kumimoji="0" lang="en-US" sz="2400" b="0" i="0" u="none" strike="noStrike" kern="1200" cap="none" spc="0" normalizeH="0" baseline="0" noProof="0" dirty="0">
                <a:ln>
                  <a:noFill/>
                </a:ln>
                <a:solidFill>
                  <a:srgbClr val="FF0000"/>
                </a:solidFill>
                <a:effectLst/>
                <a:uLnTx/>
                <a:uFillTx/>
                <a:latin typeface="Calibri"/>
                <a:ea typeface="+mn-ea"/>
                <a:cs typeface="+mn-cs"/>
              </a:rPr>
              <a:t>72.4%</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400" b="0" i="0" u="none" strike="noStrike" kern="1200" cap="none" spc="0" normalizeH="0" baseline="0" noProof="0" dirty="0">
                <a:ln>
                  <a:noFill/>
                </a:ln>
                <a:solidFill>
                  <a:srgbClr val="000000"/>
                </a:solidFill>
                <a:effectLst/>
                <a:uLnTx/>
                <a:uFillTx/>
                <a:latin typeface="Calibri"/>
                <a:ea typeface="+mn-ea"/>
                <a:cs typeface="+mn-cs"/>
              </a:rPr>
              <a:t>of</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400" b="0" i="0" u="none" strike="noStrike" kern="1200" cap="none" spc="0" normalizeH="0" baseline="0" noProof="0" dirty="0">
                <a:ln>
                  <a:noFill/>
                </a:ln>
                <a:solidFill>
                  <a:srgbClr val="000000"/>
                </a:solidFill>
                <a:effectLst/>
                <a:uLnTx/>
                <a:uFillTx/>
                <a:latin typeface="Calibri"/>
                <a:ea typeface="+mn-ea"/>
                <a:cs typeface="+mn-cs"/>
              </a:rPr>
              <a:t>Ideal PIM</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energy improvement</a:t>
            </a:r>
          </a:p>
        </p:txBody>
      </p:sp>
      <p:pic>
        <p:nvPicPr>
          <p:cNvPr id="47" name="Picture 8" descr="http://www.charbase.com/images/glyph/100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096000"/>
            <a:ext cx="310895" cy="3108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743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and Key Idea</a:t>
            </a:r>
          </a:p>
        </p:txBody>
      </p:sp>
      <p:sp>
        <p:nvSpPr>
          <p:cNvPr id="3" name="Content Placeholder 2"/>
          <p:cNvSpPr>
            <a:spLocks noGrp="1"/>
          </p:cNvSpPr>
          <p:nvPr>
            <p:ph idx="1"/>
          </p:nvPr>
        </p:nvSpPr>
        <p:spPr>
          <a:xfrm>
            <a:off x="152400" y="1143000"/>
            <a:ext cx="8991600" cy="5257800"/>
          </a:xfrm>
        </p:spPr>
        <p:txBody>
          <a:bodyPr>
            <a:normAutofit/>
          </a:bodyPr>
          <a:lstStyle/>
          <a:p>
            <a:r>
              <a:rPr lang="en-US" sz="2800" dirty="0">
                <a:solidFill>
                  <a:schemeClr val="tx2"/>
                </a:solidFill>
              </a:rPr>
              <a:t>Our goal is to develop a cache coherence mechanism that:</a:t>
            </a:r>
          </a:p>
          <a:p>
            <a:pPr marL="857250" lvl="2" indent="0">
              <a:buNone/>
            </a:pPr>
            <a:r>
              <a:rPr lang="en-US" sz="2400" dirty="0"/>
              <a:t>1) Maintains the </a:t>
            </a:r>
            <a:r>
              <a:rPr lang="en-US" sz="2400" dirty="0">
                <a:solidFill>
                  <a:srgbClr val="0000FF"/>
                </a:solidFill>
              </a:rPr>
              <a:t>logical behavior</a:t>
            </a:r>
            <a:r>
              <a:rPr lang="en-US" sz="2400" dirty="0"/>
              <a:t> of conventional cache coherence protocols</a:t>
            </a:r>
            <a:r>
              <a:rPr lang="en-US" sz="2400" dirty="0">
                <a:solidFill>
                  <a:schemeClr val="accent6"/>
                </a:solidFill>
              </a:rPr>
              <a:t> </a:t>
            </a:r>
            <a:r>
              <a:rPr lang="en-US" sz="2400" dirty="0"/>
              <a:t>to simplify </a:t>
            </a:r>
            <a:r>
              <a:rPr lang="en-US" sz="2400" dirty="0">
                <a:solidFill>
                  <a:srgbClr val="0000FF"/>
                </a:solidFill>
              </a:rPr>
              <a:t>PIM programming model</a:t>
            </a:r>
          </a:p>
          <a:p>
            <a:pPr marL="857250" lvl="2" indent="0">
              <a:buNone/>
            </a:pPr>
            <a:r>
              <a:rPr lang="en-US" sz="2400" dirty="0"/>
              <a:t>2) </a:t>
            </a:r>
            <a:r>
              <a:rPr lang="en-US" sz="2400" dirty="0">
                <a:solidFill>
                  <a:srgbClr val="0000FF"/>
                </a:solidFill>
              </a:rPr>
              <a:t>Retains</a:t>
            </a:r>
            <a:r>
              <a:rPr lang="en-US" sz="2400" dirty="0"/>
              <a:t> the large </a:t>
            </a:r>
            <a:r>
              <a:rPr lang="en-US" sz="2400" dirty="0">
                <a:solidFill>
                  <a:srgbClr val="0000FF"/>
                </a:solidFill>
              </a:rPr>
              <a:t>performance and energy benefits </a:t>
            </a:r>
            <a:r>
              <a:rPr lang="en-US" sz="2400" dirty="0"/>
              <a:t>of PIM</a:t>
            </a:r>
          </a:p>
          <a:p>
            <a:pPr lvl="1"/>
            <a:endParaRPr lang="en-US" sz="2400" dirty="0"/>
          </a:p>
          <a:p>
            <a:pPr marL="514350" indent="-457200"/>
            <a:r>
              <a:rPr lang="en-US" sz="2800" dirty="0">
                <a:solidFill>
                  <a:schemeClr val="tx2"/>
                </a:solidFill>
              </a:rPr>
              <a:t>Our key idea is </a:t>
            </a:r>
          </a:p>
          <a:p>
            <a:pPr marL="457200" lvl="1" indent="0">
              <a:buNone/>
            </a:pPr>
            <a:r>
              <a:rPr lang="en-US" sz="2400" dirty="0"/>
              <a:t>     1) Avoid </a:t>
            </a:r>
            <a:r>
              <a:rPr lang="en-US" sz="2400" i="1" dirty="0"/>
              <a:t>coherence lookups </a:t>
            </a:r>
            <a:r>
              <a:rPr lang="en-US" sz="2400" u="sng" dirty="0"/>
              <a:t>during</a:t>
            </a:r>
            <a:r>
              <a:rPr lang="en-US" sz="2400" dirty="0"/>
              <a:t> PIM core execution</a:t>
            </a:r>
          </a:p>
          <a:p>
            <a:pPr marL="457200" lvl="1" indent="0">
              <a:buNone/>
            </a:pPr>
            <a:r>
              <a:rPr lang="en-US" sz="2400" dirty="0"/>
              <a:t>     2) </a:t>
            </a:r>
            <a:r>
              <a:rPr lang="en-US" sz="2400" dirty="0">
                <a:solidFill>
                  <a:srgbClr val="0000FF"/>
                </a:solidFill>
              </a:rPr>
              <a:t>Batch lookups </a:t>
            </a:r>
            <a:r>
              <a:rPr lang="en-US" sz="2400" dirty="0"/>
              <a:t>in compressed signatures</a:t>
            </a:r>
            <a:r>
              <a:rPr lang="en-US" sz="2400" dirty="0">
                <a:solidFill>
                  <a:srgbClr val="0000FF"/>
                </a:solidFill>
              </a:rPr>
              <a:t> </a:t>
            </a:r>
            <a:r>
              <a:rPr lang="en-US" sz="2400" dirty="0"/>
              <a:t>and use them to 	</a:t>
            </a:r>
            <a:r>
              <a:rPr lang="en-US" sz="2400" dirty="0">
                <a:solidFill>
                  <a:srgbClr val="0000FF"/>
                </a:solidFill>
              </a:rPr>
              <a:t>verify correctness </a:t>
            </a:r>
            <a:r>
              <a:rPr lang="en-US" sz="2400" u="sng" dirty="0"/>
              <a:t>after</a:t>
            </a:r>
            <a:r>
              <a:rPr lang="en-US" sz="2400" dirty="0"/>
              <a:t> PIM core finishes</a:t>
            </a:r>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6</a:t>
            </a: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39817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Background</a:t>
            </a:r>
          </a:p>
          <a:p>
            <a:pPr marL="0" indent="0" algn="ctr">
              <a:buNone/>
            </a:pPr>
            <a:r>
              <a:rPr lang="en-US" sz="2800" dirty="0">
                <a:solidFill>
                  <a:schemeClr val="tx2"/>
                </a:solidFill>
              </a:rPr>
              <a:t>Prior Approaches to PIM Coherence</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7</a:t>
            </a: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228491784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Approaches to PIM Coherence</a:t>
            </a:r>
          </a:p>
        </p:txBody>
      </p:sp>
      <p:sp>
        <p:nvSpPr>
          <p:cNvPr id="3" name="Content Placeholder 2"/>
          <p:cNvSpPr>
            <a:spLocks noGrp="1"/>
          </p:cNvSpPr>
          <p:nvPr>
            <p:ph idx="1"/>
          </p:nvPr>
        </p:nvSpPr>
        <p:spPr>
          <a:xfrm>
            <a:off x="152400" y="990600"/>
            <a:ext cx="8991600" cy="5257800"/>
          </a:xfrm>
        </p:spPr>
        <p:txBody>
          <a:bodyPr>
            <a:normAutofit/>
          </a:bodyPr>
          <a:lstStyle/>
          <a:p>
            <a:r>
              <a:rPr lang="en-US" sz="2600" dirty="0">
                <a:solidFill>
                  <a:schemeClr val="tx2"/>
                </a:solidFill>
              </a:rPr>
              <a:t>There are many recent proposals on PIM</a:t>
            </a:r>
          </a:p>
          <a:p>
            <a:pPr lvl="1"/>
            <a:r>
              <a:rPr lang="en-US" sz="2200" dirty="0"/>
              <a:t>Primarily focus on the design of compute unit within the logic layer</a:t>
            </a:r>
          </a:p>
          <a:p>
            <a:pPr lvl="1"/>
            <a:endParaRPr lang="en-US" sz="2200" dirty="0">
              <a:solidFill>
                <a:schemeClr val="tx2"/>
              </a:solidFill>
            </a:endParaRPr>
          </a:p>
          <a:p>
            <a:r>
              <a:rPr lang="en-US" sz="2600" dirty="0">
                <a:solidFill>
                  <a:schemeClr val="tx2"/>
                </a:solidFill>
              </a:rPr>
              <a:t>Prior works employ other approaches than </a:t>
            </a:r>
            <a:r>
              <a:rPr lang="en-US" sz="2600" u="sng" dirty="0">
                <a:solidFill>
                  <a:schemeClr val="tx2"/>
                </a:solidFill>
              </a:rPr>
              <a:t>conventional coherence protocol </a:t>
            </a:r>
          </a:p>
          <a:p>
            <a:pPr lvl="1"/>
            <a:r>
              <a:rPr lang="en-US" sz="2200" dirty="0"/>
              <a:t>Marking PIM-data as </a:t>
            </a:r>
            <a:r>
              <a:rPr lang="en-US" sz="2200" dirty="0">
                <a:solidFill>
                  <a:srgbClr val="0000FF"/>
                </a:solidFill>
              </a:rPr>
              <a:t>Non-cacheable</a:t>
            </a:r>
          </a:p>
          <a:p>
            <a:pPr lvl="2"/>
            <a:r>
              <a:rPr lang="en-US" sz="1800" dirty="0"/>
              <a:t>They no longer need to deal with coherence</a:t>
            </a:r>
          </a:p>
          <a:p>
            <a:pPr lvl="1"/>
            <a:r>
              <a:rPr lang="en-US" sz="2200" dirty="0">
                <a:solidFill>
                  <a:srgbClr val="0000FF"/>
                </a:solidFill>
              </a:rPr>
              <a:t>Coarse-grained </a:t>
            </a:r>
            <a:r>
              <a:rPr lang="en-US" sz="2200" dirty="0"/>
              <a:t>coherence </a:t>
            </a:r>
          </a:p>
          <a:p>
            <a:pPr lvl="2"/>
            <a:r>
              <a:rPr lang="en-US" sz="1800" dirty="0"/>
              <a:t>Tracks coherence at a larger granularity than a single cache line</a:t>
            </a:r>
          </a:p>
          <a:p>
            <a:pPr lvl="2"/>
            <a:r>
              <a:rPr lang="en-US" sz="1800" dirty="0">
                <a:solidFill>
                  <a:srgbClr val="595959"/>
                </a:solidFill>
              </a:rPr>
              <a:t>Does not transfer permission while PIM is working</a:t>
            </a:r>
          </a:p>
          <a:p>
            <a:pPr lvl="2"/>
            <a:r>
              <a:rPr lang="en-US" sz="1800" dirty="0">
                <a:solidFill>
                  <a:srgbClr val="0000FF"/>
                </a:solidFill>
              </a:rPr>
              <a:t>No concurrent access</a:t>
            </a:r>
            <a:r>
              <a:rPr lang="en-US" sz="1800" dirty="0"/>
              <a:t> from the CPU and PIM</a:t>
            </a:r>
          </a:p>
        </p:txBody>
      </p:sp>
      <p:pic>
        <p:nvPicPr>
          <p:cNvPr id="26" name="Picture 25"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8</a:t>
            </a:r>
          </a:p>
        </p:txBody>
      </p:sp>
    </p:spTree>
    <p:extLst>
      <p:ext uri="{BB962C8B-B14F-4D97-AF65-F5344CB8AC3E}">
        <p14:creationId xmlns:p14="http://schemas.microsoft.com/office/powerpoint/2010/main" val="351407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Approaches to PIM Coherence</a:t>
            </a:r>
          </a:p>
        </p:txBody>
      </p:sp>
      <p:sp>
        <p:nvSpPr>
          <p:cNvPr id="3" name="Content Placeholder 2"/>
          <p:cNvSpPr>
            <a:spLocks noGrp="1"/>
          </p:cNvSpPr>
          <p:nvPr>
            <p:ph idx="1"/>
          </p:nvPr>
        </p:nvSpPr>
        <p:spPr>
          <a:xfrm>
            <a:off x="152400" y="990600"/>
            <a:ext cx="8991600" cy="5257800"/>
          </a:xfrm>
        </p:spPr>
        <p:txBody>
          <a:bodyPr>
            <a:normAutofit/>
          </a:bodyPr>
          <a:lstStyle/>
          <a:p>
            <a:r>
              <a:rPr lang="en-US" sz="2600" dirty="0">
                <a:solidFill>
                  <a:schemeClr val="tx2"/>
                </a:solidFill>
              </a:rPr>
              <a:t>Prior works proposed coherence mechanisms assuming:</a:t>
            </a:r>
          </a:p>
          <a:p>
            <a:pPr lvl="1"/>
            <a:r>
              <a:rPr lang="en-US" sz="2200" dirty="0"/>
              <a:t>Entire application could be offloaded to PIM core </a:t>
            </a:r>
            <a:r>
              <a:rPr lang="en-US" sz="2200" dirty="0">
                <a:sym typeface="Wingdings"/>
              </a:rPr>
              <a:t> </a:t>
            </a:r>
            <a:r>
              <a:rPr lang="en-US" sz="2200" dirty="0">
                <a:solidFill>
                  <a:srgbClr val="0000FF"/>
                </a:solidFill>
                <a:sym typeface="Wingdings"/>
              </a:rPr>
              <a:t>Almost zero sharing </a:t>
            </a:r>
            <a:r>
              <a:rPr lang="en-US" sz="2200" dirty="0">
                <a:sym typeface="Wingdings"/>
              </a:rPr>
              <a:t>between PIM and CPU </a:t>
            </a:r>
            <a:endParaRPr lang="en-US" sz="2200" dirty="0"/>
          </a:p>
          <a:p>
            <a:pPr lvl="1"/>
            <a:r>
              <a:rPr lang="en-US" sz="2200" dirty="0"/>
              <a:t>Only </a:t>
            </a:r>
            <a:r>
              <a:rPr lang="en-US" sz="2200" dirty="0">
                <a:solidFill>
                  <a:srgbClr val="0000FF"/>
                </a:solidFill>
              </a:rPr>
              <a:t>limited</a:t>
            </a:r>
            <a:r>
              <a:rPr lang="en-US" sz="2200" dirty="0"/>
              <a:t> communication happens between CPU and PIM</a:t>
            </a:r>
            <a:endParaRPr lang="en-US" sz="2200" dirty="0">
              <a:solidFill>
                <a:srgbClr val="0000FF"/>
              </a:solidFill>
            </a:endParaRPr>
          </a:p>
          <a:p>
            <a:pPr marL="457200" lvl="1" indent="0">
              <a:buNone/>
            </a:pPr>
            <a:endParaRPr lang="en-US" sz="2000" dirty="0"/>
          </a:p>
        </p:txBody>
      </p:sp>
      <p:pic>
        <p:nvPicPr>
          <p:cNvPr id="26" name="Picture 25"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12</a:t>
            </a:r>
          </a:p>
        </p:txBody>
      </p:sp>
      <p:grpSp>
        <p:nvGrpSpPr>
          <p:cNvPr id="6" name="Group 5"/>
          <p:cNvGrpSpPr/>
          <p:nvPr/>
        </p:nvGrpSpPr>
        <p:grpSpPr>
          <a:xfrm>
            <a:off x="-25400" y="3200400"/>
            <a:ext cx="9296399" cy="1537393"/>
            <a:chOff x="410312" y="5333999"/>
            <a:chExt cx="8850348" cy="1708215"/>
          </a:xfrm>
        </p:grpSpPr>
        <p:sp>
          <p:nvSpPr>
            <p:cNvPr id="7" name="Rounded Rectangle 6"/>
            <p:cNvSpPr/>
            <p:nvPr/>
          </p:nvSpPr>
          <p:spPr bwMode="auto">
            <a:xfrm>
              <a:off x="457200" y="5333999"/>
              <a:ext cx="8695711"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 name="TextBox 7"/>
            <p:cNvSpPr txBox="1"/>
            <p:nvPr/>
          </p:nvSpPr>
          <p:spPr>
            <a:xfrm>
              <a:off x="410312" y="5503331"/>
              <a:ext cx="8850348"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Observation:</a:t>
              </a:r>
              <a:r>
                <a:rPr kumimoji="0" lang="en-US" sz="2800" b="1" i="0" u="none" strike="noStrike" kern="1200" cap="none" spc="0" normalizeH="0" baseline="0" noProof="0" dirty="0">
                  <a:ln>
                    <a:noFill/>
                  </a:ln>
                  <a:solidFill>
                    <a:srgbClr val="000000"/>
                  </a:solidFill>
                  <a:effectLst/>
                  <a:uLnTx/>
                  <a:uFillTx/>
                  <a:latin typeface="Calibri"/>
                  <a:ea typeface="+mn-ea"/>
                  <a:cs typeface="+mn-cs"/>
                </a:rPr>
                <a:t> These assumptions </a:t>
              </a:r>
              <a:r>
                <a:rPr kumimoji="0" lang="en-US" sz="2800" b="1" i="1" u="sng" strike="noStrike" kern="1200" cap="none" spc="0" normalizeH="0" baseline="0" noProof="0" dirty="0">
                  <a:ln>
                    <a:noFill/>
                  </a:ln>
                  <a:solidFill>
                    <a:srgbClr val="000000"/>
                  </a:solidFill>
                  <a:effectLst/>
                  <a:uLnTx/>
                  <a:uFillTx/>
                  <a:latin typeface="Calibri"/>
                  <a:ea typeface="+mn-ea"/>
                  <a:cs typeface="+mn-cs"/>
                </a:rPr>
                <a:t>do not hold</a:t>
              </a:r>
              <a:r>
                <a:rPr kumimoji="0" lang="en-US" sz="2800" b="1" i="0" u="none" strike="noStrike" kern="1200" cap="none" spc="0" normalizeH="0" baseline="0" noProof="0" dirty="0">
                  <a:ln>
                    <a:noFill/>
                  </a:ln>
                  <a:solidFill>
                    <a:srgbClr val="000000"/>
                  </a:solidFill>
                  <a:effectLst/>
                  <a:uLnTx/>
                  <a:uFillTx/>
                  <a:latin typeface="Calibri"/>
                  <a:ea typeface="+mn-ea"/>
                  <a:cs typeface="+mn-cs"/>
                </a:rPr>
                <a:t> for many important data-intensive applications that benefit from PIM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92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Motivation</a:t>
            </a:r>
          </a:p>
          <a:p>
            <a:pPr marL="0" indent="0" algn="ctr">
              <a:buNone/>
            </a:pPr>
            <a:r>
              <a:rPr lang="en-US" sz="2800" dirty="0">
                <a:solidFill>
                  <a:schemeClr val="tx2"/>
                </a:solidFill>
              </a:rPr>
              <a:t>Applications with Data Sharing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13</a:t>
            </a: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325112447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Analysis for PIM</a:t>
            </a:r>
          </a:p>
        </p:txBody>
      </p:sp>
      <p:sp>
        <p:nvSpPr>
          <p:cNvPr id="3" name="Content Placeholder 2"/>
          <p:cNvSpPr>
            <a:spLocks noGrp="1"/>
          </p:cNvSpPr>
          <p:nvPr>
            <p:ph idx="1"/>
          </p:nvPr>
        </p:nvSpPr>
        <p:spPr>
          <a:xfrm>
            <a:off x="152400" y="990600"/>
            <a:ext cx="8991600" cy="5562600"/>
          </a:xfrm>
        </p:spPr>
        <p:txBody>
          <a:bodyPr>
            <a:normAutofit/>
          </a:bodyPr>
          <a:lstStyle/>
          <a:p>
            <a:r>
              <a:rPr lang="en-US" sz="2600" dirty="0">
                <a:solidFill>
                  <a:schemeClr val="tx2"/>
                </a:solidFill>
              </a:rPr>
              <a:t>An application benefits from PIM when we offload its</a:t>
            </a:r>
            <a:r>
              <a:rPr lang="en-US" sz="2600" dirty="0">
                <a:solidFill>
                  <a:srgbClr val="0000FF"/>
                </a:solidFill>
              </a:rPr>
              <a:t> memory-intensive parts</a:t>
            </a:r>
            <a:r>
              <a:rPr lang="en-US" sz="2600" dirty="0">
                <a:solidFill>
                  <a:schemeClr val="tx2"/>
                </a:solidFill>
              </a:rPr>
              <a:t> that:</a:t>
            </a:r>
          </a:p>
          <a:p>
            <a:pPr lvl="1"/>
            <a:r>
              <a:rPr lang="en-US" sz="2200" dirty="0"/>
              <a:t>Generate a lot of </a:t>
            </a:r>
            <a:r>
              <a:rPr lang="en-US" sz="2200" u="sng" dirty="0"/>
              <a:t>data movement</a:t>
            </a:r>
          </a:p>
          <a:p>
            <a:pPr lvl="1"/>
            <a:r>
              <a:rPr lang="en-US" sz="2200" dirty="0"/>
              <a:t>Have </a:t>
            </a:r>
            <a:r>
              <a:rPr lang="en-US" sz="2200" u="sng" dirty="0">
                <a:solidFill>
                  <a:srgbClr val="595959"/>
                </a:solidFill>
              </a:rPr>
              <a:t>poor cache locality</a:t>
            </a:r>
          </a:p>
          <a:p>
            <a:pPr lvl="1"/>
            <a:r>
              <a:rPr lang="en-US" sz="2200" dirty="0"/>
              <a:t>Contribute to a </a:t>
            </a:r>
            <a:r>
              <a:rPr lang="en-US" sz="2200" u="sng" dirty="0">
                <a:solidFill>
                  <a:srgbClr val="595959"/>
                </a:solidFill>
              </a:rPr>
              <a:t>large portion of execution time</a:t>
            </a:r>
          </a:p>
          <a:p>
            <a:pPr lvl="1"/>
            <a:endParaRPr lang="en-US" sz="2200" dirty="0">
              <a:solidFill>
                <a:srgbClr val="0000FF"/>
              </a:solidFill>
            </a:endParaRPr>
          </a:p>
          <a:p>
            <a:r>
              <a:rPr lang="en-US" sz="2600" dirty="0">
                <a:solidFill>
                  <a:schemeClr val="tx2"/>
                </a:solidFill>
              </a:rPr>
              <a:t>Parts of the application that are </a:t>
            </a:r>
            <a:r>
              <a:rPr lang="en-US" sz="2600" dirty="0">
                <a:solidFill>
                  <a:srgbClr val="0000FF"/>
                </a:solidFill>
              </a:rPr>
              <a:t>compute-intensive </a:t>
            </a:r>
            <a:r>
              <a:rPr lang="en-US" sz="2600" dirty="0">
                <a:solidFill>
                  <a:schemeClr val="tx2"/>
                </a:solidFill>
              </a:rPr>
              <a:t>or </a:t>
            </a:r>
            <a:r>
              <a:rPr lang="en-US" sz="2600" dirty="0">
                <a:solidFill>
                  <a:srgbClr val="0000FF"/>
                </a:solidFill>
              </a:rPr>
              <a:t>cache</a:t>
            </a:r>
            <a:r>
              <a:rPr lang="en-US" sz="2600" dirty="0">
                <a:solidFill>
                  <a:schemeClr val="tx2"/>
                </a:solidFill>
              </a:rPr>
              <a:t> </a:t>
            </a:r>
            <a:r>
              <a:rPr lang="en-US" sz="2600" dirty="0">
                <a:solidFill>
                  <a:srgbClr val="0000FF"/>
                </a:solidFill>
              </a:rPr>
              <a:t>friendly</a:t>
            </a:r>
            <a:r>
              <a:rPr lang="en-US" sz="2600" dirty="0">
                <a:solidFill>
                  <a:schemeClr val="tx2"/>
                </a:solidFill>
              </a:rPr>
              <a:t> should remain on the CPU</a:t>
            </a:r>
          </a:p>
          <a:p>
            <a:pPr lvl="1"/>
            <a:r>
              <a:rPr lang="en-US" sz="2200" dirty="0"/>
              <a:t>To benefit from </a:t>
            </a:r>
            <a:r>
              <a:rPr lang="en-US" sz="2200" dirty="0">
                <a:solidFill>
                  <a:srgbClr val="0000FF"/>
                </a:solidFill>
              </a:rPr>
              <a:t>larger</a:t>
            </a:r>
            <a:r>
              <a:rPr lang="en-US" sz="2200" dirty="0"/>
              <a:t> and </a:t>
            </a:r>
            <a:r>
              <a:rPr lang="en-US" sz="2200" dirty="0">
                <a:solidFill>
                  <a:srgbClr val="0000FF"/>
                </a:solidFill>
              </a:rPr>
              <a:t>sophisticated</a:t>
            </a:r>
            <a:r>
              <a:rPr lang="en-US" sz="2200" dirty="0"/>
              <a:t> </a:t>
            </a:r>
            <a:r>
              <a:rPr lang="en-US" sz="2200" dirty="0">
                <a:solidFill>
                  <a:srgbClr val="0000FF"/>
                </a:solidFill>
              </a:rPr>
              <a:t>cores</a:t>
            </a:r>
            <a:r>
              <a:rPr lang="en-US" sz="2200" dirty="0"/>
              <a:t> with </a:t>
            </a:r>
            <a:r>
              <a:rPr lang="en-US" sz="2200" dirty="0">
                <a:solidFill>
                  <a:srgbClr val="0000FF"/>
                </a:solidFill>
              </a:rPr>
              <a:t>larger caches</a:t>
            </a:r>
          </a:p>
          <a:p>
            <a:endParaRPr lang="en-US" sz="2000" dirty="0"/>
          </a:p>
        </p:txBody>
      </p:sp>
      <p:pic>
        <p:nvPicPr>
          <p:cNvPr id="26" name="Picture 25"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14</a:t>
            </a:r>
          </a:p>
        </p:txBody>
      </p:sp>
    </p:spTree>
    <p:extLst>
      <p:ext uri="{BB962C8B-B14F-4D97-AF65-F5344CB8AC3E}">
        <p14:creationId xmlns:p14="http://schemas.microsoft.com/office/powerpoint/2010/main" val="265053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287000" cy="914400"/>
          </a:xfrm>
        </p:spPr>
        <p:txBody>
          <a:bodyPr/>
          <a:lstStyle/>
          <a:p>
            <a:r>
              <a:rPr lang="en-US" sz="4000" dirty="0"/>
              <a:t>Example: Hybrid In-Memory Database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15</a:t>
            </a:r>
          </a:p>
        </p:txBody>
      </p:sp>
      <p:pic>
        <p:nvPicPr>
          <p:cNvPr id="6" name="Picture 2" descr="http://sebd2015.dia.uniroma3.it/img/database_top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667000"/>
            <a:ext cx="2514599" cy="22098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reeform 6"/>
          <p:cNvSpPr/>
          <p:nvPr/>
        </p:nvSpPr>
        <p:spPr>
          <a:xfrm>
            <a:off x="4876800" y="1143000"/>
            <a:ext cx="295544" cy="966031"/>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5638800" y="1295400"/>
            <a:ext cx="27432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Analytical Threads </a:t>
            </a:r>
            <a:br>
              <a:rPr kumimoji="0" lang="en-US" sz="2200" b="1" i="0" u="none" strike="noStrike" kern="1200" cap="none" spc="0" normalizeH="0" baseline="0" noProof="0" dirty="0">
                <a:ln>
                  <a:noFill/>
                </a:ln>
                <a:solidFill>
                  <a:prstClr val="black"/>
                </a:solidFill>
                <a:effectLst/>
                <a:uLnTx/>
                <a:uFillTx/>
                <a:latin typeface="Calibri"/>
                <a:ea typeface="+mn-ea"/>
                <a:cs typeface="+mn-cs"/>
              </a:rPr>
            </a:br>
            <a:r>
              <a:rPr kumimoji="0" lang="en-US" sz="2200" b="1" i="0" u="none" strike="noStrike" kern="1200" cap="none" spc="0" normalizeH="0" baseline="0" noProof="0" dirty="0">
                <a:ln>
                  <a:noFill/>
                </a:ln>
                <a:solidFill>
                  <a:prstClr val="black"/>
                </a:solidFill>
                <a:effectLst/>
                <a:uLnTx/>
                <a:uFillTx/>
                <a:latin typeface="Calibri"/>
                <a:ea typeface="+mn-ea"/>
                <a:cs typeface="+mn-cs"/>
              </a:rPr>
              <a:t>(PIM Friendly)</a:t>
            </a:r>
            <a:br>
              <a:rPr kumimoji="0" lang="en-US" sz="2200" b="1" i="0" u="none" strike="noStrike" kern="1200" cap="none" spc="0" normalizeH="0" baseline="0" noProof="0" dirty="0">
                <a:ln>
                  <a:noFill/>
                </a:ln>
                <a:solidFill>
                  <a:prstClr val="black"/>
                </a:solidFill>
                <a:effectLst/>
                <a:uLnTx/>
                <a:uFillTx/>
                <a:latin typeface="Calibri"/>
                <a:ea typeface="+mn-ea"/>
                <a:cs typeface="+mn-cs"/>
              </a:rPr>
            </a:b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8"/>
          <p:cNvSpPr/>
          <p:nvPr/>
        </p:nvSpPr>
        <p:spPr>
          <a:xfrm>
            <a:off x="3809999" y="1143000"/>
            <a:ext cx="346791" cy="91963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9"/>
          <p:cNvSpPr/>
          <p:nvPr/>
        </p:nvSpPr>
        <p:spPr>
          <a:xfrm>
            <a:off x="3411052" y="1152371"/>
            <a:ext cx="346791" cy="91963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1" name="Straight Arrow Connector 10"/>
          <p:cNvCxnSpPr/>
          <p:nvPr/>
        </p:nvCxnSpPr>
        <p:spPr>
          <a:xfrm>
            <a:off x="3962400" y="2209800"/>
            <a:ext cx="304799" cy="457200"/>
          </a:xfrm>
          <a:prstGeom prst="straightConnector1">
            <a:avLst/>
          </a:prstGeom>
          <a:ln w="38100" cmpd="sng">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3400" y="1295400"/>
            <a:ext cx="287832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Transactional Threads</a:t>
            </a:r>
            <a:br>
              <a:rPr kumimoji="0" lang="en-US" sz="2200" b="1" i="0" u="none" strike="noStrike" kern="1200" cap="none" spc="0" normalizeH="0" baseline="0" noProof="0" dirty="0">
                <a:ln>
                  <a:noFill/>
                </a:ln>
                <a:solidFill>
                  <a:prstClr val="black"/>
                </a:solidFill>
                <a:effectLst/>
                <a:uLnTx/>
                <a:uFillTx/>
                <a:latin typeface="Calibri"/>
                <a:ea typeface="+mn-ea"/>
                <a:cs typeface="+mn-cs"/>
              </a:rPr>
            </a:br>
            <a:r>
              <a:rPr kumimoji="0" lang="en-US" sz="2200" b="1" i="0" u="none" strike="noStrike" kern="1200" cap="none" spc="0" normalizeH="0" baseline="0" noProof="0" dirty="0">
                <a:ln>
                  <a:noFill/>
                </a:ln>
                <a:solidFill>
                  <a:prstClr val="black"/>
                </a:solidFill>
                <a:effectLst/>
                <a:uLnTx/>
                <a:uFillTx/>
                <a:latin typeface="Calibri"/>
                <a:ea typeface="+mn-ea"/>
                <a:cs typeface="+mn-cs"/>
              </a:rPr>
              <a:t>(CPU Friendly)</a:t>
            </a:r>
          </a:p>
        </p:txBody>
      </p:sp>
      <p:cxnSp>
        <p:nvCxnSpPr>
          <p:cNvPr id="17" name="Straight Arrow Connector 16"/>
          <p:cNvCxnSpPr/>
          <p:nvPr/>
        </p:nvCxnSpPr>
        <p:spPr>
          <a:xfrm flipH="1">
            <a:off x="5029200" y="2209800"/>
            <a:ext cx="228600" cy="457200"/>
          </a:xfrm>
          <a:prstGeom prst="straightConnector1">
            <a:avLst/>
          </a:prstGeom>
          <a:ln w="38100" cmpd="sng">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257800" y="1143000"/>
            <a:ext cx="340550" cy="96826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66" name="Straight Arrow Connector 65"/>
          <p:cNvCxnSpPr/>
          <p:nvPr/>
        </p:nvCxnSpPr>
        <p:spPr>
          <a:xfrm>
            <a:off x="4724400" y="4648200"/>
            <a:ext cx="0" cy="762000"/>
          </a:xfrm>
          <a:prstGeom prst="straightConnector1">
            <a:avLst/>
          </a:prstGeom>
          <a:ln w="762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2438400" y="5943598"/>
            <a:ext cx="1039664" cy="70002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CPU</a:t>
            </a:r>
          </a:p>
        </p:txBody>
      </p:sp>
      <p:sp>
        <p:nvSpPr>
          <p:cNvPr id="59" name="Rounded Rectangle 58"/>
          <p:cNvSpPr/>
          <p:nvPr/>
        </p:nvSpPr>
        <p:spPr>
          <a:xfrm>
            <a:off x="5589736" y="5894393"/>
            <a:ext cx="1039664" cy="70002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PIM</a:t>
            </a:r>
          </a:p>
        </p:txBody>
      </p:sp>
      <p:sp>
        <p:nvSpPr>
          <p:cNvPr id="60" name="Left-Right Arrow 59"/>
          <p:cNvSpPr/>
          <p:nvPr/>
        </p:nvSpPr>
        <p:spPr>
          <a:xfrm>
            <a:off x="3810001" y="6248399"/>
            <a:ext cx="1623842" cy="269161"/>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TextBox 60"/>
          <p:cNvSpPr txBox="1"/>
          <p:nvPr/>
        </p:nvSpPr>
        <p:spPr>
          <a:xfrm>
            <a:off x="3581400" y="5638800"/>
            <a:ext cx="208960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a:ea typeface="+mn-ea"/>
                <a:cs typeface="+mn-cs"/>
              </a:rPr>
              <a:t>Data Sharing</a:t>
            </a:r>
          </a:p>
        </p:txBody>
      </p:sp>
      <p:sp>
        <p:nvSpPr>
          <p:cNvPr id="62" name="Freeform 61"/>
          <p:cNvSpPr/>
          <p:nvPr/>
        </p:nvSpPr>
        <p:spPr>
          <a:xfrm>
            <a:off x="6201429" y="4958015"/>
            <a:ext cx="351771" cy="82748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2"/>
          <p:cNvSpPr/>
          <p:nvPr/>
        </p:nvSpPr>
        <p:spPr>
          <a:xfrm>
            <a:off x="5810402" y="4953000"/>
            <a:ext cx="351771" cy="82748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3"/>
          <p:cNvSpPr/>
          <p:nvPr/>
        </p:nvSpPr>
        <p:spPr>
          <a:xfrm>
            <a:off x="3134224" y="4850702"/>
            <a:ext cx="304801" cy="919244"/>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64"/>
          <p:cNvSpPr/>
          <p:nvPr/>
        </p:nvSpPr>
        <p:spPr>
          <a:xfrm>
            <a:off x="2743199" y="4876801"/>
            <a:ext cx="304801" cy="919244"/>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Rounded Rectangle 75"/>
          <p:cNvSpPr/>
          <p:nvPr/>
        </p:nvSpPr>
        <p:spPr>
          <a:xfrm>
            <a:off x="2590800" y="6080412"/>
            <a:ext cx="1039664" cy="70002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Rounded Rectangle 77"/>
          <p:cNvSpPr/>
          <p:nvPr/>
        </p:nvSpPr>
        <p:spPr>
          <a:xfrm>
            <a:off x="5715000" y="6019800"/>
            <a:ext cx="1039664" cy="700021"/>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PIM</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p:cNvSpPr txBox="1"/>
          <p:nvPr/>
        </p:nvSpPr>
        <p:spPr>
          <a:xfrm>
            <a:off x="609600" y="3352800"/>
            <a:ext cx="39624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Hybrid Database</a:t>
            </a:r>
          </a:p>
        </p:txBody>
      </p:sp>
      <p:pic>
        <p:nvPicPr>
          <p:cNvPr id="31" name="Picture 30" descr="safari.png"/>
          <p:cNvPicPr>
            <a:picLocks noChangeAspect="1"/>
          </p:cNvPicPr>
          <p:nvPr/>
        </p:nvPicPr>
        <p:blipFill>
          <a:blip r:embed="rId4" cstate="print"/>
          <a:stretch>
            <a:fillRect/>
          </a:stretch>
        </p:blipFill>
        <p:spPr>
          <a:xfrm>
            <a:off x="76200" y="6580437"/>
            <a:ext cx="959296" cy="277563"/>
          </a:xfrm>
          <a:prstGeom prst="rect">
            <a:avLst/>
          </a:prstGeom>
        </p:spPr>
      </p:pic>
      <p:sp>
        <p:nvSpPr>
          <p:cNvPr id="26" name="TextBox 25"/>
          <p:cNvSpPr txBox="1"/>
          <p:nvPr/>
        </p:nvSpPr>
        <p:spPr>
          <a:xfrm>
            <a:off x="4953000" y="3886200"/>
            <a:ext cx="44274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Calibri"/>
                <a:ea typeface="+mn-ea"/>
                <a:cs typeface="+mn-cs"/>
              </a:rPr>
              <a:t>1.93x</a:t>
            </a:r>
            <a:r>
              <a:rPr kumimoji="0" lang="en-US" sz="2200" b="1" i="0" u="none" strike="noStrike" kern="1200" cap="none" spc="0" normalizeH="0" baseline="0" noProof="0" dirty="0">
                <a:ln>
                  <a:noFill/>
                </a:ln>
                <a:solidFill>
                  <a:prstClr val="black"/>
                </a:solidFill>
                <a:effectLst/>
                <a:uLnTx/>
                <a:uFillTx/>
                <a:latin typeface="Calibri"/>
                <a:ea typeface="+mn-ea"/>
                <a:cs typeface="+mn-cs"/>
              </a:rPr>
              <a:t> Speedup</a:t>
            </a:r>
          </a:p>
        </p:txBody>
      </p:sp>
      <p:sp>
        <p:nvSpPr>
          <p:cNvPr id="27" name="TextBox 26"/>
          <p:cNvSpPr txBox="1"/>
          <p:nvPr/>
        </p:nvSpPr>
        <p:spPr>
          <a:xfrm>
            <a:off x="5638800" y="4267200"/>
            <a:ext cx="32004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Calibri"/>
                <a:ea typeface="+mn-ea"/>
                <a:cs typeface="+mn-cs"/>
              </a:rPr>
              <a:t>68%</a:t>
            </a:r>
            <a:r>
              <a:rPr kumimoji="0" lang="en-US" sz="2200" b="1" i="0" u="none" strike="noStrike" kern="1200" cap="none" spc="0" normalizeH="0" baseline="0" noProof="0" dirty="0">
                <a:ln>
                  <a:noFill/>
                </a:ln>
                <a:solidFill>
                  <a:prstClr val="black"/>
                </a:solidFill>
                <a:effectLst/>
                <a:uLnTx/>
                <a:uFillTx/>
                <a:latin typeface="Calibri"/>
                <a:ea typeface="+mn-ea"/>
                <a:cs typeface="+mn-cs"/>
              </a:rPr>
              <a:t> reduction in energy</a:t>
            </a:r>
          </a:p>
        </p:txBody>
      </p:sp>
      <p:sp>
        <p:nvSpPr>
          <p:cNvPr id="28" name="TextBox 27"/>
          <p:cNvSpPr txBox="1"/>
          <p:nvPr/>
        </p:nvSpPr>
        <p:spPr>
          <a:xfrm>
            <a:off x="5029200" y="3505200"/>
            <a:ext cx="44274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Ideal PIM vs. CPU-only:</a:t>
            </a:r>
          </a:p>
        </p:txBody>
      </p:sp>
    </p:spTree>
    <p:extLst>
      <p:ext uri="{BB962C8B-B14F-4D97-AF65-F5344CB8AC3E}">
        <p14:creationId xmlns:p14="http://schemas.microsoft.com/office/powerpoint/2010/main" val="17265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500"/>
                                        <p:tgtEl>
                                          <p:spTgt spid="7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500"/>
                                        <p:tgtEl>
                                          <p:spTgt spid="7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500"/>
                                        <p:tgtEl>
                                          <p:spTgt spid="6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1"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2" grpId="0"/>
      <p:bldP spid="23" grpId="0" animBg="1"/>
      <p:bldP spid="58" grpId="0" animBg="1"/>
      <p:bldP spid="59" grpId="0" animBg="1"/>
      <p:bldP spid="60" grpId="0" animBg="1"/>
      <p:bldP spid="61" grpId="0"/>
      <p:bldP spid="62" grpId="0" animBg="1"/>
      <p:bldP spid="63" grpId="0" animBg="1"/>
      <p:bldP spid="64" grpId="0" animBg="1"/>
      <p:bldP spid="65" grpId="0" animBg="1"/>
      <p:bldP spid="76" grpId="0" animBg="1"/>
      <p:bldP spid="78" grpId="0" animBg="1"/>
      <p:bldP spid="29" grpId="0"/>
      <p:bldP spid="26" grpId="0"/>
      <p:bldP spid="26" grpId="1"/>
      <p:bldP spid="27" grpId="0"/>
      <p:bldP spid="27" grpId="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196752"/>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latin typeface="Tahoma" charset="0"/>
                <a:ea typeface="ＭＳ Ｐゴシック" charset="0"/>
                <a:cs typeface="ＭＳ Ｐゴシック" charset="0"/>
              </a:rPr>
              <a:t>What Will You Learn In This Course</a:t>
            </a:r>
          </a:p>
          <a:p>
            <a:pPr lvl="1" eaLnBrk="1" hangingPunct="1"/>
            <a:r>
              <a:rPr lang="en-US" dirty="0">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latin typeface="Tahoma" charset="0"/>
                <a:ea typeface="ＭＳ Ｐゴシック" charset="0"/>
                <a:cs typeface="ＭＳ Ｐゴシック" charset="0"/>
              </a:rPr>
              <a:t>Security, Reliability, Safety</a:t>
            </a:r>
          </a:p>
          <a:p>
            <a:pPr lvl="1" eaLnBrk="1" hangingPunct="1"/>
            <a:r>
              <a:rPr lang="en-US" dirty="0">
                <a:solidFill>
                  <a:srgbClr val="FF0000"/>
                </a:solidFill>
                <a:latin typeface="Tahoma" charset="0"/>
                <a:ea typeface="ＭＳ Ｐゴシック" charset="0"/>
                <a:cs typeface="ＭＳ Ｐゴシック" charset="0"/>
              </a:rPr>
              <a:t>Energy and Performance: Data-Centric Systems</a:t>
            </a:r>
          </a:p>
          <a:p>
            <a:pPr lvl="1" eaLnBrk="1" hangingPunct="1"/>
            <a:r>
              <a:rPr lang="en-US" dirty="0">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with High Data Sharing</a:t>
            </a:r>
          </a:p>
        </p:txBody>
      </p:sp>
      <p:sp>
        <p:nvSpPr>
          <p:cNvPr id="3" name="Content Placeholder 2"/>
          <p:cNvSpPr>
            <a:spLocks noGrp="1"/>
          </p:cNvSpPr>
          <p:nvPr>
            <p:ph idx="1"/>
          </p:nvPr>
        </p:nvSpPr>
        <p:spPr/>
        <p:txBody>
          <a:bodyPr>
            <a:normAutofit/>
          </a:bodyPr>
          <a:lstStyle/>
          <a:p>
            <a:r>
              <a:rPr lang="en-US" sz="2600" dirty="0">
                <a:solidFill>
                  <a:schemeClr val="tx2"/>
                </a:solidFill>
              </a:rPr>
              <a:t>Our application analysis shows that:</a:t>
            </a:r>
          </a:p>
          <a:p>
            <a:pPr lvl="1"/>
            <a:r>
              <a:rPr lang="en-US" sz="2200" u="sng" dirty="0"/>
              <a:t>Some portions</a:t>
            </a:r>
            <a:r>
              <a:rPr lang="en-US" sz="2200" dirty="0"/>
              <a:t> of the applications </a:t>
            </a:r>
            <a:r>
              <a:rPr lang="en-US" sz="2200" u="sng" dirty="0"/>
              <a:t>perform better on CPUs</a:t>
            </a:r>
          </a:p>
          <a:p>
            <a:pPr lvl="1"/>
            <a:r>
              <a:rPr lang="en-US" sz="2200" dirty="0"/>
              <a:t>These portions often access </a:t>
            </a:r>
            <a:r>
              <a:rPr lang="en-US" sz="2200" u="sng" dirty="0"/>
              <a:t>the same region of data</a:t>
            </a:r>
            <a:r>
              <a:rPr lang="en-US" sz="2200" dirty="0"/>
              <a:t> as the PIM cores </a:t>
            </a:r>
          </a:p>
          <a:p>
            <a:pPr lvl="1"/>
            <a:endParaRPr lang="en-US" sz="2200" dirty="0"/>
          </a:p>
          <a:p>
            <a:pPr lvl="0"/>
            <a:r>
              <a:rPr lang="en-US" sz="2600" dirty="0">
                <a:solidFill>
                  <a:srgbClr val="1F497D"/>
                </a:solidFill>
              </a:rPr>
              <a:t>Based on this observation, we can conclude that:</a:t>
            </a:r>
          </a:p>
          <a:p>
            <a:pPr lvl="1"/>
            <a:r>
              <a:rPr lang="en-US" sz="2200" dirty="0"/>
              <a:t>There are important data-intensive applications that </a:t>
            </a:r>
            <a:r>
              <a:rPr lang="en-US" sz="2200" dirty="0">
                <a:solidFill>
                  <a:srgbClr val="0000FF"/>
                </a:solidFill>
              </a:rPr>
              <a:t>have strong potential for PIM</a:t>
            </a:r>
            <a:r>
              <a:rPr lang="en-US" sz="2200" dirty="0"/>
              <a:t> and show </a:t>
            </a:r>
            <a:r>
              <a:rPr lang="en-US" sz="2200" dirty="0">
                <a:solidFill>
                  <a:srgbClr val="0000FF"/>
                </a:solidFill>
              </a:rPr>
              <a:t>significant data sharing between the CPU and PIM</a:t>
            </a:r>
          </a:p>
          <a:p>
            <a:pPr lvl="1"/>
            <a:endParaRPr lang="en-US" sz="2200" dirty="0">
              <a:solidFill>
                <a:srgbClr val="1F497D"/>
              </a:solidFill>
            </a:endParaRPr>
          </a:p>
          <a:p>
            <a:pPr lvl="0"/>
            <a:endParaRPr lang="en-US" sz="2600" dirty="0">
              <a:solidFill>
                <a:srgbClr val="1F497D"/>
              </a:solidFill>
            </a:endParaRPr>
          </a:p>
          <a:p>
            <a:pPr lvl="1"/>
            <a:endParaRPr lang="en-US" sz="1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16</a:t>
            </a:r>
          </a:p>
        </p:txBody>
      </p:sp>
    </p:spTree>
    <p:extLst>
      <p:ext uri="{BB962C8B-B14F-4D97-AF65-F5344CB8AC3E}">
        <p14:creationId xmlns:p14="http://schemas.microsoft.com/office/powerpoint/2010/main" val="102341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400" dirty="0">
              <a:solidFill>
                <a:schemeClr val="tx2"/>
              </a:solidFill>
            </a:endParaRPr>
          </a:p>
          <a:p>
            <a:pPr algn="ctr"/>
            <a:endParaRPr lang="en-US" sz="2400" dirty="0">
              <a:solidFill>
                <a:schemeClr val="tx2"/>
              </a:solidFill>
            </a:endParaRPr>
          </a:p>
          <a:p>
            <a:pPr algn="ctr"/>
            <a:endParaRPr lang="en-US" sz="2400" dirty="0">
              <a:solidFill>
                <a:schemeClr val="tx2"/>
              </a:solidFill>
            </a:endParaRPr>
          </a:p>
          <a:p>
            <a:pPr marL="0" indent="0" algn="ctr">
              <a:buNone/>
            </a:pPr>
            <a:r>
              <a:rPr lang="en-US" sz="4000" dirty="0">
                <a:solidFill>
                  <a:schemeClr val="tx2"/>
                </a:solidFill>
              </a:rPr>
              <a:t>Let’s see how prior approaches work for these applications</a:t>
            </a:r>
          </a:p>
          <a:p>
            <a:pPr lvl="1"/>
            <a:endParaRPr lang="en-US" sz="1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17</a:t>
            </a:r>
          </a:p>
        </p:txBody>
      </p:sp>
      <p:pic>
        <p:nvPicPr>
          <p:cNvPr id="6" name="Picture 5" descr="safari.png"/>
          <p:cNvPicPr>
            <a:picLocks noChangeAspect="1"/>
          </p:cNvPicPr>
          <p:nvPr/>
        </p:nvPicPr>
        <p:blipFill>
          <a:blip r:embed="rId2"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174482010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Non-Cacheable</a:t>
            </a:r>
          </a:p>
        </p:txBody>
      </p:sp>
      <p:sp>
        <p:nvSpPr>
          <p:cNvPr id="3" name="Content Placeholder 2"/>
          <p:cNvSpPr>
            <a:spLocks noGrp="1"/>
          </p:cNvSpPr>
          <p:nvPr>
            <p:ph idx="1"/>
          </p:nvPr>
        </p:nvSpPr>
        <p:spPr>
          <a:xfrm>
            <a:off x="152400" y="1066800"/>
            <a:ext cx="8839200" cy="5334000"/>
          </a:xfrm>
        </p:spPr>
        <p:txBody>
          <a:bodyPr>
            <a:normAutofit/>
          </a:bodyPr>
          <a:lstStyle/>
          <a:p>
            <a:pPr marL="0" indent="0">
              <a:buNone/>
            </a:pPr>
            <a:endParaRPr lang="en-US" sz="2600" dirty="0">
              <a:solidFill>
                <a:schemeClr val="tx2"/>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18</a:t>
            </a:r>
          </a:p>
        </p:txBody>
      </p:sp>
      <p:grpSp>
        <p:nvGrpSpPr>
          <p:cNvPr id="5" name="Group 4"/>
          <p:cNvGrpSpPr/>
          <p:nvPr/>
        </p:nvGrpSpPr>
        <p:grpSpPr>
          <a:xfrm>
            <a:off x="4588435" y="1676400"/>
            <a:ext cx="4572000" cy="4876800"/>
            <a:chOff x="990600" y="1143000"/>
            <a:chExt cx="7086599" cy="5637433"/>
          </a:xfrm>
        </p:grpSpPr>
        <p:grpSp>
          <p:nvGrpSpPr>
            <p:cNvPr id="7" name="Group 6"/>
            <p:cNvGrpSpPr/>
            <p:nvPr/>
          </p:nvGrpSpPr>
          <p:grpSpPr>
            <a:xfrm>
              <a:off x="990600" y="1143000"/>
              <a:ext cx="7086599" cy="3810000"/>
              <a:chOff x="-640150" y="616439"/>
              <a:chExt cx="6965067" cy="4267752"/>
            </a:xfrm>
          </p:grpSpPr>
          <p:pic>
            <p:nvPicPr>
              <p:cNvPr id="8" name="Picture 2" descr="http://sebd2015.dia.uniroma3.it/img/database_top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433" y="2408895"/>
                <a:ext cx="2471475" cy="247529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Freeform 8"/>
              <p:cNvSpPr/>
              <p:nvPr/>
            </p:nvSpPr>
            <p:spPr>
              <a:xfrm>
                <a:off x="3179403" y="616439"/>
                <a:ext cx="290476" cy="1082095"/>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3928334" y="787149"/>
                <a:ext cx="2396583" cy="1200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Analytical Threads </a:t>
                </a:r>
                <a:br>
                  <a:rPr kumimoji="0" lang="en-US" sz="1400" b="1" i="0" u="none" strike="noStrike" kern="1200" cap="none" spc="0" normalizeH="0" baseline="0" noProof="0" dirty="0">
                    <a:ln>
                      <a:noFill/>
                    </a:ln>
                    <a:solidFill>
                      <a:prstClr val="black"/>
                    </a:solidFill>
                    <a:effectLst/>
                    <a:uLnTx/>
                    <a:uFillTx/>
                    <a:latin typeface="Calibri"/>
                    <a:ea typeface="+mn-ea"/>
                    <a:cs typeface="+mn-cs"/>
                  </a:rPr>
                </a:br>
                <a:r>
                  <a:rPr kumimoji="0" lang="en-US" sz="1400" b="1" i="0" u="none" strike="noStrike" kern="1200" cap="none" spc="0" normalizeH="0" baseline="0" noProof="0" dirty="0">
                    <a:ln>
                      <a:noFill/>
                    </a:ln>
                    <a:solidFill>
                      <a:prstClr val="black"/>
                    </a:solidFill>
                    <a:effectLst/>
                    <a:uLnTx/>
                    <a:uFillTx/>
                    <a:latin typeface="Calibri"/>
                    <a:ea typeface="+mn-ea"/>
                    <a:cs typeface="+mn-cs"/>
                  </a:rPr>
                  <a:t>(PIM Friendly)</a:t>
                </a:r>
                <a:br>
                  <a:rPr kumimoji="0" lang="en-US" sz="1400" b="1" i="0" u="none" strike="noStrike" kern="1200" cap="none" spc="0" normalizeH="0" baseline="0" noProof="0" dirty="0">
                    <a:ln>
                      <a:noFill/>
                    </a:ln>
                    <a:solidFill>
                      <a:prstClr val="black"/>
                    </a:solidFill>
                    <a:effectLst/>
                    <a:uLnTx/>
                    <a:uFillTx/>
                    <a:latin typeface="Calibri"/>
                    <a:ea typeface="+mn-ea"/>
                    <a:cs typeface="+mn-cs"/>
                  </a:rPr>
                </a:b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0"/>
              <p:cNvSpPr/>
              <p:nvPr/>
            </p:nvSpPr>
            <p:spPr>
              <a:xfrm>
                <a:off x="2130898" y="616439"/>
                <a:ext cx="340844" cy="1030121"/>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
              <p:cNvSpPr/>
              <p:nvPr/>
            </p:nvSpPr>
            <p:spPr>
              <a:xfrm>
                <a:off x="1738792" y="626936"/>
                <a:ext cx="340844" cy="1030121"/>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cxnSp>
            <p:nvCxnSpPr>
              <p:cNvPr id="15" name="Straight Arrow Connector 14"/>
              <p:cNvCxnSpPr/>
              <p:nvPr/>
            </p:nvCxnSpPr>
            <p:spPr>
              <a:xfrm>
                <a:off x="2280685" y="1811410"/>
                <a:ext cx="299572" cy="512130"/>
              </a:xfrm>
              <a:prstGeom prst="straightConnector1">
                <a:avLst/>
              </a:prstGeom>
              <a:ln w="38100" cmpd="sng">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150" y="787149"/>
                <a:ext cx="2379599" cy="12006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Transactional Threads</a:t>
                </a:r>
                <a:br>
                  <a:rPr kumimoji="0" lang="en-US" sz="1400" b="1" i="0" u="none" strike="noStrike" kern="1200" cap="none" spc="0" normalizeH="0" baseline="0" noProof="0" dirty="0">
                    <a:ln>
                      <a:noFill/>
                    </a:ln>
                    <a:solidFill>
                      <a:prstClr val="black"/>
                    </a:solidFill>
                    <a:effectLst/>
                    <a:uLnTx/>
                    <a:uFillTx/>
                    <a:latin typeface="Calibri"/>
                    <a:ea typeface="+mn-ea"/>
                    <a:cs typeface="+mn-cs"/>
                  </a:rPr>
                </a:br>
                <a:r>
                  <a:rPr kumimoji="0" lang="en-US" sz="1400" b="1" i="0" u="none" strike="noStrike" kern="1200" cap="none" spc="0" normalizeH="0" baseline="0" noProof="0" dirty="0">
                    <a:ln>
                      <a:noFill/>
                    </a:ln>
                    <a:solidFill>
                      <a:prstClr val="black"/>
                    </a:solidFill>
                    <a:effectLst/>
                    <a:uLnTx/>
                    <a:uFillTx/>
                    <a:latin typeface="Calibri"/>
                    <a:ea typeface="+mn-ea"/>
                    <a:cs typeface="+mn-cs"/>
                  </a:rPr>
                  <a:t>(CPU Friendly)</a:t>
                </a:r>
              </a:p>
            </p:txBody>
          </p:sp>
          <p:cxnSp>
            <p:nvCxnSpPr>
              <p:cNvPr id="17" name="Straight Arrow Connector 16"/>
              <p:cNvCxnSpPr/>
              <p:nvPr/>
            </p:nvCxnSpPr>
            <p:spPr>
              <a:xfrm flipH="1">
                <a:off x="3329190" y="1811410"/>
                <a:ext cx="224680" cy="512130"/>
              </a:xfrm>
              <a:prstGeom prst="straightConnector1">
                <a:avLst/>
              </a:prstGeom>
              <a:ln w="38100" cmpd="sng">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3553869" y="616439"/>
                <a:ext cx="334710" cy="1084591"/>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8"/>
            <p:cNvGrpSpPr/>
            <p:nvPr/>
          </p:nvGrpSpPr>
          <p:grpSpPr>
            <a:xfrm>
              <a:off x="2438400" y="4850702"/>
              <a:ext cx="4316264" cy="1929731"/>
              <a:chOff x="2438400" y="4850702"/>
              <a:chExt cx="4316264" cy="1929731"/>
            </a:xfrm>
          </p:grpSpPr>
          <p:cxnSp>
            <p:nvCxnSpPr>
              <p:cNvPr id="20" name="Straight Arrow Connector 19"/>
              <p:cNvCxnSpPr/>
              <p:nvPr/>
            </p:nvCxnSpPr>
            <p:spPr>
              <a:xfrm>
                <a:off x="4724400" y="4876800"/>
                <a:ext cx="0" cy="762000"/>
              </a:xfrm>
              <a:prstGeom prst="straightConnector1">
                <a:avLst/>
              </a:prstGeom>
              <a:ln w="762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438400" y="4850702"/>
                <a:ext cx="4316264" cy="1929731"/>
                <a:chOff x="2438400" y="4850702"/>
                <a:chExt cx="4316264" cy="1929731"/>
              </a:xfrm>
            </p:grpSpPr>
            <p:grpSp>
              <p:nvGrpSpPr>
                <p:cNvPr id="22" name="Group 21"/>
                <p:cNvGrpSpPr/>
                <p:nvPr/>
              </p:nvGrpSpPr>
              <p:grpSpPr>
                <a:xfrm>
                  <a:off x="2438400" y="4850702"/>
                  <a:ext cx="4191000" cy="1792916"/>
                  <a:chOff x="859838" y="4558633"/>
                  <a:chExt cx="3315420" cy="1593774"/>
                </a:xfrm>
              </p:grpSpPr>
              <p:sp>
                <p:nvSpPr>
                  <p:cNvPr id="25" name="Rounded Rectangle 24"/>
                  <p:cNvSpPr/>
                  <p:nvPr/>
                </p:nvSpPr>
                <p:spPr>
                  <a:xfrm>
                    <a:off x="859838" y="5530139"/>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CPU</a:t>
                    </a:r>
                  </a:p>
                </p:txBody>
              </p:sp>
              <p:sp>
                <p:nvSpPr>
                  <p:cNvPr id="26" name="Rounded Rectangle 25"/>
                  <p:cNvSpPr/>
                  <p:nvPr/>
                </p:nvSpPr>
                <p:spPr>
                  <a:xfrm>
                    <a:off x="3352800" y="5486400"/>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PIM</a:t>
                    </a:r>
                  </a:p>
                </p:txBody>
              </p:sp>
              <p:sp>
                <p:nvSpPr>
                  <p:cNvPr id="27" name="Left-Right Arrow 26"/>
                  <p:cNvSpPr/>
                  <p:nvPr/>
                </p:nvSpPr>
                <p:spPr>
                  <a:xfrm>
                    <a:off x="1944885" y="5801086"/>
                    <a:ext cx="1284590" cy="239265"/>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1907873" y="5456157"/>
                    <a:ext cx="1417108" cy="3970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Data Sharing</a:t>
                    </a:r>
                  </a:p>
                </p:txBody>
              </p:sp>
              <p:sp>
                <p:nvSpPr>
                  <p:cNvPr id="29" name="Freeform 28"/>
                  <p:cNvSpPr/>
                  <p:nvPr/>
                </p:nvSpPr>
                <p:spPr>
                  <a:xfrm>
                    <a:off x="3836698" y="4654027"/>
                    <a:ext cx="278279" cy="73557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29"/>
                  <p:cNvSpPr/>
                  <p:nvPr/>
                </p:nvSpPr>
                <p:spPr>
                  <a:xfrm>
                    <a:off x="3527364" y="4649569"/>
                    <a:ext cx="278279" cy="73557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0"/>
                  <p:cNvSpPr/>
                  <p:nvPr/>
                </p:nvSpPr>
                <p:spPr>
                  <a:xfrm>
                    <a:off x="1410291" y="4558633"/>
                    <a:ext cx="241122" cy="81714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1"/>
                  <p:cNvSpPr/>
                  <p:nvPr/>
                </p:nvSpPr>
                <p:spPr>
                  <a:xfrm>
                    <a:off x="1100959" y="4581833"/>
                    <a:ext cx="241122" cy="81714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ounded Rectangle 22"/>
                <p:cNvSpPr/>
                <p:nvPr/>
              </p:nvSpPr>
              <p:spPr>
                <a:xfrm>
                  <a:off x="2590800" y="6080412"/>
                  <a:ext cx="1039664" cy="70002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Rounded Rectangle 23"/>
                <p:cNvSpPr/>
                <p:nvPr/>
              </p:nvSpPr>
              <p:spPr>
                <a:xfrm>
                  <a:off x="5715000" y="6019800"/>
                  <a:ext cx="1039664" cy="700021"/>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PIM</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grpSp>
        </p:grpSp>
      </p:grpSp>
      <p:grpSp>
        <p:nvGrpSpPr>
          <p:cNvPr id="6" name="Group 5"/>
          <p:cNvGrpSpPr/>
          <p:nvPr/>
        </p:nvGrpSpPr>
        <p:grpSpPr>
          <a:xfrm>
            <a:off x="28388" y="2819400"/>
            <a:ext cx="6006353" cy="430887"/>
            <a:chOff x="461682" y="3124200"/>
            <a:chExt cx="6006353" cy="430887"/>
          </a:xfrm>
        </p:grpSpPr>
        <p:sp>
          <p:nvSpPr>
            <p:cNvPr id="34" name="TextBox 33"/>
            <p:cNvSpPr txBox="1"/>
            <p:nvPr/>
          </p:nvSpPr>
          <p:spPr>
            <a:xfrm>
              <a:off x="461682" y="3124200"/>
              <a:ext cx="6006353" cy="430887"/>
            </a:xfrm>
            <a:prstGeom prst="rect">
              <a:avLst/>
            </a:prstGeom>
            <a:noFill/>
          </p:spPr>
          <p:txBody>
            <a:bodyPr wrap="square" rtlCol="0">
              <a:spAutoFit/>
            </a:bodyPr>
            <a:lstStyle/>
            <a:p>
              <a:pPr marL="344487" marR="0" lvl="1"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Generates</a:t>
              </a:r>
              <a:r>
                <a:rPr kumimoji="0" lang="en-US" sz="2200" b="1" i="0" u="none" strike="noStrike" kern="1200" cap="none" spc="0" normalizeH="0" baseline="0" noProof="0" dirty="0">
                  <a:ln>
                    <a:noFill/>
                  </a:ln>
                  <a:solidFill>
                    <a:srgbClr val="0000FF"/>
                  </a:solidFill>
                  <a:effectLst/>
                  <a:uLnTx/>
                  <a:uFillTx/>
                  <a:latin typeface="Calibri"/>
                  <a:ea typeface="+mn-ea"/>
                  <a:cs typeface="+mn-cs"/>
                </a:rPr>
                <a:t> a large number</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en-US" sz="2200" b="1" i="0" u="none" strike="noStrike" kern="1200" cap="none" spc="0" normalizeH="0" baseline="0" noProof="0" dirty="0">
                  <a:ln>
                    <a:noFill/>
                  </a:ln>
                  <a:solidFill>
                    <a:srgbClr val="0000FF"/>
                  </a:solidFill>
                  <a:effectLst/>
                  <a:uLnTx/>
                  <a:uFillTx/>
                  <a:latin typeface="Calibri"/>
                  <a:ea typeface="+mn-ea"/>
                  <a:cs typeface="+mn-cs"/>
                </a:rPr>
                <a:t>of off-chip</a:t>
              </a:r>
              <a:r>
                <a:rPr kumimoji="0" lang="en-US" sz="2200" b="1" i="0" u="none" strike="noStrike" kern="1200" cap="none" spc="0" normalizeH="0" baseline="0" noProof="0" dirty="0">
                  <a:ln>
                    <a:noFill/>
                  </a:ln>
                  <a:solidFill>
                    <a:prstClr val="black"/>
                  </a:solidFill>
                  <a:effectLst/>
                  <a:uLnTx/>
                  <a:uFillTx/>
                  <a:latin typeface="Calibri"/>
                  <a:ea typeface="+mn-ea"/>
                  <a:cs typeface="+mn-cs"/>
                </a:rPr>
                <a:t> accesses</a:t>
              </a:r>
              <a:endParaRPr kumimoji="0" lang="en-US" sz="22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35" name="Picture 8" descr="http://www.charbase.com/images/glyph/100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682" y="3200400"/>
              <a:ext cx="322729" cy="32272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3" name="Group 12"/>
          <p:cNvGrpSpPr/>
          <p:nvPr/>
        </p:nvGrpSpPr>
        <p:grpSpPr>
          <a:xfrm>
            <a:off x="-5976" y="3276600"/>
            <a:ext cx="6090144" cy="800219"/>
            <a:chOff x="351118" y="3810000"/>
            <a:chExt cx="5791200" cy="800219"/>
          </a:xfrm>
        </p:grpSpPr>
        <p:sp>
          <p:nvSpPr>
            <p:cNvPr id="36" name="TextBox 35"/>
            <p:cNvSpPr txBox="1"/>
            <p:nvPr/>
          </p:nvSpPr>
          <p:spPr>
            <a:xfrm>
              <a:off x="351118" y="3810000"/>
              <a:ext cx="5791200" cy="800219"/>
            </a:xfrm>
            <a:prstGeom prst="rect">
              <a:avLst/>
            </a:prstGeom>
            <a:noFill/>
          </p:spPr>
          <p:txBody>
            <a:bodyPr wrap="square" rtlCol="0">
              <a:spAutoFit/>
            </a:bodyPr>
            <a:lstStyle/>
            <a:p>
              <a:pPr marL="344487"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200" b="1" i="0" u="none" strike="noStrike" kern="1200" cap="none" spc="0" normalizeH="0" baseline="0" noProof="0" dirty="0">
                  <a:ln>
                    <a:noFill/>
                  </a:ln>
                  <a:solidFill>
                    <a:prstClr val="black"/>
                  </a:solidFill>
                  <a:effectLst/>
                  <a:uLnTx/>
                  <a:uFillTx/>
                  <a:latin typeface="Calibri"/>
                  <a:ea typeface="+mn-ea"/>
                  <a:cs typeface="+mn-cs"/>
                </a:rPr>
                <a:t>Significantly hurts </a:t>
              </a:r>
              <a:r>
                <a:rPr kumimoji="0" lang="en-US" sz="2200" b="1" i="0" u="none" strike="noStrike" kern="1200" cap="none" spc="0" normalizeH="0" baseline="0" noProof="0" dirty="0">
                  <a:ln>
                    <a:noFill/>
                  </a:ln>
                  <a:solidFill>
                    <a:srgbClr val="0000FF"/>
                  </a:solidFill>
                  <a:effectLst/>
                  <a:uLnTx/>
                  <a:uFillTx/>
                  <a:latin typeface="Calibri"/>
                  <a:ea typeface="+mn-ea"/>
                  <a:cs typeface="+mn-cs"/>
                </a:rPr>
                <a:t>CPU threads’ </a:t>
              </a:r>
              <a:r>
                <a:rPr kumimoji="0" lang="en-US" sz="2200" b="1" i="0" u="none" strike="noStrike" kern="1200" cap="none" spc="0" normalizeH="0" baseline="0" noProof="0" dirty="0">
                  <a:ln>
                    <a:noFill/>
                  </a:ln>
                  <a:solidFill>
                    <a:prstClr val="black"/>
                  </a:solidFill>
                  <a:effectLst/>
                  <a:uLnTx/>
                  <a:uFillTx/>
                  <a:latin typeface="Calibri"/>
                  <a:ea typeface="+mn-ea"/>
                  <a:cs typeface="+mn-cs"/>
                </a:rPr>
                <a:t>performance</a:t>
              </a:r>
              <a:endParaRPr kumimoji="0" lang="en-US" sz="22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37" name="Picture 8" descr="http://www.charbase.com/images/glyph/100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365" y="3962400"/>
              <a:ext cx="310895" cy="31089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8" name="Rounded Rectangle 37"/>
          <p:cNvSpPr/>
          <p:nvPr/>
        </p:nvSpPr>
        <p:spPr>
          <a:xfrm>
            <a:off x="5562600" y="4800600"/>
            <a:ext cx="838200" cy="990600"/>
          </a:xfrm>
          <a:prstGeom prst="roundRect">
            <a:avLst/>
          </a:prstGeom>
          <a:solidFill>
            <a:schemeClr val="lt1">
              <a:alpha val="0"/>
            </a:schemeClr>
          </a:solidFill>
          <a:ln w="57150" cmpd="sng"/>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47" name="Picture 46" descr="safari.png"/>
          <p:cNvPicPr>
            <a:picLocks noChangeAspect="1"/>
          </p:cNvPicPr>
          <p:nvPr/>
        </p:nvPicPr>
        <p:blipFill>
          <a:blip r:embed="rId5" cstate="print"/>
          <a:stretch>
            <a:fillRect/>
          </a:stretch>
        </p:blipFill>
        <p:spPr>
          <a:xfrm>
            <a:off x="76200" y="6580437"/>
            <a:ext cx="959296" cy="277563"/>
          </a:xfrm>
          <a:prstGeom prst="rect">
            <a:avLst/>
          </a:prstGeom>
        </p:spPr>
      </p:pic>
      <p:cxnSp>
        <p:nvCxnSpPr>
          <p:cNvPr id="44" name="Straight Arrow Connector 43"/>
          <p:cNvCxnSpPr/>
          <p:nvPr/>
        </p:nvCxnSpPr>
        <p:spPr>
          <a:xfrm flipH="1" flipV="1">
            <a:off x="4953000" y="3962400"/>
            <a:ext cx="838200" cy="838200"/>
          </a:xfrm>
          <a:prstGeom prst="straightConnector1">
            <a:avLst/>
          </a:prstGeom>
          <a:ln w="38100" cmpd="sng">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3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Coarse-Grained Coherence</a:t>
            </a:r>
          </a:p>
        </p:txBody>
      </p:sp>
      <p:sp>
        <p:nvSpPr>
          <p:cNvPr id="3" name="Content Placeholder 2"/>
          <p:cNvSpPr>
            <a:spLocks noGrp="1"/>
          </p:cNvSpPr>
          <p:nvPr>
            <p:ph idx="1"/>
          </p:nvPr>
        </p:nvSpPr>
        <p:spPr>
          <a:xfrm>
            <a:off x="152400" y="914400"/>
            <a:ext cx="8839200" cy="5943600"/>
          </a:xfrm>
        </p:spPr>
        <p:txBody>
          <a:bodyPr>
            <a:noAutofit/>
          </a:bodyPr>
          <a:lstStyle/>
          <a:p>
            <a:r>
              <a:rPr lang="en-US" sz="2600" dirty="0">
                <a:solidFill>
                  <a:schemeClr val="tx2"/>
                </a:solidFill>
              </a:rPr>
              <a:t>Need to get coherence permission for the entire region</a:t>
            </a:r>
          </a:p>
          <a:p>
            <a:pPr lvl="1"/>
            <a:r>
              <a:rPr lang="en-US" sz="2200" dirty="0"/>
              <a:t>Needs to </a:t>
            </a:r>
            <a:r>
              <a:rPr lang="en-US" sz="2200" u="sng" dirty="0"/>
              <a:t>flush</a:t>
            </a:r>
            <a:r>
              <a:rPr lang="en-US" sz="2200" dirty="0"/>
              <a:t> every dirty data </a:t>
            </a:r>
            <a:r>
              <a:rPr lang="en-US" sz="2200" u="sng" dirty="0"/>
              <a:t>within that region </a:t>
            </a:r>
            <a:r>
              <a:rPr lang="en-US" sz="2200" dirty="0"/>
              <a:t>to transfer permission</a:t>
            </a:r>
          </a:p>
          <a:p>
            <a:pPr marL="457200" lvl="1" indent="0">
              <a:buNone/>
            </a:pPr>
            <a:r>
              <a:rPr lang="en-US" sz="2200" dirty="0">
                <a:solidFill>
                  <a:srgbClr val="000000"/>
                </a:solidFill>
              </a:rPr>
              <a:t>    Unnecessarily flushes a large amount of</a:t>
            </a:r>
            <a:br>
              <a:rPr lang="en-US" sz="2200" dirty="0">
                <a:solidFill>
                  <a:srgbClr val="000000"/>
                </a:solidFill>
              </a:rPr>
            </a:br>
            <a:r>
              <a:rPr lang="en-US" sz="2200" dirty="0">
                <a:solidFill>
                  <a:srgbClr val="000000"/>
                </a:solidFill>
              </a:rPr>
              <a:t>    data in</a:t>
            </a:r>
            <a:r>
              <a:rPr lang="en-US" sz="2200" dirty="0"/>
              <a:t> </a:t>
            </a:r>
            <a:r>
              <a:rPr lang="en-US" sz="2200" dirty="0">
                <a:solidFill>
                  <a:srgbClr val="0000FF"/>
                </a:solidFill>
              </a:rPr>
              <a:t>pointer-based data structure</a:t>
            </a:r>
          </a:p>
          <a:p>
            <a:pPr lvl="1"/>
            <a:endParaRPr lang="en-US" sz="2200" dirty="0"/>
          </a:p>
          <a:p>
            <a:pPr marL="457200" lvl="1" indent="0">
              <a:buNone/>
            </a:pPr>
            <a:r>
              <a:rPr lang="en-US" sz="2200" dirty="0">
                <a:solidFill>
                  <a:srgbClr val="595959"/>
                </a:solidFill>
              </a:rPr>
              <a:t> </a:t>
            </a:r>
          </a:p>
          <a:p>
            <a:pPr marL="457200" lvl="1" indent="0">
              <a:buNone/>
            </a:pPr>
            <a:endParaRPr lang="en-US" sz="2400" dirty="0">
              <a:solidFill>
                <a:schemeClr val="tx2"/>
              </a:solidFill>
            </a:endParaRPr>
          </a:p>
          <a:p>
            <a:r>
              <a:rPr lang="en-US" sz="2600" dirty="0">
                <a:solidFill>
                  <a:schemeClr val="tx2"/>
                </a:solidFill>
              </a:rPr>
              <a:t>Does not allow concurrent accesses </a:t>
            </a:r>
          </a:p>
          <a:p>
            <a:pPr lvl="1"/>
            <a:r>
              <a:rPr lang="en-US" sz="2200" dirty="0">
                <a:solidFill>
                  <a:srgbClr val="0000FF"/>
                </a:solidFill>
              </a:rPr>
              <a:t>Blocks CPUs</a:t>
            </a:r>
            <a:r>
              <a:rPr lang="en-US" sz="2200" dirty="0">
                <a:solidFill>
                  <a:prstClr val="black">
                    <a:lumMod val="65000"/>
                    <a:lumOff val="35000"/>
                  </a:prstClr>
                </a:solidFill>
              </a:rPr>
              <a:t> accessing</a:t>
            </a:r>
            <a:br>
              <a:rPr lang="en-US" sz="2200" dirty="0">
                <a:solidFill>
                  <a:prstClr val="black">
                    <a:lumMod val="65000"/>
                    <a:lumOff val="35000"/>
                  </a:prstClr>
                </a:solidFill>
              </a:rPr>
            </a:br>
            <a:r>
              <a:rPr lang="en-US" sz="2200" dirty="0">
                <a:solidFill>
                  <a:prstClr val="black">
                    <a:lumMod val="65000"/>
                    <a:lumOff val="35000"/>
                  </a:prstClr>
                </a:solidFill>
              </a:rPr>
              <a:t> PIM-data during PIM execution</a:t>
            </a:r>
          </a:p>
          <a:p>
            <a:pPr marL="457200" lvl="1" indent="0">
              <a:buNone/>
            </a:pPr>
            <a:r>
              <a:rPr lang="en-US" sz="2200" dirty="0"/>
              <a:t>     </a:t>
            </a:r>
            <a:r>
              <a:rPr lang="en-US" sz="2200" dirty="0">
                <a:solidFill>
                  <a:srgbClr val="000000"/>
                </a:solidFill>
              </a:rPr>
              <a:t>Coarse-grained locks frequently </a:t>
            </a:r>
            <a:br>
              <a:rPr lang="en-US" sz="2200" dirty="0">
                <a:solidFill>
                  <a:srgbClr val="000000"/>
                </a:solidFill>
              </a:rPr>
            </a:br>
            <a:r>
              <a:rPr lang="en-US" sz="2200" dirty="0">
                <a:solidFill>
                  <a:srgbClr val="000000"/>
                </a:solidFill>
              </a:rPr>
              <a:t>     cause</a:t>
            </a:r>
            <a:r>
              <a:rPr lang="en-US" sz="2200" dirty="0"/>
              <a:t> </a:t>
            </a:r>
            <a:r>
              <a:rPr lang="en-US" sz="2200" dirty="0">
                <a:solidFill>
                  <a:srgbClr val="0000FF"/>
                </a:solidFill>
              </a:rPr>
              <a:t>thread serialization</a:t>
            </a:r>
            <a:br>
              <a:rPr lang="en-US" sz="2200" dirty="0">
                <a:solidFill>
                  <a:prstClr val="black">
                    <a:lumMod val="65000"/>
                    <a:lumOff val="35000"/>
                  </a:prstClr>
                </a:solidFill>
              </a:rPr>
            </a:br>
            <a:endParaRPr lang="en-US" sz="2200" dirty="0">
              <a:solidFill>
                <a:prstClr val="black">
                  <a:lumMod val="65000"/>
                  <a:lumOff val="35000"/>
                </a:prstClr>
              </a:solidFill>
            </a:endParaRPr>
          </a:p>
          <a:p>
            <a:endParaRPr lang="en-US" sz="26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pPr marL="0" indent="0">
              <a:buNone/>
            </a:pPr>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pPr marL="344487" lvl="1" indent="0">
              <a:buNone/>
            </a:pPr>
            <a:r>
              <a:rPr lang="en-US" sz="1400" dirty="0"/>
              <a:t>          </a:t>
            </a:r>
          </a:p>
          <a:p>
            <a:pPr marL="344487" lvl="1" indent="0">
              <a:buNone/>
            </a:pPr>
            <a:endParaRPr lang="en-US" sz="1400" dirty="0"/>
          </a:p>
          <a:p>
            <a:endParaRPr lang="en-US" sz="2400" dirty="0"/>
          </a:p>
          <a:p>
            <a:pPr marL="0" indent="0">
              <a:buNone/>
            </a:pPr>
            <a:endParaRPr lang="en-US" sz="2400" dirty="0">
              <a:solidFill>
                <a:schemeClr val="tx2"/>
              </a:solidFill>
            </a:endParaRPr>
          </a:p>
          <a:p>
            <a:pPr marL="344487" lvl="1" indent="0">
              <a:buNone/>
            </a:pPr>
            <a:r>
              <a:rPr lang="en-US" sz="1400" dirty="0"/>
              <a:t>    </a:t>
            </a:r>
            <a:endParaRPr lang="en-US" sz="2400" dirty="0"/>
          </a:p>
        </p:txBody>
      </p:sp>
      <p:sp>
        <p:nvSpPr>
          <p:cNvPr id="4" name="Slide Number Placeholder 3"/>
          <p:cNvSpPr>
            <a:spLocks noGrp="1"/>
          </p:cNvSpPr>
          <p:nvPr>
            <p:ph type="sldNum" sz="quarter" idx="12"/>
          </p:nvPr>
        </p:nvSpPr>
        <p:spPr>
          <a:xfrm>
            <a:off x="7391400" y="6492875"/>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19</a:t>
            </a:r>
          </a:p>
        </p:txBody>
      </p:sp>
      <p:grpSp>
        <p:nvGrpSpPr>
          <p:cNvPr id="111" name="Group 110"/>
          <p:cNvGrpSpPr/>
          <p:nvPr/>
        </p:nvGrpSpPr>
        <p:grpSpPr>
          <a:xfrm>
            <a:off x="5638800" y="2209800"/>
            <a:ext cx="3200400" cy="1676399"/>
            <a:chOff x="1828800" y="2057402"/>
            <a:chExt cx="5562600" cy="1981201"/>
          </a:xfrm>
        </p:grpSpPr>
        <p:grpSp>
          <p:nvGrpSpPr>
            <p:cNvPr id="112" name="Group 111"/>
            <p:cNvGrpSpPr/>
            <p:nvPr/>
          </p:nvGrpSpPr>
          <p:grpSpPr>
            <a:xfrm>
              <a:off x="1828800" y="2057402"/>
              <a:ext cx="5562600" cy="1981201"/>
              <a:chOff x="2438400" y="4850703"/>
              <a:chExt cx="4316264" cy="1929730"/>
            </a:xfrm>
          </p:grpSpPr>
          <p:grpSp>
            <p:nvGrpSpPr>
              <p:cNvPr id="116" name="Group 115"/>
              <p:cNvGrpSpPr/>
              <p:nvPr/>
            </p:nvGrpSpPr>
            <p:grpSpPr>
              <a:xfrm>
                <a:off x="2438400" y="4850703"/>
                <a:ext cx="4191000" cy="1815295"/>
                <a:chOff x="859838" y="4558634"/>
                <a:chExt cx="3315420" cy="1613667"/>
              </a:xfrm>
            </p:grpSpPr>
            <p:sp>
              <p:nvSpPr>
                <p:cNvPr id="119" name="Rounded Rectangle 118"/>
                <p:cNvSpPr/>
                <p:nvPr/>
              </p:nvSpPr>
              <p:spPr>
                <a:xfrm>
                  <a:off x="859838" y="5530139"/>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CPU</a:t>
                  </a:r>
                </a:p>
              </p:txBody>
            </p:sp>
            <p:sp>
              <p:nvSpPr>
                <p:cNvPr id="120" name="Rounded Rectangle 119"/>
                <p:cNvSpPr/>
                <p:nvPr/>
              </p:nvSpPr>
              <p:spPr>
                <a:xfrm>
                  <a:off x="3352800" y="5486400"/>
                  <a:ext cx="822458" cy="62226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PIM</a:t>
                  </a:r>
                </a:p>
              </p:txBody>
            </p:sp>
            <p:sp>
              <p:nvSpPr>
                <p:cNvPr id="121" name="Left-Right Arrow 120"/>
                <p:cNvSpPr/>
                <p:nvPr/>
              </p:nvSpPr>
              <p:spPr>
                <a:xfrm>
                  <a:off x="1935644" y="5746209"/>
                  <a:ext cx="1284590" cy="426092"/>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2" name="Freeform 121"/>
                <p:cNvSpPr/>
                <p:nvPr/>
              </p:nvSpPr>
              <p:spPr>
                <a:xfrm>
                  <a:off x="3836698" y="4654027"/>
                  <a:ext cx="278280" cy="73557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122"/>
                <p:cNvSpPr/>
                <p:nvPr/>
              </p:nvSpPr>
              <p:spPr>
                <a:xfrm>
                  <a:off x="3527364" y="4649569"/>
                  <a:ext cx="278280" cy="735578"/>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123"/>
                <p:cNvSpPr/>
                <p:nvPr/>
              </p:nvSpPr>
              <p:spPr>
                <a:xfrm>
                  <a:off x="1410291" y="4558634"/>
                  <a:ext cx="241122" cy="81714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6600"/>
                    </a:solidFill>
                    <a:effectLst/>
                    <a:uLnTx/>
                    <a:uFillTx/>
                    <a:latin typeface="Calibri"/>
                    <a:ea typeface="+mn-ea"/>
                    <a:cs typeface="+mn-cs"/>
                  </a:endParaRPr>
                </a:p>
              </p:txBody>
            </p:sp>
            <p:sp>
              <p:nvSpPr>
                <p:cNvPr id="125" name="Freeform 124"/>
                <p:cNvSpPr/>
                <p:nvPr/>
              </p:nvSpPr>
              <p:spPr>
                <a:xfrm>
                  <a:off x="1100959" y="4581833"/>
                  <a:ext cx="241122" cy="817142"/>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6600"/>
                    </a:solidFill>
                    <a:effectLst/>
                    <a:uLnTx/>
                    <a:uFillTx/>
                    <a:latin typeface="Calibri"/>
                    <a:ea typeface="+mn-ea"/>
                    <a:cs typeface="+mn-cs"/>
                  </a:endParaRPr>
                </a:p>
              </p:txBody>
            </p:sp>
          </p:grpSp>
          <p:sp>
            <p:nvSpPr>
              <p:cNvPr id="117" name="Rounded Rectangle 116"/>
              <p:cNvSpPr/>
              <p:nvPr/>
            </p:nvSpPr>
            <p:spPr>
              <a:xfrm>
                <a:off x="2590800" y="6080412"/>
                <a:ext cx="1039664" cy="70002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Rounded Rectangle 117"/>
              <p:cNvSpPr/>
              <p:nvPr/>
            </p:nvSpPr>
            <p:spPr>
              <a:xfrm>
                <a:off x="5715000" y="6019800"/>
                <a:ext cx="1039664" cy="700021"/>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PIM</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grpSp>
        <p:cxnSp>
          <p:nvCxnSpPr>
            <p:cNvPr id="113" name="Straight Arrow Connector 112"/>
            <p:cNvCxnSpPr/>
            <p:nvPr/>
          </p:nvCxnSpPr>
          <p:spPr>
            <a:xfrm>
              <a:off x="3683000" y="3263350"/>
              <a:ext cx="1545167" cy="0"/>
            </a:xfrm>
            <a:prstGeom prst="straightConnector1">
              <a:avLst/>
            </a:prstGeom>
            <a:ln w="5715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3403121" y="2791180"/>
              <a:ext cx="2079326" cy="3260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Flush dirty data</a:t>
              </a:r>
            </a:p>
          </p:txBody>
        </p:sp>
      </p:grpSp>
      <p:grpSp>
        <p:nvGrpSpPr>
          <p:cNvPr id="27" name="Group 26"/>
          <p:cNvGrpSpPr/>
          <p:nvPr/>
        </p:nvGrpSpPr>
        <p:grpSpPr>
          <a:xfrm>
            <a:off x="5105400" y="4191000"/>
            <a:ext cx="3657600" cy="2599034"/>
            <a:chOff x="4936028" y="3962399"/>
            <a:chExt cx="3904466" cy="2675236"/>
          </a:xfrm>
        </p:grpSpPr>
        <p:grpSp>
          <p:nvGrpSpPr>
            <p:cNvPr id="28" name="Group 27"/>
            <p:cNvGrpSpPr/>
            <p:nvPr/>
          </p:nvGrpSpPr>
          <p:grpSpPr>
            <a:xfrm>
              <a:off x="4936028" y="3962399"/>
              <a:ext cx="3904466" cy="2675236"/>
              <a:chOff x="4936028" y="3962399"/>
              <a:chExt cx="3904466" cy="2675236"/>
            </a:xfrm>
          </p:grpSpPr>
          <p:grpSp>
            <p:nvGrpSpPr>
              <p:cNvPr id="30" name="Group 29"/>
              <p:cNvGrpSpPr/>
              <p:nvPr/>
            </p:nvGrpSpPr>
            <p:grpSpPr>
              <a:xfrm>
                <a:off x="4936028" y="3962399"/>
                <a:ext cx="3880001" cy="2675236"/>
                <a:chOff x="5208463" y="3814011"/>
                <a:chExt cx="3303526" cy="2823626"/>
              </a:xfrm>
            </p:grpSpPr>
            <p:grpSp>
              <p:nvGrpSpPr>
                <p:cNvPr id="33" name="Group 32"/>
                <p:cNvGrpSpPr/>
                <p:nvPr/>
              </p:nvGrpSpPr>
              <p:grpSpPr>
                <a:xfrm>
                  <a:off x="5208463" y="3814011"/>
                  <a:ext cx="3303526" cy="2823626"/>
                  <a:chOff x="5208463" y="3814011"/>
                  <a:chExt cx="3303526" cy="2823626"/>
                </a:xfrm>
              </p:grpSpPr>
              <p:sp>
                <p:nvSpPr>
                  <p:cNvPr id="35" name="TextBox 34"/>
                  <p:cNvSpPr txBox="1"/>
                  <p:nvPr/>
                </p:nvSpPr>
                <p:spPr>
                  <a:xfrm rot="478454">
                    <a:off x="6558485" y="4412641"/>
                    <a:ext cx="1444524" cy="32484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Access to PIM data</a:t>
                    </a:r>
                  </a:p>
                </p:txBody>
              </p:sp>
              <p:grpSp>
                <p:nvGrpSpPr>
                  <p:cNvPr id="36" name="Group 35"/>
                  <p:cNvGrpSpPr/>
                  <p:nvPr/>
                </p:nvGrpSpPr>
                <p:grpSpPr>
                  <a:xfrm>
                    <a:off x="5208463" y="3814011"/>
                    <a:ext cx="3303526" cy="2823626"/>
                    <a:chOff x="5029257" y="912396"/>
                    <a:chExt cx="3307298" cy="3058928"/>
                  </a:xfrm>
                </p:grpSpPr>
                <p:grpSp>
                  <p:nvGrpSpPr>
                    <p:cNvPr id="37" name="Group 36"/>
                    <p:cNvGrpSpPr/>
                    <p:nvPr/>
                  </p:nvGrpSpPr>
                  <p:grpSpPr>
                    <a:xfrm>
                      <a:off x="5029257" y="912396"/>
                      <a:ext cx="3307298" cy="3058928"/>
                      <a:chOff x="4764940" y="912396"/>
                      <a:chExt cx="3307298" cy="3058928"/>
                    </a:xfrm>
                  </p:grpSpPr>
                  <p:grpSp>
                    <p:nvGrpSpPr>
                      <p:cNvPr id="39" name="Group 38"/>
                      <p:cNvGrpSpPr/>
                      <p:nvPr/>
                    </p:nvGrpSpPr>
                    <p:grpSpPr>
                      <a:xfrm>
                        <a:off x="5577202" y="912396"/>
                        <a:ext cx="2495036" cy="3058928"/>
                        <a:chOff x="5399295" y="908386"/>
                        <a:chExt cx="2174818" cy="3215796"/>
                      </a:xfrm>
                    </p:grpSpPr>
                    <p:grpSp>
                      <p:nvGrpSpPr>
                        <p:cNvPr id="42" name="Group 41"/>
                        <p:cNvGrpSpPr/>
                        <p:nvPr/>
                      </p:nvGrpSpPr>
                      <p:grpSpPr>
                        <a:xfrm>
                          <a:off x="5399295" y="908386"/>
                          <a:ext cx="2174818" cy="3215796"/>
                          <a:chOff x="5323095" y="1136986"/>
                          <a:chExt cx="2174818" cy="3215796"/>
                        </a:xfrm>
                      </p:grpSpPr>
                      <p:grpSp>
                        <p:nvGrpSpPr>
                          <p:cNvPr id="44" name="Group 43"/>
                          <p:cNvGrpSpPr/>
                          <p:nvPr/>
                        </p:nvGrpSpPr>
                        <p:grpSpPr>
                          <a:xfrm>
                            <a:off x="5323095" y="1136986"/>
                            <a:ext cx="2173847" cy="3215796"/>
                            <a:chOff x="2700373" y="766015"/>
                            <a:chExt cx="4858252" cy="5804118"/>
                          </a:xfrm>
                        </p:grpSpPr>
                        <p:sp>
                          <p:nvSpPr>
                            <p:cNvPr id="47" name="Rectangle 46"/>
                            <p:cNvSpPr/>
                            <p:nvPr/>
                          </p:nvSpPr>
                          <p:spPr>
                            <a:xfrm>
                              <a:off x="2700373" y="1540933"/>
                              <a:ext cx="1143000" cy="5029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8" name="TextBox 47"/>
                            <p:cNvSpPr txBox="1"/>
                            <p:nvPr/>
                          </p:nvSpPr>
                          <p:spPr>
                            <a:xfrm>
                              <a:off x="2765386" y="766015"/>
                              <a:ext cx="940473" cy="7345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a:t>
                              </a:r>
                              <a:endParaRPr kumimoji="0" lang="en-US" sz="1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49" name="Rectangle 48"/>
                            <p:cNvSpPr/>
                            <p:nvPr/>
                          </p:nvSpPr>
                          <p:spPr>
                            <a:xfrm>
                              <a:off x="6415625" y="1540933"/>
                              <a:ext cx="1143000" cy="50292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50" name="TextBox 49"/>
                            <p:cNvSpPr txBox="1"/>
                            <p:nvPr/>
                          </p:nvSpPr>
                          <p:spPr>
                            <a:xfrm>
                              <a:off x="6526932" y="766017"/>
                              <a:ext cx="925543" cy="7345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PIM</a:t>
                              </a:r>
                              <a:endParaRPr kumimoji="0" lang="en-US" sz="1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1" name="Freeform 50"/>
                            <p:cNvSpPr/>
                            <p:nvPr/>
                          </p:nvSpPr>
                          <p:spPr>
                            <a:xfrm>
                              <a:off x="3044186" y="1697569"/>
                              <a:ext cx="398904" cy="914401"/>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Rounded Rectangle 44"/>
                          <p:cNvSpPr/>
                          <p:nvPr/>
                        </p:nvSpPr>
                        <p:spPr>
                          <a:xfrm>
                            <a:off x="6985503" y="1869762"/>
                            <a:ext cx="512410" cy="1094488"/>
                          </a:xfrm>
                          <a:prstGeom prst="roundRect">
                            <a:avLst/>
                          </a:pr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6" name="Rounded Rectangle 45"/>
                          <p:cNvSpPr/>
                          <p:nvPr/>
                        </p:nvSpPr>
                        <p:spPr>
                          <a:xfrm>
                            <a:off x="5335349" y="2260601"/>
                            <a:ext cx="491510" cy="694267"/>
                          </a:xfrm>
                          <a:prstGeom prst="round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grpSp>
                    <p:sp>
                      <p:nvSpPr>
                        <p:cNvPr id="43" name="Freeform 42"/>
                        <p:cNvSpPr/>
                        <p:nvPr/>
                      </p:nvSpPr>
                      <p:spPr>
                        <a:xfrm>
                          <a:off x="7210715" y="1915954"/>
                          <a:ext cx="210764" cy="627896"/>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40" name="Straight Arrow Connector 39"/>
                      <p:cNvCxnSpPr/>
                      <p:nvPr/>
                    </p:nvCxnSpPr>
                    <p:spPr>
                      <a:xfrm>
                        <a:off x="5322177" y="1304325"/>
                        <a:ext cx="0" cy="2590800"/>
                      </a:xfrm>
                      <a:prstGeom prst="straightConnector1">
                        <a:avLst/>
                      </a:prstGeom>
                      <a:ln w="3810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764940" y="1260913"/>
                        <a:ext cx="547070" cy="387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Time</a:t>
                        </a:r>
                      </a:p>
                    </p:txBody>
                  </p:sp>
                </p:grpSp>
                <p:sp>
                  <p:nvSpPr>
                    <p:cNvPr id="38" name="TextBox 37"/>
                    <p:cNvSpPr txBox="1"/>
                    <p:nvPr/>
                  </p:nvSpPr>
                  <p:spPr>
                    <a:xfrm>
                      <a:off x="5765234" y="2146300"/>
                      <a:ext cx="734516" cy="3971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STALL</a:t>
                      </a:r>
                      <a:endParaRPr kumimoji="0" lang="en-US" sz="1100" b="1" i="0" u="none" strike="noStrike" kern="1200" cap="none" spc="0" normalizeH="0" baseline="0" noProof="0" dirty="0">
                        <a:ln>
                          <a:noFill/>
                        </a:ln>
                        <a:solidFill>
                          <a:srgbClr val="FF0000"/>
                        </a:solidFill>
                        <a:effectLst/>
                        <a:uLnTx/>
                        <a:uFillTx/>
                        <a:latin typeface="Calibri"/>
                        <a:ea typeface="+mn-ea"/>
                        <a:cs typeface="+mn-cs"/>
                      </a:endParaRPr>
                    </a:p>
                  </p:txBody>
                </p:sp>
              </p:grpSp>
            </p:grpSp>
            <p:cxnSp>
              <p:nvCxnSpPr>
                <p:cNvPr id="34" name="Straight Arrow Connector 33"/>
                <p:cNvCxnSpPr/>
                <p:nvPr/>
              </p:nvCxnSpPr>
              <p:spPr>
                <a:xfrm>
                  <a:off x="6553200" y="4724400"/>
                  <a:ext cx="1371600" cy="152400"/>
                </a:xfrm>
                <a:prstGeom prst="straightConnector1">
                  <a:avLst/>
                </a:prstGeom>
                <a:ln w="3810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5622289" y="4876799"/>
                <a:ext cx="3218205" cy="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9" idx="3"/>
              </p:cNvCxnSpPr>
              <p:nvPr/>
            </p:nvCxnSpPr>
            <p:spPr>
              <a:xfrm flipV="1">
                <a:off x="5638800" y="5478605"/>
                <a:ext cx="3175923" cy="7795"/>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6096000" y="5562600"/>
              <a:ext cx="228600" cy="6096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4" name="Picture 63" descr="safari.png"/>
          <p:cNvPicPr>
            <a:picLocks noChangeAspect="1"/>
          </p:cNvPicPr>
          <p:nvPr/>
        </p:nvPicPr>
        <p:blipFill>
          <a:blip r:embed="rId3" cstate="print"/>
          <a:stretch>
            <a:fillRect/>
          </a:stretch>
        </p:blipFill>
        <p:spPr>
          <a:xfrm>
            <a:off x="76200" y="6580437"/>
            <a:ext cx="959296" cy="277563"/>
          </a:xfrm>
          <a:prstGeom prst="rect">
            <a:avLst/>
          </a:prstGeom>
        </p:spPr>
      </p:pic>
      <p:pic>
        <p:nvPicPr>
          <p:cNvPr id="52" name="Picture 8" descr="http://www.charbase.com/images/glyph/100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209800"/>
            <a:ext cx="322729" cy="322729"/>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8" descr="http://www.charbase.com/images/glyph/100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5410200"/>
            <a:ext cx="322729" cy="3227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9938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500"/>
                                        <p:tgtEl>
                                          <p:spTgt spid="1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Summary</a:t>
            </a:r>
          </a:p>
        </p:txBody>
      </p:sp>
      <p:sp>
        <p:nvSpPr>
          <p:cNvPr id="3" name="Content Placeholder 2"/>
          <p:cNvSpPr>
            <a:spLocks noGrp="1"/>
          </p:cNvSpPr>
          <p:nvPr>
            <p:ph idx="1"/>
          </p:nvPr>
        </p:nvSpPr>
        <p:spPr>
          <a:xfrm>
            <a:off x="152400" y="990600"/>
            <a:ext cx="8839200" cy="5562600"/>
          </a:xfrm>
        </p:spPr>
        <p:txBody>
          <a:bodyPr>
            <a:normAutofit fontScale="92500" lnSpcReduction="10000"/>
          </a:bodyPr>
          <a:lstStyle/>
          <a:p>
            <a:r>
              <a:rPr lang="en-US" sz="2800" dirty="0">
                <a:solidFill>
                  <a:srgbClr val="0000FF"/>
                </a:solidFill>
              </a:rPr>
              <a:t>Conventional cache coherence </a:t>
            </a:r>
            <a:r>
              <a:rPr lang="en-US" sz="2800" dirty="0">
                <a:solidFill>
                  <a:schemeClr val="tx2"/>
                </a:solidFill>
              </a:rPr>
              <a:t>loses a significant portion of PIM benefits</a:t>
            </a:r>
          </a:p>
          <a:p>
            <a:endParaRPr lang="en-US" sz="2600" dirty="0">
              <a:solidFill>
                <a:schemeClr val="tx2"/>
              </a:solidFill>
            </a:endParaRPr>
          </a:p>
          <a:p>
            <a:r>
              <a:rPr lang="en-US" sz="2800" dirty="0">
                <a:solidFill>
                  <a:schemeClr val="tx2"/>
                </a:solidFill>
              </a:rPr>
              <a:t>Prior works use other approaches to avoid those costs</a:t>
            </a:r>
          </a:p>
          <a:p>
            <a:pPr lvl="1"/>
            <a:r>
              <a:rPr lang="en-US" sz="2400" dirty="0">
                <a:solidFill>
                  <a:srgbClr val="595959"/>
                </a:solidFill>
              </a:rPr>
              <a:t>Their assumption: </a:t>
            </a:r>
            <a:r>
              <a:rPr lang="en-US" sz="2400" dirty="0">
                <a:solidFill>
                  <a:srgbClr val="0000FF"/>
                </a:solidFill>
              </a:rPr>
              <a:t>Zero</a:t>
            </a:r>
            <a:r>
              <a:rPr lang="en-US" sz="2400" dirty="0">
                <a:solidFill>
                  <a:srgbClr val="595959"/>
                </a:solidFill>
              </a:rPr>
              <a:t> or </a:t>
            </a:r>
            <a:r>
              <a:rPr lang="en-US" sz="2400" dirty="0">
                <a:solidFill>
                  <a:srgbClr val="0000FF"/>
                </a:solidFill>
              </a:rPr>
              <a:t>a limited</a:t>
            </a:r>
            <a:r>
              <a:rPr lang="en-US" sz="2400" dirty="0">
                <a:solidFill>
                  <a:srgbClr val="595959"/>
                </a:solidFill>
              </a:rPr>
              <a:t> amount of sharing</a:t>
            </a:r>
          </a:p>
          <a:p>
            <a:endParaRPr lang="en-US" sz="2600" dirty="0">
              <a:solidFill>
                <a:schemeClr val="tx2"/>
              </a:solidFill>
            </a:endParaRPr>
          </a:p>
          <a:p>
            <a:r>
              <a:rPr lang="en-US" sz="2800" dirty="0">
                <a:solidFill>
                  <a:schemeClr val="tx2"/>
                </a:solidFill>
              </a:rPr>
              <a:t>We observe that those assumptions </a:t>
            </a:r>
            <a:r>
              <a:rPr lang="en-US" sz="2800" u="sng" dirty="0">
                <a:solidFill>
                  <a:schemeClr val="tx2"/>
                </a:solidFill>
              </a:rPr>
              <a:t>do not hold </a:t>
            </a:r>
            <a:r>
              <a:rPr lang="en-US" sz="2800" dirty="0">
                <a:solidFill>
                  <a:schemeClr val="tx2"/>
                </a:solidFill>
              </a:rPr>
              <a:t>for a number of important data-intensive applications</a:t>
            </a:r>
            <a:endParaRPr lang="en-US" sz="2800" dirty="0">
              <a:solidFill>
                <a:srgbClr val="595959"/>
              </a:solidFill>
            </a:endParaRPr>
          </a:p>
          <a:p>
            <a:pPr lvl="1"/>
            <a:r>
              <a:rPr lang="en-US" sz="2400" dirty="0"/>
              <a:t>Using prior approaches </a:t>
            </a:r>
            <a:r>
              <a:rPr lang="en-US" sz="2400" dirty="0">
                <a:solidFill>
                  <a:srgbClr val="0000FF"/>
                </a:solidFill>
              </a:rPr>
              <a:t>eliminates a significant portion </a:t>
            </a:r>
            <a:r>
              <a:rPr lang="en-US" sz="2400" dirty="0"/>
              <a:t>of PIM benefits </a:t>
            </a:r>
          </a:p>
          <a:p>
            <a:pPr lvl="1"/>
            <a:endParaRPr lang="en-US" sz="2200" dirty="0"/>
          </a:p>
          <a:p>
            <a:r>
              <a:rPr lang="en-US" sz="2800" dirty="0">
                <a:solidFill>
                  <a:schemeClr val="tx2"/>
                </a:solidFill>
              </a:rPr>
              <a:t>We want to get the best of both worlds</a:t>
            </a:r>
          </a:p>
          <a:p>
            <a:pPr marL="857250" lvl="2" indent="0">
              <a:buNone/>
            </a:pPr>
            <a:r>
              <a:rPr lang="en-US" sz="2400" dirty="0"/>
              <a:t>1) Maintain the </a:t>
            </a:r>
            <a:r>
              <a:rPr lang="en-US" sz="2400" dirty="0">
                <a:solidFill>
                  <a:srgbClr val="0000FF"/>
                </a:solidFill>
              </a:rPr>
              <a:t>logical behavior</a:t>
            </a:r>
            <a:r>
              <a:rPr lang="en-US" sz="2400" dirty="0"/>
              <a:t> of conventional cache coherence 2) </a:t>
            </a:r>
            <a:r>
              <a:rPr lang="en-US" sz="2400" dirty="0">
                <a:solidFill>
                  <a:srgbClr val="0000FF"/>
                </a:solidFill>
              </a:rPr>
              <a:t>Retain</a:t>
            </a:r>
            <a:r>
              <a:rPr lang="en-US" sz="2400" dirty="0"/>
              <a:t> the large </a:t>
            </a:r>
            <a:r>
              <a:rPr lang="en-US" sz="2400" dirty="0">
                <a:solidFill>
                  <a:srgbClr val="0000FF"/>
                </a:solidFill>
              </a:rPr>
              <a:t>performance and energy benefits </a:t>
            </a:r>
            <a:r>
              <a:rPr lang="en-US" sz="2400" dirty="0"/>
              <a:t>of PIM</a:t>
            </a:r>
          </a:p>
          <a:p>
            <a:pPr lvl="1"/>
            <a:endParaRPr lang="en-US" sz="1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20</a:t>
            </a:r>
          </a:p>
        </p:txBody>
      </p:sp>
      <p:pic>
        <p:nvPicPr>
          <p:cNvPr id="8" name="Picture 7"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337645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000" dirty="0" err="1">
                <a:solidFill>
                  <a:schemeClr val="tx2"/>
                </a:solidFill>
              </a:rPr>
              <a:t>LazyPIM</a:t>
            </a:r>
            <a:endParaRPr lang="en-US" sz="4000" dirty="0">
              <a:solidFill>
                <a:schemeClr val="tx2"/>
              </a:solidFill>
            </a:endParaRP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41118393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PIM Architecture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22</a:t>
            </a:r>
          </a:p>
        </p:txBody>
      </p:sp>
      <p:pic>
        <p:nvPicPr>
          <p:cNvPr id="7" name="Picture 6" descr="safari.png"/>
          <p:cNvPicPr>
            <a:picLocks noChangeAspect="1"/>
          </p:cNvPicPr>
          <p:nvPr/>
        </p:nvPicPr>
        <p:blipFill>
          <a:blip r:embed="rId3" cstate="print"/>
          <a:stretch>
            <a:fillRect/>
          </a:stretch>
        </p:blipFill>
        <p:spPr>
          <a:xfrm>
            <a:off x="76200" y="6580437"/>
            <a:ext cx="959296" cy="277563"/>
          </a:xfrm>
          <a:prstGeom prst="rect">
            <a:avLst/>
          </a:prstGeom>
        </p:spPr>
      </p:pic>
      <p:grpSp>
        <p:nvGrpSpPr>
          <p:cNvPr id="6" name="Group 5"/>
          <p:cNvGrpSpPr/>
          <p:nvPr/>
        </p:nvGrpSpPr>
        <p:grpSpPr>
          <a:xfrm>
            <a:off x="1676400" y="1905000"/>
            <a:ext cx="6477000" cy="1066799"/>
            <a:chOff x="4136120" y="3355059"/>
            <a:chExt cx="7257777" cy="1635732"/>
          </a:xfrm>
        </p:grpSpPr>
        <p:grpSp>
          <p:nvGrpSpPr>
            <p:cNvPr id="8" name="Group 7"/>
            <p:cNvGrpSpPr/>
            <p:nvPr/>
          </p:nvGrpSpPr>
          <p:grpSpPr>
            <a:xfrm>
              <a:off x="4136120" y="3355059"/>
              <a:ext cx="7257777" cy="1635732"/>
              <a:chOff x="1417308" y="2297459"/>
              <a:chExt cx="6368042" cy="1087000"/>
            </a:xfrm>
          </p:grpSpPr>
          <p:cxnSp>
            <p:nvCxnSpPr>
              <p:cNvPr id="10" name="Straight Connector 9"/>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1" name="Cube 10"/>
              <p:cNvSpPr/>
              <p:nvPr/>
            </p:nvSpPr>
            <p:spPr>
              <a:xfrm>
                <a:off x="4078577" y="2674233"/>
                <a:ext cx="1760679" cy="710226"/>
              </a:xfrm>
              <a:prstGeom prst="cube">
                <a:avLst>
                  <a:gd name="adj" fmla="val 85440"/>
                </a:avLst>
              </a:prstGeom>
              <a:solidFill>
                <a:srgbClr val="009C48"/>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Cube 11"/>
              <p:cNvSpPr/>
              <p:nvPr/>
            </p:nvSpPr>
            <p:spPr>
              <a:xfrm>
                <a:off x="4201346" y="2580840"/>
                <a:ext cx="1568335" cy="651123"/>
              </a:xfrm>
              <a:prstGeom prst="cube">
                <a:avLst>
                  <a:gd name="adj" fmla="val 85440"/>
                </a:avLst>
              </a:prstGeom>
              <a:solidFill>
                <a:srgbClr val="FF6600"/>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Cube 12"/>
              <p:cNvSpPr/>
              <p:nvPr/>
            </p:nvSpPr>
            <p:spPr>
              <a:xfrm>
                <a:off x="4201346" y="2439149"/>
                <a:ext cx="1568335" cy="651123"/>
              </a:xfrm>
              <a:prstGeom prst="cube">
                <a:avLst>
                  <a:gd name="adj" fmla="val 85440"/>
                </a:avLst>
              </a:prstGeom>
              <a:solidFill>
                <a:srgbClr val="FF6600"/>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Cube 13"/>
              <p:cNvSpPr/>
              <p:nvPr/>
            </p:nvSpPr>
            <p:spPr>
              <a:xfrm>
                <a:off x="4201346" y="2297459"/>
                <a:ext cx="1568335" cy="651123"/>
              </a:xfrm>
              <a:prstGeom prst="cube">
                <a:avLst>
                  <a:gd name="adj" fmla="val 85440"/>
                </a:avLst>
              </a:prstGeom>
              <a:solidFill>
                <a:srgbClr val="FF6600"/>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Cube 14"/>
              <p:cNvSpPr/>
              <p:nvPr/>
            </p:nvSpPr>
            <p:spPr>
              <a:xfrm>
                <a:off x="1417308" y="2510977"/>
                <a:ext cx="1730618" cy="854068"/>
              </a:xfrm>
              <a:prstGeom prst="cube">
                <a:avLst>
                  <a:gd name="adj" fmla="val 82478"/>
                </a:avLst>
              </a:prstGeom>
              <a:solidFill>
                <a:sysClr val="window" lastClr="FFFFFF">
                  <a:lumMod val="85000"/>
                </a:sysClr>
              </a:solidFill>
              <a:ln w="9525" cap="flat" cmpd="sng" algn="ctr">
                <a:solidFill>
                  <a:schemeClr val="tx1"/>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prstClr val="black"/>
                    </a:solidFill>
                  </a:ln>
                  <a:solidFill>
                    <a:srgbClr val="C00000"/>
                  </a:solidFill>
                  <a:effectLst/>
                  <a:uLnTx/>
                  <a:uFillTx/>
                  <a:latin typeface="Calibri"/>
                  <a:ea typeface="+mn-ea"/>
                  <a:cs typeface="+mn-cs"/>
                </a:endParaRPr>
              </a:p>
            </p:txBody>
          </p:sp>
          <p:cxnSp>
            <p:nvCxnSpPr>
              <p:cNvPr id="16" name="Straight Arrow Connector 15"/>
              <p:cNvCxnSpPr/>
              <p:nvPr/>
            </p:nvCxnSpPr>
            <p:spPr>
              <a:xfrm flipH="1">
                <a:off x="2997438" y="3009183"/>
                <a:ext cx="1042512" cy="0"/>
              </a:xfrm>
              <a:prstGeom prst="straightConnector1">
                <a:avLst/>
              </a:prstGeom>
              <a:noFill/>
              <a:ln w="38100" cap="flat" cmpd="sng" algn="ctr">
                <a:solidFill>
                  <a:sysClr val="windowText" lastClr="000000"/>
                </a:solidFill>
                <a:prstDash val="solid"/>
                <a:miter lim="800000"/>
                <a:headEnd type="arrow"/>
                <a:tailEnd type="arrow"/>
              </a:ln>
              <a:effectLst/>
            </p:spPr>
          </p:cxnSp>
          <p:sp>
            <p:nvSpPr>
              <p:cNvPr id="17" name="TextBox 16"/>
              <p:cNvSpPr txBox="1"/>
              <p:nvPr/>
            </p:nvSpPr>
            <p:spPr>
              <a:xfrm>
                <a:off x="1944018" y="2653321"/>
                <a:ext cx="902931" cy="34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Times New Roman"/>
                    <a:ea typeface="+mn-ea"/>
                    <a:cs typeface="Times New Roman"/>
                  </a:rPr>
                  <a:t>CPU</a:t>
                </a:r>
              </a:p>
            </p:txBody>
          </p:sp>
        </p:grpSp>
        <p:sp>
          <p:nvSpPr>
            <p:cNvPr id="9" name="TextBox 8"/>
            <p:cNvSpPr txBox="1"/>
            <p:nvPr/>
          </p:nvSpPr>
          <p:spPr>
            <a:xfrm>
              <a:off x="7737927" y="3462161"/>
              <a:ext cx="963728" cy="4758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ysClr val="windowText" lastClr="000000"/>
                  </a:solidFill>
                  <a:effectLst/>
                  <a:uLnTx/>
                  <a:uFillTx/>
                  <a:latin typeface="Times New Roman"/>
                  <a:ea typeface="+mn-ea"/>
                  <a:cs typeface="Times New Roman"/>
                </a:rPr>
                <a:t>DRAM</a:t>
              </a:r>
            </a:p>
          </p:txBody>
        </p:sp>
      </p:grpSp>
      <p:cxnSp>
        <p:nvCxnSpPr>
          <p:cNvPr id="28" name="Straight Connector 27"/>
          <p:cNvCxnSpPr>
            <a:stCxn id="11" idx="4"/>
          </p:cNvCxnSpPr>
          <p:nvPr/>
        </p:nvCxnSpPr>
        <p:spPr>
          <a:xfrm>
            <a:off x="5578468" y="2921055"/>
            <a:ext cx="974732" cy="1041345"/>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1" idx="2"/>
          </p:cNvCxnSpPr>
          <p:nvPr/>
        </p:nvCxnSpPr>
        <p:spPr>
          <a:xfrm flipH="1">
            <a:off x="3352800" y="2921055"/>
            <a:ext cx="1030404" cy="1117545"/>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3276600" y="3886200"/>
            <a:ext cx="3429000" cy="2133600"/>
            <a:chOff x="3200400" y="4419600"/>
            <a:chExt cx="3429000" cy="2133600"/>
          </a:xfrm>
        </p:grpSpPr>
        <p:sp>
          <p:nvSpPr>
            <p:cNvPr id="19" name="Rounded Rectangle 18"/>
            <p:cNvSpPr/>
            <p:nvPr/>
          </p:nvSpPr>
          <p:spPr>
            <a:xfrm>
              <a:off x="3200400" y="4419600"/>
              <a:ext cx="3429000" cy="21336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nvGrpSpPr>
            <p:cNvPr id="20" name="Group 19"/>
            <p:cNvGrpSpPr/>
            <p:nvPr/>
          </p:nvGrpSpPr>
          <p:grpSpPr>
            <a:xfrm>
              <a:off x="3276600" y="4419600"/>
              <a:ext cx="1047859" cy="914400"/>
              <a:chOff x="4876800" y="3941234"/>
              <a:chExt cx="1447800" cy="773731"/>
            </a:xfrm>
          </p:grpSpPr>
          <p:sp>
            <p:nvSpPr>
              <p:cNvPr id="25" name="Rounded Rectangle 24"/>
              <p:cNvSpPr/>
              <p:nvPr/>
            </p:nvSpPr>
            <p:spPr>
              <a:xfrm>
                <a:off x="4876800" y="3998807"/>
                <a:ext cx="1447800" cy="71615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Rounded Rectangle 25"/>
              <p:cNvSpPr/>
              <p:nvPr/>
            </p:nvSpPr>
            <p:spPr>
              <a:xfrm>
                <a:off x="5029200" y="4286673"/>
                <a:ext cx="1143000" cy="340945"/>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L1 Cache</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5123381" y="3941234"/>
                <a:ext cx="875300" cy="2678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Core</a:t>
                </a: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grpSp>
          <p:nvGrpSpPr>
            <p:cNvPr id="41" name="Group 40"/>
            <p:cNvGrpSpPr/>
            <p:nvPr/>
          </p:nvGrpSpPr>
          <p:grpSpPr>
            <a:xfrm>
              <a:off x="5486400" y="4419600"/>
              <a:ext cx="1047859" cy="914400"/>
              <a:chOff x="4876800" y="3941234"/>
              <a:chExt cx="1447800" cy="773731"/>
            </a:xfrm>
          </p:grpSpPr>
          <p:sp>
            <p:nvSpPr>
              <p:cNvPr id="42" name="Rounded Rectangle 41"/>
              <p:cNvSpPr/>
              <p:nvPr/>
            </p:nvSpPr>
            <p:spPr>
              <a:xfrm>
                <a:off x="4876800" y="3998807"/>
                <a:ext cx="1447800" cy="71615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3" name="Rounded Rectangle 42"/>
              <p:cNvSpPr/>
              <p:nvPr/>
            </p:nvSpPr>
            <p:spPr>
              <a:xfrm>
                <a:off x="5029200" y="4286673"/>
                <a:ext cx="1143000" cy="340945"/>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L1 Cache</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p:cNvSpPr txBox="1"/>
              <p:nvPr/>
            </p:nvSpPr>
            <p:spPr>
              <a:xfrm>
                <a:off x="5123381" y="3941234"/>
                <a:ext cx="875300" cy="2678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Core</a:t>
                </a: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grpSp>
          <p:nvGrpSpPr>
            <p:cNvPr id="45" name="Group 44"/>
            <p:cNvGrpSpPr/>
            <p:nvPr/>
          </p:nvGrpSpPr>
          <p:grpSpPr>
            <a:xfrm>
              <a:off x="5486400" y="5562600"/>
              <a:ext cx="1047859" cy="914400"/>
              <a:chOff x="4876800" y="3941234"/>
              <a:chExt cx="1447800" cy="773731"/>
            </a:xfrm>
          </p:grpSpPr>
          <p:sp>
            <p:nvSpPr>
              <p:cNvPr id="46" name="Rounded Rectangle 45"/>
              <p:cNvSpPr/>
              <p:nvPr/>
            </p:nvSpPr>
            <p:spPr>
              <a:xfrm>
                <a:off x="4876800" y="3998807"/>
                <a:ext cx="1447800" cy="71615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7" name="Rounded Rectangle 46"/>
              <p:cNvSpPr/>
              <p:nvPr/>
            </p:nvSpPr>
            <p:spPr>
              <a:xfrm>
                <a:off x="5029200" y="4286673"/>
                <a:ext cx="1143000" cy="340945"/>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L1 Cache</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TextBox 47"/>
              <p:cNvSpPr txBox="1"/>
              <p:nvPr/>
            </p:nvSpPr>
            <p:spPr>
              <a:xfrm>
                <a:off x="5123381" y="3941234"/>
                <a:ext cx="875300" cy="2678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Core</a:t>
                </a: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grpSp>
          <p:nvGrpSpPr>
            <p:cNvPr id="49" name="Group 48"/>
            <p:cNvGrpSpPr/>
            <p:nvPr/>
          </p:nvGrpSpPr>
          <p:grpSpPr>
            <a:xfrm>
              <a:off x="3276600" y="5562600"/>
              <a:ext cx="1047859" cy="914400"/>
              <a:chOff x="4876800" y="3941234"/>
              <a:chExt cx="1447800" cy="773731"/>
            </a:xfrm>
          </p:grpSpPr>
          <p:sp>
            <p:nvSpPr>
              <p:cNvPr id="50" name="Rounded Rectangle 49"/>
              <p:cNvSpPr/>
              <p:nvPr/>
            </p:nvSpPr>
            <p:spPr>
              <a:xfrm>
                <a:off x="4876800" y="3998807"/>
                <a:ext cx="1447800" cy="716158"/>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1" name="Rounded Rectangle 50"/>
              <p:cNvSpPr/>
              <p:nvPr/>
            </p:nvSpPr>
            <p:spPr>
              <a:xfrm>
                <a:off x="5029200" y="4286673"/>
                <a:ext cx="1143000" cy="340945"/>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L1 Cache</a:t>
                </a: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p:cNvSpPr txBox="1"/>
              <p:nvPr/>
            </p:nvSpPr>
            <p:spPr>
              <a:xfrm>
                <a:off x="5123381" y="3941234"/>
                <a:ext cx="875300" cy="2678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Core</a:t>
                </a: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sp>
          <p:nvSpPr>
            <p:cNvPr id="54" name="Rounded Rectangle 53"/>
            <p:cNvSpPr/>
            <p:nvPr/>
          </p:nvSpPr>
          <p:spPr>
            <a:xfrm>
              <a:off x="4371729" y="5257800"/>
              <a:ext cx="1038471" cy="563495"/>
            </a:xfrm>
            <a:prstGeom prst="roundRect">
              <a:avLst/>
            </a:prstGeom>
            <a:solidFill>
              <a:schemeClr val="tx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PIM Directory</a:t>
              </a:r>
            </a:p>
          </p:txBody>
        </p:sp>
        <p:sp>
          <p:nvSpPr>
            <p:cNvPr id="55" name="TextBox 54"/>
            <p:cNvSpPr txBox="1"/>
            <p:nvPr/>
          </p:nvSpPr>
          <p:spPr>
            <a:xfrm>
              <a:off x="4648200" y="4572000"/>
              <a:ext cx="533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400" b="1" i="0" u="none" strike="noStrike" kern="1200" cap="none" spc="0" normalizeH="0" baseline="0" noProof="0" dirty="0">
                  <a:ln>
                    <a:noFill/>
                  </a:ln>
                  <a:solidFill>
                    <a:prstClr val="black">
                      <a:lumMod val="75000"/>
                      <a:lumOff val="25000"/>
                    </a:prstClr>
                  </a:solidFill>
                  <a:effectLst/>
                  <a:uLnTx/>
                  <a:uFillTx/>
                  <a:latin typeface="Mangal"/>
                  <a:ea typeface="+mn-ea"/>
                  <a:cs typeface="Mangal" panose="02040503050203030202" pitchFamily="18" charset="0"/>
                </a:rPr>
                <a:t>…</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6" name="TextBox 55"/>
            <p:cNvSpPr txBox="1"/>
            <p:nvPr/>
          </p:nvSpPr>
          <p:spPr>
            <a:xfrm>
              <a:off x="4648200" y="5943600"/>
              <a:ext cx="533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400" b="1" i="0" u="none" strike="noStrike" kern="1200" cap="none" spc="0" normalizeH="0" baseline="0" noProof="0" dirty="0">
                  <a:ln>
                    <a:noFill/>
                  </a:ln>
                  <a:solidFill>
                    <a:prstClr val="black">
                      <a:lumMod val="75000"/>
                      <a:lumOff val="25000"/>
                    </a:prstClr>
                  </a:solidFill>
                  <a:effectLst/>
                  <a:uLnTx/>
                  <a:uFillTx/>
                  <a:latin typeface="Mangal"/>
                  <a:ea typeface="+mn-ea"/>
                  <a:cs typeface="Mangal" panose="02040503050203030202" pitchFamily="18" charset="0"/>
                </a:rPr>
                <a:t>…</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spTree>
    <p:extLst>
      <p:ext uri="{BB962C8B-B14F-4D97-AF65-F5344CB8AC3E}">
        <p14:creationId xmlns:p14="http://schemas.microsoft.com/office/powerpoint/2010/main" val="23656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Proposal</a:t>
            </a:r>
          </a:p>
        </p:txBody>
      </p:sp>
      <p:sp>
        <p:nvSpPr>
          <p:cNvPr id="3" name="Content Placeholder 2"/>
          <p:cNvSpPr>
            <a:spLocks noGrp="1"/>
          </p:cNvSpPr>
          <p:nvPr>
            <p:ph idx="1"/>
          </p:nvPr>
        </p:nvSpPr>
        <p:spPr>
          <a:xfrm>
            <a:off x="152400" y="914400"/>
            <a:ext cx="8991600" cy="5486400"/>
          </a:xfrm>
        </p:spPr>
        <p:txBody>
          <a:bodyPr>
            <a:normAutofit/>
          </a:bodyPr>
          <a:lstStyle/>
          <a:p>
            <a:pPr lvl="1"/>
            <a:endParaRPr lang="en-US" sz="2400" dirty="0"/>
          </a:p>
          <a:p>
            <a:r>
              <a:rPr lang="en-US" sz="2800" dirty="0" err="1">
                <a:solidFill>
                  <a:schemeClr val="tx2"/>
                </a:solidFill>
              </a:rPr>
              <a:t>LazyPIM</a:t>
            </a:r>
            <a:r>
              <a:rPr lang="en-US" sz="2800" dirty="0">
                <a:solidFill>
                  <a:schemeClr val="tx2"/>
                </a:solidFill>
              </a:rPr>
              <a:t>:</a:t>
            </a:r>
          </a:p>
          <a:p>
            <a:pPr lvl="1"/>
            <a:r>
              <a:rPr lang="en-US" sz="2400" dirty="0"/>
              <a:t>Lets PIM cores use </a:t>
            </a:r>
            <a:r>
              <a:rPr lang="en-US" sz="2400" i="1" dirty="0">
                <a:solidFill>
                  <a:srgbClr val="0000FF"/>
                </a:solidFill>
              </a:rPr>
              <a:t>speculation</a:t>
            </a:r>
            <a:r>
              <a:rPr lang="en-US" sz="2400" i="1" dirty="0"/>
              <a:t> to </a:t>
            </a:r>
            <a:r>
              <a:rPr lang="en-US" sz="2400" i="1" dirty="0">
                <a:solidFill>
                  <a:srgbClr val="0000FF"/>
                </a:solidFill>
              </a:rPr>
              <a:t>avoid</a:t>
            </a:r>
            <a:r>
              <a:rPr lang="en-US" sz="2400" i="1" dirty="0"/>
              <a:t> </a:t>
            </a:r>
            <a:r>
              <a:rPr lang="en-US" sz="2400" dirty="0"/>
              <a:t>coherence lookups </a:t>
            </a:r>
            <a:r>
              <a:rPr lang="en-US" sz="2400" i="1" u="sng" dirty="0"/>
              <a:t>during execution</a:t>
            </a:r>
          </a:p>
          <a:p>
            <a:pPr lvl="1"/>
            <a:r>
              <a:rPr lang="en-US" sz="2400" dirty="0"/>
              <a:t>Uses </a:t>
            </a:r>
            <a:r>
              <a:rPr lang="en-US" sz="2400" dirty="0">
                <a:solidFill>
                  <a:srgbClr val="0000FF"/>
                </a:solidFill>
              </a:rPr>
              <a:t>compressed</a:t>
            </a:r>
            <a:r>
              <a:rPr lang="en-US" sz="2400" dirty="0"/>
              <a:t> </a:t>
            </a:r>
            <a:r>
              <a:rPr lang="en-US" sz="2400" i="1" dirty="0">
                <a:solidFill>
                  <a:srgbClr val="0000FF"/>
                </a:solidFill>
              </a:rPr>
              <a:t>signatures</a:t>
            </a:r>
            <a:r>
              <a:rPr lang="en-US" sz="2400" i="1" dirty="0"/>
              <a:t> </a:t>
            </a:r>
            <a:r>
              <a:rPr lang="en-US" sz="2400" dirty="0"/>
              <a:t>to batch the lookups and verify</a:t>
            </a:r>
            <a:r>
              <a:rPr lang="en-US" sz="2400" dirty="0">
                <a:solidFill>
                  <a:srgbClr val="0000FF"/>
                </a:solidFill>
              </a:rPr>
              <a:t> </a:t>
            </a:r>
            <a:r>
              <a:rPr lang="en-US" sz="2400" dirty="0"/>
              <a:t>correctness</a:t>
            </a:r>
            <a:r>
              <a:rPr lang="en-US" sz="2400" dirty="0">
                <a:solidFill>
                  <a:srgbClr val="0000FF"/>
                </a:solidFill>
              </a:rPr>
              <a:t> </a:t>
            </a:r>
            <a:r>
              <a:rPr lang="en-US" sz="2400" i="1" u="sng" dirty="0"/>
              <a:t>after</a:t>
            </a:r>
            <a:r>
              <a:rPr lang="en-US" sz="2400" i="1" dirty="0"/>
              <a:t> </a:t>
            </a:r>
            <a:r>
              <a:rPr lang="en-US" sz="2400" dirty="0"/>
              <a:t>the PIM core completes</a:t>
            </a:r>
          </a:p>
          <a:p>
            <a:pPr marL="457200" lvl="1" indent="0">
              <a:buNone/>
            </a:pPr>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23</a:t>
            </a: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grpSp>
        <p:nvGrpSpPr>
          <p:cNvPr id="8" name="Group 7"/>
          <p:cNvGrpSpPr/>
          <p:nvPr/>
        </p:nvGrpSpPr>
        <p:grpSpPr>
          <a:xfrm>
            <a:off x="2286000" y="5105400"/>
            <a:ext cx="4777935" cy="951483"/>
            <a:chOff x="1778791" y="3577823"/>
            <a:chExt cx="4576363" cy="828762"/>
          </a:xfrm>
        </p:grpSpPr>
        <p:grpSp>
          <p:nvGrpSpPr>
            <p:cNvPr id="13" name="Group 12"/>
            <p:cNvGrpSpPr/>
            <p:nvPr/>
          </p:nvGrpSpPr>
          <p:grpSpPr>
            <a:xfrm>
              <a:off x="1778791" y="3577823"/>
              <a:ext cx="4576363" cy="828762"/>
              <a:chOff x="2942560" y="6063770"/>
              <a:chExt cx="3812104" cy="700021"/>
            </a:xfrm>
          </p:grpSpPr>
          <p:sp>
            <p:nvSpPr>
              <p:cNvPr id="16" name="Rounded Rectangle 15"/>
              <p:cNvSpPr/>
              <p:nvPr/>
            </p:nvSpPr>
            <p:spPr>
              <a:xfrm>
                <a:off x="2942560" y="6063770"/>
                <a:ext cx="1039664" cy="70002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ounded Rectangle 16"/>
              <p:cNvSpPr/>
              <p:nvPr/>
            </p:nvSpPr>
            <p:spPr>
              <a:xfrm>
                <a:off x="5715000" y="6063770"/>
                <a:ext cx="1039664" cy="700021"/>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4" name="Left-Right Arrow 13"/>
            <p:cNvSpPr/>
            <p:nvPr/>
          </p:nvSpPr>
          <p:spPr>
            <a:xfrm>
              <a:off x="3127559" y="3976054"/>
              <a:ext cx="1873447" cy="251158"/>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5" name="TextBox 4"/>
          <p:cNvSpPr txBox="1"/>
          <p:nvPr/>
        </p:nvSpPr>
        <p:spPr>
          <a:xfrm>
            <a:off x="3657600" y="4876800"/>
            <a:ext cx="2041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No coherence check/update</a:t>
            </a:r>
          </a:p>
        </p:txBody>
      </p:sp>
      <p:sp>
        <p:nvSpPr>
          <p:cNvPr id="21" name="Freeform 20"/>
          <p:cNvSpPr/>
          <p:nvPr/>
        </p:nvSpPr>
        <p:spPr>
          <a:xfrm>
            <a:off x="6309360" y="4343400"/>
            <a:ext cx="301752" cy="6858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ounded Rectangle 22"/>
          <p:cNvSpPr/>
          <p:nvPr/>
        </p:nvSpPr>
        <p:spPr>
          <a:xfrm>
            <a:off x="5907024" y="5791200"/>
            <a:ext cx="1056326" cy="265683"/>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Signature</a:t>
            </a: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TextBox 23"/>
          <p:cNvSpPr txBox="1"/>
          <p:nvPr/>
        </p:nvSpPr>
        <p:spPr>
          <a:xfrm>
            <a:off x="5705856" y="3733800"/>
            <a:ext cx="1609344"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Speculative execution</a:t>
            </a:r>
          </a:p>
        </p:txBody>
      </p:sp>
      <p:sp>
        <p:nvSpPr>
          <p:cNvPr id="28" name="TextBox 27"/>
          <p:cNvSpPr txBox="1"/>
          <p:nvPr/>
        </p:nvSpPr>
        <p:spPr>
          <a:xfrm>
            <a:off x="5638800" y="5257800"/>
            <a:ext cx="15087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PIM</a:t>
            </a:r>
          </a:p>
        </p:txBody>
      </p:sp>
      <p:sp>
        <p:nvSpPr>
          <p:cNvPr id="18" name="TextBox 17"/>
          <p:cNvSpPr txBox="1"/>
          <p:nvPr/>
        </p:nvSpPr>
        <p:spPr>
          <a:xfrm>
            <a:off x="2209800" y="5257800"/>
            <a:ext cx="15087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CPU</a:t>
            </a:r>
          </a:p>
        </p:txBody>
      </p:sp>
      <p:sp>
        <p:nvSpPr>
          <p:cNvPr id="19" name="TextBox 18"/>
          <p:cNvSpPr txBox="1"/>
          <p:nvPr/>
        </p:nvSpPr>
        <p:spPr>
          <a:xfrm>
            <a:off x="1981200" y="6324600"/>
            <a:ext cx="2209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Verify Correctness</a:t>
            </a:r>
          </a:p>
        </p:txBody>
      </p:sp>
    </p:spTree>
    <p:extLst>
      <p:ext uri="{BB962C8B-B14F-4D97-AF65-F5344CB8AC3E}">
        <p14:creationId xmlns:p14="http://schemas.microsoft.com/office/powerpoint/2010/main" val="41808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37" presetClass="path" presetSubtype="0" accel="50000" decel="50000" fill="hold" grpId="0" nodeType="withEffect">
                                  <p:stCondLst>
                                    <p:cond delay="0"/>
                                  </p:stCondLst>
                                  <p:childTnLst>
                                    <p:animMotion origin="layout" path="M 4.16667E-6 0.01412 L -0.10157 0.05671 C -0.12292 0.06643 -0.15469 0.07199 -0.18785 0.07199 C -0.22587 0.07199 -0.25608 0.06643 -0.27743 0.05671 L -0.37882 0.01412 " pathEditMode="relative" rAng="0" ptsTypes="FffFF">
                                      <p:cBhvr>
                                        <p:cTn id="50" dur="2000" fill="hold"/>
                                        <p:tgtEl>
                                          <p:spTgt spid="23"/>
                                        </p:tgtEl>
                                        <p:attrNameLst>
                                          <p:attrName>ppt_x</p:attrName>
                                          <p:attrName>ppt_y</p:attrName>
                                        </p:attrNameLst>
                                      </p:cBhvr>
                                      <p:rCtr x="-18941" y="2894"/>
                                    </p:animMotion>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21" grpId="1" animBg="1"/>
      <p:bldP spid="23" grpId="0" animBg="1"/>
      <p:bldP spid="23" grpId="1" animBg="1"/>
      <p:bldP spid="24" grpId="0"/>
      <p:bldP spid="24" grpId="1"/>
      <p:bldP spid="28" grpId="0"/>
      <p:bldP spid="18" grpId="0"/>
      <p:bldP spid="19"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LazyPIM</a:t>
            </a:r>
            <a:r>
              <a:rPr lang="en-US" dirty="0"/>
              <a:t> High-level Operation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24</a:t>
            </a:r>
          </a:p>
        </p:txBody>
      </p:sp>
      <p:cxnSp>
        <p:nvCxnSpPr>
          <p:cNvPr id="8" name="Straight Arrow Connector 7"/>
          <p:cNvCxnSpPr/>
          <p:nvPr/>
        </p:nvCxnSpPr>
        <p:spPr>
          <a:xfrm>
            <a:off x="1752600" y="1600200"/>
            <a:ext cx="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620000" y="3124200"/>
            <a:ext cx="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276600" y="4038600"/>
            <a:ext cx="2819400" cy="3048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21257035">
            <a:off x="3305065" y="3663153"/>
            <a:ext cx="264687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4) Send PIM Signatures</a:t>
            </a:r>
          </a:p>
        </p:txBody>
      </p:sp>
      <p:sp>
        <p:nvSpPr>
          <p:cNvPr id="33" name="TextBox 32"/>
          <p:cNvSpPr txBox="1"/>
          <p:nvPr/>
        </p:nvSpPr>
        <p:spPr>
          <a:xfrm>
            <a:off x="7543800" y="3200400"/>
            <a:ext cx="1752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3) PIM portion execution</a:t>
            </a:r>
          </a:p>
        </p:txBody>
      </p:sp>
      <p:sp>
        <p:nvSpPr>
          <p:cNvPr id="37" name="TextBox 36"/>
          <p:cNvSpPr txBox="1"/>
          <p:nvPr/>
        </p:nvSpPr>
        <p:spPr>
          <a:xfrm>
            <a:off x="-152400" y="4419600"/>
            <a:ext cx="19412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5) Conflict Check</a:t>
            </a:r>
          </a:p>
        </p:txBody>
      </p:sp>
      <p:cxnSp>
        <p:nvCxnSpPr>
          <p:cNvPr id="39" name="Straight Arrow Connector 38"/>
          <p:cNvCxnSpPr/>
          <p:nvPr/>
        </p:nvCxnSpPr>
        <p:spPr>
          <a:xfrm>
            <a:off x="1752600" y="4343400"/>
            <a:ext cx="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981200" y="1524000"/>
            <a:ext cx="1143000" cy="5029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 name="TextBox 5"/>
          <p:cNvSpPr txBox="1"/>
          <p:nvPr/>
        </p:nvSpPr>
        <p:spPr>
          <a:xfrm>
            <a:off x="2133600" y="914400"/>
            <a:ext cx="80024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a:t>
            </a:r>
          </a:p>
        </p:txBody>
      </p:sp>
      <p:sp>
        <p:nvSpPr>
          <p:cNvPr id="9" name="Rectangle 8"/>
          <p:cNvSpPr/>
          <p:nvPr/>
        </p:nvSpPr>
        <p:spPr>
          <a:xfrm>
            <a:off x="6324600" y="1524000"/>
            <a:ext cx="1143000" cy="50292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0" name="TextBox 9"/>
          <p:cNvSpPr txBox="1"/>
          <p:nvPr/>
        </p:nvSpPr>
        <p:spPr>
          <a:xfrm>
            <a:off x="6553200" y="914400"/>
            <a:ext cx="7853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PIM</a:t>
            </a:r>
          </a:p>
        </p:txBody>
      </p:sp>
      <p:cxnSp>
        <p:nvCxnSpPr>
          <p:cNvPr id="12" name="Straight Arrow Connector 11"/>
          <p:cNvCxnSpPr/>
          <p:nvPr/>
        </p:nvCxnSpPr>
        <p:spPr>
          <a:xfrm>
            <a:off x="3352800" y="2514600"/>
            <a:ext cx="2895600" cy="4572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483790">
            <a:off x="3499537" y="2192609"/>
            <a:ext cx="246143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Offload PIM kernel</a:t>
            </a:r>
          </a:p>
        </p:txBody>
      </p:sp>
      <p:sp>
        <p:nvSpPr>
          <p:cNvPr id="15" name="Freeform 14"/>
          <p:cNvSpPr/>
          <p:nvPr/>
        </p:nvSpPr>
        <p:spPr>
          <a:xfrm>
            <a:off x="2362200" y="1676400"/>
            <a:ext cx="457200" cy="9144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6"/>
          <p:cNvSpPr/>
          <p:nvPr/>
        </p:nvSpPr>
        <p:spPr>
          <a:xfrm>
            <a:off x="6705600" y="3124200"/>
            <a:ext cx="381000" cy="6858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p:cNvSpPr txBox="1"/>
          <p:nvPr/>
        </p:nvSpPr>
        <p:spPr>
          <a:xfrm>
            <a:off x="0" y="1676400"/>
            <a:ext cx="1752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CPU portion execution</a:t>
            </a:r>
          </a:p>
        </p:txBody>
      </p:sp>
      <p:sp>
        <p:nvSpPr>
          <p:cNvPr id="43" name="Freeform 42"/>
          <p:cNvSpPr/>
          <p:nvPr/>
        </p:nvSpPr>
        <p:spPr>
          <a:xfrm>
            <a:off x="2362200" y="2971800"/>
            <a:ext cx="457200" cy="9144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4" name="Straight Arrow Connector 43"/>
          <p:cNvCxnSpPr/>
          <p:nvPr/>
        </p:nvCxnSpPr>
        <p:spPr>
          <a:xfrm>
            <a:off x="1752600" y="3048000"/>
            <a:ext cx="0" cy="9144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0" y="3048000"/>
            <a:ext cx="1676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 portion </a:t>
            </a:r>
            <a:r>
              <a:rPr kumimoji="0" lang="en-US" sz="1800" b="1" i="0" u="none" strike="noStrike" kern="1200" cap="none" spc="0" normalizeH="0" baseline="0" noProof="0" dirty="0">
                <a:ln>
                  <a:noFill/>
                </a:ln>
                <a:solidFill>
                  <a:srgbClr val="0000FF"/>
                </a:solidFill>
                <a:effectLst/>
                <a:uLnTx/>
                <a:uFillTx/>
                <a:latin typeface="Calibri"/>
                <a:ea typeface="+mn-ea"/>
                <a:cs typeface="+mn-cs"/>
              </a:rPr>
              <a:t>Concurrent </a:t>
            </a:r>
            <a:r>
              <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execution</a:t>
            </a:r>
          </a:p>
        </p:txBody>
      </p:sp>
      <p:cxnSp>
        <p:nvCxnSpPr>
          <p:cNvPr id="49" name="Straight Arrow Connector 48"/>
          <p:cNvCxnSpPr/>
          <p:nvPr/>
        </p:nvCxnSpPr>
        <p:spPr>
          <a:xfrm>
            <a:off x="3276600" y="5334000"/>
            <a:ext cx="2819400" cy="5334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rot="615180">
            <a:off x="3162405" y="4996623"/>
            <a:ext cx="3105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6) </a:t>
            </a:r>
            <a:r>
              <a:rPr kumimoji="0" lang="en-US" sz="2000" b="1" i="0" u="none" strike="noStrike" kern="1200" cap="none" spc="0" normalizeH="0" baseline="0" noProof="0" dirty="0">
                <a:ln>
                  <a:noFill/>
                </a:ln>
                <a:solidFill>
                  <a:srgbClr val="008000"/>
                </a:solidFill>
                <a:effectLst/>
                <a:uLnTx/>
                <a:uFillTx/>
                <a:latin typeface="Calibri"/>
                <a:ea typeface="+mn-ea"/>
                <a:cs typeface="+mn-cs"/>
              </a:rPr>
              <a:t>Commit</a:t>
            </a: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or </a:t>
            </a:r>
            <a:r>
              <a:rPr kumimoji="0" lang="en-US" sz="2000" b="1" i="0" u="none" strike="noStrike" kern="1200" cap="none" spc="0" normalizeH="0" baseline="0" noProof="0" dirty="0">
                <a:ln>
                  <a:noFill/>
                </a:ln>
                <a:solidFill>
                  <a:srgbClr val="FF0000"/>
                </a:solidFill>
                <a:effectLst/>
                <a:uLnTx/>
                <a:uFillTx/>
                <a:latin typeface="Calibri"/>
                <a:ea typeface="+mn-ea"/>
                <a:cs typeface="+mn-cs"/>
              </a:rPr>
              <a:t>Rollback</a:t>
            </a:r>
          </a:p>
        </p:txBody>
      </p:sp>
      <p:sp>
        <p:nvSpPr>
          <p:cNvPr id="32" name="Rectangle 31"/>
          <p:cNvSpPr/>
          <p:nvPr/>
        </p:nvSpPr>
        <p:spPr>
          <a:xfrm>
            <a:off x="6400800" y="3886200"/>
            <a:ext cx="990600" cy="5334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PIM Signature</a:t>
            </a:r>
          </a:p>
        </p:txBody>
      </p:sp>
      <p:sp>
        <p:nvSpPr>
          <p:cNvPr id="34" name="Rectangle 33"/>
          <p:cNvSpPr/>
          <p:nvPr/>
        </p:nvSpPr>
        <p:spPr>
          <a:xfrm>
            <a:off x="2057400" y="4267200"/>
            <a:ext cx="990600" cy="6096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CPU Signature</a:t>
            </a:r>
          </a:p>
        </p:txBody>
      </p:sp>
      <p:sp>
        <p:nvSpPr>
          <p:cNvPr id="35" name="Rectangle 34"/>
          <p:cNvSpPr/>
          <p:nvPr/>
        </p:nvSpPr>
        <p:spPr>
          <a:xfrm>
            <a:off x="2133600" y="4572000"/>
            <a:ext cx="990600" cy="6096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PIM Signature</a:t>
            </a:r>
          </a:p>
        </p:txBody>
      </p:sp>
      <p:pic>
        <p:nvPicPr>
          <p:cNvPr id="38" name="Picture 37"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29" name="TextBox 28"/>
          <p:cNvSpPr txBox="1"/>
          <p:nvPr/>
        </p:nvSpPr>
        <p:spPr>
          <a:xfrm>
            <a:off x="2743200" y="3048000"/>
            <a:ext cx="39624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No Coherence</a:t>
            </a:r>
          </a:p>
        </p:txBody>
      </p:sp>
      <p:cxnSp>
        <p:nvCxnSpPr>
          <p:cNvPr id="36" name="Straight Arrow Connector 35"/>
          <p:cNvCxnSpPr/>
          <p:nvPr/>
        </p:nvCxnSpPr>
        <p:spPr>
          <a:xfrm>
            <a:off x="3505200" y="3505200"/>
            <a:ext cx="2590800" cy="0"/>
          </a:xfrm>
          <a:prstGeom prst="straightConnector1">
            <a:avLst/>
          </a:prstGeom>
          <a:ln w="38100" cmpd="sng">
            <a:solidFill>
              <a:srgbClr val="8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429000" y="3657600"/>
            <a:ext cx="2590800" cy="0"/>
          </a:xfrm>
          <a:prstGeom prst="straightConnector1">
            <a:avLst/>
          </a:prstGeom>
          <a:ln w="38100" cmpd="sng">
            <a:solidFill>
              <a:srgbClr val="8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61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10" presetClass="entr" presetSubtype="0" fill="hold"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7" grpId="0"/>
      <p:bldP spid="5" grpId="0" animBg="1"/>
      <p:bldP spid="6" grpId="0"/>
      <p:bldP spid="9" grpId="0" animBg="1"/>
      <p:bldP spid="10" grpId="0"/>
      <p:bldP spid="13" grpId="0"/>
      <p:bldP spid="15" grpId="0" animBg="1"/>
      <p:bldP spid="17" grpId="0" animBg="1"/>
      <p:bldP spid="23" grpId="0"/>
      <p:bldP spid="43" grpId="0" animBg="1"/>
      <p:bldP spid="45" grpId="0"/>
      <p:bldP spid="52" grpId="0"/>
      <p:bldP spid="32" grpId="0" animBg="1"/>
      <p:bldP spid="34" grpId="0" animBg="1"/>
      <p:bldP spid="35" grpId="0" animBg="1"/>
      <p:bldP spid="29" grpId="0"/>
      <p:bldP spid="29" grpId="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How </a:t>
            </a:r>
            <a:r>
              <a:rPr lang="en-US" sz="3200" dirty="0" err="1"/>
              <a:t>LazyPIM</a:t>
            </a:r>
            <a:r>
              <a:rPr lang="en-US" sz="3200" dirty="0"/>
              <a:t> Avoids Pitfalls of Prior Approaches</a:t>
            </a:r>
          </a:p>
        </p:txBody>
      </p:sp>
      <p:sp>
        <p:nvSpPr>
          <p:cNvPr id="3" name="Content Placeholder 2"/>
          <p:cNvSpPr>
            <a:spLocks noGrp="1"/>
          </p:cNvSpPr>
          <p:nvPr>
            <p:ph idx="1"/>
          </p:nvPr>
        </p:nvSpPr>
        <p:spPr>
          <a:xfrm>
            <a:off x="152400" y="762000"/>
            <a:ext cx="8839200" cy="5638800"/>
          </a:xfrm>
        </p:spPr>
        <p:txBody>
          <a:bodyPr>
            <a:normAutofit/>
          </a:bodyPr>
          <a:lstStyle/>
          <a:p>
            <a:r>
              <a:rPr lang="en-US" sz="2800" dirty="0">
                <a:solidFill>
                  <a:schemeClr val="tx2"/>
                </a:solidFill>
              </a:rPr>
              <a:t>Conventional Coherence (Fine-grained)</a:t>
            </a:r>
          </a:p>
          <a:p>
            <a:endParaRPr lang="en-US" dirty="0"/>
          </a:p>
          <a:p>
            <a:pPr marL="0" indent="0">
              <a:buNone/>
            </a:pPr>
            <a:r>
              <a:rPr lang="en-US" sz="1800" dirty="0"/>
              <a:t>  </a:t>
            </a:r>
          </a:p>
          <a:p>
            <a:pPr marL="0" indent="0">
              <a:buNone/>
            </a:pPr>
            <a:endParaRPr lang="en-US" sz="2400" dirty="0"/>
          </a:p>
          <a:p>
            <a:r>
              <a:rPr lang="en-US" sz="2800" dirty="0">
                <a:solidFill>
                  <a:schemeClr val="tx2"/>
                </a:solidFill>
              </a:rPr>
              <a:t>Coarse-grained Coherence</a:t>
            </a:r>
          </a:p>
          <a:p>
            <a:endParaRPr lang="en-US" sz="2800" dirty="0">
              <a:solidFill>
                <a:schemeClr val="tx2"/>
              </a:solidFill>
            </a:endParaRPr>
          </a:p>
          <a:p>
            <a:pPr marL="344487" lvl="1" indent="0">
              <a:buNone/>
            </a:pPr>
            <a:r>
              <a:rPr lang="en-US" sz="1800" dirty="0"/>
              <a:t>          </a:t>
            </a:r>
          </a:p>
          <a:p>
            <a:pPr marL="344487" lvl="1" indent="0">
              <a:buNone/>
            </a:pPr>
            <a:endParaRPr lang="en-US" sz="1800" dirty="0"/>
          </a:p>
          <a:p>
            <a:pPr marL="0" indent="0">
              <a:buNone/>
            </a:pPr>
            <a:endParaRPr lang="en-US" dirty="0"/>
          </a:p>
          <a:p>
            <a:pPr marL="0" indent="0">
              <a:buNone/>
            </a:pPr>
            <a:endParaRPr lang="en-US" sz="2800" dirty="0">
              <a:solidFill>
                <a:schemeClr val="tx2"/>
              </a:solidFill>
            </a:endParaRPr>
          </a:p>
          <a:p>
            <a:r>
              <a:rPr lang="en-US" sz="2800" dirty="0">
                <a:solidFill>
                  <a:schemeClr val="tx2"/>
                </a:solidFill>
              </a:rPr>
              <a:t>Non-Cacheable</a:t>
            </a:r>
          </a:p>
          <a:p>
            <a:pPr marL="344487" lvl="1" indent="0">
              <a:buNone/>
            </a:pPr>
            <a:r>
              <a:rPr lang="en-US" sz="1800" dirty="0"/>
              <a:t>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25</a:t>
            </a:r>
          </a:p>
        </p:txBody>
      </p:sp>
      <p:sp>
        <p:nvSpPr>
          <p:cNvPr id="5" name="TextBox 4"/>
          <p:cNvSpPr txBox="1"/>
          <p:nvPr/>
        </p:nvSpPr>
        <p:spPr>
          <a:xfrm>
            <a:off x="609600" y="1295400"/>
            <a:ext cx="9144000" cy="43088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 Generates a large amount of </a:t>
            </a:r>
            <a:r>
              <a:rPr kumimoji="0" lang="en-US" sz="2200" b="0" i="0" u="none" strike="noStrike" kern="1200" cap="none" spc="0" normalizeH="0" baseline="0" noProof="0" dirty="0">
                <a:ln>
                  <a:noFill/>
                </a:ln>
                <a:solidFill>
                  <a:srgbClr val="0000FF"/>
                </a:solidFill>
                <a:effectLst/>
                <a:uLnTx/>
                <a:uFillTx/>
                <a:latin typeface="Calibri"/>
                <a:ea typeface="+mn-ea"/>
                <a:cs typeface="+mn-cs"/>
              </a:rPr>
              <a:t>off-chip</a:t>
            </a:r>
            <a:r>
              <a:rPr kumimoji="0" lang="en-US" sz="2200" b="0" i="0" u="none" strike="noStrike" kern="1200" cap="none" spc="0" normalizeH="0" baseline="0" noProof="0" dirty="0">
                <a:ln>
                  <a:noFill/>
                </a:ln>
                <a:solidFill>
                  <a:prstClr val="black"/>
                </a:solidFill>
                <a:effectLst/>
                <a:uLnTx/>
                <a:uFillTx/>
                <a:latin typeface="Calibri"/>
                <a:ea typeface="+mn-ea"/>
                <a:cs typeface="+mn-cs"/>
              </a:rPr>
              <a:t> coherence traffic </a:t>
            </a:r>
            <a:r>
              <a:rPr kumimoji="0" lang="en-US" sz="2200" b="0" i="1" u="none" strike="noStrike" kern="1200" cap="none" spc="0" normalizeH="0" baseline="0" noProof="0" dirty="0">
                <a:ln>
                  <a:noFill/>
                </a:ln>
                <a:solidFill>
                  <a:srgbClr val="0000FF"/>
                </a:solidFill>
                <a:effectLst/>
                <a:uLnTx/>
                <a:uFillTx/>
                <a:latin typeface="Calibri"/>
                <a:ea typeface="+mn-ea"/>
                <a:cs typeface="+mn-cs"/>
              </a:rPr>
              <a:t>for every miss</a:t>
            </a:r>
            <a:endParaRPr kumimoji="0" lang="en-US" sz="2200" b="1" i="1" u="none" strike="noStrike" kern="1200" cap="none" spc="0" normalizeH="0" baseline="0" noProof="0" dirty="0">
              <a:ln>
                <a:noFill/>
              </a:ln>
              <a:solidFill>
                <a:srgbClr val="0000FF"/>
              </a:solidFill>
              <a:effectLst/>
              <a:uLnTx/>
              <a:uFillTx/>
              <a:latin typeface="Calibri"/>
              <a:ea typeface="+mn-ea"/>
              <a:cs typeface="+mn-cs"/>
            </a:endParaRPr>
          </a:p>
        </p:txBody>
      </p:sp>
      <p:pic>
        <p:nvPicPr>
          <p:cNvPr id="6" name="Picture 8" descr="http://www.charbase.com/images/glyph/100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71600"/>
            <a:ext cx="310895" cy="31089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304800" y="3048000"/>
            <a:ext cx="8839200" cy="738664"/>
          </a:xfrm>
          <a:prstGeom prst="rect">
            <a:avLst/>
          </a:prstGeom>
          <a:noFill/>
        </p:spPr>
        <p:txBody>
          <a:bodyPr wrap="square" rtlCol="0">
            <a:spAutoFit/>
          </a:bodyPr>
          <a:lstStyle/>
          <a:p>
            <a:pPr marL="344487"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Unnecessarily </a:t>
            </a:r>
            <a:r>
              <a:rPr kumimoji="0" lang="en-US" sz="2200" b="0" i="0" u="none" strike="noStrike" kern="1200" cap="none" spc="0" normalizeH="0" baseline="0" noProof="0" dirty="0">
                <a:ln>
                  <a:noFill/>
                </a:ln>
                <a:solidFill>
                  <a:srgbClr val="FF0000"/>
                </a:solidFill>
                <a:effectLst/>
                <a:uLnTx/>
                <a:uFillTx/>
                <a:latin typeface="Calibri"/>
                <a:ea typeface="+mn-ea"/>
                <a:cs typeface="+mn-cs"/>
              </a:rPr>
              <a:t>flushes </a:t>
            </a:r>
            <a:r>
              <a:rPr kumimoji="0" lang="en-US" sz="2200" b="0" i="0" u="none" strike="noStrike" kern="1200" cap="none" spc="0" normalizeH="0" baseline="0" noProof="0" dirty="0">
                <a:ln>
                  <a:noFill/>
                </a:ln>
                <a:solidFill>
                  <a:prstClr val="black"/>
                </a:solidFill>
                <a:effectLst/>
                <a:uLnTx/>
                <a:uFillTx/>
                <a:latin typeface="Calibri"/>
                <a:ea typeface="+mn-ea"/>
                <a:cs typeface="+mn-cs"/>
              </a:rPr>
              <a:t>a </a:t>
            </a:r>
            <a:r>
              <a:rPr kumimoji="0" lang="en-US" sz="2200" b="0" i="0" u="none" strike="noStrike" kern="1200" cap="none" spc="0" normalizeH="0" baseline="0" noProof="0" dirty="0">
                <a:ln>
                  <a:noFill/>
                </a:ln>
                <a:solidFill>
                  <a:srgbClr val="FF0000"/>
                </a:solidFill>
                <a:effectLst/>
                <a:uLnTx/>
                <a:uFillTx/>
                <a:latin typeface="Calibri"/>
                <a:ea typeface="+mn-ea"/>
                <a:cs typeface="+mn-cs"/>
              </a:rPr>
              <a:t>large amount of data</a:t>
            </a:r>
            <a:endParaRPr kumimoji="0" lang="en-US" sz="2200" b="1" i="1" u="none" strike="noStrike" kern="1200" cap="none" spc="0" normalizeH="0" baseline="0" noProof="0" dirty="0">
              <a:ln>
                <a:noFill/>
              </a:ln>
              <a:solidFill>
                <a:srgbClr val="FF0000"/>
              </a:solidFill>
              <a:effectLst/>
              <a:uLnTx/>
              <a:uFillTx/>
              <a:latin typeface="Calibri"/>
              <a:ea typeface="+mn-ea"/>
              <a:cs typeface="+mn-cs"/>
            </a:endParaRPr>
          </a:p>
          <a:p>
            <a:pPr marL="344487"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8" descr="http://www.charbase.com/images/glyph/100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038600"/>
            <a:ext cx="310895" cy="31089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8" descr="http://www.charbase.com/images/glyph/100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4200"/>
            <a:ext cx="310895" cy="31089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304800" y="5715000"/>
            <a:ext cx="9906000" cy="861774"/>
          </a:xfrm>
          <a:prstGeom prst="rect">
            <a:avLst/>
          </a:prstGeom>
          <a:noFill/>
        </p:spPr>
        <p:txBody>
          <a:bodyPr wrap="square" rtlCol="0">
            <a:spAutoFit/>
          </a:bodyPr>
          <a:lstStyle/>
          <a:p>
            <a:pPr marL="344487"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A large number of </a:t>
            </a:r>
            <a:r>
              <a:rPr kumimoji="0" lang="en-US" sz="2200" b="0" i="0" u="none" strike="noStrike" kern="1200" cap="none" spc="0" normalizeH="0" baseline="0" noProof="0" dirty="0">
                <a:ln>
                  <a:noFill/>
                </a:ln>
                <a:solidFill>
                  <a:srgbClr val="0000FF"/>
                </a:solidFill>
                <a:effectLst/>
                <a:uLnTx/>
                <a:uFillTx/>
                <a:latin typeface="Calibri"/>
                <a:ea typeface="+mn-ea"/>
                <a:cs typeface="+mn-cs"/>
              </a:rPr>
              <a:t>off-chip accesses</a:t>
            </a:r>
            <a:r>
              <a:rPr kumimoji="0" lang="en-US" sz="2200" b="0" i="0" u="none" strike="noStrike" kern="1200" cap="none" spc="0" normalizeH="0" baseline="0" noProof="0" dirty="0">
                <a:ln>
                  <a:noFill/>
                </a:ln>
                <a:solidFill>
                  <a:prstClr val="black"/>
                </a:solidFill>
                <a:effectLst/>
                <a:uLnTx/>
                <a:uFillTx/>
                <a:latin typeface="Calibri"/>
                <a:ea typeface="+mn-ea"/>
                <a:cs typeface="+mn-cs"/>
              </a:rPr>
              <a:t> hurting </a:t>
            </a:r>
            <a:r>
              <a:rPr kumimoji="0" lang="en-US" sz="2200" b="0" i="0" u="none" strike="noStrike" kern="1200" cap="none" spc="0" normalizeH="0" baseline="0" noProof="0" dirty="0">
                <a:ln>
                  <a:noFill/>
                </a:ln>
                <a:solidFill>
                  <a:srgbClr val="0000FF"/>
                </a:solidFill>
                <a:effectLst/>
                <a:uLnTx/>
                <a:uFillTx/>
                <a:latin typeface="Calibri"/>
                <a:ea typeface="+mn-ea"/>
                <a:cs typeface="+mn-cs"/>
              </a:rPr>
              <a:t>CPU threads’</a:t>
            </a:r>
            <a:r>
              <a:rPr kumimoji="0" lang="en-US" sz="2200" b="0" i="0" u="none" strike="noStrike" kern="1200" cap="none" spc="0" normalizeH="0" baseline="0" noProof="0" dirty="0">
                <a:ln>
                  <a:noFill/>
                </a:ln>
                <a:solidFill>
                  <a:prstClr val="black"/>
                </a:solidFill>
                <a:effectLst/>
                <a:uLnTx/>
                <a:uFillTx/>
                <a:latin typeface="Calibri"/>
                <a:ea typeface="+mn-ea"/>
                <a:cs typeface="+mn-cs"/>
              </a:rPr>
              <a:t> performance</a:t>
            </a:r>
            <a:endParaRPr kumimoji="0" lang="en-US" sz="22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4487"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4" name="Picture 8" descr="http://www.charbase.com/images/glyph/100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791200"/>
            <a:ext cx="310895" cy="31089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londoncapeequities.com/wp-content/uploads/2014/09/tik-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28800"/>
            <a:ext cx="344005" cy="293132"/>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990600" y="1752600"/>
            <a:ext cx="8001000" cy="43088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LazyPIM</a:t>
            </a:r>
            <a:r>
              <a:rPr kumimoji="0" lang="en-US" sz="2200" b="0" i="0" u="none" strike="noStrike" kern="1200" cap="none" spc="0" normalizeH="0" baseline="0" noProof="0" dirty="0">
                <a:ln>
                  <a:noFill/>
                </a:ln>
                <a:solidFill>
                  <a:prstClr val="black"/>
                </a:solidFill>
                <a:effectLst/>
                <a:uLnTx/>
                <a:uFillTx/>
                <a:latin typeface="Calibri"/>
                <a:ea typeface="+mn-ea"/>
                <a:cs typeface="+mn-cs"/>
              </a:rPr>
              <a:t> only sends a </a:t>
            </a:r>
            <a:r>
              <a:rPr kumimoji="0" lang="en-US" sz="2200" b="0" i="0" u="none" strike="noStrike" kern="1200" cap="none" spc="0" normalizeH="0" baseline="0" noProof="0" dirty="0">
                <a:ln>
                  <a:noFill/>
                </a:ln>
                <a:solidFill>
                  <a:srgbClr val="0000FF"/>
                </a:solidFill>
                <a:effectLst/>
                <a:uLnTx/>
                <a:uFillTx/>
                <a:latin typeface="Calibri"/>
                <a:ea typeface="+mn-ea"/>
                <a:cs typeface="+mn-cs"/>
              </a:rPr>
              <a:t>compressed signature</a:t>
            </a:r>
            <a:r>
              <a:rPr kumimoji="0" lang="en-US" sz="2200" b="0" i="0" u="none" strike="noStrike" kern="1200" cap="none" spc="0" normalizeH="0" baseline="0" noProof="0" dirty="0">
                <a:ln>
                  <a:noFill/>
                </a:ln>
                <a:solidFill>
                  <a:prstClr val="black"/>
                </a:solidFill>
                <a:effectLst/>
                <a:uLnTx/>
                <a:uFillTx/>
                <a:latin typeface="Calibri"/>
                <a:ea typeface="+mn-ea"/>
                <a:cs typeface="+mn-cs"/>
              </a:rPr>
              <a:t> after PIM cores finishes</a:t>
            </a:r>
            <a:endParaRPr kumimoji="0" lang="en-US" sz="22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TextBox 6"/>
          <p:cNvSpPr txBox="1"/>
          <p:nvPr/>
        </p:nvSpPr>
        <p:spPr>
          <a:xfrm>
            <a:off x="685800" y="3962400"/>
            <a:ext cx="3313427" cy="861774"/>
          </a:xfrm>
          <a:prstGeom prst="rect">
            <a:avLst/>
          </a:prstGeom>
          <a:noFill/>
        </p:spPr>
        <p:txBody>
          <a:bodyPr wrap="non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Causes Thread </a:t>
            </a:r>
            <a:r>
              <a:rPr kumimoji="0" lang="en-US" sz="2200" b="0" i="0" u="none" strike="noStrike" kern="1200" cap="none" spc="0" normalizeH="0" baseline="0" noProof="0" dirty="0">
                <a:ln>
                  <a:noFill/>
                </a:ln>
                <a:solidFill>
                  <a:srgbClr val="FF0000"/>
                </a:solidFill>
                <a:effectLst/>
                <a:uLnTx/>
                <a:uFillTx/>
                <a:latin typeface="Calibri"/>
                <a:ea typeface="+mn-ea"/>
                <a:cs typeface="+mn-cs"/>
              </a:rPr>
              <a:t>Serialization</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endParaRPr kumimoji="0" lang="en-US" sz="22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7" name="Picture 2" descr="http://londoncapeequities.com/wp-content/uploads/2014/09/tik-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344005" cy="293132"/>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a:off x="990600" y="3505200"/>
            <a:ext cx="5320011" cy="861774"/>
          </a:xfrm>
          <a:prstGeom prst="rect">
            <a:avLst/>
          </a:prstGeom>
          <a:noFill/>
        </p:spPr>
        <p:txBody>
          <a:bodyPr wrap="non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libri"/>
                <a:ea typeface="+mn-ea"/>
                <a:cs typeface="+mn-cs"/>
              </a:rPr>
              <a:t>LazyPIM</a:t>
            </a:r>
            <a:r>
              <a:rPr kumimoji="0" lang="en-US" sz="2200" b="0" i="0" u="none" strike="noStrike" kern="1200" cap="none" spc="0" normalizeH="0" baseline="0" noProof="0" dirty="0">
                <a:ln>
                  <a:noFill/>
                </a:ln>
                <a:solidFill>
                  <a:prstClr val="black"/>
                </a:solidFill>
                <a:effectLst/>
                <a:uLnTx/>
                <a:uFillTx/>
                <a:latin typeface="Calibri"/>
                <a:ea typeface="+mn-ea"/>
                <a:cs typeface="+mn-cs"/>
              </a:rPr>
              <a:t> performs </a:t>
            </a:r>
            <a:r>
              <a:rPr kumimoji="0" lang="en-US" sz="2200" b="0" i="0" u="none" strike="noStrike" kern="1200" cap="none" spc="0" normalizeH="0" baseline="0" noProof="0" dirty="0">
                <a:ln>
                  <a:noFill/>
                </a:ln>
                <a:solidFill>
                  <a:srgbClr val="0000FF"/>
                </a:solidFill>
                <a:effectLst/>
                <a:uLnTx/>
                <a:uFillTx/>
                <a:latin typeface="Calibri"/>
                <a:ea typeface="+mn-ea"/>
                <a:cs typeface="+mn-cs"/>
              </a:rPr>
              <a:t>only the necessary flushes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TextBox 9"/>
          <p:cNvSpPr txBox="1"/>
          <p:nvPr/>
        </p:nvSpPr>
        <p:spPr>
          <a:xfrm>
            <a:off x="990600" y="4419600"/>
            <a:ext cx="83058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libri"/>
                <a:ea typeface="+mn-ea"/>
                <a:cs typeface="+mn-cs"/>
              </a:rPr>
              <a:t>LazyPIM</a:t>
            </a:r>
            <a:r>
              <a:rPr kumimoji="0" lang="en-US" sz="2200" b="0" i="0" u="none" strike="noStrike" kern="1200" cap="none" spc="0" normalizeH="0" baseline="0" noProof="0" dirty="0">
                <a:ln>
                  <a:noFill/>
                </a:ln>
                <a:solidFill>
                  <a:prstClr val="black"/>
                </a:solidFill>
                <a:effectLst/>
                <a:uLnTx/>
                <a:uFillTx/>
                <a:latin typeface="Calibri"/>
                <a:ea typeface="+mn-ea"/>
                <a:cs typeface="+mn-cs"/>
              </a:rPr>
              <a:t> enables </a:t>
            </a:r>
            <a:r>
              <a:rPr kumimoji="0" lang="en-US" sz="2200" b="0" i="0" u="none" strike="noStrike" kern="1200" cap="none" spc="0" normalizeH="0" baseline="0" noProof="0" dirty="0">
                <a:ln>
                  <a:noFill/>
                </a:ln>
                <a:solidFill>
                  <a:srgbClr val="0000FF"/>
                </a:solidFill>
                <a:effectLst/>
                <a:uLnTx/>
                <a:uFillTx/>
                <a:latin typeface="Calibri"/>
                <a:ea typeface="+mn-ea"/>
                <a:cs typeface="+mn-cs"/>
              </a:rPr>
              <a:t>concurrent execution </a:t>
            </a:r>
            <a:r>
              <a:rPr kumimoji="0" lang="en-US" sz="2200" b="0" i="0" u="none" strike="noStrike" kern="1200" cap="none" spc="0" normalizeH="0" baseline="0" noProof="0" dirty="0">
                <a:ln>
                  <a:noFill/>
                </a:ln>
                <a:solidFill>
                  <a:prstClr val="black"/>
                </a:solidFill>
                <a:effectLst/>
                <a:uLnTx/>
                <a:uFillTx/>
                <a:latin typeface="Calibri"/>
                <a:ea typeface="+mn-ea"/>
                <a:cs typeface="+mn-cs"/>
              </a:rPr>
              <a:t>of the CPUs and PIM cores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19" name="Picture 2" descr="http://londoncapeequities.com/wp-content/uploads/2014/09/tik-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495800"/>
            <a:ext cx="344005" cy="293132"/>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1066800" y="6172200"/>
            <a:ext cx="79248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libri"/>
                <a:ea typeface="+mn-ea"/>
                <a:cs typeface="+mn-cs"/>
              </a:rPr>
              <a:t>LazyPIM</a:t>
            </a:r>
            <a:r>
              <a:rPr kumimoji="0" lang="en-US" sz="2200" b="0" i="0" u="none" strike="noStrike" kern="1200" cap="none" spc="0" normalizeH="0" baseline="0" noProof="0" dirty="0">
                <a:ln>
                  <a:noFill/>
                </a:ln>
                <a:solidFill>
                  <a:prstClr val="black"/>
                </a:solidFill>
                <a:effectLst/>
                <a:uLnTx/>
                <a:uFillTx/>
                <a:latin typeface="Calibri"/>
                <a:ea typeface="+mn-ea"/>
                <a:cs typeface="+mn-cs"/>
              </a:rPr>
              <a:t> allows CPU threads to </a:t>
            </a:r>
            <a:r>
              <a:rPr kumimoji="0" lang="en-US" sz="2200" b="0" i="0" u="none" strike="noStrike" kern="1200" cap="none" spc="0" normalizeH="0" baseline="0" noProof="0" dirty="0">
                <a:ln>
                  <a:noFill/>
                </a:ln>
                <a:solidFill>
                  <a:srgbClr val="0000FF"/>
                </a:solidFill>
                <a:effectLst/>
                <a:uLnTx/>
                <a:uFillTx/>
                <a:latin typeface="Calibri"/>
                <a:ea typeface="+mn-ea"/>
                <a:cs typeface="+mn-cs"/>
              </a:rPr>
              <a:t>use caches</a:t>
            </a:r>
          </a:p>
        </p:txBody>
      </p:sp>
      <p:pic>
        <p:nvPicPr>
          <p:cNvPr id="21" name="Picture 2" descr="http://londoncapeequities.com/wp-content/uploads/2014/09/tik-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248400"/>
            <a:ext cx="344005" cy="29313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descr="safari.png"/>
          <p:cNvPicPr>
            <a:picLocks noChangeAspect="1"/>
          </p:cNvPicPr>
          <p:nvPr/>
        </p:nvPicPr>
        <p:blipFill>
          <a:blip r:embed="rId5"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40705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6" grpId="0"/>
      <p:bldP spid="7" grpId="0"/>
      <p:bldP spid="18" grpId="0"/>
      <p:bldP spid="10"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31</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000" dirty="0">
                <a:solidFill>
                  <a:schemeClr val="tx2"/>
                </a:solidFill>
              </a:rPr>
              <a:t>How we define conflicts in </a:t>
            </a:r>
            <a:r>
              <a:rPr lang="en-US" sz="4000" dirty="0" err="1">
                <a:solidFill>
                  <a:schemeClr val="tx2"/>
                </a:solidFill>
              </a:rPr>
              <a:t>LazyPIM</a:t>
            </a:r>
            <a:r>
              <a:rPr lang="en-US" sz="4000" dirty="0">
                <a:solidFill>
                  <a:schemeClr val="tx2"/>
                </a:solidFill>
              </a:rPr>
              <a:t>?</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26</a:t>
            </a:r>
          </a:p>
        </p:txBody>
      </p:sp>
      <p:pic>
        <p:nvPicPr>
          <p:cNvPr id="6" name="Picture 5" descr="safari.png"/>
          <p:cNvPicPr>
            <a:picLocks noChangeAspect="1"/>
          </p:cNvPicPr>
          <p:nvPr/>
        </p:nvPicPr>
        <p:blipFill>
          <a:blip r:embed="rId2"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28078201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27</a:t>
            </a:r>
          </a:p>
        </p:txBody>
      </p:sp>
      <p:sp>
        <p:nvSpPr>
          <p:cNvPr id="5" name="Rectangle 4"/>
          <p:cNvSpPr/>
          <p:nvPr/>
        </p:nvSpPr>
        <p:spPr>
          <a:xfrm>
            <a:off x="2362200" y="1524000"/>
            <a:ext cx="1143000" cy="5029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 name="TextBox 5"/>
          <p:cNvSpPr txBox="1"/>
          <p:nvPr/>
        </p:nvSpPr>
        <p:spPr>
          <a:xfrm>
            <a:off x="2362200" y="914400"/>
            <a:ext cx="106341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 1</a:t>
            </a:r>
          </a:p>
        </p:txBody>
      </p:sp>
      <p:sp>
        <p:nvSpPr>
          <p:cNvPr id="9" name="Rectangle 8"/>
          <p:cNvSpPr/>
          <p:nvPr/>
        </p:nvSpPr>
        <p:spPr>
          <a:xfrm>
            <a:off x="7543800" y="1524000"/>
            <a:ext cx="1143000" cy="50292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0" name="TextBox 9"/>
          <p:cNvSpPr txBox="1"/>
          <p:nvPr/>
        </p:nvSpPr>
        <p:spPr>
          <a:xfrm>
            <a:off x="7772400" y="914400"/>
            <a:ext cx="7853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PIM</a:t>
            </a:r>
          </a:p>
        </p:txBody>
      </p:sp>
      <p:sp>
        <p:nvSpPr>
          <p:cNvPr id="28" name="Rectangle 27"/>
          <p:cNvSpPr/>
          <p:nvPr/>
        </p:nvSpPr>
        <p:spPr>
          <a:xfrm>
            <a:off x="762000" y="1524000"/>
            <a:ext cx="1143000" cy="5029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29" name="TextBox 28"/>
          <p:cNvSpPr txBox="1"/>
          <p:nvPr/>
        </p:nvSpPr>
        <p:spPr>
          <a:xfrm>
            <a:off x="762000" y="914400"/>
            <a:ext cx="106341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CPU 0</a:t>
            </a:r>
          </a:p>
        </p:txBody>
      </p:sp>
      <p:cxnSp>
        <p:nvCxnSpPr>
          <p:cNvPr id="31" name="Straight Arrow Connector 30"/>
          <p:cNvCxnSpPr/>
          <p:nvPr/>
        </p:nvCxnSpPr>
        <p:spPr>
          <a:xfrm>
            <a:off x="457200" y="1524000"/>
            <a:ext cx="0" cy="50292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645466" y="3236268"/>
            <a:ext cx="175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Time</a:t>
            </a:r>
          </a:p>
        </p:txBody>
      </p:sp>
      <p:cxnSp>
        <p:nvCxnSpPr>
          <p:cNvPr id="14" name="Straight Connector 13"/>
          <p:cNvCxnSpPr/>
          <p:nvPr/>
        </p:nvCxnSpPr>
        <p:spPr>
          <a:xfrm>
            <a:off x="457200" y="2057400"/>
            <a:ext cx="8305800" cy="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505200" y="1828800"/>
            <a:ext cx="4114800" cy="2286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274307">
            <a:off x="4103577" y="1448922"/>
            <a:ext cx="246143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Offload PIM kernel</a:t>
            </a:r>
          </a:p>
        </p:txBody>
      </p:sp>
      <p:cxnSp>
        <p:nvCxnSpPr>
          <p:cNvPr id="53" name="Straight Connector 52"/>
          <p:cNvCxnSpPr/>
          <p:nvPr/>
        </p:nvCxnSpPr>
        <p:spPr>
          <a:xfrm>
            <a:off x="457200" y="3124200"/>
            <a:ext cx="8305800" cy="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3810000" y="3124200"/>
            <a:ext cx="3733800" cy="2286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rot="21286659">
            <a:off x="3529980" y="2601464"/>
            <a:ext cx="35825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Send PIM signatures</a:t>
            </a:r>
          </a:p>
        </p:txBody>
      </p:sp>
      <p:sp>
        <p:nvSpPr>
          <p:cNvPr id="22" name="Rounded Rectangle 21"/>
          <p:cNvSpPr/>
          <p:nvPr/>
        </p:nvSpPr>
        <p:spPr>
          <a:xfrm>
            <a:off x="609600" y="3200400"/>
            <a:ext cx="3124200" cy="609600"/>
          </a:xfrm>
          <a:prstGeom prst="round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0" name="TextBox 59"/>
          <p:cNvSpPr txBox="1"/>
          <p:nvPr/>
        </p:nvSpPr>
        <p:spPr>
          <a:xfrm>
            <a:off x="914400" y="3124200"/>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Conflict Detection</a:t>
            </a:r>
            <a:b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br>
            <a:r>
              <a:rPr kumimoji="0" lang="en-US" sz="2000" b="1" i="0" u="none" strike="noStrike" kern="1200" cap="none" spc="0" normalizeH="0" baseline="0" noProof="0" dirty="0">
                <a:ln>
                  <a:noFill/>
                </a:ln>
                <a:solidFill>
                  <a:srgbClr val="800000"/>
                </a:solidFill>
                <a:effectLst/>
                <a:uLnTx/>
                <a:uFillTx/>
                <a:latin typeface="Calibri"/>
                <a:ea typeface="+mn-ea"/>
                <a:cs typeface="+mn-cs"/>
              </a:rPr>
              <a:t>CPUs flush A,C</a:t>
            </a:r>
          </a:p>
        </p:txBody>
      </p:sp>
      <p:sp>
        <p:nvSpPr>
          <p:cNvPr id="68" name="Rounded Rectangle 67"/>
          <p:cNvSpPr/>
          <p:nvPr/>
        </p:nvSpPr>
        <p:spPr>
          <a:xfrm>
            <a:off x="609600" y="4876800"/>
            <a:ext cx="3124200" cy="609600"/>
          </a:xfrm>
          <a:prstGeom prst="round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7" name="TextBox 66"/>
          <p:cNvSpPr txBox="1"/>
          <p:nvPr/>
        </p:nvSpPr>
        <p:spPr>
          <a:xfrm>
            <a:off x="914400" y="4800600"/>
            <a:ext cx="2667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Conflict Detection</a:t>
            </a:r>
            <a:b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br>
            <a:r>
              <a:rPr kumimoji="0" lang="en-US" sz="2000" b="1" i="0" u="none" strike="noStrike" kern="1200" cap="none" spc="0" normalizeH="0" baseline="0" noProof="0" dirty="0">
                <a:ln>
                  <a:noFill/>
                </a:ln>
                <a:solidFill>
                  <a:prstClr val="black"/>
                </a:solidFill>
                <a:effectLst/>
                <a:uLnTx/>
                <a:uFillTx/>
                <a:latin typeface="Calibri"/>
                <a:ea typeface="+mn-ea"/>
                <a:cs typeface="+mn-cs"/>
              </a:rPr>
              <a:t>No Conflict</a:t>
            </a:r>
          </a:p>
        </p:txBody>
      </p:sp>
      <p:cxnSp>
        <p:nvCxnSpPr>
          <p:cNvPr id="71" name="Straight Connector 70"/>
          <p:cNvCxnSpPr/>
          <p:nvPr/>
        </p:nvCxnSpPr>
        <p:spPr>
          <a:xfrm>
            <a:off x="457200" y="4876800"/>
            <a:ext cx="8153400" cy="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733800" y="3733800"/>
            <a:ext cx="3810000" cy="2286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09600" y="3810000"/>
            <a:ext cx="8077200" cy="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rot="244363">
            <a:off x="3819685" y="3403317"/>
            <a:ext cx="35825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 </a:t>
            </a:r>
            <a:r>
              <a:rPr kumimoji="0" lang="en-US" sz="2000" b="1" i="0" u="none" strike="noStrike" kern="1200" cap="none" spc="0" normalizeH="0" baseline="0" noProof="0" dirty="0">
                <a:ln>
                  <a:noFill/>
                </a:ln>
                <a:solidFill>
                  <a:srgbClr val="800000"/>
                </a:solidFill>
                <a:effectLst/>
                <a:uLnTx/>
                <a:uFillTx/>
                <a:latin typeface="Calibri"/>
                <a:ea typeface="+mn-ea"/>
                <a:cs typeface="+mn-cs"/>
              </a:rPr>
              <a:t>Roll back PIM</a:t>
            </a:r>
          </a:p>
        </p:txBody>
      </p:sp>
      <p:sp>
        <p:nvSpPr>
          <p:cNvPr id="84" name="TextBox 83"/>
          <p:cNvSpPr txBox="1"/>
          <p:nvPr/>
        </p:nvSpPr>
        <p:spPr>
          <a:xfrm rot="251685">
            <a:off x="3743635" y="3788093"/>
            <a:ext cx="35825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0000"/>
                </a:solidFill>
                <a:effectLst/>
                <a:uLnTx/>
                <a:uFillTx/>
                <a:latin typeface="Calibri"/>
                <a:ea typeface="+mn-ea"/>
                <a:cs typeface="+mn-cs"/>
              </a:rPr>
              <a:t>Restart kernel</a:t>
            </a:r>
          </a:p>
        </p:txBody>
      </p:sp>
      <p:sp>
        <p:nvSpPr>
          <p:cNvPr id="85" name="Rounded Rectangle 84"/>
          <p:cNvSpPr/>
          <p:nvPr/>
        </p:nvSpPr>
        <p:spPr>
          <a:xfrm>
            <a:off x="7543800" y="2057400"/>
            <a:ext cx="1143000" cy="1066800"/>
          </a:xfrm>
          <a:prstGeom prst="roundRect">
            <a:avLst/>
          </a:pr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7" name="TextBox 46"/>
          <p:cNvSpPr txBox="1"/>
          <p:nvPr/>
        </p:nvSpPr>
        <p:spPr>
          <a:xfrm>
            <a:off x="7696200" y="2057400"/>
            <a:ext cx="77437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Calibri"/>
                <a:ea typeface="+mn-ea"/>
                <a:cs typeface="+mn-cs"/>
              </a:rPr>
              <a:t>Rd (A)</a:t>
            </a:r>
          </a:p>
        </p:txBody>
      </p:sp>
      <p:sp>
        <p:nvSpPr>
          <p:cNvPr id="50" name="TextBox 49"/>
          <p:cNvSpPr txBox="1"/>
          <p:nvPr/>
        </p:nvSpPr>
        <p:spPr>
          <a:xfrm>
            <a:off x="7644015" y="2362200"/>
            <a:ext cx="85349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Wr</a:t>
            </a:r>
            <a:r>
              <a:rPr kumimoji="0" lang="en-US" sz="1800" b="1" i="0" u="none" strike="noStrike" kern="1200" cap="none" spc="0" normalizeH="0" baseline="0" noProof="0" dirty="0">
                <a:ln>
                  <a:noFill/>
                </a:ln>
                <a:solidFill>
                  <a:prstClr val="black"/>
                </a:solidFill>
                <a:effectLst/>
                <a:uLnTx/>
                <a:uFillTx/>
                <a:latin typeface="Calibri"/>
                <a:ea typeface="+mn-ea"/>
                <a:cs typeface="+mn-cs"/>
              </a:rPr>
              <a:t> (B)</a:t>
            </a:r>
          </a:p>
        </p:txBody>
      </p:sp>
      <p:sp>
        <p:nvSpPr>
          <p:cNvPr id="51" name="TextBox 50"/>
          <p:cNvSpPr txBox="1"/>
          <p:nvPr/>
        </p:nvSpPr>
        <p:spPr>
          <a:xfrm>
            <a:off x="7696200" y="2667000"/>
            <a:ext cx="77437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Calibri"/>
                <a:ea typeface="+mn-ea"/>
                <a:cs typeface="+mn-cs"/>
              </a:rPr>
              <a:t>Rd (C)</a:t>
            </a:r>
          </a:p>
        </p:txBody>
      </p:sp>
      <p:sp>
        <p:nvSpPr>
          <p:cNvPr id="86" name="Rounded Rectangle 85"/>
          <p:cNvSpPr/>
          <p:nvPr/>
        </p:nvSpPr>
        <p:spPr>
          <a:xfrm>
            <a:off x="7543800" y="3810000"/>
            <a:ext cx="1143000" cy="1066800"/>
          </a:xfrm>
          <a:prstGeom prst="roundRect">
            <a:avLst/>
          </a:prstGeom>
          <a:solidFill>
            <a:schemeClr val="bg1">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87" name="TextBox 86"/>
          <p:cNvSpPr txBox="1"/>
          <p:nvPr/>
        </p:nvSpPr>
        <p:spPr>
          <a:xfrm>
            <a:off x="7696200" y="3810000"/>
            <a:ext cx="77437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Rd (A)</a:t>
            </a:r>
          </a:p>
        </p:txBody>
      </p:sp>
      <p:sp>
        <p:nvSpPr>
          <p:cNvPr id="88" name="TextBox 87"/>
          <p:cNvSpPr txBox="1"/>
          <p:nvPr/>
        </p:nvSpPr>
        <p:spPr>
          <a:xfrm>
            <a:off x="7644015" y="4114800"/>
            <a:ext cx="85349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Calibri"/>
                <a:ea typeface="+mn-ea"/>
                <a:cs typeface="+mn-cs"/>
              </a:rPr>
              <a:t> </a:t>
            </a:r>
            <a:r>
              <a:rPr kumimoji="0" lang="en-US" sz="1800" b="1" i="0" u="none" strike="noStrike" kern="1200" cap="none" spc="0" normalizeH="0" baseline="0" noProof="0" dirty="0" err="1">
                <a:ln>
                  <a:noFill/>
                </a:ln>
                <a:solidFill>
                  <a:srgbClr val="008000"/>
                </a:solidFill>
                <a:effectLst/>
                <a:uLnTx/>
                <a:uFillTx/>
                <a:latin typeface="Calibri"/>
                <a:ea typeface="+mn-ea"/>
                <a:cs typeface="+mn-cs"/>
              </a:rPr>
              <a:t>Wr</a:t>
            </a:r>
            <a:r>
              <a:rPr kumimoji="0" lang="en-US" sz="1800" b="1" i="0" u="none" strike="noStrike" kern="1200" cap="none" spc="0" normalizeH="0" baseline="0" noProof="0" dirty="0">
                <a:ln>
                  <a:noFill/>
                </a:ln>
                <a:solidFill>
                  <a:srgbClr val="008000"/>
                </a:solidFill>
                <a:effectLst/>
                <a:uLnTx/>
                <a:uFillTx/>
                <a:latin typeface="Calibri"/>
                <a:ea typeface="+mn-ea"/>
                <a:cs typeface="+mn-cs"/>
              </a:rPr>
              <a:t> (B)</a:t>
            </a:r>
          </a:p>
        </p:txBody>
      </p:sp>
      <p:sp>
        <p:nvSpPr>
          <p:cNvPr id="89" name="TextBox 88"/>
          <p:cNvSpPr txBox="1"/>
          <p:nvPr/>
        </p:nvSpPr>
        <p:spPr>
          <a:xfrm>
            <a:off x="7666332" y="4419600"/>
            <a:ext cx="8088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Rd (C)</a:t>
            </a:r>
          </a:p>
        </p:txBody>
      </p:sp>
      <p:cxnSp>
        <p:nvCxnSpPr>
          <p:cNvPr id="93" name="Straight Arrow Connector 92"/>
          <p:cNvCxnSpPr/>
          <p:nvPr/>
        </p:nvCxnSpPr>
        <p:spPr>
          <a:xfrm flipH="1">
            <a:off x="3733800" y="4724400"/>
            <a:ext cx="3810000" cy="2286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21286659">
            <a:off x="4036372" y="4343384"/>
            <a:ext cx="33946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4) Send PIM signatures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101" name="TextBox 100"/>
          <p:cNvSpPr txBox="1"/>
          <p:nvPr/>
        </p:nvSpPr>
        <p:spPr>
          <a:xfrm rot="21286659">
            <a:off x="3960645" y="4957925"/>
            <a:ext cx="34705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cxnSp>
        <p:nvCxnSpPr>
          <p:cNvPr id="103" name="Straight Arrow Connector 102"/>
          <p:cNvCxnSpPr/>
          <p:nvPr/>
        </p:nvCxnSpPr>
        <p:spPr>
          <a:xfrm>
            <a:off x="3810000" y="5410200"/>
            <a:ext cx="3657600" cy="685800"/>
          </a:xfrm>
          <a:prstGeom prst="straightConnector1">
            <a:avLst/>
          </a:prstGeom>
          <a:ln w="57150" cmpd="sng">
            <a:solidFill>
              <a:schemeClr val="tx1">
                <a:lumMod val="75000"/>
                <a:lumOff val="2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rot="622287">
            <a:off x="3496678" y="5789321"/>
            <a:ext cx="35825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5) </a:t>
            </a:r>
            <a:r>
              <a:rPr kumimoji="0" lang="en-US" sz="2000" b="1" i="0" u="none" strike="noStrike" kern="1200" cap="none" spc="0" normalizeH="0" baseline="0" noProof="0" dirty="0">
                <a:ln>
                  <a:noFill/>
                </a:ln>
                <a:solidFill>
                  <a:srgbClr val="008000"/>
                </a:solidFill>
                <a:effectLst/>
                <a:uLnTx/>
                <a:uFillTx/>
                <a:latin typeface="Calibri"/>
                <a:ea typeface="+mn-ea"/>
                <a:cs typeface="+mn-cs"/>
              </a:rPr>
              <a:t>Commit PIM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cxnSp>
        <p:nvCxnSpPr>
          <p:cNvPr id="108" name="Straight Connector 107"/>
          <p:cNvCxnSpPr/>
          <p:nvPr/>
        </p:nvCxnSpPr>
        <p:spPr>
          <a:xfrm>
            <a:off x="381000" y="5486400"/>
            <a:ext cx="8305800" cy="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914400" y="3810000"/>
            <a:ext cx="7566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Rd </a:t>
            </a:r>
            <a:r>
              <a:rPr kumimoji="0" lang="de-DE" sz="1800" b="1" i="0" u="none" strike="noStrike" kern="1200" cap="none" spc="0" normalizeH="0" baseline="0" noProof="0" dirty="0">
                <a:ln>
                  <a:noFill/>
                </a:ln>
                <a:solidFill>
                  <a:srgbClr val="000000"/>
                </a:solidFill>
                <a:effectLst/>
                <a:uLnTx/>
                <a:uFillTx/>
                <a:latin typeface="Calibri"/>
                <a:ea typeface="+mn-ea"/>
                <a:cs typeface="+mn-cs"/>
              </a:rPr>
              <a:t>(B)</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73" name="TextBox 72"/>
          <p:cNvSpPr txBox="1"/>
          <p:nvPr/>
        </p:nvSpPr>
        <p:spPr>
          <a:xfrm>
            <a:off x="2590800" y="4495800"/>
            <a:ext cx="81179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Calibri"/>
                <a:ea typeface="+mn-ea"/>
                <a:cs typeface="+mn-cs"/>
              </a:rPr>
              <a:t>Wr</a:t>
            </a:r>
            <a:r>
              <a:rPr kumimoji="0" lang="en-US" sz="1800" b="1" i="0" u="none" strike="noStrike" kern="1200" cap="none" spc="0" normalizeH="0" baseline="0" noProof="0" dirty="0">
                <a:ln>
                  <a:noFill/>
                </a:ln>
                <a:solidFill>
                  <a:srgbClr val="000000"/>
                </a:solidFill>
                <a:effectLst/>
                <a:uLnTx/>
                <a:uFillTx/>
                <a:latin typeface="Calibri"/>
                <a:ea typeface="+mn-ea"/>
                <a:cs typeface="+mn-cs"/>
              </a:rPr>
              <a:t> (B)</a:t>
            </a:r>
          </a:p>
        </p:txBody>
      </p:sp>
      <p:sp>
        <p:nvSpPr>
          <p:cNvPr id="74" name="Freeform 73"/>
          <p:cNvSpPr/>
          <p:nvPr/>
        </p:nvSpPr>
        <p:spPr>
          <a:xfrm>
            <a:off x="1219200" y="4191000"/>
            <a:ext cx="228600" cy="6096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4"/>
          <p:cNvSpPr/>
          <p:nvPr/>
        </p:nvSpPr>
        <p:spPr>
          <a:xfrm>
            <a:off x="2819400" y="3886200"/>
            <a:ext cx="228600" cy="6096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TextBox 76"/>
          <p:cNvSpPr txBox="1"/>
          <p:nvPr/>
        </p:nvSpPr>
        <p:spPr>
          <a:xfrm>
            <a:off x="2514600" y="2667000"/>
            <a:ext cx="8174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800000"/>
                </a:solidFill>
                <a:effectLst/>
                <a:uLnTx/>
                <a:uFillTx/>
                <a:latin typeface="Calibri"/>
                <a:ea typeface="+mn-ea"/>
                <a:cs typeface="+mn-cs"/>
              </a:rPr>
              <a:t>Wr</a:t>
            </a:r>
            <a:r>
              <a:rPr kumimoji="0" lang="en-US" sz="1800" b="1" i="0" u="none" strike="noStrike" kern="1200" cap="none" spc="0" normalizeH="0" baseline="0" noProof="0" dirty="0">
                <a:ln>
                  <a:noFill/>
                </a:ln>
                <a:solidFill>
                  <a:srgbClr val="800000"/>
                </a:solidFill>
                <a:effectLst/>
                <a:uLnTx/>
                <a:uFillTx/>
                <a:latin typeface="Calibri"/>
                <a:ea typeface="+mn-ea"/>
                <a:cs typeface="+mn-cs"/>
              </a:rPr>
              <a:t> </a:t>
            </a:r>
            <a:r>
              <a:rPr kumimoji="0" lang="de-DE" sz="1800" b="1" i="0" u="none" strike="noStrike" kern="1200" cap="none" spc="0" normalizeH="0" baseline="0" noProof="0" dirty="0">
                <a:ln>
                  <a:noFill/>
                </a:ln>
                <a:solidFill>
                  <a:srgbClr val="800000"/>
                </a:solidFill>
                <a:effectLst/>
                <a:uLnTx/>
                <a:uFillTx/>
                <a:latin typeface="Calibri"/>
                <a:ea typeface="+mn-ea"/>
                <a:cs typeface="+mn-cs"/>
              </a:rPr>
              <a:t>(C)</a:t>
            </a:r>
            <a:endParaRPr kumimoji="0" lang="en-US" sz="1800" b="1" i="0" u="none" strike="noStrike" kern="1200" cap="none" spc="0" normalizeH="0" baseline="0" noProof="0" dirty="0">
              <a:ln>
                <a:noFill/>
              </a:ln>
              <a:solidFill>
                <a:srgbClr val="800000"/>
              </a:solidFill>
              <a:effectLst/>
              <a:uLnTx/>
              <a:uFillTx/>
              <a:latin typeface="Calibri"/>
              <a:ea typeface="+mn-ea"/>
              <a:cs typeface="+mn-cs"/>
            </a:endParaRPr>
          </a:p>
        </p:txBody>
      </p:sp>
      <p:sp>
        <p:nvSpPr>
          <p:cNvPr id="81" name="TextBox 80"/>
          <p:cNvSpPr txBox="1"/>
          <p:nvPr/>
        </p:nvSpPr>
        <p:spPr>
          <a:xfrm>
            <a:off x="914400" y="2133600"/>
            <a:ext cx="81179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800000"/>
                </a:solidFill>
                <a:effectLst/>
                <a:uLnTx/>
                <a:uFillTx/>
                <a:latin typeface="Calibri"/>
                <a:ea typeface="+mn-ea"/>
                <a:cs typeface="+mn-cs"/>
              </a:rPr>
              <a:t>Wr</a:t>
            </a:r>
            <a:r>
              <a:rPr kumimoji="0" lang="en-US" sz="1800" b="1" i="0" u="none" strike="noStrike" kern="1200" cap="none" spc="0" normalizeH="0" baseline="0" noProof="0" dirty="0">
                <a:ln>
                  <a:noFill/>
                </a:ln>
                <a:solidFill>
                  <a:srgbClr val="800000"/>
                </a:solidFill>
                <a:effectLst/>
                <a:uLnTx/>
                <a:uFillTx/>
                <a:latin typeface="Calibri"/>
                <a:ea typeface="+mn-ea"/>
                <a:cs typeface="+mn-cs"/>
              </a:rPr>
              <a:t> (A)</a:t>
            </a:r>
          </a:p>
        </p:txBody>
      </p:sp>
      <p:sp>
        <p:nvSpPr>
          <p:cNvPr id="59" name="Freeform 58"/>
          <p:cNvSpPr/>
          <p:nvPr/>
        </p:nvSpPr>
        <p:spPr>
          <a:xfrm>
            <a:off x="1219200" y="1600200"/>
            <a:ext cx="228600" cy="5334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0"/>
          <p:cNvSpPr/>
          <p:nvPr/>
        </p:nvSpPr>
        <p:spPr>
          <a:xfrm>
            <a:off x="2743200" y="1752600"/>
            <a:ext cx="304800" cy="7620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066800" y="3200400"/>
            <a:ext cx="9372600" cy="2514600"/>
            <a:chOff x="685800" y="2590798"/>
            <a:chExt cx="9372600" cy="2514600"/>
          </a:xfrm>
        </p:grpSpPr>
        <p:grpSp>
          <p:nvGrpSpPr>
            <p:cNvPr id="65" name="Group 64"/>
            <p:cNvGrpSpPr/>
            <p:nvPr/>
          </p:nvGrpSpPr>
          <p:grpSpPr>
            <a:xfrm>
              <a:off x="685800" y="2590798"/>
              <a:ext cx="6858000" cy="2514600"/>
              <a:chOff x="457200" y="5333999"/>
              <a:chExt cx="8547043" cy="1524000"/>
            </a:xfrm>
          </p:grpSpPr>
          <p:sp>
            <p:nvSpPr>
              <p:cNvPr id="66" name="Rounded Rectangle 65"/>
              <p:cNvSpPr/>
              <p:nvPr/>
            </p:nvSpPr>
            <p:spPr bwMode="auto">
              <a:xfrm>
                <a:off x="457200" y="5333999"/>
                <a:ext cx="8547043" cy="1524000"/>
              </a:xfrm>
              <a:prstGeom prst="roundRect">
                <a:avLst/>
              </a:prstGeom>
              <a:solidFill>
                <a:schemeClr val="bg1"/>
              </a:solidFill>
              <a:ln w="76200">
                <a:solidFill>
                  <a:srgbClr val="FF0000"/>
                </a:solidFill>
                <a:prstDash val="solid"/>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9" name="TextBox 68"/>
              <p:cNvSpPr txBox="1"/>
              <p:nvPr/>
            </p:nvSpPr>
            <p:spPr>
              <a:xfrm>
                <a:off x="735908" y="5472545"/>
                <a:ext cx="8153400" cy="27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1) PIM Read and Processor Write: </a:t>
                </a:r>
                <a:r>
                  <a:rPr kumimoji="0" lang="en-US" sz="2400" b="1" i="0" u="none" strike="noStrike" kern="1200" cap="none" spc="0" normalizeH="0" baseline="0" noProof="0" dirty="0">
                    <a:ln>
                      <a:noFill/>
                    </a:ln>
                    <a:solidFill>
                      <a:srgbClr val="FF0000"/>
                    </a:solidFill>
                    <a:effectLst/>
                    <a:uLnTx/>
                    <a:uFillTx/>
                    <a:latin typeface="Calibri"/>
                    <a:ea typeface="+mn-ea"/>
                    <a:cs typeface="+mn-cs"/>
                  </a:rPr>
                  <a:t>Conflict</a:t>
                </a:r>
                <a:r>
                  <a:rPr kumimoji="0" lang="en-US" sz="2400" b="1" i="0" u="none" strike="noStrike" kern="1200" cap="none" spc="0" normalizeH="0" baseline="0" noProof="0" dirty="0">
                    <a:ln>
                      <a:noFill/>
                    </a:ln>
                    <a:solidFill>
                      <a:srgbClr val="000000"/>
                    </a:solidFill>
                    <a:effectLst/>
                    <a:uLnTx/>
                    <a:uFillTx/>
                    <a:latin typeface="Calibri"/>
                    <a:ea typeface="+mn-ea"/>
                    <a:cs typeface="+mn-cs"/>
                  </a:rPr>
                  <a:t> </a:t>
                </a:r>
              </a:p>
            </p:txBody>
          </p:sp>
        </p:grpSp>
        <p:sp>
          <p:nvSpPr>
            <p:cNvPr id="70" name="TextBox 69"/>
            <p:cNvSpPr txBox="1"/>
            <p:nvPr/>
          </p:nvSpPr>
          <p:spPr>
            <a:xfrm>
              <a:off x="914400" y="350520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 Processor Read and PIM Write</a:t>
              </a:r>
              <a:r>
                <a:rPr kumimoji="0" lang="en-US" sz="2400" b="1" i="0" u="none" strike="noStrike" kern="1200" cap="none" spc="0" normalizeH="0" baseline="0" noProof="0" dirty="0">
                  <a:ln>
                    <a:noFill/>
                  </a:ln>
                  <a:solidFill>
                    <a:srgbClr val="000000"/>
                  </a:solidFill>
                  <a:effectLst/>
                  <a:uLnTx/>
                  <a:uFillTx/>
                  <a:latin typeface="Calibri"/>
                  <a:ea typeface="+mn-ea"/>
                  <a:cs typeface="+mn-cs"/>
                </a:rPr>
                <a:t>: </a:t>
              </a:r>
              <a:r>
                <a:rPr kumimoji="0" lang="en-US" sz="2400" b="1" i="0" u="none" strike="noStrike" kern="1200" cap="none" spc="0" normalizeH="0" baseline="0" noProof="0" dirty="0">
                  <a:ln>
                    <a:noFill/>
                  </a:ln>
                  <a:solidFill>
                    <a:srgbClr val="008000"/>
                  </a:solidFill>
                  <a:effectLst/>
                  <a:uLnTx/>
                  <a:uFillTx/>
                  <a:latin typeface="Calibri"/>
                  <a:ea typeface="+mn-ea"/>
                  <a:cs typeface="+mn-cs"/>
                </a:rPr>
                <a:t>No Conflict</a:t>
              </a:r>
            </a:p>
          </p:txBody>
        </p:sp>
        <p:sp>
          <p:nvSpPr>
            <p:cNvPr id="82" name="TextBox 81"/>
            <p:cNvSpPr txBox="1"/>
            <p:nvPr/>
          </p:nvSpPr>
          <p:spPr>
            <a:xfrm>
              <a:off x="914400" y="4191000"/>
              <a:ext cx="9067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3) Processor Write and PIM Write: </a:t>
              </a:r>
              <a:r>
                <a:rPr kumimoji="0" lang="en-US" sz="2400" b="1" i="0" u="none" strike="noStrike" kern="1200" cap="none" spc="0" normalizeH="0" baseline="0" noProof="0" dirty="0">
                  <a:ln>
                    <a:noFill/>
                  </a:ln>
                  <a:solidFill>
                    <a:srgbClr val="008000"/>
                  </a:solidFill>
                  <a:effectLst/>
                  <a:uLnTx/>
                  <a:uFillTx/>
                  <a:latin typeface="Calibri"/>
                  <a:ea typeface="+mn-ea"/>
                  <a:cs typeface="+mn-cs"/>
                </a:rPr>
                <a:t>No Conflict</a:t>
              </a:r>
            </a:p>
          </p:txBody>
        </p:sp>
      </p:grpSp>
      <p:pic>
        <p:nvPicPr>
          <p:cNvPr id="90" name="Picture 89"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57" name="Freeform 56"/>
          <p:cNvSpPr/>
          <p:nvPr/>
        </p:nvSpPr>
        <p:spPr>
          <a:xfrm>
            <a:off x="1219200" y="2590800"/>
            <a:ext cx="228600" cy="533400"/>
          </a:xfrm>
          <a:custGeom>
            <a:avLst/>
            <a:gdLst>
              <a:gd name="connsiteX0" fmla="*/ 46481 w 278783"/>
              <a:gd name="connsiteY0" fmla="*/ 0 h 1037800"/>
              <a:gd name="connsiteX1" fmla="*/ 278783 w 278783"/>
              <a:gd name="connsiteY1" fmla="*/ 108427 h 1037800"/>
              <a:gd name="connsiteX2" fmla="*/ 278783 w 278783"/>
              <a:gd name="connsiteY2" fmla="*/ 108427 h 1037800"/>
              <a:gd name="connsiteX3" fmla="*/ 15507 w 278783"/>
              <a:gd name="connsiteY3" fmla="*/ 185874 h 1037800"/>
              <a:gd name="connsiteX4" fmla="*/ 247810 w 278783"/>
              <a:gd name="connsiteY4" fmla="*/ 325280 h 1037800"/>
              <a:gd name="connsiteX5" fmla="*/ 20 w 278783"/>
              <a:gd name="connsiteY5" fmla="*/ 464686 h 1037800"/>
              <a:gd name="connsiteX6" fmla="*/ 263296 w 278783"/>
              <a:gd name="connsiteY6" fmla="*/ 588603 h 1037800"/>
              <a:gd name="connsiteX7" fmla="*/ 15507 w 278783"/>
              <a:gd name="connsiteY7" fmla="*/ 697030 h 1037800"/>
              <a:gd name="connsiteX8" fmla="*/ 247810 w 278783"/>
              <a:gd name="connsiteY8" fmla="*/ 820946 h 1037800"/>
              <a:gd name="connsiteX9" fmla="*/ 46481 w 278783"/>
              <a:gd name="connsiteY9" fmla="*/ 898394 h 1037800"/>
              <a:gd name="connsiteX10" fmla="*/ 216836 w 278783"/>
              <a:gd name="connsiteY10" fmla="*/ 991331 h 1037800"/>
              <a:gd name="connsiteX11" fmla="*/ 263296 w 278783"/>
              <a:gd name="connsiteY11" fmla="*/ 1037800 h 10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783" h="1037800">
                <a:moveTo>
                  <a:pt x="46481" y="0"/>
                </a:moveTo>
                <a:lnTo>
                  <a:pt x="278783" y="108427"/>
                </a:lnTo>
                <a:lnTo>
                  <a:pt x="278783" y="108427"/>
                </a:lnTo>
                <a:cubicBezTo>
                  <a:pt x="234904" y="121335"/>
                  <a:pt x="20669" y="149732"/>
                  <a:pt x="15507" y="185874"/>
                </a:cubicBezTo>
                <a:cubicBezTo>
                  <a:pt x="10345" y="222016"/>
                  <a:pt x="250391" y="278811"/>
                  <a:pt x="247810" y="325280"/>
                </a:cubicBezTo>
                <a:cubicBezTo>
                  <a:pt x="245229" y="371749"/>
                  <a:pt x="-2561" y="420799"/>
                  <a:pt x="20" y="464686"/>
                </a:cubicBezTo>
                <a:cubicBezTo>
                  <a:pt x="2601" y="508573"/>
                  <a:pt x="260715" y="549879"/>
                  <a:pt x="263296" y="588603"/>
                </a:cubicBezTo>
                <a:cubicBezTo>
                  <a:pt x="265877" y="627327"/>
                  <a:pt x="18088" y="658306"/>
                  <a:pt x="15507" y="697030"/>
                </a:cubicBezTo>
                <a:cubicBezTo>
                  <a:pt x="12926" y="735754"/>
                  <a:pt x="242648" y="787385"/>
                  <a:pt x="247810" y="820946"/>
                </a:cubicBezTo>
                <a:cubicBezTo>
                  <a:pt x="252972" y="854507"/>
                  <a:pt x="51643" y="869997"/>
                  <a:pt x="46481" y="898394"/>
                </a:cubicBezTo>
                <a:cubicBezTo>
                  <a:pt x="41319" y="926791"/>
                  <a:pt x="180700" y="968097"/>
                  <a:pt x="216836" y="991331"/>
                </a:cubicBezTo>
                <a:cubicBezTo>
                  <a:pt x="252972" y="1014565"/>
                  <a:pt x="263296" y="1037800"/>
                  <a:pt x="263296" y="1037800"/>
                </a:cubicBezTo>
              </a:path>
            </a:pathLst>
          </a:custGeom>
          <a:ln>
            <a:solidFill>
              <a:srgbClr val="00663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8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500"/>
                                        <p:tgtEl>
                                          <p:spTgt spid="6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par>
                                <p:cTn id="79" presetID="10" presetClass="entr" presetSubtype="0" fill="hold" nodeType="with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fade">
                                      <p:cBhvr>
                                        <p:cTn id="86" dur="500"/>
                                        <p:tgtEl>
                                          <p:spTgt spid="80"/>
                                        </p:tgtEl>
                                      </p:cBhvr>
                                    </p:animEffect>
                                  </p:childTnLst>
                                </p:cTn>
                              </p:par>
                              <p:par>
                                <p:cTn id="87" presetID="10" presetClass="entr" presetSubtype="0" fill="hold" nodeType="withEffect">
                                  <p:stCondLst>
                                    <p:cond delay="0"/>
                                  </p:stCondLst>
                                  <p:childTnLst>
                                    <p:set>
                                      <p:cBhvr>
                                        <p:cTn id="88" dur="1" fill="hold">
                                          <p:stCondLst>
                                            <p:cond delay="0"/>
                                          </p:stCondLst>
                                        </p:cTn>
                                        <p:tgtEl>
                                          <p:spTgt spid="76"/>
                                        </p:tgtEl>
                                        <p:attrNameLst>
                                          <p:attrName>style.visibility</p:attrName>
                                        </p:attrNameLst>
                                      </p:cBhvr>
                                      <p:to>
                                        <p:strVal val="visible"/>
                                      </p:to>
                                    </p:set>
                                    <p:animEffect transition="in" filter="fade">
                                      <p:cBhvr>
                                        <p:cTn id="89" dur="500"/>
                                        <p:tgtEl>
                                          <p:spTgt spid="7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fade">
                                      <p:cBhvr>
                                        <p:cTn id="92" dur="500"/>
                                        <p:tgtEl>
                                          <p:spTgt spid="8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fade">
                                      <p:cBhvr>
                                        <p:cTn id="95" dur="500"/>
                                        <p:tgtEl>
                                          <p:spTgt spid="8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fade">
                                      <p:cBhvr>
                                        <p:cTn id="98" dur="500"/>
                                        <p:tgtEl>
                                          <p:spTgt spid="7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500"/>
                                        <p:tgtEl>
                                          <p:spTgt spid="7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fade">
                                      <p:cBhvr>
                                        <p:cTn id="104" dur="500"/>
                                        <p:tgtEl>
                                          <p:spTgt spid="7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fade">
                                      <p:cBhvr>
                                        <p:cTn id="107" dur="500"/>
                                        <p:tgtEl>
                                          <p:spTgt spid="7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fade">
                                      <p:cBhvr>
                                        <p:cTn id="110" dur="500"/>
                                        <p:tgtEl>
                                          <p:spTgt spid="8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9"/>
                                        </p:tgtEl>
                                        <p:attrNameLst>
                                          <p:attrName>style.visibility</p:attrName>
                                        </p:attrNameLst>
                                      </p:cBhvr>
                                      <p:to>
                                        <p:strVal val="visible"/>
                                      </p:to>
                                    </p:set>
                                    <p:animEffect transition="in" filter="fade">
                                      <p:cBhvr>
                                        <p:cTn id="113" dur="500"/>
                                        <p:tgtEl>
                                          <p:spTgt spid="8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8"/>
                                        </p:tgtEl>
                                        <p:attrNameLst>
                                          <p:attrName>style.visibility</p:attrName>
                                        </p:attrNameLst>
                                      </p:cBhvr>
                                      <p:to>
                                        <p:strVal val="visible"/>
                                      </p:to>
                                    </p:set>
                                    <p:animEffect transition="in" filter="fade">
                                      <p:cBhvr>
                                        <p:cTn id="116" dur="500"/>
                                        <p:tgtEl>
                                          <p:spTgt spid="8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7"/>
                                        </p:tgtEl>
                                        <p:attrNameLst>
                                          <p:attrName>style.visibility</p:attrName>
                                        </p:attrNameLst>
                                      </p:cBhvr>
                                      <p:to>
                                        <p:strVal val="visible"/>
                                      </p:to>
                                    </p:set>
                                    <p:animEffect transition="in" filter="fade">
                                      <p:cBhvr>
                                        <p:cTn id="119" dur="500"/>
                                        <p:tgtEl>
                                          <p:spTgt spid="87"/>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500"/>
                                        <p:tgtEl>
                                          <p:spTgt spid="7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fade">
                                      <p:cBhvr>
                                        <p:cTn id="127" dur="500"/>
                                        <p:tgtEl>
                                          <p:spTgt spid="6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01"/>
                                        </p:tgtEl>
                                        <p:attrNameLst>
                                          <p:attrName>style.visibility</p:attrName>
                                        </p:attrNameLst>
                                      </p:cBhvr>
                                      <p:to>
                                        <p:strVal val="visible"/>
                                      </p:to>
                                    </p:set>
                                    <p:animEffect transition="in" filter="fade">
                                      <p:cBhvr>
                                        <p:cTn id="130" dur="500"/>
                                        <p:tgtEl>
                                          <p:spTgt spid="101"/>
                                        </p:tgtEl>
                                      </p:cBhvr>
                                    </p:animEffect>
                                  </p:childTnLst>
                                </p:cTn>
                              </p:par>
                              <p:par>
                                <p:cTn id="131" presetID="10" presetClass="entr" presetSubtype="0" fill="hold" nodeType="withEffect">
                                  <p:stCondLst>
                                    <p:cond delay="0"/>
                                  </p:stCondLst>
                                  <p:childTnLst>
                                    <p:set>
                                      <p:cBhvr>
                                        <p:cTn id="132" dur="1" fill="hold">
                                          <p:stCondLst>
                                            <p:cond delay="0"/>
                                          </p:stCondLst>
                                        </p:cTn>
                                        <p:tgtEl>
                                          <p:spTgt spid="93"/>
                                        </p:tgtEl>
                                        <p:attrNameLst>
                                          <p:attrName>style.visibility</p:attrName>
                                        </p:attrNameLst>
                                      </p:cBhvr>
                                      <p:to>
                                        <p:strVal val="visible"/>
                                      </p:to>
                                    </p:set>
                                    <p:animEffect transition="in" filter="fade">
                                      <p:cBhvr>
                                        <p:cTn id="133" dur="500"/>
                                        <p:tgtEl>
                                          <p:spTgt spid="9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00"/>
                                        </p:tgtEl>
                                        <p:attrNameLst>
                                          <p:attrName>style.visibility</p:attrName>
                                        </p:attrNameLst>
                                      </p:cBhvr>
                                      <p:to>
                                        <p:strVal val="visible"/>
                                      </p:to>
                                    </p:set>
                                    <p:animEffect transition="in" filter="fade">
                                      <p:cBhvr>
                                        <p:cTn id="136" dur="500"/>
                                        <p:tgtEl>
                                          <p:spTgt spid="10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7"/>
                                        </p:tgtEl>
                                        <p:attrNameLst>
                                          <p:attrName>style.visibility</p:attrName>
                                        </p:attrNameLst>
                                      </p:cBhvr>
                                      <p:to>
                                        <p:strVal val="visible"/>
                                      </p:to>
                                    </p:set>
                                    <p:animEffect transition="in" filter="fade">
                                      <p:cBhvr>
                                        <p:cTn id="139" dur="500"/>
                                        <p:tgtEl>
                                          <p:spTgt spid="67"/>
                                        </p:tgtEl>
                                      </p:cBhvr>
                                    </p:animEffect>
                                  </p:childTnLst>
                                </p:cTn>
                              </p:par>
                              <p:par>
                                <p:cTn id="140" presetID="10" presetClass="entr" presetSubtype="0" fill="hold" nodeType="withEffect">
                                  <p:stCondLst>
                                    <p:cond delay="0"/>
                                  </p:stCondLst>
                                  <p:childTnLst>
                                    <p:set>
                                      <p:cBhvr>
                                        <p:cTn id="141" dur="1" fill="hold">
                                          <p:stCondLst>
                                            <p:cond delay="0"/>
                                          </p:stCondLst>
                                        </p:cTn>
                                        <p:tgtEl>
                                          <p:spTgt spid="108"/>
                                        </p:tgtEl>
                                        <p:attrNameLst>
                                          <p:attrName>style.visibility</p:attrName>
                                        </p:attrNameLst>
                                      </p:cBhvr>
                                      <p:to>
                                        <p:strVal val="visible"/>
                                      </p:to>
                                    </p:set>
                                    <p:animEffect transition="in" filter="fade">
                                      <p:cBhvr>
                                        <p:cTn id="142" dur="500"/>
                                        <p:tgtEl>
                                          <p:spTgt spid="10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03"/>
                                        </p:tgtEl>
                                        <p:attrNameLst>
                                          <p:attrName>style.visibility</p:attrName>
                                        </p:attrNameLst>
                                      </p:cBhvr>
                                      <p:to>
                                        <p:strVal val="visible"/>
                                      </p:to>
                                    </p:set>
                                    <p:animEffect transition="in" filter="fade">
                                      <p:cBhvr>
                                        <p:cTn id="147" dur="500"/>
                                        <p:tgtEl>
                                          <p:spTgt spid="10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07"/>
                                        </p:tgtEl>
                                        <p:attrNameLst>
                                          <p:attrName>style.visibility</p:attrName>
                                        </p:attrNameLst>
                                      </p:cBhvr>
                                      <p:to>
                                        <p:strVal val="visible"/>
                                      </p:to>
                                    </p:set>
                                    <p:animEffect transition="in" filter="fade">
                                      <p:cBhvr>
                                        <p:cTn id="150" dur="500"/>
                                        <p:tgtEl>
                                          <p:spTgt spid="107"/>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3"/>
                                        </p:tgtEl>
                                        <p:attrNameLst>
                                          <p:attrName>style.visibility</p:attrName>
                                        </p:attrNameLst>
                                      </p:cBhvr>
                                      <p:to>
                                        <p:strVal val="visible"/>
                                      </p:to>
                                    </p:set>
                                    <p:animEffect transition="in" filter="fade">
                                      <p:cBhvr>
                                        <p:cTn id="1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p:bldP spid="28" grpId="0" animBg="1"/>
      <p:bldP spid="29" grpId="0"/>
      <p:bldP spid="32" grpId="0"/>
      <p:bldP spid="46" grpId="0"/>
      <p:bldP spid="55" grpId="0"/>
      <p:bldP spid="22" grpId="0" animBg="1"/>
      <p:bldP spid="60" grpId="0"/>
      <p:bldP spid="68" grpId="0" animBg="1"/>
      <p:bldP spid="67" grpId="0"/>
      <p:bldP spid="83" grpId="0"/>
      <p:bldP spid="84" grpId="0"/>
      <p:bldP spid="85" grpId="0" animBg="1"/>
      <p:bldP spid="47" grpId="0"/>
      <p:bldP spid="50" grpId="0"/>
      <p:bldP spid="51" grpId="0"/>
      <p:bldP spid="86" grpId="0" animBg="1"/>
      <p:bldP spid="87" grpId="0"/>
      <p:bldP spid="88" grpId="0"/>
      <p:bldP spid="89" grpId="0"/>
      <p:bldP spid="100" grpId="0"/>
      <p:bldP spid="101" grpId="0"/>
      <p:bldP spid="107" grpId="0"/>
      <p:bldP spid="72" grpId="0"/>
      <p:bldP spid="73" grpId="0"/>
      <p:bldP spid="74" grpId="0" animBg="1"/>
      <p:bldP spid="75" grpId="0" animBg="1"/>
      <p:bldP spid="77" grpId="0"/>
      <p:bldP spid="81" grpId="0"/>
      <p:bldP spid="59" grpId="0" animBg="1"/>
      <p:bldP spid="61" grpId="0" animBg="1"/>
      <p:bldP spid="57"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000" dirty="0">
                <a:solidFill>
                  <a:schemeClr val="tx2"/>
                </a:solidFill>
              </a:rPr>
              <a:t>Architecture Support</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28</a:t>
            </a:r>
          </a:p>
        </p:txBody>
      </p:sp>
      <p:pic>
        <p:nvPicPr>
          <p:cNvPr id="6" name="Picture 5" descr="safari.png"/>
          <p:cNvPicPr>
            <a:picLocks noChangeAspect="1"/>
          </p:cNvPicPr>
          <p:nvPr/>
        </p:nvPicPr>
        <p:blipFill>
          <a:blip r:embed="rId2"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199763586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be 144"/>
          <p:cNvSpPr/>
          <p:nvPr/>
        </p:nvSpPr>
        <p:spPr>
          <a:xfrm>
            <a:off x="1447800" y="1676400"/>
            <a:ext cx="6019800" cy="1246781"/>
          </a:xfrm>
          <a:prstGeom prst="cube">
            <a:avLst>
              <a:gd name="adj" fmla="val 93596"/>
            </a:avLst>
          </a:prstGeom>
          <a:solidFill>
            <a:schemeClr val="accent1">
              <a:lumMod val="60000"/>
              <a:lumOff val="40000"/>
            </a:schemeClr>
          </a:solidFill>
          <a:ln w="3175"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err="1"/>
              <a:t>LazyPIM</a:t>
            </a:r>
            <a:r>
              <a:rPr lang="en-US" dirty="0"/>
              <a:t> Architecture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29</a:t>
            </a:r>
          </a:p>
        </p:txBody>
      </p:sp>
      <p:grpSp>
        <p:nvGrpSpPr>
          <p:cNvPr id="107" name="Group 106"/>
          <p:cNvGrpSpPr/>
          <p:nvPr/>
        </p:nvGrpSpPr>
        <p:grpSpPr>
          <a:xfrm>
            <a:off x="5334000" y="4114800"/>
            <a:ext cx="2895600" cy="1600200"/>
            <a:chOff x="5334000" y="2133600"/>
            <a:chExt cx="3124200" cy="1371600"/>
          </a:xfrm>
        </p:grpSpPr>
        <p:sp>
          <p:nvSpPr>
            <p:cNvPr id="108" name="Rounded Rectangle 107"/>
            <p:cNvSpPr/>
            <p:nvPr/>
          </p:nvSpPr>
          <p:spPr>
            <a:xfrm>
              <a:off x="5334000" y="2133600"/>
              <a:ext cx="3124200" cy="13716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09" name="Rounded Rectangle 108"/>
            <p:cNvSpPr/>
            <p:nvPr/>
          </p:nvSpPr>
          <p:spPr>
            <a:xfrm>
              <a:off x="5486400" y="2286000"/>
              <a:ext cx="1268264" cy="106680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PIM Core</a:t>
              </a: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10" name="Group 109"/>
            <p:cNvGrpSpPr/>
            <p:nvPr/>
          </p:nvGrpSpPr>
          <p:grpSpPr>
            <a:xfrm>
              <a:off x="6781800" y="2286000"/>
              <a:ext cx="1523999" cy="381001"/>
              <a:chOff x="298939" y="3809998"/>
              <a:chExt cx="3534508" cy="1143002"/>
            </a:xfrm>
          </p:grpSpPr>
          <p:sp>
            <p:nvSpPr>
              <p:cNvPr id="113" name="Rounded Rectangle 112"/>
              <p:cNvSpPr/>
              <p:nvPr/>
            </p:nvSpPr>
            <p:spPr>
              <a:xfrm>
                <a:off x="533399" y="3809998"/>
                <a:ext cx="3048000" cy="1143002"/>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TextBox 113"/>
              <p:cNvSpPr txBox="1"/>
              <p:nvPr/>
            </p:nvSpPr>
            <p:spPr>
              <a:xfrm>
                <a:off x="298939" y="3830783"/>
                <a:ext cx="3534508" cy="791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L1 Cache</a:t>
                </a:r>
              </a:p>
            </p:txBody>
          </p:sp>
        </p:grpSp>
        <p:sp>
          <p:nvSpPr>
            <p:cNvPr id="111" name="Rounded Rectangle 110"/>
            <p:cNvSpPr/>
            <p:nvPr/>
          </p:nvSpPr>
          <p:spPr>
            <a:xfrm>
              <a:off x="6934200" y="27432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050" b="1" i="0" u="none" strike="noStrike" kern="1200" cap="none" spc="0" normalizeH="0" baseline="0" noProof="0" dirty="0">
                <a:ln>
                  <a:noFill/>
                </a:ln>
                <a:solidFill>
                  <a:srgbClr val="000000"/>
                </a:solidFill>
                <a:effectLst/>
                <a:uLnTx/>
                <a:uFillTx/>
                <a:latin typeface="Calibri"/>
                <a:ea typeface="+mn-ea"/>
                <a:cs typeface="+mn-cs"/>
              </a:endParaRPr>
            </a:p>
          </p:txBody>
        </p:sp>
        <p:sp>
          <p:nvSpPr>
            <p:cNvPr id="112" name="Rounded Rectangle 111"/>
            <p:cNvSpPr/>
            <p:nvPr/>
          </p:nvSpPr>
          <p:spPr>
            <a:xfrm>
              <a:off x="6934200" y="30480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Calibri"/>
                  <a:ea typeface="+mn-ea"/>
                  <a:cs typeface="+mn-cs"/>
                </a:rPr>
                <a:t>PIMWriteSET</a:t>
              </a:r>
              <a:endParaRPr kumimoji="0" lang="en-US" sz="105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18" name="Group 117"/>
          <p:cNvGrpSpPr/>
          <p:nvPr/>
        </p:nvGrpSpPr>
        <p:grpSpPr>
          <a:xfrm>
            <a:off x="1904999" y="1524000"/>
            <a:ext cx="5029201" cy="1719738"/>
            <a:chOff x="6567443" y="1863241"/>
            <a:chExt cx="5307468" cy="2310036"/>
          </a:xfrm>
        </p:grpSpPr>
        <p:grpSp>
          <p:nvGrpSpPr>
            <p:cNvPr id="119" name="Group 118"/>
            <p:cNvGrpSpPr/>
            <p:nvPr/>
          </p:nvGrpSpPr>
          <p:grpSpPr>
            <a:xfrm>
              <a:off x="6567443" y="1863241"/>
              <a:ext cx="5307468" cy="2310036"/>
              <a:chOff x="3550573" y="1306095"/>
              <a:chExt cx="4656822" cy="1535099"/>
            </a:xfrm>
          </p:grpSpPr>
          <p:sp>
            <p:nvSpPr>
              <p:cNvPr id="121" name="TextBox 120"/>
              <p:cNvSpPr txBox="1"/>
              <p:nvPr/>
            </p:nvSpPr>
            <p:spPr>
              <a:xfrm>
                <a:off x="4066214" y="1676524"/>
                <a:ext cx="447534" cy="242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err="1">
                    <a:ln>
                      <a:noFill/>
                    </a:ln>
                    <a:solidFill>
                      <a:sysClr val="windowText" lastClr="000000"/>
                    </a:solidFill>
                    <a:effectLst/>
                    <a:uLnTx/>
                    <a:uFillTx/>
                    <a:latin typeface="Times New Roman"/>
                    <a:ea typeface="+mn-ea"/>
                    <a:cs typeface="Times New Roman"/>
                  </a:rPr>
                  <a:t>ost</a:t>
                </a:r>
                <a:endParaRPr kumimoji="0" lang="en-US" sz="1400" b="1" i="1" u="none" strike="noStrike" kern="0" cap="none" spc="0" normalizeH="0" baseline="0" noProof="0" dirty="0">
                  <a:ln>
                    <a:noFill/>
                  </a:ln>
                  <a:solidFill>
                    <a:sysClr val="windowText" lastClr="000000"/>
                  </a:solidFill>
                  <a:effectLst/>
                  <a:uLnTx/>
                  <a:uFillTx/>
                  <a:latin typeface="Times New Roman"/>
                  <a:ea typeface="+mn-ea"/>
                  <a:cs typeface="Times New Roman"/>
                </a:endParaRPr>
              </a:p>
            </p:txBody>
          </p:sp>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rgbClr val="006600"/>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Cube 123"/>
              <p:cNvSpPr/>
              <p:nvPr/>
            </p:nvSpPr>
            <p:spPr>
              <a:xfrm>
                <a:off x="6745867" y="1589475"/>
                <a:ext cx="1391953" cy="651123"/>
              </a:xfrm>
              <a:prstGeom prst="cube">
                <a:avLst>
                  <a:gd name="adj" fmla="val 85440"/>
                </a:avLst>
              </a:prstGeom>
              <a:solidFill>
                <a:srgbClr val="FF6600"/>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Cube 124"/>
              <p:cNvSpPr/>
              <p:nvPr/>
            </p:nvSpPr>
            <p:spPr>
              <a:xfrm>
                <a:off x="6745867" y="1447785"/>
                <a:ext cx="1391953" cy="651123"/>
              </a:xfrm>
              <a:prstGeom prst="cube">
                <a:avLst>
                  <a:gd name="adj" fmla="val 85440"/>
                </a:avLst>
              </a:prstGeom>
              <a:solidFill>
                <a:srgbClr val="FF6600"/>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Cube 125"/>
              <p:cNvSpPr/>
              <p:nvPr/>
            </p:nvSpPr>
            <p:spPr>
              <a:xfrm>
                <a:off x="6745867" y="1306095"/>
                <a:ext cx="1391953" cy="651122"/>
              </a:xfrm>
              <a:prstGeom prst="cube">
                <a:avLst>
                  <a:gd name="adj" fmla="val 85440"/>
                </a:avLst>
              </a:prstGeom>
              <a:solidFill>
                <a:srgbClr val="FF6600"/>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27" name="Group 126"/>
              <p:cNvGrpSpPr/>
              <p:nvPr/>
            </p:nvGrpSpPr>
            <p:grpSpPr>
              <a:xfrm>
                <a:off x="3550573" y="1510152"/>
                <a:ext cx="1975621" cy="860149"/>
                <a:chOff x="3294343" y="1884333"/>
                <a:chExt cx="1745019" cy="583197"/>
              </a:xfrm>
              <a:solidFill>
                <a:srgbClr val="009C48"/>
              </a:solidFill>
            </p:grpSpPr>
            <p:sp>
              <p:nvSpPr>
                <p:cNvPr id="131" name="Cube 130"/>
                <p:cNvSpPr/>
                <p:nvPr/>
              </p:nvSpPr>
              <p:spPr>
                <a:xfrm>
                  <a:off x="3294343" y="1884333"/>
                  <a:ext cx="1745019" cy="583197"/>
                </a:xfrm>
                <a:prstGeom prst="cube">
                  <a:avLst>
                    <a:gd name="adj" fmla="val 93596"/>
                  </a:avLst>
                </a:prstGeom>
                <a:solidFill>
                  <a:srgbClr val="006600"/>
                </a:solidFill>
                <a:ln w="3175"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Cube 131"/>
                <p:cNvSpPr/>
                <p:nvPr/>
              </p:nvSpPr>
              <p:spPr>
                <a:xfrm>
                  <a:off x="3390831" y="1930450"/>
                  <a:ext cx="1461565" cy="479158"/>
                </a:xfrm>
                <a:prstGeom prst="cube">
                  <a:avLst>
                    <a:gd name="adj" fmla="val 93596"/>
                  </a:avLst>
                </a:prstGeom>
                <a:solidFill>
                  <a:sysClr val="window" lastClr="FFFFFF">
                    <a:lumMod val="50000"/>
                  </a:sysClr>
                </a:solidFill>
                <a:ln w="3175" cap="flat" cmpd="sng" algn="ctr">
                  <a:solidFill>
                    <a:sysClr val="windowText" lastClr="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28" name="Cube 127"/>
              <p:cNvSpPr/>
              <p:nvPr/>
            </p:nvSpPr>
            <p:spPr>
              <a:xfrm>
                <a:off x="3903363" y="1578169"/>
                <a:ext cx="1199485" cy="632285"/>
              </a:xfrm>
              <a:prstGeom prst="cube">
                <a:avLst>
                  <a:gd name="adj" fmla="val 82478"/>
                </a:avLst>
              </a:prstGeom>
              <a:solidFill>
                <a:sysClr val="window" lastClr="FFFFFF">
                  <a:lumMod val="85000"/>
                </a:sysClr>
              </a:solidFill>
              <a:ln w="3175"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29" name="Straight Arrow Connector 128"/>
              <p:cNvCxnSpPr/>
              <p:nvPr/>
            </p:nvCxnSpPr>
            <p:spPr>
              <a:xfrm flipH="1">
                <a:off x="5190911" y="2050135"/>
                <a:ext cx="1330782" cy="0"/>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230005" y="1619578"/>
                <a:ext cx="587423" cy="3296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Calibri"/>
                    <a:ea typeface="+mn-ea"/>
                    <a:cs typeface="Times New Roman"/>
                  </a:rPr>
                  <a:t>CPU</a:t>
                </a:r>
              </a:p>
            </p:txBody>
          </p:sp>
        </p:grpSp>
        <p:sp>
          <p:nvSpPr>
            <p:cNvPr id="120" name="TextBox 119"/>
            <p:cNvSpPr txBox="1"/>
            <p:nvPr/>
          </p:nvSpPr>
          <p:spPr>
            <a:xfrm>
              <a:off x="10588252" y="1965597"/>
              <a:ext cx="905727" cy="4961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Calibri"/>
                  <a:ea typeface="+mn-ea"/>
                  <a:cs typeface="Times New Roman"/>
                </a:rPr>
                <a:t>DRAM</a:t>
              </a:r>
              <a:endParaRPr kumimoji="0" lang="en-US" sz="1600" b="1" i="1" u="none" strike="noStrike" kern="0" cap="none" spc="0" normalizeH="0" baseline="0" noProof="0" dirty="0">
                <a:ln>
                  <a:noFill/>
                </a:ln>
                <a:solidFill>
                  <a:sysClr val="windowText" lastClr="000000"/>
                </a:solidFill>
                <a:effectLst/>
                <a:uLnTx/>
                <a:uFillTx/>
                <a:latin typeface="Calibri"/>
                <a:ea typeface="+mn-ea"/>
                <a:cs typeface="Times New Roman"/>
              </a:endParaRPr>
            </a:p>
          </p:txBody>
        </p:sp>
      </p:grpSp>
      <p:cxnSp>
        <p:nvCxnSpPr>
          <p:cNvPr id="135" name="Straight Connector 134"/>
          <p:cNvCxnSpPr/>
          <p:nvPr/>
        </p:nvCxnSpPr>
        <p:spPr>
          <a:xfrm flipH="1">
            <a:off x="2895600" y="2667000"/>
            <a:ext cx="228600" cy="228600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1" idx="2"/>
          </p:cNvCxnSpPr>
          <p:nvPr/>
        </p:nvCxnSpPr>
        <p:spPr>
          <a:xfrm flipH="1">
            <a:off x="381000" y="2685352"/>
            <a:ext cx="1523999" cy="1429448"/>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248400" y="2667000"/>
            <a:ext cx="1905000" cy="152400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23" idx="2"/>
          </p:cNvCxnSpPr>
          <p:nvPr/>
        </p:nvCxnSpPr>
        <p:spPr>
          <a:xfrm>
            <a:off x="5246578" y="2683820"/>
            <a:ext cx="163622" cy="1507180"/>
          </a:xfrm>
          <a:prstGeom prst="line">
            <a:avLst/>
          </a:prstGeom>
          <a:ln w="25400">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a:off x="228600" y="4038600"/>
            <a:ext cx="2667000" cy="2209800"/>
            <a:chOff x="533400" y="1981200"/>
            <a:chExt cx="3200400" cy="2743200"/>
          </a:xfrm>
        </p:grpSpPr>
        <p:grpSp>
          <p:nvGrpSpPr>
            <p:cNvPr id="152" name="Group 151"/>
            <p:cNvGrpSpPr/>
            <p:nvPr/>
          </p:nvGrpSpPr>
          <p:grpSpPr>
            <a:xfrm>
              <a:off x="533400" y="1981200"/>
              <a:ext cx="3200400" cy="2743200"/>
              <a:chOff x="457200" y="2133600"/>
              <a:chExt cx="3200400" cy="2743200"/>
            </a:xfrm>
          </p:grpSpPr>
          <p:sp>
            <p:nvSpPr>
              <p:cNvPr id="154" name="Rounded Rectangle 153"/>
              <p:cNvSpPr/>
              <p:nvPr/>
            </p:nvSpPr>
            <p:spPr>
              <a:xfrm>
                <a:off x="457200" y="2133600"/>
                <a:ext cx="3200400" cy="27432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5" name="Rounded Rectangle 154"/>
              <p:cNvSpPr/>
              <p:nvPr/>
            </p:nvSpPr>
            <p:spPr>
              <a:xfrm>
                <a:off x="685800" y="2286000"/>
                <a:ext cx="1420664" cy="94421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6" name="Group 155"/>
              <p:cNvGrpSpPr/>
              <p:nvPr/>
            </p:nvGrpSpPr>
            <p:grpSpPr>
              <a:xfrm>
                <a:off x="609600" y="3352800"/>
                <a:ext cx="2895600" cy="1371600"/>
                <a:chOff x="533400" y="3581400"/>
                <a:chExt cx="2895600" cy="1371600"/>
              </a:xfrm>
            </p:grpSpPr>
            <p:sp>
              <p:nvSpPr>
                <p:cNvPr id="157" name="Rounded Rectangle 156"/>
                <p:cNvSpPr/>
                <p:nvPr/>
              </p:nvSpPr>
              <p:spPr>
                <a:xfrm>
                  <a:off x="533400" y="3581400"/>
                  <a:ext cx="2895600" cy="1371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8" name="Rounded Rectangle 157"/>
                <p:cNvSpPr/>
                <p:nvPr/>
              </p:nvSpPr>
              <p:spPr>
                <a:xfrm>
                  <a:off x="19812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1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59" name="Rounded Rectangle 158"/>
                <p:cNvSpPr/>
                <p:nvPr/>
              </p:nvSpPr>
              <p:spPr>
                <a:xfrm>
                  <a:off x="2057400" y="43434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050" b="1" i="0" u="none" strike="noStrike" kern="1200" cap="none" spc="0" normalizeH="0" baseline="0" noProof="0" dirty="0">
                    <a:ln>
                      <a:noFill/>
                    </a:ln>
                    <a:solidFill>
                      <a:srgbClr val="000000"/>
                    </a:solidFill>
                    <a:effectLst/>
                    <a:uLnTx/>
                    <a:uFillTx/>
                    <a:latin typeface="Calibri"/>
                    <a:ea typeface="+mn-ea"/>
                    <a:cs typeface="+mn-cs"/>
                  </a:endParaRPr>
                </a:p>
              </p:txBody>
            </p:sp>
            <p:sp>
              <p:nvSpPr>
                <p:cNvPr id="160" name="TextBox 159"/>
                <p:cNvSpPr txBox="1"/>
                <p:nvPr/>
              </p:nvSpPr>
              <p:spPr>
                <a:xfrm>
                  <a:off x="1219200" y="3657600"/>
                  <a:ext cx="1542184" cy="420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Shared LLC</a:t>
                  </a:r>
                </a:p>
              </p:txBody>
            </p:sp>
            <p:sp>
              <p:nvSpPr>
                <p:cNvPr id="161" name="Rounded Rectangle 160"/>
                <p:cNvSpPr/>
                <p:nvPr/>
              </p:nvSpPr>
              <p:spPr>
                <a:xfrm>
                  <a:off x="685800" y="4114800"/>
                  <a:ext cx="1219200" cy="7000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Conflict Detection</a:t>
                  </a:r>
                  <a:endParaRPr kumimoji="0" lang="en-US" sz="11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153" name="Rounded Rectangle 152"/>
            <p:cNvSpPr/>
            <p:nvPr/>
          </p:nvSpPr>
          <p:spPr>
            <a:xfrm>
              <a:off x="2286000" y="2667000"/>
              <a:ext cx="1143000"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L1 Cache</a:t>
              </a:r>
            </a:p>
          </p:txBody>
        </p:sp>
      </p:grpSp>
      <p:grpSp>
        <p:nvGrpSpPr>
          <p:cNvPr id="3" name="Group 2"/>
          <p:cNvGrpSpPr/>
          <p:nvPr/>
        </p:nvGrpSpPr>
        <p:grpSpPr>
          <a:xfrm>
            <a:off x="685800" y="2438400"/>
            <a:ext cx="7620000" cy="2819400"/>
            <a:chOff x="1447800" y="3733800"/>
            <a:chExt cx="7620000" cy="3276600"/>
          </a:xfrm>
        </p:grpSpPr>
        <p:sp>
          <p:nvSpPr>
            <p:cNvPr id="169" name="Rounded Rectangle 168"/>
            <p:cNvSpPr/>
            <p:nvPr/>
          </p:nvSpPr>
          <p:spPr>
            <a:xfrm>
              <a:off x="1447800" y="3733800"/>
              <a:ext cx="7620000" cy="3276600"/>
            </a:xfrm>
            <a:prstGeom prst="roundRect">
              <a:avLst/>
            </a:prstGeom>
            <a:ln w="7620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70" name="TextBox 169"/>
            <p:cNvSpPr txBox="1"/>
            <p:nvPr/>
          </p:nvSpPr>
          <p:spPr>
            <a:xfrm>
              <a:off x="1600200" y="4176584"/>
              <a:ext cx="7083991" cy="2682647"/>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How does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LazyPIM</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support </a:t>
              </a:r>
              <a:r>
                <a:rPr kumimoji="0" lang="en-US" sz="2400" b="1" i="0" u="none" strike="noStrike" kern="1200" cap="none" spc="0" normalizeH="0" baseline="0" noProof="0" dirty="0">
                  <a:ln>
                    <a:noFill/>
                  </a:ln>
                  <a:solidFill>
                    <a:srgbClr val="0000FF"/>
                  </a:solidFill>
                  <a:effectLst/>
                  <a:uLnTx/>
                  <a:uFillTx/>
                  <a:latin typeface="Calibri"/>
                  <a:ea typeface="+mn-ea"/>
                  <a:cs typeface="+mn-cs"/>
                </a:rPr>
                <a:t>speculative execution</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How does LazyPIM implement </a:t>
              </a:r>
              <a:r>
                <a:rPr kumimoji="0" lang="en-US" sz="2400" b="1" i="0" u="none" strike="noStrike" kern="1200" cap="none" spc="0" normalizeH="0" baseline="0" noProof="0" dirty="0">
                  <a:ln>
                    <a:noFill/>
                  </a:ln>
                  <a:solidFill>
                    <a:srgbClr val="0000FF"/>
                  </a:solidFill>
                  <a:effectLst/>
                  <a:uLnTx/>
                  <a:uFillTx/>
                  <a:latin typeface="Calibri"/>
                  <a:ea typeface="+mn-ea"/>
                  <a:cs typeface="+mn-cs"/>
                </a:rPr>
                <a:t>signatures</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How does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LazyPIM</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400" b="1" i="0" u="none" strike="noStrike" kern="1200" cap="none" spc="0" normalizeH="0" baseline="0" noProof="0" dirty="0">
                  <a:ln>
                    <a:noFill/>
                  </a:ln>
                  <a:solidFill>
                    <a:srgbClr val="0000FF"/>
                  </a:solidFill>
                  <a:effectLst/>
                  <a:uLnTx/>
                  <a:uFillTx/>
                  <a:latin typeface="Calibri"/>
                  <a:ea typeface="+mn-ea"/>
                  <a:cs typeface="+mn-cs"/>
                </a:rPr>
                <a:t>handle conflicts</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b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br>
              <a:endPar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pic>
        <p:nvPicPr>
          <p:cNvPr id="45" name="Picture 44"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263087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par>
                                <p:cTn id="16" presetID="10" presetClass="entr" presetSubtype="0" fill="hold"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par>
                                <p:cTn id="19" presetID="10"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animEffect transition="in" filter="fade">
                                      <p:cBhvr>
                                        <p:cTn id="21" dur="500"/>
                                        <p:tgtEl>
                                          <p:spTgt spid="151"/>
                                        </p:tgtEl>
                                      </p:cBhvr>
                                    </p:animEffect>
                                  </p:childTnLst>
                                </p:cTn>
                              </p:par>
                              <p:par>
                                <p:cTn id="22" presetID="10" presetClass="entr" presetSubtype="0" fill="hold" nodeType="with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fade">
                                      <p:cBhvr>
                                        <p:cTn id="24" dur="500"/>
                                        <p:tgtEl>
                                          <p:spTgt spid="143"/>
                                        </p:tgtEl>
                                      </p:cBhvr>
                                    </p:animEffect>
                                  </p:childTnLst>
                                </p:cTn>
                              </p:par>
                              <p:par>
                                <p:cTn id="25" presetID="10" presetClass="entr" presetSubtype="0" fill="hold" nodeType="with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par>
                                <p:cTn id="28" presetID="10" presetClass="entr" presetSubtype="0" fill="hold"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2" name="Title 1"/>
          <p:cNvSpPr>
            <a:spLocks noGrp="1"/>
          </p:cNvSpPr>
          <p:nvPr>
            <p:ph type="title"/>
          </p:nvPr>
        </p:nvSpPr>
        <p:spPr/>
        <p:txBody>
          <a:bodyPr/>
          <a:lstStyle/>
          <a:p>
            <a:r>
              <a:rPr lang="en-US" dirty="0"/>
              <a:t>Speculative Execution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30</a:t>
            </a:r>
          </a:p>
        </p:txBody>
      </p:sp>
      <p:cxnSp>
        <p:nvCxnSpPr>
          <p:cNvPr id="65" name="Straight Connector 64"/>
          <p:cNvCxnSpPr/>
          <p:nvPr/>
        </p:nvCxnSpPr>
        <p:spPr>
          <a:xfrm flipV="1">
            <a:off x="4724400" y="2057400"/>
            <a:ext cx="0" cy="3962400"/>
          </a:xfrm>
          <a:prstGeom prst="line">
            <a:avLst/>
          </a:prstGeom>
          <a:ln w="38100" cmpd="sng">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3400" y="2286000"/>
            <a:ext cx="3200400" cy="2743200"/>
            <a:chOff x="533400" y="1981200"/>
            <a:chExt cx="3200400" cy="2743200"/>
          </a:xfrm>
        </p:grpSpPr>
        <p:grpSp>
          <p:nvGrpSpPr>
            <p:cNvPr id="6" name="Group 5"/>
            <p:cNvGrpSpPr/>
            <p:nvPr/>
          </p:nvGrpSpPr>
          <p:grpSpPr>
            <a:xfrm>
              <a:off x="533400" y="1981200"/>
              <a:ext cx="3200400" cy="2743200"/>
              <a:chOff x="457200" y="2133600"/>
              <a:chExt cx="3200400" cy="2743200"/>
            </a:xfrm>
          </p:grpSpPr>
          <p:sp>
            <p:nvSpPr>
              <p:cNvPr id="62" name="Rounded Rectangle 61"/>
              <p:cNvSpPr/>
              <p:nvPr/>
            </p:nvSpPr>
            <p:spPr>
              <a:xfrm>
                <a:off x="457200" y="2133600"/>
                <a:ext cx="3200400" cy="27432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ounded Rectangle 8"/>
              <p:cNvSpPr/>
              <p:nvPr/>
            </p:nvSpPr>
            <p:spPr>
              <a:xfrm>
                <a:off x="685800" y="2286000"/>
                <a:ext cx="1420664" cy="94421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7" name="Group 46"/>
              <p:cNvGrpSpPr/>
              <p:nvPr/>
            </p:nvGrpSpPr>
            <p:grpSpPr>
              <a:xfrm>
                <a:off x="609600" y="3352800"/>
                <a:ext cx="2895600" cy="1371600"/>
                <a:chOff x="533400" y="3581400"/>
                <a:chExt cx="2895600" cy="1371600"/>
              </a:xfrm>
            </p:grpSpPr>
            <p:sp>
              <p:nvSpPr>
                <p:cNvPr id="20" name="Rounded Rectangle 19"/>
                <p:cNvSpPr/>
                <p:nvPr/>
              </p:nvSpPr>
              <p:spPr>
                <a:xfrm>
                  <a:off x="533400" y="3581400"/>
                  <a:ext cx="2895600" cy="1371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19812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Rounded Rectangle 21"/>
                <p:cNvSpPr/>
                <p:nvPr/>
              </p:nvSpPr>
              <p:spPr>
                <a:xfrm>
                  <a:off x="2057400" y="43434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p:cNvSpPr txBox="1"/>
                <p:nvPr/>
              </p:nvSpPr>
              <p:spPr>
                <a:xfrm>
                  <a:off x="1219200" y="3657600"/>
                  <a:ext cx="1542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Shared LLC</a:t>
                  </a:r>
                </a:p>
              </p:txBody>
            </p:sp>
            <p:sp>
              <p:nvSpPr>
                <p:cNvPr id="24" name="Rounded Rectangle 23"/>
                <p:cNvSpPr/>
                <p:nvPr/>
              </p:nvSpPr>
              <p:spPr>
                <a:xfrm>
                  <a:off x="685800" y="4114800"/>
                  <a:ext cx="1219200" cy="7000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Conflict Detection</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46" name="Rounded Rectangle 45"/>
            <p:cNvSpPr/>
            <p:nvPr/>
          </p:nvSpPr>
          <p:spPr>
            <a:xfrm>
              <a:off x="2286000" y="2667000"/>
              <a:ext cx="1143000"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L1 Cache</a:t>
              </a:r>
            </a:p>
          </p:txBody>
        </p:sp>
      </p:grpSp>
      <p:grpSp>
        <p:nvGrpSpPr>
          <p:cNvPr id="7" name="Group 6"/>
          <p:cNvGrpSpPr/>
          <p:nvPr/>
        </p:nvGrpSpPr>
        <p:grpSpPr>
          <a:xfrm>
            <a:off x="5638800" y="2971800"/>
            <a:ext cx="3124200" cy="1371600"/>
            <a:chOff x="5334000" y="2133600"/>
            <a:chExt cx="3124200" cy="1371600"/>
          </a:xfrm>
        </p:grpSpPr>
        <p:sp>
          <p:nvSpPr>
            <p:cNvPr id="59" name="Rounded Rectangle 58"/>
            <p:cNvSpPr/>
            <p:nvPr/>
          </p:nvSpPr>
          <p:spPr>
            <a:xfrm>
              <a:off x="5334000" y="2133600"/>
              <a:ext cx="3124200" cy="13716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0" name="Rounded Rectangle 9"/>
            <p:cNvSpPr/>
            <p:nvPr/>
          </p:nvSpPr>
          <p:spPr>
            <a:xfrm>
              <a:off x="5486400" y="2286000"/>
              <a:ext cx="1268264" cy="106680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PIM Core</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9" name="Rounded Rectangle 48"/>
            <p:cNvSpPr/>
            <p:nvPr/>
          </p:nvSpPr>
          <p:spPr>
            <a:xfrm>
              <a:off x="6882894" y="2286000"/>
              <a:ext cx="1314228"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L1 Cache</a:t>
              </a:r>
            </a:p>
          </p:txBody>
        </p:sp>
        <p:sp>
          <p:nvSpPr>
            <p:cNvPr id="54" name="Rounded Rectangle 53"/>
            <p:cNvSpPr/>
            <p:nvPr/>
          </p:nvSpPr>
          <p:spPr>
            <a:xfrm>
              <a:off x="6934200" y="27432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8" name="Rounded Rectangle 57"/>
            <p:cNvSpPr/>
            <p:nvPr/>
          </p:nvSpPr>
          <p:spPr>
            <a:xfrm>
              <a:off x="6934200" y="30480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1" name="Left-Right Arrow 60"/>
          <p:cNvSpPr/>
          <p:nvPr/>
        </p:nvSpPr>
        <p:spPr>
          <a:xfrm>
            <a:off x="4038600" y="3352800"/>
            <a:ext cx="1371600" cy="348863"/>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0" y="0"/>
            <a:ext cx="9144000" cy="6858000"/>
          </a:xfrm>
          <a:prstGeom prst="rect">
            <a:avLst/>
          </a:prstGeom>
          <a:solidFill>
            <a:schemeClr val="bg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31" name="Rounded Rectangle 30"/>
          <p:cNvSpPr/>
          <p:nvPr/>
        </p:nvSpPr>
        <p:spPr bwMode="auto">
          <a:xfrm>
            <a:off x="990600" y="381001"/>
            <a:ext cx="7543800" cy="1188720"/>
          </a:xfrm>
          <a:prstGeom prst="roundRect">
            <a:avLst/>
          </a:prstGeom>
          <a:solidFill>
            <a:schemeClr val="bg1"/>
          </a:solidFill>
          <a:ln w="76200">
            <a:solidFill>
              <a:schemeClr val="tx2"/>
            </a:solidFill>
            <a:prstDash val="solid"/>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t> </a:t>
            </a: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endPar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endParaRPr>
          </a:p>
        </p:txBody>
      </p:sp>
      <p:sp>
        <p:nvSpPr>
          <p:cNvPr id="32" name="Rounded Rectangle 31"/>
          <p:cNvSpPr/>
          <p:nvPr/>
        </p:nvSpPr>
        <p:spPr>
          <a:xfrm>
            <a:off x="5791200" y="3124200"/>
            <a:ext cx="1268264" cy="106680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PIM Core</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3" name="Rounded Rectangle 32"/>
          <p:cNvSpPr/>
          <p:nvPr/>
        </p:nvSpPr>
        <p:spPr>
          <a:xfrm>
            <a:off x="7162800" y="3124200"/>
            <a:ext cx="1314228"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L1 Cache</a:t>
            </a:r>
          </a:p>
        </p:txBody>
      </p:sp>
      <p:sp>
        <p:nvSpPr>
          <p:cNvPr id="34" name="Rounded Rectangle 33"/>
          <p:cNvSpPr/>
          <p:nvPr/>
        </p:nvSpPr>
        <p:spPr>
          <a:xfrm>
            <a:off x="8382000" y="3124200"/>
            <a:ext cx="228600" cy="3810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p:cNvSpPr txBox="1"/>
          <p:nvPr/>
        </p:nvSpPr>
        <p:spPr>
          <a:xfrm>
            <a:off x="1143000" y="914400"/>
            <a:ext cx="7391400"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One-bit flag per cache line to mark all </a:t>
            </a:r>
            <a:r>
              <a:rPr kumimoji="0" lang="en-US" sz="2000" b="0" i="0" u="none" strike="noStrike" kern="1200" cap="none" spc="0" normalizeH="0" baseline="0" noProof="0" dirty="0">
                <a:ln>
                  <a:noFill/>
                </a:ln>
                <a:solidFill>
                  <a:srgbClr val="0000FF"/>
                </a:solidFill>
                <a:effectLst/>
                <a:uLnTx/>
                <a:uFillTx/>
                <a:latin typeface="Calibri"/>
                <a:ea typeface="+mn-ea"/>
                <a:cs typeface="+mn-cs"/>
              </a:rPr>
              <a:t>data updates </a:t>
            </a:r>
            <a:r>
              <a:rPr kumimoji="0" lang="en-US" sz="2000" b="0" i="0" u="none" strike="noStrike" kern="1200" cap="none" spc="0" normalizeH="0" baseline="0" noProof="0" dirty="0">
                <a:ln>
                  <a:noFill/>
                </a:ln>
                <a:solidFill>
                  <a:prstClr val="black"/>
                </a:solidFill>
                <a:effectLst/>
                <a:uLnTx/>
                <a:uFillTx/>
                <a:latin typeface="Calibri"/>
                <a:ea typeface="+mn-ea"/>
                <a:cs typeface="+mn-cs"/>
              </a:rPr>
              <a:t>as </a:t>
            </a:r>
            <a:r>
              <a:rPr kumimoji="0" lang="en-US" sz="2000" b="0" i="0" u="none" strike="noStrike" kern="1200" cap="none" spc="0" normalizeH="0" baseline="0" noProof="0" dirty="0">
                <a:ln>
                  <a:noFill/>
                </a:ln>
                <a:solidFill>
                  <a:srgbClr val="0000FF"/>
                </a:solidFill>
                <a:effectLst/>
                <a:uLnTx/>
                <a:uFillTx/>
                <a:latin typeface="Calibri"/>
                <a:ea typeface="+mn-ea"/>
                <a:cs typeface="+mn-cs"/>
              </a:rPr>
              <a:t>speculative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Arrow Connector 10"/>
          <p:cNvCxnSpPr>
            <a:stCxn id="34" idx="2"/>
          </p:cNvCxnSpPr>
          <p:nvPr/>
        </p:nvCxnSpPr>
        <p:spPr>
          <a:xfrm flipH="1">
            <a:off x="7315200" y="3505200"/>
            <a:ext cx="1181100" cy="2133600"/>
          </a:xfrm>
          <a:prstGeom prst="straightConnector1">
            <a:avLst/>
          </a:prstGeom>
          <a:ln w="5715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99456" y="5715000"/>
            <a:ext cx="293782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Speculative write bits</a:t>
            </a:r>
          </a:p>
        </p:txBody>
      </p:sp>
      <p:sp>
        <p:nvSpPr>
          <p:cNvPr id="5" name="TextBox 4"/>
          <p:cNvSpPr txBox="1"/>
          <p:nvPr/>
        </p:nvSpPr>
        <p:spPr>
          <a:xfrm>
            <a:off x="1143000" y="457200"/>
            <a:ext cx="359073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Tracking speculative updates</a:t>
            </a:r>
          </a:p>
        </p:txBody>
      </p:sp>
    </p:spTree>
    <p:extLst>
      <p:ext uri="{BB962C8B-B14F-4D97-AF65-F5344CB8AC3E}">
        <p14:creationId xmlns:p14="http://schemas.microsoft.com/office/powerpoint/2010/main" val="97118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5" grpId="0" animBg="1"/>
      <p:bldP spid="31" grpId="0" animBg="1"/>
      <p:bldP spid="32" grpId="0" animBg="1"/>
      <p:bldP spid="33" grpId="0" animBg="1"/>
      <p:bldP spid="34" grpId="0" animBg="1"/>
      <p:bldP spid="3" grpId="0"/>
      <p:bldP spid="12" grpId="0"/>
      <p:bldP spid="5"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2" name="Title 1"/>
          <p:cNvSpPr>
            <a:spLocks noGrp="1"/>
          </p:cNvSpPr>
          <p:nvPr>
            <p:ph type="title"/>
          </p:nvPr>
        </p:nvSpPr>
        <p:spPr/>
        <p:txBody>
          <a:bodyPr/>
          <a:lstStyle/>
          <a:p>
            <a:r>
              <a:rPr lang="en-US" dirty="0"/>
              <a:t>Speculative Execution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31</a:t>
            </a:r>
          </a:p>
        </p:txBody>
      </p:sp>
      <p:cxnSp>
        <p:nvCxnSpPr>
          <p:cNvPr id="65" name="Straight Connector 64"/>
          <p:cNvCxnSpPr/>
          <p:nvPr/>
        </p:nvCxnSpPr>
        <p:spPr>
          <a:xfrm flipV="1">
            <a:off x="4724400" y="2057400"/>
            <a:ext cx="0" cy="3962400"/>
          </a:xfrm>
          <a:prstGeom prst="line">
            <a:avLst/>
          </a:prstGeom>
          <a:ln w="38100" cmpd="sng">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3400" y="2286000"/>
            <a:ext cx="3200400" cy="2743200"/>
            <a:chOff x="533400" y="1981200"/>
            <a:chExt cx="3200400" cy="2743200"/>
          </a:xfrm>
        </p:grpSpPr>
        <p:grpSp>
          <p:nvGrpSpPr>
            <p:cNvPr id="6" name="Group 5"/>
            <p:cNvGrpSpPr/>
            <p:nvPr/>
          </p:nvGrpSpPr>
          <p:grpSpPr>
            <a:xfrm>
              <a:off x="533400" y="1981200"/>
              <a:ext cx="3200400" cy="2743200"/>
              <a:chOff x="457200" y="2133600"/>
              <a:chExt cx="3200400" cy="2743200"/>
            </a:xfrm>
          </p:grpSpPr>
          <p:sp>
            <p:nvSpPr>
              <p:cNvPr id="62" name="Rounded Rectangle 61"/>
              <p:cNvSpPr/>
              <p:nvPr/>
            </p:nvSpPr>
            <p:spPr>
              <a:xfrm>
                <a:off x="457200" y="2133600"/>
                <a:ext cx="3200400" cy="27432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ounded Rectangle 8"/>
              <p:cNvSpPr/>
              <p:nvPr/>
            </p:nvSpPr>
            <p:spPr>
              <a:xfrm>
                <a:off x="685800" y="2286000"/>
                <a:ext cx="1420664" cy="94421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7" name="Group 46"/>
              <p:cNvGrpSpPr/>
              <p:nvPr/>
            </p:nvGrpSpPr>
            <p:grpSpPr>
              <a:xfrm>
                <a:off x="609600" y="3352800"/>
                <a:ext cx="2895600" cy="1371600"/>
                <a:chOff x="533400" y="3581400"/>
                <a:chExt cx="2895600" cy="1371600"/>
              </a:xfrm>
            </p:grpSpPr>
            <p:sp>
              <p:nvSpPr>
                <p:cNvPr id="20" name="Rounded Rectangle 19"/>
                <p:cNvSpPr/>
                <p:nvPr/>
              </p:nvSpPr>
              <p:spPr>
                <a:xfrm>
                  <a:off x="533400" y="3581400"/>
                  <a:ext cx="2895600" cy="1371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19812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Rounded Rectangle 21"/>
                <p:cNvSpPr/>
                <p:nvPr/>
              </p:nvSpPr>
              <p:spPr>
                <a:xfrm>
                  <a:off x="2057400" y="43434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p:cNvSpPr txBox="1"/>
                <p:nvPr/>
              </p:nvSpPr>
              <p:spPr>
                <a:xfrm>
                  <a:off x="1219200" y="3657600"/>
                  <a:ext cx="1542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Shared LLC</a:t>
                  </a:r>
                </a:p>
              </p:txBody>
            </p:sp>
            <p:sp>
              <p:nvSpPr>
                <p:cNvPr id="24" name="Rounded Rectangle 23"/>
                <p:cNvSpPr/>
                <p:nvPr/>
              </p:nvSpPr>
              <p:spPr>
                <a:xfrm>
                  <a:off x="685800" y="4114800"/>
                  <a:ext cx="1219200" cy="7000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Conflict Detection</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46" name="Rounded Rectangle 45"/>
            <p:cNvSpPr/>
            <p:nvPr/>
          </p:nvSpPr>
          <p:spPr>
            <a:xfrm>
              <a:off x="2286000" y="2667000"/>
              <a:ext cx="1143000"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L1 Cache</a:t>
              </a:r>
            </a:p>
          </p:txBody>
        </p:sp>
      </p:grpSp>
      <p:grpSp>
        <p:nvGrpSpPr>
          <p:cNvPr id="8" name="Group 7"/>
          <p:cNvGrpSpPr/>
          <p:nvPr/>
        </p:nvGrpSpPr>
        <p:grpSpPr>
          <a:xfrm>
            <a:off x="5638800" y="2971800"/>
            <a:ext cx="3124200" cy="1371600"/>
            <a:chOff x="5638800" y="2133600"/>
            <a:chExt cx="3124200" cy="1371600"/>
          </a:xfrm>
        </p:grpSpPr>
        <p:grpSp>
          <p:nvGrpSpPr>
            <p:cNvPr id="7" name="Group 6"/>
            <p:cNvGrpSpPr/>
            <p:nvPr/>
          </p:nvGrpSpPr>
          <p:grpSpPr>
            <a:xfrm>
              <a:off x="5638800" y="2133600"/>
              <a:ext cx="3124200" cy="1371600"/>
              <a:chOff x="5334000" y="2133600"/>
              <a:chExt cx="3124200" cy="1371600"/>
            </a:xfrm>
          </p:grpSpPr>
          <p:sp>
            <p:nvSpPr>
              <p:cNvPr id="59" name="Rounded Rectangle 58"/>
              <p:cNvSpPr/>
              <p:nvPr/>
            </p:nvSpPr>
            <p:spPr>
              <a:xfrm>
                <a:off x="5334000" y="2133600"/>
                <a:ext cx="3124200" cy="13716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0" name="Rounded Rectangle 9"/>
              <p:cNvSpPr/>
              <p:nvPr/>
            </p:nvSpPr>
            <p:spPr>
              <a:xfrm>
                <a:off x="5486400" y="2286000"/>
                <a:ext cx="1268264" cy="106680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PIM Core</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9" name="Rounded Rectangle 48"/>
              <p:cNvSpPr/>
              <p:nvPr/>
            </p:nvSpPr>
            <p:spPr>
              <a:xfrm>
                <a:off x="6882894" y="2286000"/>
                <a:ext cx="1314228"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L1 Cache</a:t>
                </a:r>
              </a:p>
            </p:txBody>
          </p:sp>
          <p:sp>
            <p:nvSpPr>
              <p:cNvPr id="54" name="Rounded Rectangle 53"/>
              <p:cNvSpPr/>
              <p:nvPr/>
            </p:nvSpPr>
            <p:spPr>
              <a:xfrm>
                <a:off x="6934200" y="27432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8" name="Rounded Rectangle 57"/>
              <p:cNvSpPr/>
              <p:nvPr/>
            </p:nvSpPr>
            <p:spPr>
              <a:xfrm>
                <a:off x="6934200" y="30480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0" name="Rounded Rectangle 59"/>
            <p:cNvSpPr/>
            <p:nvPr/>
          </p:nvSpPr>
          <p:spPr>
            <a:xfrm>
              <a:off x="8305800" y="2286000"/>
              <a:ext cx="228600" cy="3810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1" name="Left-Right Arrow 60"/>
          <p:cNvSpPr/>
          <p:nvPr/>
        </p:nvSpPr>
        <p:spPr>
          <a:xfrm>
            <a:off x="4038600" y="3352800"/>
            <a:ext cx="1371600" cy="348863"/>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0" y="-8965"/>
            <a:ext cx="9144000" cy="6866965"/>
          </a:xfrm>
          <a:prstGeom prst="rect">
            <a:avLst/>
          </a:prstGeom>
          <a:solidFill>
            <a:schemeClr val="bg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35" name="Rounded Rectangle 34"/>
          <p:cNvSpPr/>
          <p:nvPr/>
        </p:nvSpPr>
        <p:spPr>
          <a:xfrm>
            <a:off x="2133600" y="41910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Rounded Rectangle 35"/>
          <p:cNvSpPr/>
          <p:nvPr/>
        </p:nvSpPr>
        <p:spPr>
          <a:xfrm>
            <a:off x="22098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9" name="Rounded Rectangle 38"/>
          <p:cNvSpPr/>
          <p:nvPr/>
        </p:nvSpPr>
        <p:spPr>
          <a:xfrm>
            <a:off x="7239000" y="35814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0" name="Rounded Rectangle 39"/>
          <p:cNvSpPr/>
          <p:nvPr/>
        </p:nvSpPr>
        <p:spPr>
          <a:xfrm>
            <a:off x="7239000" y="38862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1" name="Rounded Rectangle 40"/>
          <p:cNvSpPr/>
          <p:nvPr/>
        </p:nvSpPr>
        <p:spPr bwMode="auto">
          <a:xfrm>
            <a:off x="3200400" y="5257800"/>
            <a:ext cx="5852160" cy="1463040"/>
          </a:xfrm>
          <a:prstGeom prst="roundRect">
            <a:avLst/>
          </a:prstGeom>
          <a:solidFill>
            <a:schemeClr val="bg1"/>
          </a:solidFill>
          <a:ln w="76200">
            <a:solidFill>
              <a:schemeClr val="tx2"/>
            </a:solidFill>
            <a:prstDash val="solid"/>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t> </a:t>
            </a: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endPar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endParaRPr>
          </a:p>
        </p:txBody>
      </p:sp>
      <p:sp>
        <p:nvSpPr>
          <p:cNvPr id="42" name="TextBox 41"/>
          <p:cNvSpPr txBox="1"/>
          <p:nvPr/>
        </p:nvSpPr>
        <p:spPr>
          <a:xfrm>
            <a:off x="3505200" y="5715000"/>
            <a:ext cx="5486400"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a:t>
            </a:r>
            <a:r>
              <a:rPr kumimoji="0" lang="en-US" sz="2000" b="0" i="0" u="none" strike="noStrike" kern="1200" cap="none" spc="0" normalizeH="0" baseline="0" noProof="0" dirty="0" err="1">
                <a:ln>
                  <a:noFill/>
                </a:ln>
                <a:solidFill>
                  <a:srgbClr val="0000FF"/>
                </a:solidFill>
                <a:effectLst/>
                <a:uLnTx/>
                <a:uFillTx/>
                <a:latin typeface="Calibri"/>
                <a:ea typeface="+mn-ea"/>
                <a:cs typeface="+mn-cs"/>
              </a:rPr>
              <a:t>PIMReadSet</a:t>
            </a:r>
            <a:r>
              <a:rPr kumimoji="0" lang="en-US" sz="2000" b="0" i="0" u="none" strike="noStrike" kern="1200" cap="none" spc="0" normalizeH="0" baseline="0" noProof="0" dirty="0">
                <a:ln>
                  <a:noFill/>
                </a:ln>
                <a:solidFill>
                  <a:prstClr val="black"/>
                </a:solidFill>
                <a:effectLst/>
                <a:uLnTx/>
                <a:uFillTx/>
                <a:latin typeface="Calibri"/>
                <a:ea typeface="+mn-ea"/>
                <a:cs typeface="+mn-cs"/>
              </a:rPr>
              <a:t> and </a:t>
            </a:r>
            <a:r>
              <a:rPr kumimoji="0" lang="en-US" sz="2000" b="0" i="0" u="none" strike="noStrike" kern="1200" cap="none" spc="0" normalizeH="0" baseline="0" noProof="0" dirty="0" err="1">
                <a:ln>
                  <a:noFill/>
                </a:ln>
                <a:solidFill>
                  <a:srgbClr val="0000FF"/>
                </a:solidFill>
                <a:effectLst/>
                <a:uLnTx/>
                <a:uFillTx/>
                <a:latin typeface="Calibri"/>
                <a:ea typeface="+mn-ea"/>
                <a:cs typeface="+mn-cs"/>
              </a:rPr>
              <a:t>PIMWriteSet</a:t>
            </a:r>
            <a:r>
              <a:rPr kumimoji="0" lang="en-US" sz="2000" b="0" i="0" u="none" strike="noStrike" kern="1200" cap="none" spc="0" normalizeH="0" baseline="0" noProof="0" dirty="0">
                <a:ln>
                  <a:noFill/>
                </a:ln>
                <a:solidFill>
                  <a:prstClr val="black"/>
                </a:solidFill>
                <a:effectLst/>
                <a:uLnTx/>
                <a:uFillTx/>
                <a:latin typeface="Calibri"/>
                <a:ea typeface="+mn-ea"/>
                <a:cs typeface="+mn-cs"/>
              </a:rPr>
              <a:t> are updated for every </a:t>
            </a:r>
            <a:r>
              <a:rPr kumimoji="0" lang="en-US" sz="2000" b="0" i="0" u="none" strike="noStrike" kern="1200" cap="none" spc="0" normalizeH="0" baseline="0" noProof="0" dirty="0">
                <a:ln>
                  <a:noFill/>
                </a:ln>
                <a:solidFill>
                  <a:srgbClr val="0000FF"/>
                </a:solidFill>
                <a:effectLst/>
                <a:uLnTx/>
                <a:uFillTx/>
                <a:latin typeface="Calibri"/>
                <a:ea typeface="+mn-ea"/>
                <a:cs typeface="+mn-cs"/>
              </a:rPr>
              <a:t>read</a:t>
            </a:r>
            <a:r>
              <a:rPr kumimoji="0" lang="en-US" sz="2000" b="0" i="0" u="none" strike="noStrike" kern="1200" cap="none" spc="0" normalizeH="0" baseline="0" noProof="0" dirty="0">
                <a:ln>
                  <a:noFill/>
                </a:ln>
                <a:solidFill>
                  <a:prstClr val="black"/>
                </a:solidFill>
                <a:effectLst/>
                <a:uLnTx/>
                <a:uFillTx/>
                <a:latin typeface="Calibri"/>
                <a:ea typeface="+mn-ea"/>
                <a:cs typeface="+mn-cs"/>
              </a:rPr>
              <a:t> and </a:t>
            </a:r>
            <a:r>
              <a:rPr kumimoji="0" lang="en-US" sz="2000" b="0" i="0" u="none" strike="noStrike" kern="1200" cap="none" spc="0" normalizeH="0" baseline="0" noProof="0" dirty="0">
                <a:ln>
                  <a:noFill/>
                </a:ln>
                <a:solidFill>
                  <a:srgbClr val="0000FF"/>
                </a:solidFill>
                <a:effectLst/>
                <a:uLnTx/>
                <a:uFillTx/>
                <a:latin typeface="Calibri"/>
                <a:ea typeface="+mn-ea"/>
                <a:cs typeface="+mn-cs"/>
              </a:rPr>
              <a:t>write</a:t>
            </a:r>
            <a:r>
              <a:rPr kumimoji="0" lang="en-US" sz="2000" b="0" i="0" u="none" strike="noStrike" kern="1200" cap="none" spc="0" normalizeH="0" baseline="0" noProof="0" dirty="0">
                <a:ln>
                  <a:noFill/>
                </a:ln>
                <a:solidFill>
                  <a:prstClr val="black"/>
                </a:solidFill>
                <a:effectLst/>
                <a:uLnTx/>
                <a:uFillTx/>
                <a:latin typeface="Calibri"/>
                <a:ea typeface="+mn-ea"/>
                <a:cs typeface="+mn-cs"/>
              </a:rPr>
              <a:t> by the PIM core </a:t>
            </a:r>
          </a:p>
        </p:txBody>
      </p:sp>
      <p:cxnSp>
        <p:nvCxnSpPr>
          <p:cNvPr id="43" name="Straight Arrow Connector 42"/>
          <p:cNvCxnSpPr/>
          <p:nvPr/>
        </p:nvCxnSpPr>
        <p:spPr>
          <a:xfrm flipH="1">
            <a:off x="7467600" y="4267200"/>
            <a:ext cx="304800" cy="914400"/>
          </a:xfrm>
          <a:prstGeom prst="straightConnector1">
            <a:avLst/>
          </a:prstGeom>
          <a:ln w="5715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895600" y="2514600"/>
            <a:ext cx="1219200" cy="1828800"/>
          </a:xfrm>
          <a:prstGeom prst="straightConnector1">
            <a:avLst/>
          </a:prstGeom>
          <a:ln w="57150" cmpd="sng">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bwMode="auto">
          <a:xfrm>
            <a:off x="2057400" y="380998"/>
            <a:ext cx="6019800" cy="1463040"/>
          </a:xfrm>
          <a:prstGeom prst="roundRect">
            <a:avLst/>
          </a:prstGeom>
          <a:solidFill>
            <a:schemeClr val="bg1"/>
          </a:solidFill>
          <a:ln w="76200">
            <a:solidFill>
              <a:schemeClr val="tx2"/>
            </a:solidFill>
            <a:prstDash val="solid"/>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t> </a:t>
            </a: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br>
              <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rPr>
            </a:br>
            <a:endParaRPr kumimoji="1" lang="en-US" sz="1400" b="1" i="0" u="none" strike="noStrike" kern="1200" cap="none" spc="0" normalizeH="0" baseline="0" noProof="0" dirty="0">
              <a:ln>
                <a:noFill/>
              </a:ln>
              <a:solidFill>
                <a:srgbClr val="07164E"/>
              </a:solidFill>
              <a:effectLst/>
              <a:uLnTx/>
              <a:uFillTx/>
              <a:latin typeface="Lucida Sans" pitchFamily="34" charset="0"/>
              <a:ea typeface="굴림" pitchFamily="34" charset="-127"/>
              <a:cs typeface="Tahoma" pitchFamily="34" charset="0"/>
            </a:endParaRPr>
          </a:p>
        </p:txBody>
      </p:sp>
      <p:sp>
        <p:nvSpPr>
          <p:cNvPr id="38" name="TextBox 37"/>
          <p:cNvSpPr txBox="1"/>
          <p:nvPr/>
        </p:nvSpPr>
        <p:spPr>
          <a:xfrm>
            <a:off x="2286000" y="914400"/>
            <a:ext cx="5715000"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CPU records </a:t>
            </a:r>
            <a:r>
              <a:rPr kumimoji="0" lang="en-US" sz="2000" b="0" i="0" u="none" strike="noStrike" kern="1200" cap="none" spc="0" normalizeH="0" baseline="0" noProof="0" dirty="0">
                <a:ln>
                  <a:noFill/>
                </a:ln>
                <a:solidFill>
                  <a:srgbClr val="0000FF"/>
                </a:solidFill>
                <a:effectLst/>
                <a:uLnTx/>
                <a:uFillTx/>
                <a:latin typeface="Calibri"/>
                <a:ea typeface="+mn-ea"/>
                <a:cs typeface="+mn-cs"/>
              </a:rPr>
              <a:t>all dirty cache lines</a:t>
            </a:r>
            <a:r>
              <a:rPr kumimoji="0" lang="en-US" sz="2000" b="0" i="0" u="none" strike="noStrike" kern="1200" cap="none" spc="0" normalizeH="0" baseline="0" noProof="0" dirty="0">
                <a:ln>
                  <a:noFill/>
                </a:ln>
                <a:solidFill>
                  <a:prstClr val="black"/>
                </a:solidFill>
                <a:effectLst/>
                <a:uLnTx/>
                <a:uFillTx/>
                <a:latin typeface="Calibri"/>
                <a:ea typeface="+mn-ea"/>
                <a:cs typeface="+mn-cs"/>
              </a:rPr>
              <a:t> and </a:t>
            </a:r>
            <a:r>
              <a:rPr kumimoji="0" lang="en-US" sz="2000" b="0" i="0" u="none" strike="noStrike" kern="1200" cap="none" spc="0" normalizeH="0" baseline="0" noProof="0" dirty="0">
                <a:ln>
                  <a:noFill/>
                </a:ln>
                <a:solidFill>
                  <a:srgbClr val="0000FF"/>
                </a:solidFill>
                <a:effectLst/>
                <a:uLnTx/>
                <a:uFillTx/>
                <a:latin typeface="Calibri"/>
                <a:ea typeface="+mn-ea"/>
                <a:cs typeface="+mn-cs"/>
              </a:rPr>
              <a:t>writes</a:t>
            </a:r>
            <a:r>
              <a:rPr kumimoji="0" lang="en-US" sz="2000" b="0" i="0" u="none" strike="noStrike" kern="1200" cap="none" spc="0" normalizeH="0" baseline="0" noProof="0" dirty="0">
                <a:ln>
                  <a:noFill/>
                </a:ln>
                <a:solidFill>
                  <a:prstClr val="black"/>
                </a:solidFill>
                <a:effectLst/>
                <a:uLnTx/>
                <a:uFillTx/>
                <a:latin typeface="Calibri"/>
                <a:ea typeface="+mn-ea"/>
                <a:cs typeface="+mn-cs"/>
              </a:rPr>
              <a:t> in the PIM data region in the </a:t>
            </a:r>
            <a:r>
              <a:rPr kumimoji="0" lang="en-US" sz="2000" b="0" i="0" u="none" strike="noStrike" kern="1200" cap="none" spc="0" normalizeH="0" baseline="0" noProof="0" dirty="0" err="1">
                <a:ln>
                  <a:noFill/>
                </a:ln>
                <a:solidFill>
                  <a:srgbClr val="0000FF"/>
                </a:solidFill>
                <a:effectLst/>
                <a:uLnTx/>
                <a:uFillTx/>
                <a:latin typeface="Calibri"/>
                <a:ea typeface="+mn-ea"/>
                <a:cs typeface="+mn-cs"/>
              </a:rPr>
              <a:t>CPUWriteSet</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4" name="TextBox 43"/>
          <p:cNvSpPr txBox="1"/>
          <p:nvPr/>
        </p:nvSpPr>
        <p:spPr>
          <a:xfrm>
            <a:off x="2286000" y="457200"/>
            <a:ext cx="337266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Tracking potential conflicts</a:t>
            </a:r>
          </a:p>
        </p:txBody>
      </p:sp>
      <p:sp>
        <p:nvSpPr>
          <p:cNvPr id="45" name="TextBox 44"/>
          <p:cNvSpPr txBox="1"/>
          <p:nvPr/>
        </p:nvSpPr>
        <p:spPr>
          <a:xfrm>
            <a:off x="3473775" y="5334000"/>
            <a:ext cx="328312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Tracking memory accesses</a:t>
            </a:r>
          </a:p>
        </p:txBody>
      </p:sp>
    </p:spTree>
    <p:extLst>
      <p:ext uri="{BB962C8B-B14F-4D97-AF65-F5344CB8AC3E}">
        <p14:creationId xmlns:p14="http://schemas.microsoft.com/office/powerpoint/2010/main" val="9576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41" grpId="0" animBg="1"/>
      <p:bldP spid="42" grpId="0"/>
      <p:bldP spid="37" grpId="0" animBg="1"/>
      <p:bldP spid="38" grpId="0"/>
      <p:bldP spid="44" grpId="0"/>
      <p:bldP spid="45" grpId="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2" name="Title 1"/>
          <p:cNvSpPr>
            <a:spLocks noGrp="1"/>
          </p:cNvSpPr>
          <p:nvPr>
            <p:ph type="title"/>
          </p:nvPr>
        </p:nvSpPr>
        <p:spPr/>
        <p:txBody>
          <a:bodyPr/>
          <a:lstStyle/>
          <a:p>
            <a:r>
              <a:rPr lang="en-US" dirty="0"/>
              <a:t>Signature Implementation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32</a:t>
            </a:r>
          </a:p>
        </p:txBody>
      </p:sp>
      <p:cxnSp>
        <p:nvCxnSpPr>
          <p:cNvPr id="65" name="Straight Connector 64"/>
          <p:cNvCxnSpPr/>
          <p:nvPr/>
        </p:nvCxnSpPr>
        <p:spPr>
          <a:xfrm flipV="1">
            <a:off x="4724400" y="2057400"/>
            <a:ext cx="0" cy="3962400"/>
          </a:xfrm>
          <a:prstGeom prst="line">
            <a:avLst/>
          </a:prstGeom>
          <a:ln w="38100" cmpd="sng">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3400" y="2286000"/>
            <a:ext cx="3200400" cy="2743200"/>
            <a:chOff x="533400" y="1981200"/>
            <a:chExt cx="3200400" cy="2743200"/>
          </a:xfrm>
        </p:grpSpPr>
        <p:grpSp>
          <p:nvGrpSpPr>
            <p:cNvPr id="6" name="Group 5"/>
            <p:cNvGrpSpPr/>
            <p:nvPr/>
          </p:nvGrpSpPr>
          <p:grpSpPr>
            <a:xfrm>
              <a:off x="533400" y="1981200"/>
              <a:ext cx="3200400" cy="2743200"/>
              <a:chOff x="457200" y="2133600"/>
              <a:chExt cx="3200400" cy="2743200"/>
            </a:xfrm>
          </p:grpSpPr>
          <p:sp>
            <p:nvSpPr>
              <p:cNvPr id="62" name="Rounded Rectangle 61"/>
              <p:cNvSpPr/>
              <p:nvPr/>
            </p:nvSpPr>
            <p:spPr>
              <a:xfrm>
                <a:off x="457200" y="2133600"/>
                <a:ext cx="3200400" cy="27432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ounded Rectangle 8"/>
              <p:cNvSpPr/>
              <p:nvPr/>
            </p:nvSpPr>
            <p:spPr>
              <a:xfrm>
                <a:off x="685800" y="2286000"/>
                <a:ext cx="1420664" cy="94421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7" name="Group 46"/>
              <p:cNvGrpSpPr/>
              <p:nvPr/>
            </p:nvGrpSpPr>
            <p:grpSpPr>
              <a:xfrm>
                <a:off x="609600" y="3352800"/>
                <a:ext cx="2895600" cy="1371600"/>
                <a:chOff x="533400" y="3581400"/>
                <a:chExt cx="2895600" cy="1371600"/>
              </a:xfrm>
            </p:grpSpPr>
            <p:sp>
              <p:nvSpPr>
                <p:cNvPr id="20" name="Rounded Rectangle 19"/>
                <p:cNvSpPr/>
                <p:nvPr/>
              </p:nvSpPr>
              <p:spPr>
                <a:xfrm>
                  <a:off x="533400" y="3581400"/>
                  <a:ext cx="2895600" cy="1371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19812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Rounded Rectangle 21"/>
                <p:cNvSpPr/>
                <p:nvPr/>
              </p:nvSpPr>
              <p:spPr>
                <a:xfrm>
                  <a:off x="2057400" y="43434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p:cNvSpPr txBox="1"/>
                <p:nvPr/>
              </p:nvSpPr>
              <p:spPr>
                <a:xfrm>
                  <a:off x="1219200" y="3657600"/>
                  <a:ext cx="1542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Shared LLC</a:t>
                  </a:r>
                </a:p>
              </p:txBody>
            </p:sp>
            <p:sp>
              <p:nvSpPr>
                <p:cNvPr id="24" name="Rounded Rectangle 23"/>
                <p:cNvSpPr/>
                <p:nvPr/>
              </p:nvSpPr>
              <p:spPr>
                <a:xfrm>
                  <a:off x="685800" y="4114800"/>
                  <a:ext cx="1219200" cy="7000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Conflict Detection</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46" name="Rounded Rectangle 45"/>
            <p:cNvSpPr/>
            <p:nvPr/>
          </p:nvSpPr>
          <p:spPr>
            <a:xfrm>
              <a:off x="2286000" y="2667000"/>
              <a:ext cx="1143000"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L1 Cache</a:t>
              </a:r>
            </a:p>
          </p:txBody>
        </p:sp>
      </p:grpSp>
      <p:grpSp>
        <p:nvGrpSpPr>
          <p:cNvPr id="8" name="Group 7"/>
          <p:cNvGrpSpPr/>
          <p:nvPr/>
        </p:nvGrpSpPr>
        <p:grpSpPr>
          <a:xfrm>
            <a:off x="5638800" y="2971800"/>
            <a:ext cx="3124200" cy="1371600"/>
            <a:chOff x="5638800" y="2133600"/>
            <a:chExt cx="3124200" cy="1371600"/>
          </a:xfrm>
        </p:grpSpPr>
        <p:grpSp>
          <p:nvGrpSpPr>
            <p:cNvPr id="7" name="Group 6"/>
            <p:cNvGrpSpPr/>
            <p:nvPr/>
          </p:nvGrpSpPr>
          <p:grpSpPr>
            <a:xfrm>
              <a:off x="5638800" y="2133600"/>
              <a:ext cx="3124200" cy="1371600"/>
              <a:chOff x="5334000" y="2133600"/>
              <a:chExt cx="3124200" cy="1371600"/>
            </a:xfrm>
          </p:grpSpPr>
          <p:sp>
            <p:nvSpPr>
              <p:cNvPr id="59" name="Rounded Rectangle 58"/>
              <p:cNvSpPr/>
              <p:nvPr/>
            </p:nvSpPr>
            <p:spPr>
              <a:xfrm>
                <a:off x="5334000" y="2133600"/>
                <a:ext cx="3124200" cy="13716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0" name="Rounded Rectangle 9"/>
              <p:cNvSpPr/>
              <p:nvPr/>
            </p:nvSpPr>
            <p:spPr>
              <a:xfrm>
                <a:off x="5486400" y="2286000"/>
                <a:ext cx="1268264" cy="106680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PIM Core</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9" name="Rounded Rectangle 48"/>
              <p:cNvSpPr/>
              <p:nvPr/>
            </p:nvSpPr>
            <p:spPr>
              <a:xfrm>
                <a:off x="6882894" y="2286000"/>
                <a:ext cx="1314228"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L1 Cache</a:t>
                </a:r>
              </a:p>
            </p:txBody>
          </p:sp>
          <p:sp>
            <p:nvSpPr>
              <p:cNvPr id="54" name="Rounded Rectangle 53"/>
              <p:cNvSpPr/>
              <p:nvPr/>
            </p:nvSpPr>
            <p:spPr>
              <a:xfrm>
                <a:off x="6934200" y="27432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8" name="Rounded Rectangle 57"/>
              <p:cNvSpPr/>
              <p:nvPr/>
            </p:nvSpPr>
            <p:spPr>
              <a:xfrm>
                <a:off x="6934200" y="30480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0" name="Rounded Rectangle 59"/>
            <p:cNvSpPr/>
            <p:nvPr/>
          </p:nvSpPr>
          <p:spPr>
            <a:xfrm>
              <a:off x="8305800" y="2286000"/>
              <a:ext cx="228600" cy="3810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1" name="Left-Right Arrow 60"/>
          <p:cNvSpPr/>
          <p:nvPr/>
        </p:nvSpPr>
        <p:spPr>
          <a:xfrm>
            <a:off x="4038600" y="3352800"/>
            <a:ext cx="1371600" cy="348863"/>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0" y="1"/>
            <a:ext cx="9144000" cy="6857999"/>
          </a:xfrm>
          <a:prstGeom prst="rect">
            <a:avLst/>
          </a:prstGeom>
          <a:solidFill>
            <a:schemeClr val="bg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35" name="Rounded Rectangle 34"/>
          <p:cNvSpPr/>
          <p:nvPr/>
        </p:nvSpPr>
        <p:spPr>
          <a:xfrm>
            <a:off x="2133600" y="41910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Rounded Rectangle 35"/>
          <p:cNvSpPr/>
          <p:nvPr/>
        </p:nvSpPr>
        <p:spPr>
          <a:xfrm>
            <a:off x="22098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9" name="Rounded Rectangle 38"/>
          <p:cNvSpPr/>
          <p:nvPr/>
        </p:nvSpPr>
        <p:spPr>
          <a:xfrm>
            <a:off x="7239000" y="35814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0" name="Rounded Rectangle 39"/>
          <p:cNvSpPr/>
          <p:nvPr/>
        </p:nvSpPr>
        <p:spPr>
          <a:xfrm>
            <a:off x="7239000" y="38862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92" name="Straight Connector 91"/>
          <p:cNvCxnSpPr>
            <a:stCxn id="39" idx="1"/>
          </p:cNvCxnSpPr>
          <p:nvPr/>
        </p:nvCxnSpPr>
        <p:spPr>
          <a:xfrm flipH="1" flipV="1">
            <a:off x="5791200" y="304800"/>
            <a:ext cx="1447800" cy="3429000"/>
          </a:xfrm>
          <a:prstGeom prst="line">
            <a:avLst/>
          </a:prstGeom>
          <a:ln w="3810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39" idx="1"/>
          </p:cNvCxnSpPr>
          <p:nvPr/>
        </p:nvCxnSpPr>
        <p:spPr>
          <a:xfrm flipH="1" flipV="1">
            <a:off x="5334000" y="3429000"/>
            <a:ext cx="1905000" cy="304800"/>
          </a:xfrm>
          <a:prstGeom prst="line">
            <a:avLst/>
          </a:prstGeom>
          <a:ln w="3810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81000" y="152400"/>
            <a:ext cx="5486400" cy="3276600"/>
            <a:chOff x="381000" y="152400"/>
            <a:chExt cx="5486400" cy="3276600"/>
          </a:xfrm>
        </p:grpSpPr>
        <p:grpSp>
          <p:nvGrpSpPr>
            <p:cNvPr id="78" name="Group 77"/>
            <p:cNvGrpSpPr/>
            <p:nvPr/>
          </p:nvGrpSpPr>
          <p:grpSpPr>
            <a:xfrm>
              <a:off x="381000" y="152400"/>
              <a:ext cx="5486400" cy="3276600"/>
              <a:chOff x="3276600" y="4572000"/>
              <a:chExt cx="5105400" cy="2895600"/>
            </a:xfrm>
            <a:solidFill>
              <a:schemeClr val="bg1">
                <a:lumMod val="85000"/>
              </a:schemeClr>
            </a:solidFill>
          </p:grpSpPr>
          <p:sp>
            <p:nvSpPr>
              <p:cNvPr id="77" name="Rounded Rectangle 76"/>
              <p:cNvSpPr/>
              <p:nvPr/>
            </p:nvSpPr>
            <p:spPr>
              <a:xfrm>
                <a:off x="3276600" y="4572000"/>
                <a:ext cx="5105400" cy="2895600"/>
              </a:xfrm>
              <a:prstGeom prst="roundRect">
                <a:avLst/>
              </a:prstGeom>
              <a:solidFill>
                <a:srgbClr val="FFFFFF"/>
              </a:solidFill>
              <a:ln w="57150" cmpd="sng">
                <a:solidFill>
                  <a:schemeClr val="tx2"/>
                </a:solidFill>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nvGrpSpPr>
              <p:cNvPr id="76" name="Group 75"/>
              <p:cNvGrpSpPr/>
              <p:nvPr/>
            </p:nvGrpSpPr>
            <p:grpSpPr>
              <a:xfrm>
                <a:off x="3435986" y="4648200"/>
                <a:ext cx="4800600" cy="2382123"/>
                <a:chOff x="1836563" y="-171871"/>
                <a:chExt cx="5334000" cy="2990821"/>
              </a:xfrm>
              <a:grpFill/>
            </p:grpSpPr>
            <p:cxnSp>
              <p:nvCxnSpPr>
                <p:cNvPr id="69" name="Straight Arrow Connector 68"/>
                <p:cNvCxnSpPr/>
                <p:nvPr/>
              </p:nvCxnSpPr>
              <p:spPr>
                <a:xfrm>
                  <a:off x="6386689" y="1677031"/>
                  <a:ext cx="14111" cy="554001"/>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1836563" y="-171871"/>
                  <a:ext cx="5334000" cy="2990821"/>
                  <a:chOff x="1836563" y="-171871"/>
                  <a:chExt cx="5334000" cy="2990821"/>
                </a:xfrm>
                <a:grpFill/>
              </p:grpSpPr>
              <p:sp>
                <p:nvSpPr>
                  <p:cNvPr id="71" name="TextBox 70"/>
                  <p:cNvSpPr txBox="1"/>
                  <p:nvPr/>
                </p:nvSpPr>
                <p:spPr>
                  <a:xfrm>
                    <a:off x="3098800" y="-171871"/>
                    <a:ext cx="2743200" cy="850127"/>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Address</a:t>
                    </a: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38" name="Group 37"/>
                  <p:cNvGrpSpPr/>
                  <p:nvPr/>
                </p:nvGrpSpPr>
                <p:grpSpPr>
                  <a:xfrm>
                    <a:off x="1836563" y="324285"/>
                    <a:ext cx="5334000" cy="2494665"/>
                    <a:chOff x="1836563" y="324285"/>
                    <a:chExt cx="5334000" cy="2494665"/>
                  </a:xfrm>
                  <a:grpFill/>
                </p:grpSpPr>
                <p:sp>
                  <p:nvSpPr>
                    <p:cNvPr id="19" name="TextBox 18"/>
                    <p:cNvSpPr txBox="1"/>
                    <p:nvPr/>
                  </p:nvSpPr>
                  <p:spPr>
                    <a:xfrm>
                      <a:off x="5155496" y="2150936"/>
                      <a:ext cx="254000" cy="579632"/>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ngal"/>
                          <a:ea typeface="+mn-ea"/>
                          <a:cs typeface="Mangal" panose="02040503050203030202" pitchFamily="18" charset="0"/>
                        </a:rPr>
                        <a:t>…</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nvGrpSpPr>
                    <p:cNvPr id="17" name="Group 16"/>
                    <p:cNvGrpSpPr/>
                    <p:nvPr/>
                  </p:nvGrpSpPr>
                  <p:grpSpPr>
                    <a:xfrm>
                      <a:off x="1836563" y="2437950"/>
                      <a:ext cx="1524000" cy="381000"/>
                      <a:chOff x="1760363" y="1904550"/>
                      <a:chExt cx="1524000" cy="381000"/>
                    </a:xfrm>
                    <a:grpFill/>
                  </p:grpSpPr>
                  <p:sp>
                    <p:nvSpPr>
                      <p:cNvPr id="15" name="Rectangle 14"/>
                      <p:cNvSpPr/>
                      <p:nvPr/>
                    </p:nvSpPr>
                    <p:spPr>
                      <a:xfrm>
                        <a:off x="2141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a:t>
                        </a:r>
                      </a:p>
                    </p:txBody>
                  </p:sp>
                  <p:sp>
                    <p:nvSpPr>
                      <p:cNvPr id="41" name="Rectangle 40"/>
                      <p:cNvSpPr/>
                      <p:nvPr/>
                    </p:nvSpPr>
                    <p:spPr>
                      <a:xfrm>
                        <a:off x="2522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a:t>
                        </a:r>
                      </a:p>
                    </p:txBody>
                  </p:sp>
                  <p:sp>
                    <p:nvSpPr>
                      <p:cNvPr id="42" name="Rectangle 41"/>
                      <p:cNvSpPr/>
                      <p:nvPr/>
                    </p:nvSpPr>
                    <p:spPr>
                      <a:xfrm>
                        <a:off x="2903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a:t>
                        </a:r>
                      </a:p>
                    </p:txBody>
                  </p:sp>
                  <p:sp>
                    <p:nvSpPr>
                      <p:cNvPr id="43" name="Rectangle 42"/>
                      <p:cNvSpPr/>
                      <p:nvPr/>
                    </p:nvSpPr>
                    <p:spPr>
                      <a:xfrm>
                        <a:off x="1760363" y="1904550"/>
                        <a:ext cx="381001"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a:t>
                        </a:r>
                      </a:p>
                    </p:txBody>
                  </p:sp>
                </p:grpSp>
                <p:grpSp>
                  <p:nvGrpSpPr>
                    <p:cNvPr id="16" name="Group 15"/>
                    <p:cNvGrpSpPr/>
                    <p:nvPr/>
                  </p:nvGrpSpPr>
                  <p:grpSpPr>
                    <a:xfrm>
                      <a:off x="3589163" y="2437950"/>
                      <a:ext cx="1524000" cy="381000"/>
                      <a:chOff x="3665363" y="1904550"/>
                      <a:chExt cx="1524000" cy="381000"/>
                    </a:xfrm>
                    <a:grpFill/>
                  </p:grpSpPr>
                  <p:sp>
                    <p:nvSpPr>
                      <p:cNvPr id="44" name="Rectangle 43"/>
                      <p:cNvSpPr/>
                      <p:nvPr/>
                    </p:nvSpPr>
                    <p:spPr>
                      <a:xfrm>
                        <a:off x="4046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a:t>
                        </a:r>
                      </a:p>
                    </p:txBody>
                  </p:sp>
                  <p:sp>
                    <p:nvSpPr>
                      <p:cNvPr id="45" name="Rectangle 44"/>
                      <p:cNvSpPr/>
                      <p:nvPr/>
                    </p:nvSpPr>
                    <p:spPr>
                      <a:xfrm>
                        <a:off x="4427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a:t>
                        </a:r>
                      </a:p>
                    </p:txBody>
                  </p:sp>
                  <p:sp>
                    <p:nvSpPr>
                      <p:cNvPr id="48" name="Rectangle 47"/>
                      <p:cNvSpPr/>
                      <p:nvPr/>
                    </p:nvSpPr>
                    <p:spPr>
                      <a:xfrm>
                        <a:off x="4808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a:t>
                        </a:r>
                      </a:p>
                    </p:txBody>
                  </p:sp>
                  <p:sp>
                    <p:nvSpPr>
                      <p:cNvPr id="50" name="Rectangle 49"/>
                      <p:cNvSpPr/>
                      <p:nvPr/>
                    </p:nvSpPr>
                    <p:spPr>
                      <a:xfrm>
                        <a:off x="3665363" y="1904550"/>
                        <a:ext cx="381001"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a:t>
                        </a:r>
                      </a:p>
                    </p:txBody>
                  </p:sp>
                </p:grpSp>
                <p:grpSp>
                  <p:nvGrpSpPr>
                    <p:cNvPr id="51" name="Group 50"/>
                    <p:cNvGrpSpPr/>
                    <p:nvPr/>
                  </p:nvGrpSpPr>
                  <p:grpSpPr>
                    <a:xfrm>
                      <a:off x="5646563" y="2437950"/>
                      <a:ext cx="1524000" cy="381000"/>
                      <a:chOff x="1760363" y="1904550"/>
                      <a:chExt cx="1524000" cy="381000"/>
                    </a:xfrm>
                    <a:grpFill/>
                  </p:grpSpPr>
                  <p:sp>
                    <p:nvSpPr>
                      <p:cNvPr id="52" name="Rectangle 51"/>
                      <p:cNvSpPr/>
                      <p:nvPr/>
                    </p:nvSpPr>
                    <p:spPr>
                      <a:xfrm>
                        <a:off x="2141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a:t>
                        </a:r>
                      </a:p>
                    </p:txBody>
                  </p:sp>
                  <p:sp>
                    <p:nvSpPr>
                      <p:cNvPr id="53" name="Rectangle 52"/>
                      <p:cNvSpPr/>
                      <p:nvPr/>
                    </p:nvSpPr>
                    <p:spPr>
                      <a:xfrm>
                        <a:off x="2522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a:t>
                        </a:r>
                      </a:p>
                    </p:txBody>
                  </p:sp>
                  <p:sp>
                    <p:nvSpPr>
                      <p:cNvPr id="55" name="Rectangle 54"/>
                      <p:cNvSpPr/>
                      <p:nvPr/>
                    </p:nvSpPr>
                    <p:spPr>
                      <a:xfrm>
                        <a:off x="2903363" y="1904550"/>
                        <a:ext cx="381000"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a:t>
                        </a:r>
                      </a:p>
                    </p:txBody>
                  </p:sp>
                  <p:sp>
                    <p:nvSpPr>
                      <p:cNvPr id="56" name="Rectangle 55"/>
                      <p:cNvSpPr/>
                      <p:nvPr/>
                    </p:nvSpPr>
                    <p:spPr>
                      <a:xfrm>
                        <a:off x="1760363" y="1904550"/>
                        <a:ext cx="381001" cy="381000"/>
                      </a:xfrm>
                      <a:prstGeom prst="rect">
                        <a:avLst/>
                      </a:prstGeom>
                      <a:solidFill>
                        <a:schemeClr val="accent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a:t>
                        </a:r>
                      </a:p>
                    </p:txBody>
                  </p:sp>
                </p:grpSp>
                <p:sp>
                  <p:nvSpPr>
                    <p:cNvPr id="63" name="Oval 62"/>
                    <p:cNvSpPr/>
                    <p:nvPr/>
                  </p:nvSpPr>
                  <p:spPr>
                    <a:xfrm>
                      <a:off x="6019800" y="914400"/>
                      <a:ext cx="762000" cy="685800"/>
                    </a:xfrm>
                    <a:prstGeom prst="ellipse">
                      <a:avLst/>
                    </a:prstGeom>
                    <a:solidFill>
                      <a:schemeClr val="accent4">
                        <a:lumMod val="20000"/>
                        <a:lumOff val="80000"/>
                      </a:schemeClr>
                    </a:solidFill>
                    <a:ln w="57150" cmpd="sng">
                      <a:solidFill>
                        <a:srgbClr val="1F497D"/>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h</a:t>
                      </a:r>
                      <a:r>
                        <a:rPr kumimoji="0" lang="en-US" sz="2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k-1</a:t>
                      </a:r>
                      <a:endParaRPr kumimoji="0" lang="en-US" sz="11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4" name="Oval 63"/>
                    <p:cNvSpPr/>
                    <p:nvPr/>
                  </p:nvSpPr>
                  <p:spPr>
                    <a:xfrm>
                      <a:off x="4038600" y="914400"/>
                      <a:ext cx="762000" cy="685800"/>
                    </a:xfrm>
                    <a:prstGeom prst="ellipse">
                      <a:avLst/>
                    </a:prstGeom>
                    <a:solidFill>
                      <a:schemeClr val="accent4">
                        <a:lumMod val="20000"/>
                        <a:lumOff val="80000"/>
                      </a:schemeClr>
                    </a:solidFill>
                    <a:ln w="57150" cmpd="sng">
                      <a:solidFill>
                        <a:srgbClr val="1F497D"/>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h</a:t>
                      </a:r>
                      <a:r>
                        <a:rPr kumimoji="0" lang="en-US" sz="2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a:t>
                      </a:r>
                      <a:endParaRPr kumimoji="0" lang="en-US" sz="11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6" name="Oval 65"/>
                    <p:cNvSpPr/>
                    <p:nvPr/>
                  </p:nvSpPr>
                  <p:spPr>
                    <a:xfrm>
                      <a:off x="2286000" y="914400"/>
                      <a:ext cx="762000" cy="685800"/>
                    </a:xfrm>
                    <a:prstGeom prst="ellipse">
                      <a:avLst/>
                    </a:prstGeom>
                    <a:solidFill>
                      <a:schemeClr val="accent4">
                        <a:lumMod val="20000"/>
                        <a:lumOff val="80000"/>
                      </a:schemeClr>
                    </a:solidFill>
                    <a:ln w="57150" cmpd="sng">
                      <a:solidFill>
                        <a:srgbClr val="1F497D"/>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h</a:t>
                      </a:r>
                      <a:r>
                        <a:rPr kumimoji="0" lang="en-US" sz="2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a:t>
                      </a:r>
                      <a:endParaRPr kumimoji="0" lang="en-US" sz="11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67" name="Straight Arrow Connector 66"/>
                    <p:cNvCxnSpPr/>
                    <p:nvPr/>
                  </p:nvCxnSpPr>
                  <p:spPr>
                    <a:xfrm>
                      <a:off x="2604911" y="1677031"/>
                      <a:ext cx="8468" cy="535161"/>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181600" y="914400"/>
                      <a:ext cx="457200" cy="579633"/>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ngal"/>
                          <a:ea typeface="+mn-ea"/>
                          <a:cs typeface="Mangal" panose="02040503050203030202" pitchFamily="18" charset="0"/>
                        </a:rPr>
                        <a:t>…</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72" name="Straight Arrow Connector 71"/>
                    <p:cNvCxnSpPr/>
                    <p:nvPr/>
                  </p:nvCxnSpPr>
                  <p:spPr>
                    <a:xfrm>
                      <a:off x="4417013" y="324285"/>
                      <a:ext cx="0" cy="533400"/>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2762485" y="324285"/>
                      <a:ext cx="1578328" cy="422733"/>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495800" y="324285"/>
                      <a:ext cx="1809515" cy="450565"/>
                    </a:xfrm>
                    <a:prstGeom prst="straightConnector1">
                      <a:avLst/>
                    </a:prstGeom>
                    <a:grp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grpSp>
          </p:grpSp>
        </p:grpSp>
        <p:cxnSp>
          <p:nvCxnSpPr>
            <p:cNvPr id="88" name="Straight Arrow Connector 87"/>
            <p:cNvCxnSpPr/>
            <p:nvPr/>
          </p:nvCxnSpPr>
          <p:spPr>
            <a:xfrm>
              <a:off x="3048000" y="1905000"/>
              <a:ext cx="7620" cy="493584"/>
            </a:xfrm>
            <a:prstGeom prst="straightConnector1">
              <a:avLst/>
            </a:prstGeom>
            <a:solidFill>
              <a:schemeClr val="bg1">
                <a:lumMod val="85000"/>
              </a:schemeClr>
            </a:solid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7200" y="2514600"/>
              <a:ext cx="5334000" cy="533400"/>
            </a:xfrm>
            <a:prstGeom prst="rect">
              <a:avLst/>
            </a:prstGeom>
            <a:solidFill>
              <a:schemeClr val="lt1">
                <a:alpha val="0"/>
              </a:schemeClr>
            </a:solidFill>
            <a:ln>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grpSp>
        <p:nvGrpSpPr>
          <p:cNvPr id="11" name="Group 10"/>
          <p:cNvGrpSpPr/>
          <p:nvPr/>
        </p:nvGrpSpPr>
        <p:grpSpPr>
          <a:xfrm>
            <a:off x="2133600" y="4953002"/>
            <a:ext cx="7010400" cy="2629257"/>
            <a:chOff x="2889674" y="4336962"/>
            <a:chExt cx="6465147" cy="2407095"/>
          </a:xfrm>
        </p:grpSpPr>
        <p:sp>
          <p:nvSpPr>
            <p:cNvPr id="80" name="Rounded Rectangle 79"/>
            <p:cNvSpPr/>
            <p:nvPr/>
          </p:nvSpPr>
          <p:spPr>
            <a:xfrm>
              <a:off x="2889674" y="4336962"/>
              <a:ext cx="6465147" cy="1604510"/>
            </a:xfrm>
            <a:prstGeom prst="roundRect">
              <a:avLst/>
            </a:prstGeom>
            <a:ln w="5715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81" name="TextBox 80"/>
            <p:cNvSpPr txBox="1"/>
            <p:nvPr/>
          </p:nvSpPr>
          <p:spPr>
            <a:xfrm>
              <a:off x="2895600" y="4343400"/>
              <a:ext cx="624840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Calibri"/>
                  <a:ea typeface="+mn-ea"/>
                  <a:cs typeface="+mn-cs"/>
                </a:rPr>
                <a:t>Bloom filter based signature</a:t>
              </a:r>
              <a:r>
                <a:rPr kumimoji="0" lang="en-US" sz="2200" b="1" i="0" u="none" strike="noStrike" kern="1200" cap="none" spc="0" normalizeH="0" baseline="0" noProof="0" dirty="0">
                  <a:ln>
                    <a:noFill/>
                  </a:ln>
                  <a:solidFill>
                    <a:srgbClr val="000000"/>
                  </a:solidFill>
                  <a:effectLst/>
                  <a:uLnTx/>
                  <a:uFillTx/>
                  <a:latin typeface="Calibri"/>
                  <a:ea typeface="+mn-ea"/>
                  <a:cs typeface="+mn-cs"/>
                </a:rPr>
                <a:t> has two major benefits: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rgbClr val="000000"/>
                  </a:solidFill>
                  <a:effectLst/>
                  <a:uLnTx/>
                  <a:uFillTx/>
                  <a:latin typeface="Calibri"/>
                  <a:ea typeface="+mn-ea"/>
                  <a:cs typeface="+mn-cs"/>
                </a:rPr>
              </a:br>
              <a:r>
                <a:rPr kumimoji="0" lang="en-US" sz="1800" b="1"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2" name="TextBox 11"/>
          <p:cNvSpPr txBox="1"/>
          <p:nvPr/>
        </p:nvSpPr>
        <p:spPr>
          <a:xfrm>
            <a:off x="2514600" y="5410200"/>
            <a:ext cx="5147563"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Allows us to easily perform </a:t>
            </a:r>
            <a:r>
              <a:rPr kumimoji="0" lang="en-US" sz="2000" b="0" i="0" u="none" strike="noStrike" kern="1200" cap="none" spc="0" normalizeH="0" baseline="0" noProof="0" dirty="0">
                <a:ln>
                  <a:noFill/>
                </a:ln>
                <a:solidFill>
                  <a:srgbClr val="0000FF"/>
                </a:solidFill>
                <a:effectLst/>
                <a:uLnTx/>
                <a:uFillTx/>
                <a:latin typeface="Calibri"/>
                <a:ea typeface="+mn-ea"/>
                <a:cs typeface="+mn-cs"/>
              </a:rPr>
              <a:t>conflict detection</a:t>
            </a:r>
          </a:p>
        </p:txBody>
      </p:sp>
      <p:sp>
        <p:nvSpPr>
          <p:cNvPr id="18" name="TextBox 17"/>
          <p:cNvSpPr txBox="1"/>
          <p:nvPr/>
        </p:nvSpPr>
        <p:spPr>
          <a:xfrm>
            <a:off x="2514600" y="5867400"/>
            <a:ext cx="6629400"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Allows for </a:t>
            </a:r>
            <a:r>
              <a:rPr kumimoji="0" lang="en-US" sz="2000" b="0" i="0" u="sng" strike="noStrike" kern="1200" cap="none" spc="0" normalizeH="0" baseline="0" noProof="0" dirty="0">
                <a:ln>
                  <a:noFill/>
                </a:ln>
                <a:solidFill>
                  <a:prstClr val="black"/>
                </a:solidFill>
                <a:effectLst/>
                <a:uLnTx/>
                <a:uFillTx/>
                <a:latin typeface="Calibri"/>
                <a:ea typeface="+mn-ea"/>
                <a:cs typeface="+mn-cs"/>
              </a:rPr>
              <a:t>a large number of addresses </a:t>
            </a:r>
            <a:r>
              <a:rPr kumimoji="0" lang="en-US" sz="2000" b="0" i="0" u="none" strike="noStrike" kern="1200" cap="none" spc="0" normalizeH="0" baseline="0" noProof="0" dirty="0">
                <a:ln>
                  <a:noFill/>
                </a:ln>
                <a:solidFill>
                  <a:srgbClr val="000000"/>
                </a:solidFill>
                <a:effectLst/>
                <a:uLnTx/>
                <a:uFillTx/>
                <a:latin typeface="Calibri"/>
                <a:ea typeface="+mn-ea"/>
                <a:cs typeface="+mn-cs"/>
              </a:rPr>
              <a:t>to be stored within a </a:t>
            </a:r>
            <a:r>
              <a:rPr kumimoji="0" lang="en-US" sz="2000" b="0" i="0" u="none" strike="noStrike" kern="1200" cap="none" spc="0" normalizeH="0" baseline="0" noProof="0" dirty="0">
                <a:ln>
                  <a:noFill/>
                </a:ln>
                <a:solidFill>
                  <a:srgbClr val="0000FF"/>
                </a:solidFill>
                <a:effectLst/>
                <a:uLnTx/>
                <a:uFillTx/>
                <a:latin typeface="Calibri"/>
                <a:ea typeface="+mn-ea"/>
                <a:cs typeface="+mn-cs"/>
              </a:rPr>
              <a:t>fixed-length register </a:t>
            </a: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171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500"/>
                                        <p:tgtEl>
                                          <p:spTgt spid="94"/>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5" grpId="0" animBg="1"/>
      <p:bldP spid="35" grpId="0" animBg="1"/>
      <p:bldP spid="36" grpId="0" animBg="1"/>
      <p:bldP spid="39" grpId="0" animBg="1"/>
      <p:bldP spid="40" grpId="0" animBg="1"/>
      <p:bldP spid="12" grpId="0"/>
      <p:bldP spid="18"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safari.png"/>
          <p:cNvPicPr>
            <a:picLocks noChangeAspect="1"/>
          </p:cNvPicPr>
          <p:nvPr/>
        </p:nvPicPr>
        <p:blipFill>
          <a:blip r:embed="rId3" cstate="print"/>
          <a:stretch>
            <a:fillRect/>
          </a:stretch>
        </p:blipFill>
        <p:spPr>
          <a:xfrm>
            <a:off x="76200" y="6580437"/>
            <a:ext cx="959296" cy="277563"/>
          </a:xfrm>
          <a:prstGeom prst="rect">
            <a:avLst/>
          </a:prstGeom>
        </p:spPr>
      </p:pic>
      <p:sp>
        <p:nvSpPr>
          <p:cNvPr id="2" name="Title 1"/>
          <p:cNvSpPr>
            <a:spLocks noGrp="1"/>
          </p:cNvSpPr>
          <p:nvPr>
            <p:ph type="title"/>
          </p:nvPr>
        </p:nvSpPr>
        <p:spPr/>
        <p:txBody>
          <a:bodyPr/>
          <a:lstStyle/>
          <a:p>
            <a:r>
              <a:rPr lang="en-US" dirty="0"/>
              <a:t>Handling Conflicts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33</a:t>
            </a:r>
          </a:p>
        </p:txBody>
      </p:sp>
      <p:cxnSp>
        <p:nvCxnSpPr>
          <p:cNvPr id="65" name="Straight Connector 64"/>
          <p:cNvCxnSpPr/>
          <p:nvPr/>
        </p:nvCxnSpPr>
        <p:spPr>
          <a:xfrm flipV="1">
            <a:off x="4724400" y="2057400"/>
            <a:ext cx="0" cy="3962400"/>
          </a:xfrm>
          <a:prstGeom prst="line">
            <a:avLst/>
          </a:prstGeom>
          <a:ln w="38100" cmpd="sng">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3400" y="2286000"/>
            <a:ext cx="3200400" cy="2743200"/>
            <a:chOff x="533400" y="1981200"/>
            <a:chExt cx="3200400" cy="2743200"/>
          </a:xfrm>
        </p:grpSpPr>
        <p:grpSp>
          <p:nvGrpSpPr>
            <p:cNvPr id="6" name="Group 5"/>
            <p:cNvGrpSpPr/>
            <p:nvPr/>
          </p:nvGrpSpPr>
          <p:grpSpPr>
            <a:xfrm>
              <a:off x="533400" y="1981200"/>
              <a:ext cx="3200400" cy="2743200"/>
              <a:chOff x="457200" y="2133600"/>
              <a:chExt cx="3200400" cy="2743200"/>
            </a:xfrm>
          </p:grpSpPr>
          <p:sp>
            <p:nvSpPr>
              <p:cNvPr id="62" name="Rounded Rectangle 61"/>
              <p:cNvSpPr/>
              <p:nvPr/>
            </p:nvSpPr>
            <p:spPr>
              <a:xfrm>
                <a:off x="457200" y="2133600"/>
                <a:ext cx="3200400" cy="27432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ounded Rectangle 8"/>
              <p:cNvSpPr/>
              <p:nvPr/>
            </p:nvSpPr>
            <p:spPr>
              <a:xfrm>
                <a:off x="685800" y="2286000"/>
                <a:ext cx="1420664" cy="94421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CPU</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7" name="Group 46"/>
              <p:cNvGrpSpPr/>
              <p:nvPr/>
            </p:nvGrpSpPr>
            <p:grpSpPr>
              <a:xfrm>
                <a:off x="609600" y="3352800"/>
                <a:ext cx="2895600" cy="1371600"/>
                <a:chOff x="533400" y="3581400"/>
                <a:chExt cx="2895600" cy="1371600"/>
              </a:xfrm>
            </p:grpSpPr>
            <p:sp>
              <p:nvSpPr>
                <p:cNvPr id="20" name="Rounded Rectangle 19"/>
                <p:cNvSpPr/>
                <p:nvPr/>
              </p:nvSpPr>
              <p:spPr>
                <a:xfrm>
                  <a:off x="533400" y="3581400"/>
                  <a:ext cx="2895600" cy="1371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19812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Rounded Rectangle 21"/>
                <p:cNvSpPr/>
                <p:nvPr/>
              </p:nvSpPr>
              <p:spPr>
                <a:xfrm>
                  <a:off x="2057400" y="43434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p:cNvSpPr txBox="1"/>
                <p:nvPr/>
              </p:nvSpPr>
              <p:spPr>
                <a:xfrm>
                  <a:off x="1219200" y="3657600"/>
                  <a:ext cx="1542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Shared LLC</a:t>
                  </a:r>
                </a:p>
              </p:txBody>
            </p:sp>
            <p:sp>
              <p:nvSpPr>
                <p:cNvPr id="24" name="Rounded Rectangle 23"/>
                <p:cNvSpPr/>
                <p:nvPr/>
              </p:nvSpPr>
              <p:spPr>
                <a:xfrm>
                  <a:off x="685800" y="4114800"/>
                  <a:ext cx="1219200" cy="7000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Conflict Detection</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46" name="Rounded Rectangle 45"/>
            <p:cNvSpPr/>
            <p:nvPr/>
          </p:nvSpPr>
          <p:spPr>
            <a:xfrm>
              <a:off x="2286000" y="2667000"/>
              <a:ext cx="1143000"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L1 Cache</a:t>
              </a:r>
            </a:p>
          </p:txBody>
        </p:sp>
      </p:grpSp>
      <p:grpSp>
        <p:nvGrpSpPr>
          <p:cNvPr id="8" name="Group 7"/>
          <p:cNvGrpSpPr/>
          <p:nvPr/>
        </p:nvGrpSpPr>
        <p:grpSpPr>
          <a:xfrm>
            <a:off x="5638800" y="2971800"/>
            <a:ext cx="3124200" cy="1371600"/>
            <a:chOff x="5638800" y="2133600"/>
            <a:chExt cx="3124200" cy="1371600"/>
          </a:xfrm>
        </p:grpSpPr>
        <p:grpSp>
          <p:nvGrpSpPr>
            <p:cNvPr id="7" name="Group 6"/>
            <p:cNvGrpSpPr/>
            <p:nvPr/>
          </p:nvGrpSpPr>
          <p:grpSpPr>
            <a:xfrm>
              <a:off x="5638800" y="2133600"/>
              <a:ext cx="3124200" cy="1371600"/>
              <a:chOff x="5334000" y="2133600"/>
              <a:chExt cx="3124200" cy="1371600"/>
            </a:xfrm>
          </p:grpSpPr>
          <p:sp>
            <p:nvSpPr>
              <p:cNvPr id="59" name="Rounded Rectangle 58"/>
              <p:cNvSpPr/>
              <p:nvPr/>
            </p:nvSpPr>
            <p:spPr>
              <a:xfrm>
                <a:off x="5334000" y="2133600"/>
                <a:ext cx="3124200" cy="1371600"/>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0" name="Rounded Rectangle 9"/>
              <p:cNvSpPr/>
              <p:nvPr/>
            </p:nvSpPr>
            <p:spPr>
              <a:xfrm>
                <a:off x="5486400" y="2286000"/>
                <a:ext cx="1268264" cy="1066800"/>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PIM Core</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9" name="Rounded Rectangle 48"/>
              <p:cNvSpPr/>
              <p:nvPr/>
            </p:nvSpPr>
            <p:spPr>
              <a:xfrm>
                <a:off x="6882894" y="2286000"/>
                <a:ext cx="1314228" cy="381001"/>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L1 Cache</a:t>
                </a:r>
              </a:p>
            </p:txBody>
          </p:sp>
          <p:sp>
            <p:nvSpPr>
              <p:cNvPr id="54" name="Rounded Rectangle 53"/>
              <p:cNvSpPr/>
              <p:nvPr/>
            </p:nvSpPr>
            <p:spPr>
              <a:xfrm>
                <a:off x="6934200" y="27432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8" name="Rounded Rectangle 57"/>
              <p:cNvSpPr/>
              <p:nvPr/>
            </p:nvSpPr>
            <p:spPr>
              <a:xfrm>
                <a:off x="6934200" y="30480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0" name="Rounded Rectangle 59"/>
            <p:cNvSpPr/>
            <p:nvPr/>
          </p:nvSpPr>
          <p:spPr>
            <a:xfrm>
              <a:off x="8305800" y="2286000"/>
              <a:ext cx="228600" cy="3810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1" name="Left-Right Arrow 60"/>
          <p:cNvSpPr/>
          <p:nvPr/>
        </p:nvSpPr>
        <p:spPr>
          <a:xfrm>
            <a:off x="4038600" y="3352800"/>
            <a:ext cx="1371600" cy="348863"/>
          </a:xfrm>
          <a:prstGeom prst="lef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0" y="1"/>
            <a:ext cx="9144000" cy="6857999"/>
          </a:xfrm>
          <a:prstGeom prst="rect">
            <a:avLst/>
          </a:prstGeom>
          <a:solidFill>
            <a:schemeClr val="bg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26" name="Rounded Rectangle 25"/>
          <p:cNvSpPr/>
          <p:nvPr/>
        </p:nvSpPr>
        <p:spPr>
          <a:xfrm>
            <a:off x="7239000" y="3581400"/>
            <a:ext cx="1219200" cy="3048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Rounded Rectangle 26"/>
          <p:cNvSpPr/>
          <p:nvPr/>
        </p:nvSpPr>
        <p:spPr>
          <a:xfrm>
            <a:off x="2209800" y="4267200"/>
            <a:ext cx="1219200" cy="4714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Rounded Rectangle 30"/>
          <p:cNvSpPr/>
          <p:nvPr/>
        </p:nvSpPr>
        <p:spPr>
          <a:xfrm>
            <a:off x="838200" y="4038600"/>
            <a:ext cx="1219200" cy="700021"/>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Conflict Detection</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32" name="Straight Connector 31"/>
          <p:cNvCxnSpPr/>
          <p:nvPr/>
        </p:nvCxnSpPr>
        <p:spPr>
          <a:xfrm flipH="1">
            <a:off x="914400" y="2286000"/>
            <a:ext cx="152400" cy="1752600"/>
          </a:xfrm>
          <a:prstGeom prst="line">
            <a:avLst/>
          </a:prstGeom>
          <a:ln w="3810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057400" y="2819400"/>
            <a:ext cx="3048000" cy="1219200"/>
          </a:xfrm>
          <a:prstGeom prst="line">
            <a:avLst/>
          </a:prstGeom>
          <a:ln w="3810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6" name="Group 145"/>
          <p:cNvGrpSpPr/>
          <p:nvPr/>
        </p:nvGrpSpPr>
        <p:grpSpPr>
          <a:xfrm>
            <a:off x="1066800" y="381000"/>
            <a:ext cx="4114800" cy="2514600"/>
            <a:chOff x="609600" y="381000"/>
            <a:chExt cx="5181600" cy="3124200"/>
          </a:xfrm>
        </p:grpSpPr>
        <p:sp>
          <p:nvSpPr>
            <p:cNvPr id="39" name="Rounded Rectangle 38"/>
            <p:cNvSpPr/>
            <p:nvPr/>
          </p:nvSpPr>
          <p:spPr>
            <a:xfrm>
              <a:off x="609600" y="381000"/>
              <a:ext cx="5181600" cy="3124200"/>
            </a:xfrm>
            <a:prstGeom prst="roundRect">
              <a:avLst/>
            </a:prstGeom>
            <a:solidFill>
              <a:srgbClr val="FFFFFF"/>
            </a:solidFill>
            <a:ln w="57150" cmpd="sng">
              <a:solidFill>
                <a:schemeClr val="tx2"/>
              </a:solidFill>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nvGrpSpPr>
            <p:cNvPr id="145" name="Group 144"/>
            <p:cNvGrpSpPr/>
            <p:nvPr/>
          </p:nvGrpSpPr>
          <p:grpSpPr>
            <a:xfrm>
              <a:off x="1219200" y="762000"/>
              <a:ext cx="3810000" cy="2520091"/>
              <a:chOff x="1219200" y="762000"/>
              <a:chExt cx="3810000" cy="2520091"/>
            </a:xfrm>
          </p:grpSpPr>
          <p:cxnSp>
            <p:nvCxnSpPr>
              <p:cNvPr id="41" name="Straight Arrow Connector 40"/>
              <p:cNvCxnSpPr/>
              <p:nvPr/>
            </p:nvCxnSpPr>
            <p:spPr>
              <a:xfrm>
                <a:off x="3352800" y="1524000"/>
                <a:ext cx="12890" cy="476086"/>
              </a:xfrm>
              <a:prstGeom prst="straightConnector1">
                <a:avLst/>
              </a:prstGeom>
              <a:solidFill>
                <a:schemeClr val="bg1">
                  <a:lumMod val="85000"/>
                </a:schemeClr>
              </a:solid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44" name="Group 143"/>
              <p:cNvGrpSpPr/>
              <p:nvPr/>
            </p:nvGrpSpPr>
            <p:grpSpPr>
              <a:xfrm>
                <a:off x="1219200" y="762000"/>
                <a:ext cx="3810000" cy="2520091"/>
                <a:chOff x="1219200" y="762000"/>
                <a:chExt cx="3810000" cy="2520091"/>
              </a:xfrm>
            </p:grpSpPr>
            <p:cxnSp>
              <p:nvCxnSpPr>
                <p:cNvPr id="127" name="Elbow Connector 126"/>
                <p:cNvCxnSpPr>
                  <a:stCxn id="81" idx="2"/>
                </p:cNvCxnSpPr>
                <p:nvPr/>
              </p:nvCxnSpPr>
              <p:spPr>
                <a:xfrm rot="16200000" flipH="1">
                  <a:off x="2381250" y="933450"/>
                  <a:ext cx="228600" cy="952500"/>
                </a:xfrm>
                <a:prstGeom prst="bentConnector2">
                  <a:avLst/>
                </a:prstGeom>
                <a:ln w="381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1219200" y="762000"/>
                  <a:ext cx="3810000" cy="2520091"/>
                  <a:chOff x="1219200" y="762000"/>
                  <a:chExt cx="3810000" cy="2520091"/>
                </a:xfrm>
              </p:grpSpPr>
              <p:sp>
                <p:nvSpPr>
                  <p:cNvPr id="79" name="Rounded Rectangle 78"/>
                  <p:cNvSpPr/>
                  <p:nvPr/>
                </p:nvSpPr>
                <p:spPr>
                  <a:xfrm>
                    <a:off x="3429000" y="762000"/>
                    <a:ext cx="1600200" cy="5334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PIMReadSet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81" name="Rounded Rectangle 80"/>
                  <p:cNvSpPr/>
                  <p:nvPr/>
                </p:nvSpPr>
                <p:spPr>
                  <a:xfrm>
                    <a:off x="1219200" y="762000"/>
                    <a:ext cx="1600200" cy="533400"/>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CPUWriteSet</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12" name="Group 111"/>
                  <p:cNvGrpSpPr/>
                  <p:nvPr/>
                </p:nvGrpSpPr>
                <p:grpSpPr>
                  <a:xfrm>
                    <a:off x="2667000" y="1295400"/>
                    <a:ext cx="914400" cy="1447800"/>
                    <a:chOff x="2743200" y="1219200"/>
                    <a:chExt cx="914400" cy="1828800"/>
                  </a:xfrm>
                </p:grpSpPr>
                <p:sp>
                  <p:nvSpPr>
                    <p:cNvPr id="97" name="Block Arc 96"/>
                    <p:cNvSpPr/>
                    <p:nvPr/>
                  </p:nvSpPr>
                  <p:spPr>
                    <a:xfrm rot="10800000">
                      <a:off x="2743200" y="1219200"/>
                      <a:ext cx="914400" cy="1828800"/>
                    </a:xfrm>
                    <a:prstGeom prst="blockArc">
                      <a:avLst>
                        <a:gd name="adj1" fmla="val 10800000"/>
                        <a:gd name="adj2" fmla="val 147488"/>
                        <a:gd name="adj3" fmla="val 102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99" name="Straight Connector 98"/>
                    <p:cNvCxnSpPr>
                      <a:stCxn id="97" idx="0"/>
                      <a:endCxn id="97" idx="1"/>
                    </p:cNvCxnSpPr>
                    <p:nvPr/>
                  </p:nvCxnSpPr>
                  <p:spPr>
                    <a:xfrm flipH="1" flipV="1">
                      <a:off x="2790271" y="2111361"/>
                      <a:ext cx="820397" cy="22239"/>
                    </a:xfrm>
                    <a:prstGeom prst="line">
                      <a:avLst/>
                    </a:prstGeom>
                    <a:ln w="57150" cmpd="sng">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4" name="Elbow Connector 123"/>
                  <p:cNvCxnSpPr>
                    <a:stCxn id="79" idx="2"/>
                  </p:cNvCxnSpPr>
                  <p:nvPr/>
                </p:nvCxnSpPr>
                <p:spPr>
                  <a:xfrm rot="5400000">
                    <a:off x="3676650" y="971550"/>
                    <a:ext cx="228600" cy="876300"/>
                  </a:xfrm>
                  <a:prstGeom prst="bentConnector2">
                    <a:avLst/>
                  </a:prstGeom>
                  <a:ln w="381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2971800" y="1524000"/>
                    <a:ext cx="12890" cy="476086"/>
                  </a:xfrm>
                  <a:prstGeom prst="straightConnector1">
                    <a:avLst/>
                  </a:prstGeom>
                  <a:solidFill>
                    <a:schemeClr val="bg1">
                      <a:lumMod val="85000"/>
                    </a:schemeClr>
                  </a:solidFill>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124200" y="2743200"/>
                    <a:ext cx="0" cy="457200"/>
                  </a:xfrm>
                  <a:prstGeom prst="line">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3657600" y="1371600"/>
                    <a:ext cx="228600" cy="304800"/>
                  </a:xfrm>
                  <a:prstGeom prst="line">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2438400" y="1371600"/>
                    <a:ext cx="228600" cy="304800"/>
                  </a:xfrm>
                  <a:prstGeom prst="line">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3294933" y="2819401"/>
                    <a:ext cx="1113045" cy="4626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Conflict</a:t>
                    </a:r>
                  </a:p>
                </p:txBody>
              </p:sp>
            </p:grpSp>
          </p:grpSp>
        </p:grpSp>
      </p:grpSp>
      <p:sp>
        <p:nvSpPr>
          <p:cNvPr id="5" name="TextBox 4"/>
          <p:cNvSpPr txBox="1"/>
          <p:nvPr/>
        </p:nvSpPr>
        <p:spPr>
          <a:xfrm>
            <a:off x="2590800" y="1676400"/>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AND</a:t>
            </a:r>
          </a:p>
        </p:txBody>
      </p:sp>
      <p:grpSp>
        <p:nvGrpSpPr>
          <p:cNvPr id="16" name="Group 15"/>
          <p:cNvGrpSpPr/>
          <p:nvPr/>
        </p:nvGrpSpPr>
        <p:grpSpPr>
          <a:xfrm>
            <a:off x="3505200" y="3429000"/>
            <a:ext cx="5562599" cy="2819400"/>
            <a:chOff x="3352800" y="3505200"/>
            <a:chExt cx="5562599" cy="2819400"/>
          </a:xfrm>
        </p:grpSpPr>
        <p:sp>
          <p:nvSpPr>
            <p:cNvPr id="55" name="Rounded Rectangle 54"/>
            <p:cNvSpPr/>
            <p:nvPr/>
          </p:nvSpPr>
          <p:spPr>
            <a:xfrm>
              <a:off x="3352800" y="3505200"/>
              <a:ext cx="5410200" cy="2819400"/>
            </a:xfrm>
            <a:prstGeom prst="roundRect">
              <a:avLst/>
            </a:prstGeom>
            <a:ln w="5715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56" name="TextBox 55"/>
            <p:cNvSpPr txBox="1"/>
            <p:nvPr/>
          </p:nvSpPr>
          <p:spPr>
            <a:xfrm>
              <a:off x="3505200" y="3581400"/>
              <a:ext cx="54101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If </a:t>
              </a:r>
              <a:r>
                <a:rPr kumimoji="0" lang="en-US" sz="2200" b="1" i="0" u="none" strike="noStrike" kern="1200" cap="none" spc="0" normalizeH="0" baseline="0" noProof="0" dirty="0">
                  <a:ln>
                    <a:noFill/>
                  </a:ln>
                  <a:solidFill>
                    <a:srgbClr val="0000FF"/>
                  </a:solidFill>
                  <a:effectLst/>
                  <a:uLnTx/>
                  <a:uFillTx/>
                  <a:latin typeface="Calibri"/>
                  <a:ea typeface="+mn-ea"/>
                  <a:cs typeface="+mn-cs"/>
                </a:rPr>
                <a:t>conflict </a:t>
              </a:r>
              <a:r>
                <a:rPr kumimoji="0" lang="en-US" sz="2200" b="1" i="0" u="none" strike="noStrike" kern="1200" cap="none" spc="0" normalizeH="0" baseline="0" noProof="0" dirty="0">
                  <a:ln>
                    <a:noFill/>
                  </a:ln>
                  <a:solidFill>
                    <a:srgbClr val="000000"/>
                  </a:solidFill>
                  <a:effectLst/>
                  <a:uLnTx/>
                  <a:uFillTx/>
                  <a:latin typeface="Calibri"/>
                  <a:ea typeface="+mn-ea"/>
                  <a:cs typeface="+mn-cs"/>
                </a:rPr>
                <a:t>happens:</a:t>
              </a:r>
            </a:p>
          </p:txBody>
        </p:sp>
        <p:sp>
          <p:nvSpPr>
            <p:cNvPr id="11" name="TextBox 10"/>
            <p:cNvSpPr txBox="1"/>
            <p:nvPr/>
          </p:nvSpPr>
          <p:spPr>
            <a:xfrm>
              <a:off x="3505200" y="4038600"/>
              <a:ext cx="5181600"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The CPU </a:t>
              </a:r>
              <a:r>
                <a:rPr kumimoji="0" lang="en-US" sz="2000" b="0" i="0" u="none" strike="noStrike" kern="1200" cap="none" spc="0" normalizeH="0" baseline="0" noProof="0" dirty="0">
                  <a:ln>
                    <a:noFill/>
                  </a:ln>
                  <a:solidFill>
                    <a:srgbClr val="0000FF"/>
                  </a:solidFill>
                  <a:effectLst/>
                  <a:uLnTx/>
                  <a:uFillTx/>
                  <a:latin typeface="Calibri"/>
                  <a:ea typeface="+mn-ea"/>
                  <a:cs typeface="+mn-cs"/>
                </a:rPr>
                <a:t>flushes</a:t>
              </a:r>
              <a:r>
                <a:rPr kumimoji="0" lang="en-US" sz="2000" b="0" i="0" u="none" strike="noStrike" kern="1200" cap="none" spc="0" normalizeH="0" baseline="0" noProof="0" dirty="0">
                  <a:ln>
                    <a:noFill/>
                  </a:ln>
                  <a:solidFill>
                    <a:srgbClr val="000000"/>
                  </a:solidFill>
                  <a:effectLst/>
                  <a:uLnTx/>
                  <a:uFillTx/>
                  <a:latin typeface="Calibri"/>
                  <a:ea typeface="+mn-ea"/>
                  <a:cs typeface="+mn-cs"/>
                </a:rPr>
                <a:t> the </a:t>
              </a:r>
              <a:r>
                <a:rPr kumimoji="0" lang="en-US" sz="2000" b="0" i="0" u="none" strike="noStrike" kern="1200" cap="none" spc="0" normalizeH="0" baseline="0" noProof="0" dirty="0">
                  <a:ln>
                    <a:noFill/>
                  </a:ln>
                  <a:solidFill>
                    <a:srgbClr val="0000FF"/>
                  </a:solidFill>
                  <a:effectLst/>
                  <a:uLnTx/>
                  <a:uFillTx/>
                  <a:latin typeface="Calibri"/>
                  <a:ea typeface="+mn-ea"/>
                  <a:cs typeface="+mn-cs"/>
                </a:rPr>
                <a:t>dirty cache lines</a:t>
              </a:r>
              <a:r>
                <a:rPr kumimoji="0" lang="en-US" sz="2000" b="0" i="0" u="none" strike="noStrike" kern="1200" cap="none" spc="0" normalizeH="0" baseline="0" noProof="0" dirty="0">
                  <a:ln>
                    <a:noFill/>
                  </a:ln>
                  <a:solidFill>
                    <a:srgbClr val="000000"/>
                  </a:solidFill>
                  <a:effectLst/>
                  <a:uLnTx/>
                  <a:uFillTx/>
                  <a:latin typeface="Calibri"/>
                  <a:ea typeface="+mn-ea"/>
                  <a:cs typeface="+mn-cs"/>
                </a:rPr>
                <a:t> that match addresses in the </a:t>
              </a:r>
              <a:r>
                <a:rPr kumimoji="0" lang="en-US" sz="2000" b="0" i="0" u="none" strike="noStrike" kern="1200" cap="none" spc="0" normalizeH="0" baseline="0" noProof="0" dirty="0" err="1">
                  <a:ln>
                    <a:noFill/>
                  </a:ln>
                  <a:solidFill>
                    <a:srgbClr val="0000FF"/>
                  </a:solidFill>
                  <a:effectLst/>
                  <a:uLnTx/>
                  <a:uFillTx/>
                  <a:latin typeface="Calibri"/>
                  <a:ea typeface="+mn-ea"/>
                  <a:cs typeface="+mn-cs"/>
                </a:rPr>
                <a:t>PIMReadSet</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
          <p:nvSpPr>
            <p:cNvPr id="12" name="TextBox 11"/>
            <p:cNvSpPr txBox="1"/>
            <p:nvPr/>
          </p:nvSpPr>
          <p:spPr>
            <a:xfrm>
              <a:off x="3505200" y="4800600"/>
              <a:ext cx="4876800"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PIM core </a:t>
              </a:r>
              <a:r>
                <a:rPr kumimoji="0" lang="en-US" sz="2000" b="0" i="0" u="sng" strike="noStrike" kern="1200" cap="none" spc="0" normalizeH="0" baseline="0" noProof="0" dirty="0">
                  <a:ln>
                    <a:noFill/>
                  </a:ln>
                  <a:solidFill>
                    <a:srgbClr val="0000FF"/>
                  </a:solidFill>
                  <a:effectLst/>
                  <a:uLnTx/>
                  <a:uFillTx/>
                  <a:latin typeface="Calibri"/>
                  <a:ea typeface="+mn-ea"/>
                  <a:cs typeface="+mn-cs"/>
                </a:rPr>
                <a:t>invalidates</a:t>
              </a:r>
              <a:r>
                <a:rPr kumimoji="0" lang="en-US" sz="2000" b="0" i="0" u="none" strike="noStrike" kern="1200" cap="none" spc="0" normalizeH="0" baseline="0" noProof="0" dirty="0">
                  <a:ln>
                    <a:noFill/>
                  </a:ln>
                  <a:solidFill>
                    <a:srgbClr val="000000"/>
                  </a:solidFill>
                  <a:effectLst/>
                  <a:uLnTx/>
                  <a:uFillTx/>
                  <a:latin typeface="Calibri"/>
                  <a:ea typeface="+mn-ea"/>
                  <a:cs typeface="+mn-cs"/>
                </a:rPr>
                <a:t> all speculative cache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3" name="TextBox 12"/>
            <p:cNvSpPr txBox="1"/>
            <p:nvPr/>
          </p:nvSpPr>
          <p:spPr>
            <a:xfrm>
              <a:off x="3505200" y="5486400"/>
              <a:ext cx="5181600"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Signatures are </a:t>
              </a:r>
              <a:r>
                <a:rPr kumimoji="0" lang="en-US" sz="2000" b="0" i="0" u="sng" strike="noStrike" kern="1200" cap="none" spc="0" normalizeH="0" baseline="0" noProof="0" dirty="0">
                  <a:ln>
                    <a:noFill/>
                  </a:ln>
                  <a:solidFill>
                    <a:srgbClr val="000000"/>
                  </a:solidFill>
                  <a:effectLst/>
                  <a:uLnTx/>
                  <a:uFillTx/>
                  <a:latin typeface="Calibri"/>
                  <a:ea typeface="+mn-ea"/>
                  <a:cs typeface="+mn-cs"/>
                </a:rPr>
                <a:t>erased</a:t>
              </a:r>
              <a:r>
                <a:rPr kumimoji="0" lang="en-US" sz="2000" b="0" i="0" u="none" strike="noStrike" kern="1200" cap="none" spc="0" normalizeH="0" baseline="0" noProof="0" dirty="0">
                  <a:ln>
                    <a:noFill/>
                  </a:ln>
                  <a:solidFill>
                    <a:srgbClr val="000000"/>
                  </a:solidFill>
                  <a:effectLst/>
                  <a:uLnTx/>
                  <a:uFillTx/>
                  <a:latin typeface="Calibri"/>
                  <a:ea typeface="+mn-ea"/>
                  <a:cs typeface="+mn-cs"/>
                </a:rPr>
                <a:t> and PIM core </a:t>
              </a:r>
              <a:r>
                <a:rPr kumimoji="0" lang="en-US" sz="2000" b="0" i="0" u="sng" strike="noStrike" kern="1200" cap="none" spc="0" normalizeH="0" baseline="0" noProof="0" dirty="0">
                  <a:ln>
                    <a:noFill/>
                  </a:ln>
                  <a:solidFill>
                    <a:srgbClr val="000000"/>
                  </a:solidFill>
                  <a:effectLst/>
                  <a:uLnTx/>
                  <a:uFillTx/>
                  <a:latin typeface="Calibri"/>
                  <a:ea typeface="+mn-ea"/>
                  <a:cs typeface="+mn-cs"/>
                </a:rPr>
                <a:t>restarts</a:t>
              </a:r>
              <a:r>
                <a:rPr kumimoji="0" lang="en-US" sz="2000" b="0" i="0" u="none" strike="noStrike" kern="1200" cap="none" spc="0" normalizeH="0" baseline="0" noProof="0" dirty="0">
                  <a:ln>
                    <a:noFill/>
                  </a:ln>
                  <a:solidFill>
                    <a:srgbClr val="000000"/>
                  </a:solidFill>
                  <a:effectLst/>
                  <a:uLnTx/>
                  <a:uFillTx/>
                  <a:latin typeface="Calibri"/>
                  <a:ea typeface="+mn-ea"/>
                  <a:cs typeface="+mn-cs"/>
                </a:rPr>
                <a:t> execution</a:t>
              </a:r>
            </a:p>
          </p:txBody>
        </p:sp>
      </p:grpSp>
      <p:grpSp>
        <p:nvGrpSpPr>
          <p:cNvPr id="19" name="Group 18"/>
          <p:cNvGrpSpPr/>
          <p:nvPr/>
        </p:nvGrpSpPr>
        <p:grpSpPr>
          <a:xfrm>
            <a:off x="3429000" y="4267200"/>
            <a:ext cx="6172200" cy="1828800"/>
            <a:chOff x="3581400" y="4267200"/>
            <a:chExt cx="6172200" cy="1828800"/>
          </a:xfrm>
        </p:grpSpPr>
        <p:sp>
          <p:nvSpPr>
            <p:cNvPr id="153" name="Rounded Rectangle 152"/>
            <p:cNvSpPr/>
            <p:nvPr/>
          </p:nvSpPr>
          <p:spPr>
            <a:xfrm>
              <a:off x="3581400" y="4267200"/>
              <a:ext cx="5562600" cy="1828800"/>
            </a:xfrm>
            <a:prstGeom prst="roundRect">
              <a:avLst/>
            </a:prstGeom>
            <a:ln w="5715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52" name="TextBox 151"/>
            <p:cNvSpPr txBox="1"/>
            <p:nvPr/>
          </p:nvSpPr>
          <p:spPr>
            <a:xfrm>
              <a:off x="3763683" y="4343400"/>
              <a:ext cx="54101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mn-cs"/>
                </a:rPr>
                <a:t>If </a:t>
              </a:r>
              <a:r>
                <a:rPr kumimoji="0" lang="en-US" sz="2200" b="1" i="0" u="none" strike="noStrike" kern="1200" cap="none" spc="0" normalizeH="0" baseline="0" noProof="0" dirty="0">
                  <a:ln>
                    <a:noFill/>
                  </a:ln>
                  <a:solidFill>
                    <a:srgbClr val="0000FF"/>
                  </a:solidFill>
                  <a:effectLst/>
                  <a:uLnTx/>
                  <a:uFillTx/>
                  <a:latin typeface="Calibri"/>
                  <a:ea typeface="+mn-ea"/>
                  <a:cs typeface="+mn-cs"/>
                </a:rPr>
                <a:t>no conflicts</a:t>
              </a:r>
              <a:r>
                <a:rPr kumimoji="0" lang="en-US" sz="2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TextBox 16"/>
            <p:cNvSpPr txBox="1"/>
            <p:nvPr/>
          </p:nvSpPr>
          <p:spPr>
            <a:xfrm>
              <a:off x="3810000" y="4800600"/>
              <a:ext cx="5943600" cy="707886"/>
            </a:xfrm>
            <a:prstGeom prst="rect">
              <a:avLst/>
            </a:prstGeom>
            <a:noFill/>
          </p:spPr>
          <p:txBody>
            <a:bodyPr wrap="square" rtlCol="0">
              <a:spAutoFit/>
            </a:bodyPr>
            <a:lstStyle/>
            <a:p>
              <a:pPr marL="3429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Any clean cache lines in the CPU that</a:t>
              </a:r>
              <a:r>
                <a:rPr kumimoji="0" lang="en-US" sz="2000" b="0" i="0" u="none" strike="noStrike" kern="1200" cap="none" spc="0" normalizeH="0" baseline="0" noProof="0" dirty="0">
                  <a:ln>
                    <a:noFill/>
                  </a:ln>
                  <a:solidFill>
                    <a:srgbClr val="0000FF"/>
                  </a:solidFill>
                  <a:effectLst/>
                  <a:uLnTx/>
                  <a:uFillTx/>
                  <a:latin typeface="Calibri"/>
                  <a:ea typeface="+mn-ea"/>
                  <a:cs typeface="+mn-cs"/>
                </a:rPr>
                <a:t> match</a:t>
              </a:r>
              <a:r>
                <a:rPr kumimoji="0" lang="en-US" sz="2000" b="0" i="0" u="none" strike="noStrike" kern="1200" cap="none" spc="0" normalizeH="0" baseline="0" noProof="0" dirty="0">
                  <a:ln>
                    <a:noFill/>
                  </a:ln>
                  <a:solidFill>
                    <a:srgbClr val="000000"/>
                  </a:solidFill>
                  <a:effectLst/>
                  <a:uLnTx/>
                  <a:uFillTx/>
                  <a:latin typeface="Calibri"/>
                  <a:ea typeface="+mn-ea"/>
                  <a:cs typeface="+mn-cs"/>
                </a:rPr>
                <a:t> an address in the</a:t>
              </a:r>
              <a:r>
                <a:rPr kumimoji="0" lang="en-US" sz="2000" b="0" i="0" u="none" strike="noStrike" kern="1200" cap="none" spc="0" normalizeH="0" baseline="0" noProof="0" dirty="0">
                  <a:ln>
                    <a:noFill/>
                  </a:ln>
                  <a:solidFill>
                    <a:srgbClr val="0000FF"/>
                  </a:solidFill>
                  <a:effectLst/>
                  <a:uLnTx/>
                  <a:uFillTx/>
                  <a:latin typeface="Calibri"/>
                  <a:ea typeface="+mn-ea"/>
                  <a:cs typeface="+mn-cs"/>
                </a:rPr>
                <a:t> </a:t>
              </a:r>
              <a:r>
                <a:rPr kumimoji="0" lang="en-US" sz="2000" b="0" i="0" u="none" strike="noStrike" kern="1200" cap="none" spc="0" normalizeH="0" baseline="0" noProof="0" dirty="0" err="1">
                  <a:ln>
                    <a:noFill/>
                  </a:ln>
                  <a:solidFill>
                    <a:srgbClr val="0000FF"/>
                  </a:solidFill>
                  <a:effectLst/>
                  <a:uLnTx/>
                  <a:uFillTx/>
                  <a:latin typeface="Calibri"/>
                  <a:ea typeface="+mn-ea"/>
                  <a:cs typeface="+mn-cs"/>
                </a:rPr>
                <a:t>PIMWriteSet</a:t>
              </a:r>
              <a:r>
                <a:rPr kumimoji="0" lang="en-US" sz="2000" b="0" i="0" u="none" strike="noStrike" kern="1200" cap="none" spc="0" normalizeH="0" baseline="0" noProof="0" dirty="0">
                  <a:ln>
                    <a:noFill/>
                  </a:ln>
                  <a:solidFill>
                    <a:srgbClr val="000000"/>
                  </a:solidFill>
                  <a:effectLst/>
                  <a:uLnTx/>
                  <a:uFillTx/>
                  <a:latin typeface="Calibri"/>
                  <a:ea typeface="+mn-ea"/>
                  <a:cs typeface="+mn-cs"/>
                </a:rPr>
                <a:t> are </a:t>
              </a:r>
              <a:r>
                <a:rPr kumimoji="0" lang="en-US" sz="2000" b="0" i="0" u="none" strike="noStrike" kern="1200" cap="none" spc="0" normalizeH="0" baseline="0" noProof="0" dirty="0">
                  <a:ln>
                    <a:noFill/>
                  </a:ln>
                  <a:solidFill>
                    <a:srgbClr val="0000FF"/>
                  </a:solidFill>
                  <a:effectLst/>
                  <a:uLnTx/>
                  <a:uFillTx/>
                  <a:latin typeface="Calibri"/>
                  <a:ea typeface="+mn-ea"/>
                  <a:cs typeface="+mn-cs"/>
                </a:rPr>
                <a:t>invalidated</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TextBox 17"/>
            <p:cNvSpPr txBox="1"/>
            <p:nvPr/>
          </p:nvSpPr>
          <p:spPr>
            <a:xfrm>
              <a:off x="3810000" y="5562600"/>
              <a:ext cx="4544834" cy="400110"/>
            </a:xfrm>
            <a:prstGeom prst="rect">
              <a:avLst/>
            </a:prstGeom>
            <a:noFill/>
          </p:spPr>
          <p:txBody>
            <a:bodyPr wrap="none" rtlCol="0">
              <a:spAutoFit/>
            </a:bodyPr>
            <a:lstStyle/>
            <a:p>
              <a:pPr marL="342900" marR="0" lvl="1" indent="-342900" algn="ctr"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PIM core </a:t>
              </a:r>
              <a:r>
                <a:rPr kumimoji="0" lang="en-US" sz="2000" b="0" i="0" u="none" strike="noStrike" kern="1200" cap="none" spc="0" normalizeH="0" baseline="0" noProof="0" dirty="0">
                  <a:ln>
                    <a:noFill/>
                  </a:ln>
                  <a:solidFill>
                    <a:srgbClr val="0000FF"/>
                  </a:solidFill>
                  <a:effectLst/>
                  <a:uLnTx/>
                  <a:uFillTx/>
                  <a:latin typeface="Calibri"/>
                  <a:ea typeface="+mn-ea"/>
                  <a:cs typeface="+mn-cs"/>
                </a:rPr>
                <a:t>commits</a:t>
              </a:r>
              <a:r>
                <a:rPr kumimoji="0" lang="en-US" sz="2000" b="0" i="0" u="none" strike="noStrike" kern="1200" cap="none" spc="0" normalizeH="0" baseline="0" noProof="0" dirty="0">
                  <a:ln>
                    <a:noFill/>
                  </a:ln>
                  <a:solidFill>
                    <a:srgbClr val="000000"/>
                  </a:solidFill>
                  <a:effectLst/>
                  <a:uLnTx/>
                  <a:uFillTx/>
                  <a:latin typeface="Calibri"/>
                  <a:ea typeface="+mn-ea"/>
                  <a:cs typeface="+mn-cs"/>
                </a:rPr>
                <a:t> speculative updates</a:t>
              </a:r>
            </a:p>
          </p:txBody>
        </p:sp>
      </p:grpSp>
    </p:spTree>
    <p:extLst>
      <p:ext uri="{BB962C8B-B14F-4D97-AF65-F5344CB8AC3E}">
        <p14:creationId xmlns:p14="http://schemas.microsoft.com/office/powerpoint/2010/main" val="10781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46"/>
                                        </p:tgtEl>
                                        <p:attrNameLst>
                                          <p:attrName>style.visibility</p:attrName>
                                        </p:attrNameLst>
                                      </p:cBhvr>
                                      <p:to>
                                        <p:strVal val="visible"/>
                                      </p:to>
                                    </p:set>
                                    <p:animEffect transition="in" filter="fade">
                                      <p:cBhvr>
                                        <p:cTn id="46" dur="500"/>
                                        <p:tgtEl>
                                          <p:spTgt spid="1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5" grpId="0" animBg="1"/>
      <p:bldP spid="26" grpId="0" animBg="1"/>
      <p:bldP spid="27" grpId="0" animBg="1"/>
      <p:bldP spid="31" grpId="0" animBg="1"/>
      <p:bldP spid="5"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000" dirty="0">
                <a:solidFill>
                  <a:schemeClr val="tx2"/>
                </a:solidFill>
              </a:rPr>
              <a:t>Evaluation</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368924561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a:t>
            </a:r>
          </a:p>
        </p:txBody>
      </p:sp>
      <p:sp>
        <p:nvSpPr>
          <p:cNvPr id="3" name="Content Placeholder 2"/>
          <p:cNvSpPr>
            <a:spLocks noGrp="1"/>
          </p:cNvSpPr>
          <p:nvPr>
            <p:ph idx="1"/>
          </p:nvPr>
        </p:nvSpPr>
        <p:spPr>
          <a:xfrm>
            <a:off x="152400" y="838200"/>
            <a:ext cx="8839200" cy="5867400"/>
          </a:xfrm>
        </p:spPr>
        <p:txBody>
          <a:bodyPr>
            <a:normAutofit/>
          </a:bodyPr>
          <a:lstStyle/>
          <a:p>
            <a:r>
              <a:rPr lang="en-US" sz="2800" dirty="0">
                <a:solidFill>
                  <a:schemeClr val="tx2"/>
                </a:solidFill>
              </a:rPr>
              <a:t>Simulator</a:t>
            </a:r>
            <a:endParaRPr lang="en-US" dirty="0">
              <a:solidFill>
                <a:schemeClr val="tx2"/>
              </a:solidFill>
            </a:endParaRPr>
          </a:p>
          <a:p>
            <a:pPr lvl="1"/>
            <a:r>
              <a:rPr lang="en-US" sz="2000" dirty="0"/>
              <a:t>Gem5 full system simulator</a:t>
            </a:r>
          </a:p>
          <a:p>
            <a:r>
              <a:rPr lang="en-US" sz="3000" dirty="0">
                <a:solidFill>
                  <a:schemeClr val="tx2"/>
                </a:solidFill>
              </a:rPr>
              <a:t>System</a:t>
            </a:r>
            <a:r>
              <a:rPr lang="en-US" sz="2600" dirty="0">
                <a:solidFill>
                  <a:schemeClr val="tx2"/>
                </a:solidFill>
              </a:rPr>
              <a:t> Configuration:</a:t>
            </a:r>
            <a:endParaRPr lang="en-US" sz="2000" dirty="0"/>
          </a:p>
          <a:p>
            <a:pPr lvl="1"/>
            <a:r>
              <a:rPr lang="en-US" sz="2400" dirty="0">
                <a:solidFill>
                  <a:schemeClr val="tx2"/>
                </a:solidFill>
              </a:rPr>
              <a:t>Processor</a:t>
            </a:r>
            <a:endParaRPr lang="en-US" dirty="0">
              <a:solidFill>
                <a:schemeClr val="tx2"/>
              </a:solidFill>
            </a:endParaRPr>
          </a:p>
          <a:p>
            <a:pPr lvl="2"/>
            <a:r>
              <a:rPr lang="en-US" sz="1600" dirty="0"/>
              <a:t>4-16 Cores, 8 wide issue, 2GHz Frequency</a:t>
            </a:r>
          </a:p>
          <a:p>
            <a:pPr lvl="2"/>
            <a:r>
              <a:rPr lang="en-US" sz="1600" dirty="0"/>
              <a:t>L1 I/D Cache: 64KB private, 4-way associative, 64B Block</a:t>
            </a:r>
          </a:p>
          <a:p>
            <a:pPr lvl="2"/>
            <a:r>
              <a:rPr lang="en-US" sz="1600" dirty="0"/>
              <a:t>L2 Cache: 2MB shared, 8-way associative, 64B Blocks</a:t>
            </a:r>
          </a:p>
          <a:p>
            <a:pPr lvl="2"/>
            <a:r>
              <a:rPr lang="en-US" sz="1600" dirty="0"/>
              <a:t>Cache Coherence Protocol: MESI</a:t>
            </a:r>
          </a:p>
          <a:p>
            <a:pPr lvl="1"/>
            <a:r>
              <a:rPr lang="en-US" sz="2400" dirty="0">
                <a:solidFill>
                  <a:schemeClr val="tx2"/>
                </a:solidFill>
              </a:rPr>
              <a:t>PIM</a:t>
            </a:r>
          </a:p>
          <a:p>
            <a:pPr lvl="2"/>
            <a:r>
              <a:rPr lang="en-US" sz="1600" dirty="0"/>
              <a:t>4-16 Cores, 1 wide issue, 2GHz Frequency</a:t>
            </a:r>
          </a:p>
          <a:p>
            <a:pPr lvl="2"/>
            <a:r>
              <a:rPr lang="en-US" sz="1600" dirty="0"/>
              <a:t>L1 I/D Cache: 64KB private, 4-way associative, 64B Block</a:t>
            </a:r>
          </a:p>
          <a:p>
            <a:pPr lvl="2"/>
            <a:r>
              <a:rPr lang="en-US" sz="1600" dirty="0"/>
              <a:t>Cache Coherence Protocol: MESI</a:t>
            </a:r>
          </a:p>
          <a:p>
            <a:pPr lvl="1"/>
            <a:r>
              <a:rPr lang="en-US" sz="2400" dirty="0">
                <a:solidFill>
                  <a:schemeClr val="tx2"/>
                </a:solidFill>
              </a:rPr>
              <a:t>3D-stacked Memory</a:t>
            </a:r>
          </a:p>
          <a:p>
            <a:pPr lvl="2"/>
            <a:r>
              <a:rPr lang="en-US" sz="1600" dirty="0"/>
              <a:t>One 4GB Cube, 16 Vaults per cube</a:t>
            </a:r>
          </a:p>
          <a:p>
            <a:pPr lvl="1"/>
            <a:endParaRPr lang="en-US" sz="2000" dirty="0"/>
          </a:p>
          <a:p>
            <a:pPr marL="457200" lvl="1" indent="0">
              <a:buNone/>
            </a:pPr>
            <a:endParaRPr lang="en-US" sz="2400" dirty="0">
              <a:solidFill>
                <a:schemeClr val="tx2"/>
              </a:solidFill>
            </a:endParaRPr>
          </a:p>
          <a:p>
            <a:pPr marL="457200" lvl="1" indent="0">
              <a:buNone/>
            </a:pPr>
            <a:endParaRPr lang="en-US" sz="2400" dirty="0">
              <a:solidFill>
                <a:schemeClr val="tx2"/>
              </a:solidFill>
            </a:endParaRPr>
          </a:p>
          <a:p>
            <a:pPr lvl="1"/>
            <a:endParaRPr lang="en-US" sz="2000" dirty="0"/>
          </a:p>
          <a:p>
            <a:pPr lvl="1"/>
            <a:endParaRPr lang="en-US" sz="2000" dirty="0"/>
          </a:p>
          <a:p>
            <a:pPr marL="457200" lvl="1" indent="0">
              <a:buNone/>
            </a:pPr>
            <a:endParaRPr lang="en-US" sz="2400" dirty="0">
              <a:solidFill>
                <a:schemeClr val="tx2"/>
              </a:solidFill>
            </a:endParaRPr>
          </a:p>
          <a:p>
            <a:pPr lvl="2"/>
            <a:endParaRPr lang="en-US" sz="1600" dirty="0"/>
          </a:p>
          <a:p>
            <a:pPr lvl="2"/>
            <a:endParaRPr lang="en-US" sz="1600" dirty="0"/>
          </a:p>
          <a:p>
            <a:pPr lvl="2"/>
            <a:endParaRPr lang="en-US" sz="1600" dirty="0"/>
          </a:p>
          <a:p>
            <a:pPr lvl="1"/>
            <a:endParaRPr lang="en-US" sz="2000" dirty="0"/>
          </a:p>
          <a:p>
            <a:pPr lvl="1"/>
            <a:endParaRPr lang="en-US" sz="2000" dirty="0"/>
          </a:p>
          <a:p>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35</a:t>
            </a:r>
          </a:p>
        </p:txBody>
      </p:sp>
      <p:pic>
        <p:nvPicPr>
          <p:cNvPr id="5" name="Picture 4"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3323495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32</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p>
        </p:txBody>
      </p:sp>
      <p:sp>
        <p:nvSpPr>
          <p:cNvPr id="3" name="Content Placeholder 2"/>
          <p:cNvSpPr>
            <a:spLocks noGrp="1"/>
          </p:cNvSpPr>
          <p:nvPr>
            <p:ph idx="1"/>
          </p:nvPr>
        </p:nvSpPr>
        <p:spPr>
          <a:xfrm>
            <a:off x="152400" y="838200"/>
            <a:ext cx="8839200" cy="5562600"/>
          </a:xfrm>
        </p:spPr>
        <p:txBody>
          <a:bodyPr>
            <a:normAutofit/>
          </a:bodyPr>
          <a:lstStyle/>
          <a:p>
            <a:r>
              <a:rPr lang="en-US" sz="2800" dirty="0" err="1">
                <a:solidFill>
                  <a:schemeClr val="tx2"/>
                </a:solidFill>
              </a:rPr>
              <a:t>Ligra</a:t>
            </a:r>
            <a:endParaRPr lang="en-US" dirty="0">
              <a:solidFill>
                <a:schemeClr val="tx2"/>
              </a:solidFill>
            </a:endParaRPr>
          </a:p>
          <a:p>
            <a:pPr lvl="1"/>
            <a:r>
              <a:rPr lang="en-US" sz="2000" dirty="0"/>
              <a:t>Lightweight multithreaded graph processing for shared memory system</a:t>
            </a:r>
          </a:p>
          <a:p>
            <a:pPr lvl="1"/>
            <a:r>
              <a:rPr lang="en-US" sz="2000" dirty="0"/>
              <a:t>We used three </a:t>
            </a:r>
            <a:r>
              <a:rPr lang="en-US" sz="2000" dirty="0" err="1"/>
              <a:t>Ligra</a:t>
            </a:r>
            <a:r>
              <a:rPr lang="en-US" sz="2000" dirty="0"/>
              <a:t> graph applications</a:t>
            </a:r>
          </a:p>
          <a:p>
            <a:pPr lvl="2"/>
            <a:r>
              <a:rPr lang="en-US" sz="1600" dirty="0"/>
              <a:t> PageRank</a:t>
            </a:r>
          </a:p>
          <a:p>
            <a:pPr lvl="2"/>
            <a:r>
              <a:rPr lang="en-US" sz="1600" dirty="0"/>
              <a:t> Radii </a:t>
            </a:r>
          </a:p>
          <a:p>
            <a:pPr lvl="2"/>
            <a:r>
              <a:rPr lang="en-US" sz="1600" dirty="0"/>
              <a:t>Connected Components</a:t>
            </a:r>
          </a:p>
          <a:p>
            <a:pPr lvl="1"/>
            <a:r>
              <a:rPr lang="en-US" sz="2000" dirty="0"/>
              <a:t>Input graphs constructed from real-world network datasets:</a:t>
            </a:r>
          </a:p>
          <a:p>
            <a:pPr lvl="2"/>
            <a:r>
              <a:rPr lang="en-US" sz="1600" dirty="0" err="1"/>
              <a:t>arXiV</a:t>
            </a:r>
            <a:r>
              <a:rPr lang="en-US" sz="1600" dirty="0"/>
              <a:t> General Relativity (5K nodes, 14K edges)</a:t>
            </a:r>
          </a:p>
          <a:p>
            <a:pPr lvl="2"/>
            <a:r>
              <a:rPr lang="en-US" sz="1600" dirty="0"/>
              <a:t>peer-to- peer Gnutella25 (22K nodes, 54K edges). </a:t>
            </a:r>
          </a:p>
          <a:p>
            <a:pPr lvl="2"/>
            <a:r>
              <a:rPr lang="en-US" sz="1600" dirty="0"/>
              <a:t>Enron email communication network (36K nodes, 183K edges)</a:t>
            </a:r>
          </a:p>
          <a:p>
            <a:r>
              <a:rPr lang="en-US" sz="2800" dirty="0">
                <a:solidFill>
                  <a:schemeClr val="tx2"/>
                </a:solidFill>
              </a:rPr>
              <a:t>IMDB</a:t>
            </a:r>
          </a:p>
          <a:p>
            <a:pPr lvl="1"/>
            <a:r>
              <a:rPr lang="en-US" sz="2000" dirty="0"/>
              <a:t>In-house prototype of an in-memory database (IMDB)</a:t>
            </a:r>
          </a:p>
          <a:p>
            <a:pPr lvl="1"/>
            <a:r>
              <a:rPr lang="en-US" sz="1800" dirty="0"/>
              <a:t>Capable of running both </a:t>
            </a:r>
            <a:r>
              <a:rPr lang="en-US" sz="1800" dirty="0">
                <a:solidFill>
                  <a:srgbClr val="0000FF"/>
                </a:solidFill>
              </a:rPr>
              <a:t>transactional</a:t>
            </a:r>
            <a:r>
              <a:rPr lang="en-US" sz="1800" dirty="0"/>
              <a:t> queries and </a:t>
            </a:r>
            <a:r>
              <a:rPr lang="en-US" sz="1800" dirty="0">
                <a:solidFill>
                  <a:srgbClr val="0000FF"/>
                </a:solidFill>
              </a:rPr>
              <a:t>analytical</a:t>
            </a:r>
            <a:r>
              <a:rPr lang="en-US" sz="1800" dirty="0"/>
              <a:t> queries on the </a:t>
            </a:r>
            <a:r>
              <a:rPr lang="en-US" sz="1800" dirty="0">
                <a:solidFill>
                  <a:srgbClr val="0000FF"/>
                </a:solidFill>
              </a:rPr>
              <a:t>same</a:t>
            </a:r>
            <a:r>
              <a:rPr lang="en-US" sz="1800" dirty="0"/>
              <a:t> database tables (</a:t>
            </a:r>
            <a:r>
              <a:rPr lang="en-US" sz="1800" dirty="0">
                <a:solidFill>
                  <a:srgbClr val="0000FF"/>
                </a:solidFill>
              </a:rPr>
              <a:t>HTAP workload</a:t>
            </a:r>
            <a:r>
              <a:rPr lang="en-US" sz="1800" dirty="0"/>
              <a:t>)</a:t>
            </a:r>
          </a:p>
          <a:p>
            <a:pPr lvl="1"/>
            <a:r>
              <a:rPr lang="en-US" sz="1800" dirty="0"/>
              <a:t>32K transactions, 128/256 analytical queries</a:t>
            </a:r>
          </a:p>
          <a:p>
            <a:pPr lvl="1"/>
            <a:endParaRPr lang="en-US" sz="1800" dirty="0"/>
          </a:p>
          <a:p>
            <a:pPr lvl="1"/>
            <a:endParaRPr lang="en-US" sz="1600" dirty="0"/>
          </a:p>
          <a:p>
            <a:pPr lvl="1"/>
            <a:endParaRPr lang="en-US" sz="1600" dirty="0"/>
          </a:p>
          <a:p>
            <a:pPr lvl="1"/>
            <a:endParaRPr lang="en-US" sz="2000" dirty="0"/>
          </a:p>
          <a:p>
            <a:pPr lvl="1"/>
            <a:endParaRPr lang="en-US" sz="2400" dirty="0">
              <a:solidFill>
                <a:schemeClr val="tx2"/>
              </a:solidFill>
            </a:endParaRPr>
          </a:p>
          <a:p>
            <a:pPr lvl="2"/>
            <a:endParaRPr lang="en-US" sz="1600" dirty="0"/>
          </a:p>
          <a:p>
            <a:pPr lvl="2"/>
            <a:endParaRPr lang="en-US" sz="1600" dirty="0"/>
          </a:p>
          <a:p>
            <a:pPr lvl="2"/>
            <a:endParaRPr lang="en-US" sz="1600" dirty="0"/>
          </a:p>
          <a:p>
            <a:pPr lvl="1"/>
            <a:endParaRPr lang="en-US" sz="2000" dirty="0"/>
          </a:p>
          <a:p>
            <a:pPr lvl="1"/>
            <a:endParaRPr lang="en-US" sz="2000" dirty="0"/>
          </a:p>
          <a:p>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36</a:t>
            </a:r>
          </a:p>
        </p:txBody>
      </p:sp>
      <p:pic>
        <p:nvPicPr>
          <p:cNvPr id="5" name="Picture 4" descr="safari.png"/>
          <p:cNvPicPr>
            <a:picLocks noChangeAspect="1"/>
          </p:cNvPicPr>
          <p:nvPr/>
        </p:nvPicPr>
        <p:blipFill>
          <a:blip r:embed="rId2"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148679803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37</a:t>
            </a:r>
          </a:p>
        </p:txBody>
      </p:sp>
      <p:sp>
        <p:nvSpPr>
          <p:cNvPr id="22" name="Rectangle 21"/>
          <p:cNvSpPr/>
          <p:nvPr/>
        </p:nvSpPr>
        <p:spPr>
          <a:xfrm>
            <a:off x="0" y="1"/>
            <a:ext cx="9144000" cy="6857999"/>
          </a:xfrm>
          <a:prstGeom prst="rect">
            <a:avLst/>
          </a:prstGeom>
          <a:solidFill>
            <a:schemeClr val="bg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aphicFrame>
        <p:nvGraphicFramePr>
          <p:cNvPr id="35" name="Chart 34"/>
          <p:cNvGraphicFramePr>
            <a:graphicFrameLocks/>
          </p:cNvGraphicFramePr>
          <p:nvPr>
            <p:extLst/>
          </p:nvPr>
        </p:nvGraphicFramePr>
        <p:xfrm>
          <a:off x="-762000" y="533400"/>
          <a:ext cx="10972800" cy="6324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Speedup with 16 Threads</a:t>
            </a:r>
          </a:p>
        </p:txBody>
      </p:sp>
      <p:sp>
        <p:nvSpPr>
          <p:cNvPr id="14" name="Rounded Rectangle 13"/>
          <p:cNvSpPr/>
          <p:nvPr/>
        </p:nvSpPr>
        <p:spPr>
          <a:xfrm>
            <a:off x="8305800" y="29718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pSp>
        <p:nvGrpSpPr>
          <p:cNvPr id="6" name="Group 5"/>
          <p:cNvGrpSpPr/>
          <p:nvPr/>
        </p:nvGrpSpPr>
        <p:grpSpPr>
          <a:xfrm>
            <a:off x="2743200" y="5410200"/>
            <a:ext cx="5715000" cy="1143001"/>
            <a:chOff x="457200" y="5333999"/>
            <a:chExt cx="9153718" cy="1524000"/>
          </a:xfrm>
        </p:grpSpPr>
        <p:sp>
          <p:nvSpPr>
            <p:cNvPr id="7" name="Rounded Rectangle 6"/>
            <p:cNvSpPr/>
            <p:nvPr/>
          </p:nvSpPr>
          <p:spPr bwMode="auto">
            <a:xfrm>
              <a:off x="457200" y="5333999"/>
              <a:ext cx="9153718"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1" name="TextBox 10"/>
            <p:cNvSpPr txBox="1"/>
            <p:nvPr/>
          </p:nvSpPr>
          <p:spPr>
            <a:xfrm>
              <a:off x="701299" y="5537200"/>
              <a:ext cx="8641598" cy="1107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CG</a:t>
              </a:r>
              <a:r>
                <a:rPr kumimoji="0" lang="en-US" sz="2400" b="1" i="0" u="none" strike="noStrike" kern="1200" cap="none" spc="0" normalizeH="0" baseline="0" noProof="0" dirty="0">
                  <a:ln>
                    <a:noFill/>
                  </a:ln>
                  <a:solidFill>
                    <a:srgbClr val="000000"/>
                  </a:solidFill>
                  <a:effectLst/>
                  <a:uLnTx/>
                  <a:uFillTx/>
                  <a:latin typeface="Calibri"/>
                  <a:ea typeface="+mn-ea"/>
                  <a:cs typeface="+mn-cs"/>
                </a:rPr>
                <a:t> and </a:t>
              </a:r>
              <a:r>
                <a:rPr kumimoji="0" lang="en-US" sz="2400" b="1" i="0" u="none" strike="noStrike" kern="1200" cap="none" spc="0" normalizeH="0" baseline="0" noProof="0" dirty="0">
                  <a:ln>
                    <a:noFill/>
                  </a:ln>
                  <a:solidFill>
                    <a:srgbClr val="0000FF"/>
                  </a:solidFill>
                  <a:effectLst/>
                  <a:uLnTx/>
                  <a:uFillTx/>
                  <a:latin typeface="Calibri"/>
                  <a:ea typeface="+mn-ea"/>
                  <a:cs typeface="+mn-cs"/>
                </a:rPr>
                <a:t>NC</a:t>
              </a:r>
              <a:r>
                <a:rPr kumimoji="0" lang="en-US" sz="2400" b="1" i="0" u="none" strike="noStrike" kern="1200" cap="none" spc="0" normalizeH="0" baseline="0" noProof="0" dirty="0">
                  <a:ln>
                    <a:noFill/>
                  </a:ln>
                  <a:solidFill>
                    <a:srgbClr val="000000"/>
                  </a:solidFill>
                  <a:effectLst/>
                  <a:uLnTx/>
                  <a:uFillTx/>
                  <a:latin typeface="Calibri"/>
                  <a:ea typeface="+mn-ea"/>
                  <a:cs typeface="+mn-cs"/>
                </a:rPr>
                <a:t> eliminate the entire benefit of Ideal-PIM execution</a:t>
              </a:r>
            </a:p>
          </p:txBody>
        </p:sp>
      </p:grpSp>
      <p:cxnSp>
        <p:nvCxnSpPr>
          <p:cNvPr id="17" name="Straight Arrow Connector 16"/>
          <p:cNvCxnSpPr>
            <a:stCxn id="14" idx="2"/>
            <a:endCxn id="7" idx="0"/>
          </p:cNvCxnSpPr>
          <p:nvPr/>
        </p:nvCxnSpPr>
        <p:spPr>
          <a:xfrm flipH="1">
            <a:off x="5600700" y="3733800"/>
            <a:ext cx="2971800" cy="16764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2" name="Picture 11" descr="safari.png"/>
          <p:cNvPicPr>
            <a:picLocks noChangeAspect="1"/>
          </p:cNvPicPr>
          <p:nvPr/>
        </p:nvPicPr>
        <p:blipFill>
          <a:blip r:embed="rId4" cstate="print"/>
          <a:stretch>
            <a:fillRect/>
          </a:stretch>
        </p:blipFill>
        <p:spPr>
          <a:xfrm>
            <a:off x="76200" y="6580437"/>
            <a:ext cx="959296" cy="277563"/>
          </a:xfrm>
          <a:prstGeom prst="rect">
            <a:avLst/>
          </a:prstGeom>
        </p:spPr>
      </p:pic>
      <p:grpSp>
        <p:nvGrpSpPr>
          <p:cNvPr id="28" name="Group 27"/>
          <p:cNvGrpSpPr/>
          <p:nvPr/>
        </p:nvGrpSpPr>
        <p:grpSpPr>
          <a:xfrm>
            <a:off x="2590800" y="4114800"/>
            <a:ext cx="4800600" cy="990600"/>
            <a:chOff x="457200" y="5333999"/>
            <a:chExt cx="9153718" cy="1524000"/>
          </a:xfrm>
        </p:grpSpPr>
        <p:sp>
          <p:nvSpPr>
            <p:cNvPr id="29" name="Rounded Rectangle 28"/>
            <p:cNvSpPr/>
            <p:nvPr/>
          </p:nvSpPr>
          <p:spPr bwMode="auto">
            <a:xfrm>
              <a:off x="457200" y="5333999"/>
              <a:ext cx="9153718"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TextBox 29"/>
            <p:cNvSpPr txBox="1"/>
            <p:nvPr/>
          </p:nvSpPr>
          <p:spPr>
            <a:xfrm>
              <a:off x="747794" y="5442856"/>
              <a:ext cx="86415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FG</a:t>
              </a:r>
              <a:r>
                <a:rPr kumimoji="0" lang="en-US" sz="2400" b="1" i="0" u="none" strike="noStrike" kern="1200" cap="none" spc="0" normalizeH="0" baseline="0" noProof="0" dirty="0">
                  <a:ln>
                    <a:noFill/>
                  </a:ln>
                  <a:solidFill>
                    <a:srgbClr val="000000"/>
                  </a:solidFill>
                  <a:effectLst/>
                  <a:uLnTx/>
                  <a:uFillTx/>
                  <a:latin typeface="Calibri"/>
                  <a:ea typeface="+mn-ea"/>
                  <a:cs typeface="+mn-cs"/>
                </a:rPr>
                <a:t> loses a significant portion of </a:t>
              </a:r>
              <a:br>
                <a:rPr kumimoji="0" lang="en-US" sz="2400" b="1" i="0" u="none" strike="noStrike" kern="1200" cap="none" spc="0" normalizeH="0" baseline="0" noProof="0" dirty="0">
                  <a:ln>
                    <a:noFill/>
                  </a:ln>
                  <a:solidFill>
                    <a:srgbClr val="000000"/>
                  </a:solidFill>
                  <a:effectLst/>
                  <a:uLnTx/>
                  <a:uFillTx/>
                  <a:latin typeface="Calibri"/>
                  <a:ea typeface="+mn-ea"/>
                  <a:cs typeface="+mn-cs"/>
                </a:rPr>
              </a:br>
              <a:r>
                <a:rPr kumimoji="0" lang="en-US" sz="2400" b="1" i="0" u="none" strike="noStrike" kern="1200" cap="none" spc="0" normalizeH="0" baseline="0" noProof="0" dirty="0">
                  <a:ln>
                    <a:noFill/>
                  </a:ln>
                  <a:solidFill>
                    <a:srgbClr val="000000"/>
                  </a:solidFill>
                  <a:effectLst/>
                  <a:uLnTx/>
                  <a:uFillTx/>
                  <a:latin typeface="Calibri"/>
                  <a:ea typeface="+mn-ea"/>
                  <a:cs typeface="+mn-cs"/>
                </a:rPr>
                <a:t>Ideal-PIM’s improvement</a:t>
              </a:r>
            </a:p>
          </p:txBody>
        </p:sp>
      </p:grpSp>
      <p:grpSp>
        <p:nvGrpSpPr>
          <p:cNvPr id="20" name="Group 19"/>
          <p:cNvGrpSpPr/>
          <p:nvPr/>
        </p:nvGrpSpPr>
        <p:grpSpPr>
          <a:xfrm>
            <a:off x="1905000" y="5181600"/>
            <a:ext cx="7010400" cy="1371600"/>
            <a:chOff x="457200" y="5334000"/>
            <a:chExt cx="9153718" cy="1524000"/>
          </a:xfrm>
        </p:grpSpPr>
        <p:sp>
          <p:nvSpPr>
            <p:cNvPr id="21" name="Rounded Rectangle 20"/>
            <p:cNvSpPr/>
            <p:nvPr/>
          </p:nvSpPr>
          <p:spPr bwMode="auto">
            <a:xfrm>
              <a:off x="457200" y="5334000"/>
              <a:ext cx="9153718" cy="152400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3" name="TextBox 22"/>
            <p:cNvSpPr txBox="1"/>
            <p:nvPr/>
          </p:nvSpPr>
          <p:spPr>
            <a:xfrm>
              <a:off x="701299" y="5418668"/>
              <a:ext cx="8641598" cy="1333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LazyPIM</a:t>
              </a:r>
              <a:r>
                <a:rPr kumimoji="0" lang="en-US" sz="2400" b="1" i="0" u="none" strike="noStrike" kern="1200" cap="none" spc="0" normalizeH="0" baseline="0" noProof="0" dirty="0">
                  <a:ln>
                    <a:noFill/>
                  </a:ln>
                  <a:solidFill>
                    <a:prstClr val="black"/>
                  </a:solidFill>
                  <a:effectLst/>
                  <a:uLnTx/>
                  <a:uFillTx/>
                  <a:latin typeface="Calibri"/>
                  <a:ea typeface="+mn-ea"/>
                  <a:cs typeface="+mn-cs"/>
                </a:rPr>
                <a:t> consistently </a:t>
              </a:r>
              <a:r>
                <a:rPr kumimoji="0" lang="en-US" sz="2400" b="1" i="0" u="none" strike="noStrike" kern="1200" cap="none" spc="0" normalizeH="0" baseline="0" noProof="0" dirty="0">
                  <a:ln>
                    <a:noFill/>
                  </a:ln>
                  <a:solidFill>
                    <a:srgbClr val="0000FF"/>
                  </a:solidFill>
                  <a:effectLst/>
                  <a:uLnTx/>
                  <a:uFillTx/>
                  <a:latin typeface="Calibri"/>
                  <a:ea typeface="+mn-ea"/>
                  <a:cs typeface="+mn-cs"/>
                </a:rPr>
                <a:t>retains</a:t>
              </a:r>
              <a:r>
                <a:rPr kumimoji="0" lang="en-US" sz="2400" b="1" i="0" u="none" strike="noStrike" kern="1200" cap="none" spc="0" normalizeH="0" baseline="0" noProof="0" dirty="0">
                  <a:ln>
                    <a:noFill/>
                  </a:ln>
                  <a:solidFill>
                    <a:prstClr val="black"/>
                  </a:solidFill>
                  <a:effectLst/>
                  <a:uLnTx/>
                  <a:uFillTx/>
                  <a:latin typeface="Calibri"/>
                  <a:ea typeface="+mn-ea"/>
                  <a:cs typeface="+mn-cs"/>
                </a:rPr>
                <a:t> most of Ideal-PIM’s benefits, coming within </a:t>
              </a:r>
              <a:r>
                <a:rPr kumimoji="0" lang="en-US" sz="2400" b="1" i="0" u="none" strike="noStrike" kern="1200" cap="none" spc="0" normalizeH="0" baseline="0" noProof="0" dirty="0">
                  <a:ln>
                    <a:noFill/>
                  </a:ln>
                  <a:solidFill>
                    <a:srgbClr val="0000FF"/>
                  </a:solidFill>
                  <a:effectLst/>
                  <a:uLnTx/>
                  <a:uFillTx/>
                  <a:latin typeface="Calibri"/>
                  <a:ea typeface="+mn-ea"/>
                  <a:cs typeface="+mn-cs"/>
                </a:rPr>
                <a:t>9.8%</a:t>
              </a:r>
              <a:r>
                <a:rPr kumimoji="0" lang="en-US" sz="2400" b="1" i="0" u="none" strike="noStrike" kern="1200" cap="none" spc="0" normalizeH="0" baseline="0" noProof="0" dirty="0">
                  <a:ln>
                    <a:noFill/>
                  </a:ln>
                  <a:solidFill>
                    <a:prstClr val="black"/>
                  </a:solidFill>
                  <a:effectLst/>
                  <a:uLnTx/>
                  <a:uFillTx/>
                  <a:latin typeface="Calibri"/>
                  <a:ea typeface="+mn-ea"/>
                  <a:cs typeface="+mn-cs"/>
                </a:rPr>
                <a:t> of the Ideal-PIM performance</a:t>
              </a: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4" name="Rounded Rectangle 23"/>
          <p:cNvSpPr/>
          <p:nvPr/>
        </p:nvSpPr>
        <p:spPr>
          <a:xfrm>
            <a:off x="8610600" y="1676400"/>
            <a:ext cx="381000" cy="9906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33" name="Straight Arrow Connector 32"/>
          <p:cNvCxnSpPr/>
          <p:nvPr/>
        </p:nvCxnSpPr>
        <p:spPr>
          <a:xfrm flipH="1">
            <a:off x="7315200" y="3048000"/>
            <a:ext cx="1219200" cy="20574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4267200" y="25908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32" name="Rounded Rectangle 31"/>
          <p:cNvSpPr/>
          <p:nvPr/>
        </p:nvSpPr>
        <p:spPr>
          <a:xfrm>
            <a:off x="6172200" y="2362200"/>
            <a:ext cx="5334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34" name="Straight Arrow Connector 33"/>
          <p:cNvCxnSpPr>
            <a:stCxn id="32" idx="2"/>
          </p:cNvCxnSpPr>
          <p:nvPr/>
        </p:nvCxnSpPr>
        <p:spPr>
          <a:xfrm flipH="1">
            <a:off x="5715000" y="3124200"/>
            <a:ext cx="723900" cy="9906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2"/>
            <a:endCxn id="29" idx="0"/>
          </p:cNvCxnSpPr>
          <p:nvPr/>
        </p:nvCxnSpPr>
        <p:spPr>
          <a:xfrm>
            <a:off x="4533900" y="3352800"/>
            <a:ext cx="45720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15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par>
                                <p:cTn id="78" presetID="10"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14" grpId="1" animBg="1"/>
      <p:bldP spid="24" grpId="0" animBg="1"/>
      <p:bldP spid="31" grpId="0" animBg="1"/>
      <p:bldP spid="31" grpId="1" animBg="1"/>
      <p:bldP spid="32" grpId="0" animBg="1"/>
      <p:bldP spid="32" grpId="1"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38</a:t>
            </a:r>
          </a:p>
        </p:txBody>
      </p:sp>
      <p:sp>
        <p:nvSpPr>
          <p:cNvPr id="5" name="Rectangle 4"/>
          <p:cNvSpPr/>
          <p:nvPr/>
        </p:nvSpPr>
        <p:spPr>
          <a:xfrm>
            <a:off x="0" y="8966"/>
            <a:ext cx="9144000" cy="6849034"/>
          </a:xfrm>
          <a:prstGeom prst="rect">
            <a:avLst/>
          </a:prstGeom>
          <a:solidFill>
            <a:schemeClr val="bg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aphicFrame>
        <p:nvGraphicFramePr>
          <p:cNvPr id="27" name="Chart 26"/>
          <p:cNvGraphicFramePr>
            <a:graphicFrameLocks/>
          </p:cNvGraphicFramePr>
          <p:nvPr>
            <p:extLst/>
          </p:nvPr>
        </p:nvGraphicFramePr>
        <p:xfrm>
          <a:off x="-152399" y="685800"/>
          <a:ext cx="9677400"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Energy with 16 threads</a:t>
            </a:r>
          </a:p>
        </p:txBody>
      </p:sp>
      <p:sp>
        <p:nvSpPr>
          <p:cNvPr id="10" name="Rounded Rectangle 9"/>
          <p:cNvSpPr/>
          <p:nvPr/>
        </p:nvSpPr>
        <p:spPr>
          <a:xfrm>
            <a:off x="8229600" y="1981200"/>
            <a:ext cx="533400" cy="9144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11" name="Straight Arrow Connector 10"/>
          <p:cNvCxnSpPr>
            <a:stCxn id="10" idx="1"/>
          </p:cNvCxnSpPr>
          <p:nvPr/>
        </p:nvCxnSpPr>
        <p:spPr>
          <a:xfrm flipH="1" flipV="1">
            <a:off x="7162800" y="1676400"/>
            <a:ext cx="1066800" cy="7620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0918" y="914400"/>
            <a:ext cx="7174753" cy="1143001"/>
            <a:chOff x="457201" y="5334000"/>
            <a:chExt cx="10218011" cy="2895504"/>
          </a:xfrm>
        </p:grpSpPr>
        <p:sp>
          <p:nvSpPr>
            <p:cNvPr id="14" name="Rounded Rectangle 13"/>
            <p:cNvSpPr/>
            <p:nvPr/>
          </p:nvSpPr>
          <p:spPr bwMode="auto">
            <a:xfrm>
              <a:off x="457201" y="5334000"/>
              <a:ext cx="10218011" cy="26046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5" name="TextBox 14"/>
            <p:cNvSpPr txBox="1"/>
            <p:nvPr/>
          </p:nvSpPr>
          <p:spPr>
            <a:xfrm>
              <a:off x="457201" y="5568465"/>
              <a:ext cx="10200988" cy="26610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NC</a:t>
              </a:r>
              <a:r>
                <a:rPr kumimoji="0" lang="en-US" sz="2000" b="0" i="0" u="none" strike="noStrike" kern="1200" cap="none" spc="0" normalizeH="0" baseline="0" noProof="0" dirty="0">
                  <a:ln>
                    <a:noFill/>
                  </a:ln>
                  <a:solidFill>
                    <a:prstClr val="black"/>
                  </a:solidFill>
                  <a:effectLst/>
                  <a:uLnTx/>
                  <a:uFillTx/>
                  <a:latin typeface="Calibri"/>
                  <a:ea typeface="+mn-ea"/>
                  <a:cs typeface="+mn-cs"/>
                </a:rPr>
                <a:t> suffers greatly from the </a:t>
              </a:r>
              <a:r>
                <a:rPr kumimoji="0" lang="en-US" sz="2000" b="0" i="1" u="sng" strike="noStrike" kern="1200" cap="none" spc="0" normalizeH="0" baseline="0" noProof="0" dirty="0">
                  <a:ln>
                    <a:noFill/>
                  </a:ln>
                  <a:solidFill>
                    <a:prstClr val="black"/>
                  </a:solidFill>
                  <a:effectLst/>
                  <a:uLnTx/>
                  <a:uFillTx/>
                  <a:latin typeface="Calibri"/>
                  <a:ea typeface="+mn-ea"/>
                  <a:cs typeface="+mn-cs"/>
                </a:rPr>
                <a:t>large number of accesses to DRAM</a:t>
              </a:r>
              <a:br>
                <a:rPr kumimoji="0" lang="en-US" sz="2000" b="0" i="0" u="sng" strike="noStrike" kern="1200" cap="none" spc="0" normalizeH="0" baseline="0" noProof="0" dirty="0">
                  <a:ln>
                    <a:noFill/>
                  </a:ln>
                  <a:solidFill>
                    <a:prstClr val="black"/>
                  </a:solidFill>
                  <a:effectLst/>
                  <a:uLnTx/>
                  <a:uFillTx/>
                  <a:latin typeface="Calibri"/>
                  <a:ea typeface="+mn-ea"/>
                  <a:cs typeface="+mn-cs"/>
                </a:rPr>
              </a:b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1" name="TextBox 20"/>
          <p:cNvSpPr txBox="1"/>
          <p:nvPr/>
        </p:nvSpPr>
        <p:spPr>
          <a:xfrm>
            <a:off x="0" y="1066800"/>
            <a:ext cx="65582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a:ln>
                  <a:noFill/>
                </a:ln>
                <a:solidFill>
                  <a:srgbClr val="0000FF"/>
                </a:solidFill>
                <a:effectLst/>
                <a:uLnTx/>
                <a:uFillTx/>
                <a:latin typeface="Calibri"/>
                <a:ea typeface="+mn-ea"/>
                <a:cs typeface="+mn-cs"/>
              </a:rPr>
              <a:t>Interconnect</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and </a:t>
            </a:r>
            <a:r>
              <a:rPr kumimoji="0" lang="en-US" sz="2000" b="1" i="0" u="none" strike="noStrike" kern="1200" cap="none" spc="0" normalizeH="0" baseline="0" noProof="0" dirty="0">
                <a:ln>
                  <a:noFill/>
                </a:ln>
                <a:solidFill>
                  <a:srgbClr val="0000FF"/>
                </a:solidFill>
                <a:effectLst/>
                <a:uLnTx/>
                <a:uFillTx/>
                <a:latin typeface="Calibri"/>
                <a:ea typeface="+mn-ea"/>
                <a:cs typeface="+mn-cs"/>
              </a:rPr>
              <a:t>DRAM</a:t>
            </a:r>
            <a:r>
              <a:rPr kumimoji="0" lang="en-US" sz="2000" b="0" i="0" u="none" strike="noStrike" kern="1200" cap="none" spc="0" normalizeH="0" baseline="0" noProof="0" dirty="0">
                <a:ln>
                  <a:noFill/>
                </a:ln>
                <a:solidFill>
                  <a:prstClr val="black"/>
                </a:solidFill>
                <a:effectLst/>
                <a:uLnTx/>
                <a:uFillTx/>
                <a:latin typeface="Calibri"/>
                <a:ea typeface="+mn-ea"/>
                <a:cs typeface="+mn-cs"/>
              </a:rPr>
              <a:t> energy increase by </a:t>
            </a:r>
            <a:r>
              <a:rPr kumimoji="0" lang="en-US" sz="2000" b="1" i="0" u="none" strike="noStrike" kern="1200" cap="none" spc="0" normalizeH="0" baseline="0" noProof="0" dirty="0">
                <a:ln>
                  <a:noFill/>
                </a:ln>
                <a:solidFill>
                  <a:srgbClr val="FF0000"/>
                </a:solidFill>
                <a:effectLst/>
                <a:uLnTx/>
                <a:uFillTx/>
                <a:latin typeface="Calibri"/>
                <a:ea typeface="+mn-ea"/>
                <a:cs typeface="+mn-cs"/>
              </a:rPr>
              <a:t>3.1x</a:t>
            </a:r>
            <a:r>
              <a:rPr kumimoji="0" lang="en-US" sz="2000" b="0" i="0" u="none" strike="noStrike" kern="1200" cap="none" spc="0" normalizeH="0" baseline="0" noProof="0" dirty="0">
                <a:ln>
                  <a:noFill/>
                </a:ln>
                <a:solidFill>
                  <a:prstClr val="black"/>
                </a:solidFill>
                <a:effectLst/>
                <a:uLnTx/>
                <a:uFillTx/>
                <a:latin typeface="Calibri"/>
                <a:ea typeface="+mn-ea"/>
                <a:cs typeface="+mn-cs"/>
              </a:rPr>
              <a:t> and </a:t>
            </a:r>
            <a:r>
              <a:rPr kumimoji="0" lang="en-US" sz="2000" b="1" i="0" u="none" strike="noStrike" kern="1200" cap="none" spc="0" normalizeH="0" baseline="0" noProof="0" dirty="0">
                <a:ln>
                  <a:noFill/>
                </a:ln>
                <a:solidFill>
                  <a:srgbClr val="FF0000"/>
                </a:solidFill>
                <a:effectLst/>
                <a:uLnTx/>
                <a:uFillTx/>
                <a:latin typeface="Calibri"/>
                <a:ea typeface="+mn-ea"/>
                <a:cs typeface="+mn-cs"/>
              </a:rPr>
              <a:t>4.5x</a:t>
            </a:r>
          </a:p>
        </p:txBody>
      </p:sp>
      <p:pic>
        <p:nvPicPr>
          <p:cNvPr id="12" name="Picture 11" descr="safari.png"/>
          <p:cNvPicPr>
            <a:picLocks noChangeAspect="1"/>
          </p:cNvPicPr>
          <p:nvPr/>
        </p:nvPicPr>
        <p:blipFill>
          <a:blip r:embed="rId4" cstate="print"/>
          <a:stretch>
            <a:fillRect/>
          </a:stretch>
        </p:blipFill>
        <p:spPr>
          <a:xfrm>
            <a:off x="76200" y="6580437"/>
            <a:ext cx="959296" cy="277563"/>
          </a:xfrm>
          <a:prstGeom prst="rect">
            <a:avLst/>
          </a:prstGeom>
        </p:spPr>
      </p:pic>
      <p:sp>
        <p:nvSpPr>
          <p:cNvPr id="16" name="Rounded Rectangle 15"/>
          <p:cNvSpPr/>
          <p:nvPr/>
        </p:nvSpPr>
        <p:spPr>
          <a:xfrm>
            <a:off x="8229600" y="2895600"/>
            <a:ext cx="381000" cy="9144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17" name="Straight Arrow Connector 16"/>
          <p:cNvCxnSpPr>
            <a:stCxn id="16" idx="1"/>
          </p:cNvCxnSpPr>
          <p:nvPr/>
        </p:nvCxnSpPr>
        <p:spPr>
          <a:xfrm flipH="1">
            <a:off x="3962400" y="3352800"/>
            <a:ext cx="4267200" cy="14478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85800" y="4981756"/>
            <a:ext cx="7174753" cy="1861303"/>
            <a:chOff x="457201" y="4230881"/>
            <a:chExt cx="10218011" cy="4843267"/>
          </a:xfrm>
        </p:grpSpPr>
        <p:sp>
          <p:nvSpPr>
            <p:cNvPr id="19" name="Rounded Rectangle 18"/>
            <p:cNvSpPr/>
            <p:nvPr/>
          </p:nvSpPr>
          <p:spPr bwMode="auto">
            <a:xfrm>
              <a:off x="457201" y="4230881"/>
              <a:ext cx="10218011" cy="26046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TextBox 19"/>
            <p:cNvSpPr txBox="1"/>
            <p:nvPr/>
          </p:nvSpPr>
          <p:spPr>
            <a:xfrm>
              <a:off x="457201" y="4429157"/>
              <a:ext cx="10200988" cy="4644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Calibri"/>
                  <a:ea typeface="+mn-ea"/>
                  <a:cs typeface="+mn-cs"/>
                </a:rPr>
                <a:t>CG </a:t>
              </a:r>
              <a:r>
                <a:rPr kumimoji="0" lang="en-US" sz="2200" b="1" i="0" u="none" strike="noStrike" kern="1200" cap="none" spc="0" normalizeH="0" baseline="0" noProof="0" dirty="0">
                  <a:ln>
                    <a:noFill/>
                  </a:ln>
                  <a:solidFill>
                    <a:prstClr val="black"/>
                  </a:solidFill>
                  <a:effectLst/>
                  <a:uLnTx/>
                  <a:uFillTx/>
                  <a:latin typeface="Calibri"/>
                  <a:ea typeface="+mn-ea"/>
                  <a:cs typeface="+mn-cs"/>
                </a:rPr>
                <a:t>and </a:t>
              </a:r>
              <a:r>
                <a:rPr kumimoji="0" lang="en-US" sz="2200" b="1" i="0" u="none" strike="noStrike" kern="1200" cap="none" spc="0" normalizeH="0" baseline="0" noProof="0" dirty="0">
                  <a:ln>
                    <a:noFill/>
                  </a:ln>
                  <a:solidFill>
                    <a:srgbClr val="0000FF"/>
                  </a:solidFill>
                  <a:effectLst/>
                  <a:uLnTx/>
                  <a:uFillTx/>
                  <a:latin typeface="Calibri"/>
                  <a:ea typeface="+mn-ea"/>
                  <a:cs typeface="+mn-cs"/>
                </a:rPr>
                <a:t>FG</a:t>
              </a:r>
              <a:r>
                <a:rPr kumimoji="0" lang="en-US" sz="2200" b="0" i="0" u="none" strike="noStrike" kern="1200" cap="none" spc="0" normalizeH="0" baseline="0" noProof="0" dirty="0">
                  <a:ln>
                    <a:noFill/>
                  </a:ln>
                  <a:solidFill>
                    <a:prstClr val="black"/>
                  </a:solidFill>
                  <a:effectLst/>
                  <a:uLnTx/>
                  <a:uFillTx/>
                  <a:latin typeface="Calibri"/>
                  <a:ea typeface="+mn-ea"/>
                  <a:cs typeface="+mn-cs"/>
                </a:rPr>
                <a:t> loses a significant portion of benefits because of </a:t>
              </a:r>
              <a:r>
                <a:rPr kumimoji="0" lang="en-US" sz="2200" b="0" i="0" u="none" strike="noStrike" kern="1200" cap="none" spc="0" normalizeH="0" baseline="0" noProof="0" dirty="0">
                  <a:ln>
                    <a:noFill/>
                  </a:ln>
                  <a:solidFill>
                    <a:srgbClr val="FF0000"/>
                  </a:solidFill>
                  <a:effectLst/>
                  <a:uLnTx/>
                  <a:uFillTx/>
                  <a:latin typeface="Calibri"/>
                  <a:ea typeface="+mn-ea"/>
                  <a:cs typeface="+mn-cs"/>
                </a:rPr>
                <a:t>large number of </a:t>
              </a:r>
              <a:r>
                <a:rPr kumimoji="0" lang="en-US" sz="2200" b="0" i="0" u="none" strike="noStrike" kern="1200" cap="none" spc="0" normalizeH="0" baseline="0" noProof="0" dirty="0" err="1">
                  <a:ln>
                    <a:noFill/>
                  </a:ln>
                  <a:solidFill>
                    <a:srgbClr val="FF0000"/>
                  </a:solidFill>
                  <a:effectLst/>
                  <a:uLnTx/>
                  <a:uFillTx/>
                  <a:latin typeface="Calibri"/>
                  <a:ea typeface="+mn-ea"/>
                  <a:cs typeface="+mn-cs"/>
                </a:rPr>
                <a:t>writebacks</a:t>
              </a:r>
              <a:r>
                <a:rPr kumimoji="0" lang="en-US" sz="2200" b="0" i="0" u="none" strike="noStrike" kern="1200" cap="none" spc="0" normalizeH="0" baseline="0" noProof="0" dirty="0">
                  <a:ln>
                    <a:noFill/>
                  </a:ln>
                  <a:solidFill>
                    <a:srgbClr val="0000FF"/>
                  </a:solidFill>
                  <a:effectLst/>
                  <a:uLnTx/>
                  <a:uFillTx/>
                  <a:latin typeface="Calibri"/>
                  <a:ea typeface="+mn-ea"/>
                  <a:cs typeface="+mn-c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and </a:t>
              </a:r>
              <a:r>
                <a:rPr kumimoji="0" lang="en-US" sz="2200" b="0" i="0" u="none" strike="noStrike" kern="1200" cap="none" spc="0" normalizeH="0" baseline="0" noProof="0" dirty="0">
                  <a:ln>
                    <a:noFill/>
                  </a:ln>
                  <a:solidFill>
                    <a:srgbClr val="FF0000"/>
                  </a:solidFill>
                  <a:effectLst/>
                  <a:uLnTx/>
                  <a:uFillTx/>
                  <a:latin typeface="Calibri"/>
                  <a:ea typeface="+mn-ea"/>
                  <a:cs typeface="+mn-cs"/>
                </a:rPr>
                <a:t>off-chip coherence messages</a:t>
              </a:r>
              <a:br>
                <a:rPr kumimoji="0" lang="en-US" sz="2200" b="0" i="0" u="sng" strike="noStrike" kern="1200" cap="none" spc="0" normalizeH="0" baseline="0" noProof="0" dirty="0">
                  <a:ln>
                    <a:noFill/>
                  </a:ln>
                  <a:solidFill>
                    <a:prstClr val="black"/>
                  </a:solidFill>
                  <a:effectLst/>
                  <a:uLnTx/>
                  <a:uFillTx/>
                  <a:latin typeface="Calibri"/>
                  <a:ea typeface="+mn-ea"/>
                  <a:cs typeface="+mn-cs"/>
                </a:rPr>
              </a:b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 name="Group 2"/>
          <p:cNvGrpSpPr/>
          <p:nvPr/>
        </p:nvGrpSpPr>
        <p:grpSpPr>
          <a:xfrm>
            <a:off x="533400" y="4800600"/>
            <a:ext cx="7620000" cy="1143000"/>
            <a:chOff x="0" y="2590797"/>
            <a:chExt cx="10177308" cy="3497579"/>
          </a:xfrm>
        </p:grpSpPr>
        <p:sp>
          <p:nvSpPr>
            <p:cNvPr id="22" name="Rounded Rectangle 21"/>
            <p:cNvSpPr/>
            <p:nvPr/>
          </p:nvSpPr>
          <p:spPr bwMode="auto">
            <a:xfrm>
              <a:off x="0" y="2590797"/>
              <a:ext cx="10177308" cy="34975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3" name="TextBox 22"/>
            <p:cNvSpPr txBox="1"/>
            <p:nvPr/>
          </p:nvSpPr>
          <p:spPr>
            <a:xfrm>
              <a:off x="0" y="2819401"/>
              <a:ext cx="10078499"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a:ea typeface="+mn-ea"/>
                  <a:cs typeface="+mn-cs"/>
                </a:rPr>
                <a:t>LazyPIM</a:t>
              </a:r>
              <a:r>
                <a:rPr kumimoji="0" lang="en-US" sz="2700" b="0" i="0" u="none" strike="noStrike" kern="1200" cap="none" spc="0" normalizeH="0" baseline="0" noProof="0" dirty="0">
                  <a:ln>
                    <a:noFill/>
                  </a:ln>
                  <a:solidFill>
                    <a:prstClr val="black"/>
                  </a:solidFill>
                  <a:effectLst/>
                  <a:uLnTx/>
                  <a:uFillTx/>
                  <a:latin typeface="Calibri"/>
                  <a:ea typeface="+mn-ea"/>
                  <a:cs typeface="+mn-cs"/>
                </a:rPr>
                <a:t> significantly reduces energy consumption and comes within </a:t>
              </a:r>
              <a:r>
                <a:rPr kumimoji="0" lang="en-US" sz="2700" b="0" i="0" u="none" strike="noStrike" kern="1200" cap="none" spc="0" normalizeH="0" baseline="0" noProof="0" dirty="0">
                  <a:ln>
                    <a:noFill/>
                  </a:ln>
                  <a:solidFill>
                    <a:srgbClr val="0000FF"/>
                  </a:solidFill>
                  <a:effectLst/>
                  <a:uLnTx/>
                  <a:uFillTx/>
                  <a:latin typeface="Calibri"/>
                  <a:ea typeface="+mn-ea"/>
                  <a:cs typeface="+mn-cs"/>
                </a:rPr>
                <a:t>4.4%</a:t>
              </a:r>
              <a:r>
                <a:rPr kumimoji="0" lang="en-US" sz="2700" b="0" i="0" u="none" strike="noStrike" kern="1200" cap="none" spc="0" normalizeH="0" baseline="0" noProof="0" dirty="0">
                  <a:ln>
                    <a:noFill/>
                  </a:ln>
                  <a:solidFill>
                    <a:prstClr val="black"/>
                  </a:solidFill>
                  <a:effectLst/>
                  <a:uLnTx/>
                  <a:uFillTx/>
                  <a:latin typeface="Calibri"/>
                  <a:ea typeface="+mn-ea"/>
                  <a:cs typeface="+mn-cs"/>
                </a:rPr>
                <a:t> of </a:t>
              </a:r>
              <a:r>
                <a:rPr kumimoji="0" lang="en-US" sz="2700" b="1" i="0" u="none" strike="noStrike" kern="1200" cap="none" spc="0" normalizeH="0" baseline="0" noProof="0" dirty="0">
                  <a:ln>
                    <a:noFill/>
                  </a:ln>
                  <a:solidFill>
                    <a:prstClr val="black"/>
                  </a:solidFill>
                  <a:effectLst/>
                  <a:uLnTx/>
                  <a:uFillTx/>
                  <a:latin typeface="Calibri"/>
                  <a:ea typeface="+mn-ea"/>
                  <a:cs typeface="+mn-cs"/>
                </a:rPr>
                <a:t>Ideal-PIM</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 name="Rounded Rectangle 23"/>
          <p:cNvSpPr/>
          <p:nvPr/>
        </p:nvSpPr>
        <p:spPr>
          <a:xfrm>
            <a:off x="8458200" y="3429000"/>
            <a:ext cx="381000" cy="762000"/>
          </a:xfrm>
          <a:prstGeom prst="roundRect">
            <a:avLst/>
          </a:prstGeom>
          <a:solidFill>
            <a:schemeClr val="bg1">
              <a:alpha val="0"/>
            </a:schemeClr>
          </a:solidFill>
          <a:ln w="762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25" name="Straight Arrow Connector 24"/>
          <p:cNvCxnSpPr/>
          <p:nvPr/>
        </p:nvCxnSpPr>
        <p:spPr>
          <a:xfrm flipH="1">
            <a:off x="6400800" y="4114800"/>
            <a:ext cx="2057400" cy="60960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1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P spid="21" grpId="0"/>
      <p:bldP spid="21" grpId="1"/>
      <p:bldP spid="16" grpId="0" animBg="1"/>
      <p:bldP spid="16" grpId="1" animBg="1"/>
      <p:bldP spid="24"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000" dirty="0">
                <a:solidFill>
                  <a:schemeClr val="tx2"/>
                </a:solidFill>
              </a:rPr>
              <a:t>Conclusion</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39</a:t>
            </a: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230821641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315200" y="6553200"/>
            <a:ext cx="18288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40</a:t>
            </a:r>
          </a:p>
        </p:txBody>
      </p:sp>
      <p:sp>
        <p:nvSpPr>
          <p:cNvPr id="2" name="Title 1"/>
          <p:cNvSpPr>
            <a:spLocks noGrp="1"/>
          </p:cNvSpPr>
          <p:nvPr>
            <p:ph type="title"/>
          </p:nvPr>
        </p:nvSpPr>
        <p:spPr>
          <a:xfrm>
            <a:off x="0" y="-152400"/>
            <a:ext cx="9144000" cy="914400"/>
          </a:xfrm>
        </p:spPr>
        <p:txBody>
          <a:bodyPr/>
          <a:lstStyle/>
          <a:p>
            <a:r>
              <a:rPr lang="en-US" dirty="0"/>
              <a:t>Conclusion</a:t>
            </a:r>
          </a:p>
        </p:txBody>
      </p:sp>
      <p:sp>
        <p:nvSpPr>
          <p:cNvPr id="3" name="Content Placeholder 2"/>
          <p:cNvSpPr>
            <a:spLocks noGrp="1"/>
          </p:cNvSpPr>
          <p:nvPr>
            <p:ph idx="1"/>
          </p:nvPr>
        </p:nvSpPr>
        <p:spPr>
          <a:xfrm>
            <a:off x="0" y="878160"/>
            <a:ext cx="9144000" cy="5791200"/>
          </a:xfrm>
        </p:spPr>
        <p:txBody>
          <a:bodyPr>
            <a:normAutofit fontScale="92500" lnSpcReduction="20000"/>
          </a:bodyPr>
          <a:lstStyle/>
          <a:p>
            <a:r>
              <a:rPr lang="en-US" sz="2800" dirty="0">
                <a:solidFill>
                  <a:schemeClr val="tx2"/>
                </a:solidFill>
                <a:cs typeface="Adobe Garamond Pro"/>
              </a:rPr>
              <a:t>Cache Coherence is a </a:t>
            </a:r>
            <a:r>
              <a:rPr lang="en-US" sz="2800" dirty="0">
                <a:solidFill>
                  <a:schemeClr val="accent2"/>
                </a:solidFill>
                <a:cs typeface="Adobe Garamond Pro"/>
              </a:rPr>
              <a:t>major system challenge </a:t>
            </a:r>
            <a:r>
              <a:rPr lang="en-US" sz="2800" dirty="0">
                <a:solidFill>
                  <a:srgbClr val="1F497D"/>
                </a:solidFill>
                <a:cs typeface="Adobe Garamond Pro"/>
              </a:rPr>
              <a:t>for PIM</a:t>
            </a:r>
          </a:p>
          <a:p>
            <a:pPr lvl="1"/>
            <a:r>
              <a:rPr lang="en-US" sz="2400" dirty="0"/>
              <a:t>Conventional cache coherence makes PIM programming easy but</a:t>
            </a:r>
            <a:r>
              <a:rPr lang="en-US" sz="2400" dirty="0">
                <a:solidFill>
                  <a:srgbClr val="595959"/>
                </a:solidFill>
              </a:rPr>
              <a:t> </a:t>
            </a:r>
            <a:r>
              <a:rPr lang="en-US" sz="2400" dirty="0">
                <a:solidFill>
                  <a:schemeClr val="accent2"/>
                </a:solidFill>
              </a:rPr>
              <a:t>loses a significant portion of PIM benefits</a:t>
            </a:r>
            <a:br>
              <a:rPr lang="en-US" sz="2400" dirty="0">
                <a:cs typeface="Adobe Garamond Pro"/>
              </a:rPr>
            </a:br>
            <a:endParaRPr lang="en-US" sz="900" dirty="0">
              <a:solidFill>
                <a:schemeClr val="tx2"/>
              </a:solidFill>
              <a:cs typeface="Adobe Garamond Pro"/>
            </a:endParaRPr>
          </a:p>
          <a:p>
            <a:pPr marL="342900" lvl="1" indent="-342900">
              <a:buFont typeface="Arial" pitchFamily="34" charset="0"/>
              <a:buChar char="•"/>
            </a:pPr>
            <a:r>
              <a:rPr lang="en-US" sz="2800" dirty="0">
                <a:solidFill>
                  <a:schemeClr val="tx2"/>
                </a:solidFill>
                <a:cs typeface="Adobe Garamond Pro"/>
              </a:rPr>
              <a:t>Observation:</a:t>
            </a:r>
          </a:p>
          <a:p>
            <a:pPr lvl="1"/>
            <a:r>
              <a:rPr lang="en-US" sz="2400" dirty="0">
                <a:solidFill>
                  <a:srgbClr val="0000FF"/>
                </a:solidFill>
                <a:cs typeface="Adobe Garamond Pro"/>
              </a:rPr>
              <a:t>Significant amount of sharing </a:t>
            </a:r>
            <a:r>
              <a:rPr lang="en-US" sz="2400" dirty="0">
                <a:cs typeface="Adobe Garamond Pro"/>
              </a:rPr>
              <a:t>between </a:t>
            </a:r>
            <a:r>
              <a:rPr lang="en-US" sz="2400" dirty="0">
                <a:solidFill>
                  <a:srgbClr val="0000FF"/>
                </a:solidFill>
                <a:cs typeface="Adobe Garamond Pro"/>
              </a:rPr>
              <a:t>PIM cores </a:t>
            </a:r>
            <a:r>
              <a:rPr lang="en-US" sz="2400" dirty="0">
                <a:cs typeface="Adobe Garamond Pro"/>
              </a:rPr>
              <a:t>and </a:t>
            </a:r>
            <a:r>
              <a:rPr lang="en-US" sz="2400" dirty="0">
                <a:solidFill>
                  <a:srgbClr val="0000FF"/>
                </a:solidFill>
                <a:cs typeface="Adobe Garamond Pro"/>
              </a:rPr>
              <a:t>CPU cores </a:t>
            </a:r>
            <a:r>
              <a:rPr lang="en-US" sz="2400" dirty="0">
                <a:cs typeface="Adobe Garamond Pro"/>
              </a:rPr>
              <a:t>in many important data-intensive applications</a:t>
            </a:r>
          </a:p>
          <a:p>
            <a:pPr lvl="1"/>
            <a:r>
              <a:rPr lang="en-US" sz="2400" dirty="0">
                <a:solidFill>
                  <a:srgbClr val="595959"/>
                </a:solidFill>
                <a:cs typeface="Adobe Garamond Pro"/>
              </a:rPr>
              <a:t>Efficient</a:t>
            </a:r>
            <a:r>
              <a:rPr lang="en-US" sz="2400" dirty="0">
                <a:solidFill>
                  <a:srgbClr val="0000FF"/>
                </a:solidFill>
                <a:cs typeface="Adobe Garamond Pro"/>
              </a:rPr>
              <a:t> handling of coherence</a:t>
            </a:r>
            <a:r>
              <a:rPr lang="en-US" sz="2400" dirty="0">
                <a:cs typeface="Adobe Garamond Pro"/>
              </a:rPr>
              <a:t> is </a:t>
            </a:r>
            <a:r>
              <a:rPr lang="en-US" sz="2400" u="sng" dirty="0">
                <a:solidFill>
                  <a:srgbClr val="0000FF"/>
                </a:solidFill>
                <a:cs typeface="Adobe Garamond Pro"/>
              </a:rPr>
              <a:t>critical</a:t>
            </a:r>
            <a:r>
              <a:rPr lang="en-US" sz="2400" dirty="0">
                <a:cs typeface="Adobe Garamond Pro"/>
              </a:rPr>
              <a:t> to retain PIM benefits</a:t>
            </a:r>
          </a:p>
          <a:p>
            <a:pPr lvl="1"/>
            <a:endParaRPr lang="en-US" sz="1300" dirty="0">
              <a:cs typeface="Adobe Garamond Pro"/>
            </a:endParaRPr>
          </a:p>
          <a:p>
            <a:pPr marL="342900" lvl="1" indent="-342900">
              <a:buFont typeface="Arial" pitchFamily="34" charset="0"/>
              <a:buChar char="•"/>
            </a:pPr>
            <a:r>
              <a:rPr lang="en-US" sz="2800" dirty="0" err="1">
                <a:solidFill>
                  <a:schemeClr val="tx2"/>
                </a:solidFill>
                <a:cs typeface="Adobe Garamond Pro"/>
              </a:rPr>
              <a:t>LazyPIM</a:t>
            </a:r>
            <a:endParaRPr lang="en-US" sz="2800" dirty="0">
              <a:solidFill>
                <a:schemeClr val="tx2"/>
              </a:solidFill>
              <a:cs typeface="Adobe Garamond Pro"/>
            </a:endParaRPr>
          </a:p>
          <a:p>
            <a:pPr lvl="1"/>
            <a:r>
              <a:rPr lang="en-US" sz="2400" u="sng" dirty="0">
                <a:solidFill>
                  <a:srgbClr val="0000FF"/>
                </a:solidFill>
                <a:cs typeface="Adobe Garamond Pro"/>
              </a:rPr>
              <a:t>Key idea</a:t>
            </a:r>
            <a:r>
              <a:rPr lang="en-US" sz="2400" dirty="0">
                <a:solidFill>
                  <a:srgbClr val="0000FF"/>
                </a:solidFill>
                <a:cs typeface="Adobe Garamond Pro"/>
              </a:rPr>
              <a:t>:</a:t>
            </a:r>
            <a:r>
              <a:rPr lang="en-US" sz="2400" dirty="0">
                <a:cs typeface="Adobe Garamond Pro"/>
              </a:rPr>
              <a:t> use </a:t>
            </a:r>
            <a:r>
              <a:rPr lang="en-US" sz="2400" dirty="0">
                <a:solidFill>
                  <a:srgbClr val="0000FF"/>
                </a:solidFill>
                <a:cs typeface="Adobe Garamond Pro"/>
              </a:rPr>
              <a:t>speculation </a:t>
            </a:r>
            <a:r>
              <a:rPr lang="en-US" sz="2400" dirty="0">
                <a:cs typeface="Adobe Garamond Pro"/>
              </a:rPr>
              <a:t>to </a:t>
            </a:r>
            <a:r>
              <a:rPr lang="en-US" sz="2400" dirty="0">
                <a:solidFill>
                  <a:srgbClr val="0000FF"/>
                </a:solidFill>
                <a:cs typeface="Adobe Garamond Pro"/>
              </a:rPr>
              <a:t>avoid coherence lookups </a:t>
            </a:r>
            <a:r>
              <a:rPr lang="en-US" sz="2400" dirty="0">
                <a:cs typeface="Adobe Garamond Pro"/>
              </a:rPr>
              <a:t>during</a:t>
            </a:r>
            <a:r>
              <a:rPr lang="en-US" sz="2400" dirty="0">
                <a:solidFill>
                  <a:srgbClr val="0000FF"/>
                </a:solidFill>
                <a:cs typeface="Adobe Garamond Pro"/>
              </a:rPr>
              <a:t> </a:t>
            </a:r>
            <a:r>
              <a:rPr lang="en-US" sz="2400" dirty="0">
                <a:cs typeface="Adobe Garamond Pro"/>
              </a:rPr>
              <a:t>PIM core execution</a:t>
            </a:r>
            <a:r>
              <a:rPr lang="en-US" sz="2400" dirty="0">
                <a:solidFill>
                  <a:srgbClr val="0000FF"/>
                </a:solidFill>
                <a:cs typeface="Adobe Garamond Pro"/>
              </a:rPr>
              <a:t> </a:t>
            </a:r>
            <a:r>
              <a:rPr lang="en-US" sz="2400" dirty="0">
                <a:cs typeface="Adobe Garamond Pro"/>
              </a:rPr>
              <a:t>and </a:t>
            </a:r>
            <a:r>
              <a:rPr lang="en-US" sz="2400" dirty="0">
                <a:solidFill>
                  <a:srgbClr val="0000FF"/>
                </a:solidFill>
                <a:cs typeface="Adobe Garamond Pro"/>
              </a:rPr>
              <a:t>compressed signatures</a:t>
            </a:r>
            <a:r>
              <a:rPr lang="en-US" sz="2400" dirty="0">
                <a:cs typeface="Adobe Garamond Pro"/>
              </a:rPr>
              <a:t> to verify correctness after PIM core is done</a:t>
            </a:r>
          </a:p>
          <a:p>
            <a:pPr lvl="1"/>
            <a:r>
              <a:rPr lang="en-US" sz="2400" dirty="0">
                <a:cs typeface="Adobe Garamond Pro"/>
              </a:rPr>
              <a:t>Improves performance by </a:t>
            </a:r>
            <a:r>
              <a:rPr lang="en-US" sz="2400" dirty="0">
                <a:solidFill>
                  <a:srgbClr val="0000FF"/>
                </a:solidFill>
                <a:cs typeface="Adobe Garamond Pro"/>
              </a:rPr>
              <a:t>19.8% </a:t>
            </a:r>
            <a:r>
              <a:rPr lang="en-US" sz="2400" dirty="0">
                <a:cs typeface="Adobe Garamond Pro"/>
              </a:rPr>
              <a:t>and energy by </a:t>
            </a:r>
            <a:r>
              <a:rPr lang="en-US" sz="2400" dirty="0">
                <a:solidFill>
                  <a:srgbClr val="0000FF"/>
                </a:solidFill>
                <a:cs typeface="Adobe Garamond Pro"/>
              </a:rPr>
              <a:t>18% vs. best previous</a:t>
            </a:r>
          </a:p>
          <a:p>
            <a:pPr lvl="1"/>
            <a:r>
              <a:rPr lang="en-US" sz="2400" dirty="0">
                <a:cs typeface="Adobe Garamond Pro"/>
              </a:rPr>
              <a:t>Comes within </a:t>
            </a:r>
            <a:r>
              <a:rPr lang="en-US" sz="2400" dirty="0">
                <a:solidFill>
                  <a:srgbClr val="0000FF"/>
                </a:solidFill>
                <a:cs typeface="Adobe Garamond Pro"/>
              </a:rPr>
              <a:t>4.4%</a:t>
            </a:r>
            <a:r>
              <a:rPr lang="en-US" sz="2400" dirty="0">
                <a:cs typeface="Adobe Garamond Pro"/>
              </a:rPr>
              <a:t> and </a:t>
            </a:r>
            <a:r>
              <a:rPr lang="en-US" sz="2400" dirty="0">
                <a:solidFill>
                  <a:srgbClr val="0000FF"/>
                </a:solidFill>
                <a:cs typeface="Adobe Garamond Pro"/>
              </a:rPr>
              <a:t>9.8%</a:t>
            </a:r>
            <a:r>
              <a:rPr lang="en-US" sz="2400" dirty="0">
                <a:cs typeface="Adobe Garamond Pro"/>
              </a:rPr>
              <a:t> of </a:t>
            </a:r>
            <a:r>
              <a:rPr lang="en-US" sz="2400" dirty="0">
                <a:solidFill>
                  <a:srgbClr val="0000FF"/>
                </a:solidFill>
                <a:cs typeface="Adobe Garamond Pro"/>
              </a:rPr>
              <a:t>ideal PIM </a:t>
            </a:r>
            <a:r>
              <a:rPr lang="en-US" sz="2400" i="1" dirty="0">
                <a:cs typeface="Adobe Garamond Pro"/>
              </a:rPr>
              <a:t>energy</a:t>
            </a:r>
            <a:r>
              <a:rPr lang="en-US" sz="2400" dirty="0">
                <a:cs typeface="Adobe Garamond Pro"/>
              </a:rPr>
              <a:t> and</a:t>
            </a:r>
            <a:r>
              <a:rPr lang="en-US" sz="2400" dirty="0">
                <a:solidFill>
                  <a:srgbClr val="0000FF"/>
                </a:solidFill>
                <a:cs typeface="Adobe Garamond Pro"/>
              </a:rPr>
              <a:t> </a:t>
            </a:r>
            <a:r>
              <a:rPr lang="en-US" sz="2400" i="1" dirty="0">
                <a:cs typeface="Adobe Garamond Pro"/>
              </a:rPr>
              <a:t>performance</a:t>
            </a:r>
          </a:p>
          <a:p>
            <a:endParaRPr lang="en-US" sz="1300" i="1" dirty="0">
              <a:cs typeface="Adobe Garamond Pro"/>
            </a:endParaRPr>
          </a:p>
          <a:p>
            <a:r>
              <a:rPr lang="en-US" sz="2800" dirty="0">
                <a:solidFill>
                  <a:schemeClr val="tx2"/>
                </a:solidFill>
                <a:cs typeface="Adobe Garamond Pro"/>
              </a:rPr>
              <a:t>We</a:t>
            </a:r>
            <a:r>
              <a:rPr lang="en-US" sz="2800" i="1" dirty="0">
                <a:solidFill>
                  <a:schemeClr val="tx2"/>
                </a:solidFill>
                <a:cs typeface="Adobe Garamond Pro"/>
              </a:rPr>
              <a:t> </a:t>
            </a:r>
            <a:r>
              <a:rPr lang="en-US" sz="2800" dirty="0">
                <a:solidFill>
                  <a:schemeClr val="tx2"/>
                </a:solidFill>
              </a:rPr>
              <a:t>believe </a:t>
            </a:r>
            <a:r>
              <a:rPr lang="en-US" sz="2800" dirty="0" err="1">
                <a:solidFill>
                  <a:schemeClr val="tx2"/>
                </a:solidFill>
              </a:rPr>
              <a:t>LazyPIM</a:t>
            </a:r>
            <a:r>
              <a:rPr lang="en-US" sz="2800" dirty="0">
                <a:solidFill>
                  <a:schemeClr val="tx2"/>
                </a:solidFill>
              </a:rPr>
              <a:t> can enable new applications that benefit from fine-grained sharing between CPU and PIM</a:t>
            </a:r>
            <a:endParaRPr lang="en-US" sz="2400" dirty="0">
              <a:solidFill>
                <a:srgbClr val="595959"/>
              </a:solidFill>
              <a:cs typeface="Adobe Garamond Pro"/>
            </a:endParaRPr>
          </a:p>
        </p:txBody>
      </p:sp>
      <p:pic>
        <p:nvPicPr>
          <p:cNvPr id="6" name="Picture 5" descr="safari.png"/>
          <p:cNvPicPr>
            <a:picLocks noChangeAspect="1"/>
          </p:cNvPicPr>
          <p:nvPr/>
        </p:nvPicPr>
        <p:blipFill>
          <a:blip r:embed="rId3" cstate="print"/>
          <a:stretch>
            <a:fillRect/>
          </a:stretch>
        </p:blipFill>
        <p:spPr>
          <a:xfrm>
            <a:off x="76200" y="6580437"/>
            <a:ext cx="959296" cy="277563"/>
          </a:xfrm>
          <a:prstGeom prst="rect">
            <a:avLst/>
          </a:prstGeom>
        </p:spPr>
      </p:pic>
    </p:spTree>
    <p:extLst>
      <p:ext uri="{BB962C8B-B14F-4D97-AF65-F5344CB8AC3E}">
        <p14:creationId xmlns:p14="http://schemas.microsoft.com/office/powerpoint/2010/main" val="270821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7753" y="762000"/>
            <a:ext cx="7772400" cy="2609850"/>
          </a:xfrm>
        </p:spPr>
        <p:txBody>
          <a:bodyPr/>
          <a:lstStyle/>
          <a:p>
            <a:r>
              <a:rPr lang="en-US" sz="4800" dirty="0">
                <a:solidFill>
                  <a:srgbClr val="C00000"/>
                </a:solidFill>
              </a:rPr>
              <a:t>LazyPIM</a:t>
            </a:r>
            <a:br>
              <a:rPr lang="en-US" dirty="0">
                <a:solidFill>
                  <a:srgbClr val="C00000"/>
                </a:solidFill>
              </a:rPr>
            </a:br>
            <a:r>
              <a:rPr lang="en-US" altLang="zh-TW" sz="3200" dirty="0"/>
              <a:t>An Efficient Cache Coherence Mechanism for Processing In Memory</a:t>
            </a:r>
            <a:endParaRPr lang="en-US" sz="3600" dirty="0"/>
          </a:p>
        </p:txBody>
      </p:sp>
      <p:sp>
        <p:nvSpPr>
          <p:cNvPr id="6" name="Subtitle 5"/>
          <p:cNvSpPr>
            <a:spLocks noGrp="1"/>
          </p:cNvSpPr>
          <p:nvPr>
            <p:ph type="subTitle" idx="1"/>
          </p:nvPr>
        </p:nvSpPr>
        <p:spPr>
          <a:xfrm>
            <a:off x="1371600" y="3352800"/>
            <a:ext cx="6400800" cy="685800"/>
          </a:xfrm>
        </p:spPr>
        <p:txBody>
          <a:bodyPr>
            <a:noAutofit/>
          </a:bodyPr>
          <a:lstStyle/>
          <a:p>
            <a:r>
              <a:rPr lang="en-US" sz="3600" dirty="0">
                <a:solidFill>
                  <a:schemeClr val="tx1">
                    <a:lumMod val="75000"/>
                    <a:lumOff val="25000"/>
                  </a:schemeClr>
                </a:solidFill>
              </a:rPr>
              <a:t>Amirali Boroumand</a:t>
            </a:r>
          </a:p>
        </p:txBody>
      </p:sp>
      <p:pic>
        <p:nvPicPr>
          <p:cNvPr id="4" name="Picture 3" descr="Burgundy_CMU_JPG_Logo.jpg"/>
          <p:cNvPicPr>
            <a:picLocks noChangeAspect="1"/>
          </p:cNvPicPr>
          <p:nvPr/>
        </p:nvPicPr>
        <p:blipFill rotWithShape="1">
          <a:blip r:embed="rId2" cstate="print"/>
          <a:srcRect t="26333" b="26267"/>
          <a:stretch/>
        </p:blipFill>
        <p:spPr>
          <a:xfrm>
            <a:off x="6084168" y="6309610"/>
            <a:ext cx="2987824" cy="511415"/>
          </a:xfrm>
          <a:prstGeom prst="rect">
            <a:avLst/>
          </a:prstGeom>
        </p:spPr>
      </p:pic>
      <p:pic>
        <p:nvPicPr>
          <p:cNvPr id="7" name="Picture 6" descr="safari.png"/>
          <p:cNvPicPr>
            <a:picLocks noChangeAspect="1"/>
          </p:cNvPicPr>
          <p:nvPr/>
        </p:nvPicPr>
        <p:blipFill>
          <a:blip r:embed="rId3" cstate="print"/>
          <a:stretch>
            <a:fillRect/>
          </a:stretch>
        </p:blipFill>
        <p:spPr>
          <a:xfrm>
            <a:off x="107504" y="6309320"/>
            <a:ext cx="1656184" cy="479200"/>
          </a:xfrm>
          <a:prstGeom prst="rect">
            <a:avLst/>
          </a:prstGeom>
        </p:spPr>
      </p:pic>
      <p:sp>
        <p:nvSpPr>
          <p:cNvPr id="9" name="TextBox 8"/>
          <p:cNvSpPr txBox="1"/>
          <p:nvPr/>
        </p:nvSpPr>
        <p:spPr>
          <a:xfrm>
            <a:off x="1071327" y="4902259"/>
            <a:ext cx="6817792"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4"/>
              </a:rPr>
              <a:t>"LazyPIM: An Efficient Cache Coherence Mechanism </a:t>
            </a:r>
            <a:endParaRPr kumimoji="0" lang="en-US" sz="2400" b="1" i="0" u="none" strike="noStrike" kern="1200" cap="none" spc="0" normalizeH="0" baseline="0" noProof="0" dirty="0">
              <a:ln>
                <a:noFill/>
              </a:ln>
              <a:solidFill>
                <a:prstClr val="black"/>
              </a:solidFill>
              <a:effectLst/>
              <a:uLnTx/>
              <a:uFillTx/>
              <a:latin typeface="Calibri"/>
              <a:ea typeface="+mn-ea"/>
              <a:cs typeface="+mn-cs"/>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 action="ppaction://noaction"/>
              </a:rPr>
              <a:t>for </a:t>
            </a: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4"/>
              </a:rPr>
              <a:t>Processing-in-Memory”</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IEEE CAL 2016. (Preliminary version)</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367159280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2110022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67495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33</a:t>
            </a:fld>
            <a:endParaRPr lang="en-US"/>
          </a:p>
        </p:txBody>
      </p:sp>
    </p:spTree>
    <p:extLst>
      <p:ext uri="{BB962C8B-B14F-4D97-AF65-F5344CB8AC3E}">
        <p14:creationId xmlns:p14="http://schemas.microsoft.com/office/powerpoint/2010/main" val="1291303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Starting Simple: Data Copy and Initialization</a:t>
            </a:r>
          </a:p>
        </p:txBody>
      </p:sp>
      <p:sp>
        <p:nvSpPr>
          <p:cNvPr id="21" name="TextBox 20"/>
          <p:cNvSpPr txBox="1"/>
          <p:nvPr/>
        </p:nvSpPr>
        <p:spPr>
          <a:xfrm>
            <a:off x="533400" y="1676400"/>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304801" y="3400961"/>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4953000" y="1600200"/>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315200" y="16002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5943600" y="2286000"/>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315200" y="34290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836690" y="4114800"/>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105400" y="3791635"/>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Tree>
    <p:extLst>
      <p:ext uri="{BB962C8B-B14F-4D97-AF65-F5344CB8AC3E}">
        <p14:creationId xmlns:p14="http://schemas.microsoft.com/office/powerpoint/2010/main" val="305417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Data Copy and Initialization</a:t>
            </a:r>
          </a:p>
        </p:txBody>
      </p:sp>
      <p:sp>
        <p:nvSpPr>
          <p:cNvPr id="29" name="TextBox 28"/>
          <p:cNvSpPr txBox="1"/>
          <p:nvPr/>
        </p:nvSpPr>
        <p:spPr>
          <a:xfrm>
            <a:off x="533400" y="1676400"/>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30" name="TextBox 29"/>
          <p:cNvSpPr txBox="1"/>
          <p:nvPr/>
        </p:nvSpPr>
        <p:spPr>
          <a:xfrm>
            <a:off x="304801" y="3400961"/>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31" name="Rounded Rectangle 30"/>
          <p:cNvSpPr/>
          <p:nvPr/>
        </p:nvSpPr>
        <p:spPr>
          <a:xfrm>
            <a:off x="4953000" y="1600200"/>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32" name="Rounded Rectangle 31"/>
          <p:cNvSpPr/>
          <p:nvPr/>
        </p:nvSpPr>
        <p:spPr>
          <a:xfrm>
            <a:off x="7315200" y="16002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33" name="Straight Arrow Connector 32"/>
          <p:cNvCxnSpPr>
            <a:stCxn id="31" idx="3"/>
            <a:endCxn id="32" idx="1"/>
          </p:cNvCxnSpPr>
          <p:nvPr/>
        </p:nvCxnSpPr>
        <p:spPr>
          <a:xfrm>
            <a:off x="5943600" y="2286000"/>
            <a:ext cx="1371600" cy="1588"/>
          </a:xfrm>
          <a:prstGeom prst="straightConnector1">
            <a:avLst/>
          </a:prstGeom>
          <a:noFill/>
          <a:ln w="38100" cap="flat" cmpd="sng" algn="ctr">
            <a:solidFill>
              <a:srgbClr val="262626"/>
            </a:solidFill>
            <a:prstDash val="dash"/>
            <a:tailEnd type="arrow" w="lg" len="lg"/>
          </a:ln>
          <a:effectLst/>
        </p:spPr>
      </p:cxnSp>
      <p:sp>
        <p:nvSpPr>
          <p:cNvPr id="34" name="Rounded Rectangle 33"/>
          <p:cNvSpPr/>
          <p:nvPr/>
        </p:nvSpPr>
        <p:spPr>
          <a:xfrm>
            <a:off x="7315200" y="3429000"/>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35" name="Straight Arrow Connector 34"/>
          <p:cNvCxnSpPr>
            <a:stCxn id="36" idx="3"/>
            <a:endCxn id="34" idx="1"/>
          </p:cNvCxnSpPr>
          <p:nvPr/>
        </p:nvCxnSpPr>
        <p:spPr>
          <a:xfrm flipV="1">
            <a:off x="5836690" y="4114800"/>
            <a:ext cx="1478510" cy="1"/>
          </a:xfrm>
          <a:prstGeom prst="straightConnector1">
            <a:avLst/>
          </a:prstGeom>
          <a:noFill/>
          <a:ln w="38100" cap="flat" cmpd="sng" algn="ctr">
            <a:solidFill>
              <a:srgbClr val="262626"/>
            </a:solidFill>
            <a:prstDash val="dash"/>
            <a:tailEnd type="arrow" w="lg" len="lg"/>
          </a:ln>
          <a:effectLst/>
        </p:spPr>
      </p:cxnSp>
      <p:sp>
        <p:nvSpPr>
          <p:cNvPr id="36" name="TextBox 35"/>
          <p:cNvSpPr txBox="1"/>
          <p:nvPr/>
        </p:nvSpPr>
        <p:spPr>
          <a:xfrm>
            <a:off x="5105400" y="3791635"/>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pic>
        <p:nvPicPr>
          <p:cNvPr id="37" name="Picture 6" descr="oschar.png"/>
          <p:cNvPicPr>
            <a:picLocks noChangeAspect="1"/>
          </p:cNvPicPr>
          <p:nvPr/>
        </p:nvPicPr>
        <p:blipFill>
          <a:blip r:embed="rId2" cstate="print"/>
          <a:srcRect/>
          <a:stretch>
            <a:fillRect/>
          </a:stretch>
        </p:blipFill>
        <p:spPr bwMode="auto">
          <a:xfrm rot="21393490">
            <a:off x="983985" y="1599021"/>
            <a:ext cx="7626143" cy="1660953"/>
          </a:xfrm>
          <a:prstGeom prst="rect">
            <a:avLst/>
          </a:prstGeom>
          <a:noFill/>
          <a:ln w="9525">
            <a:solidFill>
              <a:srgbClr val="262626"/>
            </a:solidFill>
            <a:miter lim="800000"/>
            <a:headEnd/>
            <a:tailEnd/>
          </a:ln>
        </p:spPr>
      </p:pic>
      <p:pic>
        <p:nvPicPr>
          <p:cNvPr id="38" name="Picture 7" descr="osfaster.png"/>
          <p:cNvPicPr>
            <a:picLocks noChangeAspect="1"/>
          </p:cNvPicPr>
          <p:nvPr/>
        </p:nvPicPr>
        <p:blipFill>
          <a:blip r:embed="rId3" cstate="print"/>
          <a:srcRect/>
          <a:stretch>
            <a:fillRect/>
          </a:stretch>
        </p:blipFill>
        <p:spPr bwMode="auto">
          <a:xfrm>
            <a:off x="914400" y="3256522"/>
            <a:ext cx="7467600" cy="1967604"/>
          </a:xfrm>
          <a:prstGeom prst="rect">
            <a:avLst/>
          </a:prstGeom>
          <a:noFill/>
          <a:ln w="9525">
            <a:solidFill>
              <a:srgbClr val="262626"/>
            </a:solidFill>
            <a:miter lim="800000"/>
            <a:headEnd/>
            <a:tailEnd/>
          </a:ln>
        </p:spPr>
      </p:pic>
      <p:pic>
        <p:nvPicPr>
          <p:cNvPr id="39" name="Picture 38" descr="prior2.png"/>
          <p:cNvPicPr>
            <a:picLocks noChangeAspect="1"/>
          </p:cNvPicPr>
          <p:nvPr/>
        </p:nvPicPr>
        <p:blipFill>
          <a:blip r:embed="rId4" cstate="print"/>
          <a:stretch>
            <a:fillRect/>
          </a:stretch>
        </p:blipFill>
        <p:spPr>
          <a:xfrm rot="197052">
            <a:off x="761659" y="2583163"/>
            <a:ext cx="7763272" cy="1719076"/>
          </a:xfrm>
          <a:prstGeom prst="rect">
            <a:avLst/>
          </a:prstGeom>
          <a:noFill/>
          <a:ln w="9525">
            <a:solidFill>
              <a:srgbClr val="262626"/>
            </a:solidFill>
            <a:miter lim="800000"/>
            <a:headEnd/>
            <a:tailEnd/>
          </a:ln>
        </p:spPr>
      </p:pic>
      <p:pic>
        <p:nvPicPr>
          <p:cNvPr id="40" name="Picture 39" descr="prior.png"/>
          <p:cNvPicPr>
            <a:picLocks noChangeAspect="1"/>
          </p:cNvPicPr>
          <p:nvPr/>
        </p:nvPicPr>
        <p:blipFill>
          <a:blip r:embed="rId5" cstate="print"/>
          <a:stretch>
            <a:fillRect/>
          </a:stretch>
        </p:blipFill>
        <p:spPr>
          <a:xfrm rot="21422573">
            <a:off x="344918" y="4237679"/>
            <a:ext cx="7763272" cy="1755652"/>
          </a:xfrm>
          <a:prstGeom prst="rect">
            <a:avLst/>
          </a:prstGeom>
          <a:noFill/>
          <a:ln w="9525">
            <a:solidFill>
              <a:srgbClr val="262626"/>
            </a:solidFill>
            <a:miter lim="800000"/>
            <a:headEnd/>
            <a:tailEnd/>
          </a:ln>
        </p:spPr>
      </p:pic>
    </p:spTree>
    <p:extLst>
      <p:ext uri="{BB962C8B-B14F-4D97-AF65-F5344CB8AC3E}">
        <p14:creationId xmlns:p14="http://schemas.microsoft.com/office/powerpoint/2010/main" val="3075519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37</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38</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39</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2564904"/>
            <a:ext cx="6552728"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9683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Intra-Subarray</a:t>
            </a:r>
            <a:endParaRPr lang="en-US" dirty="0"/>
          </a:p>
        </p:txBody>
      </p:sp>
      <p:sp>
        <p:nvSpPr>
          <p:cNvPr id="79" name="Rectangle 78"/>
          <p:cNvSpPr/>
          <p:nvPr/>
        </p:nvSpPr>
        <p:spPr>
          <a:xfrm>
            <a:off x="3055938" y="2059400"/>
            <a:ext cx="315912" cy="677862"/>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0" name="Rectangle 79"/>
          <p:cNvSpPr/>
          <p:nvPr/>
        </p:nvSpPr>
        <p:spPr>
          <a:xfrm>
            <a:off x="3055938" y="2330862"/>
            <a:ext cx="315912" cy="40640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81" name="Group 8"/>
          <p:cNvGrpSpPr>
            <a:grpSpLocks/>
          </p:cNvGrpSpPr>
          <p:nvPr/>
        </p:nvGrpSpPr>
        <p:grpSpPr bwMode="auto">
          <a:xfrm>
            <a:off x="5486400" y="1519238"/>
            <a:ext cx="1104112" cy="762000"/>
            <a:chOff x="2833828" y="1833265"/>
            <a:chExt cx="1104352" cy="762000"/>
          </a:xfrm>
        </p:grpSpPr>
        <p:grpSp>
          <p:nvGrpSpPr>
            <p:cNvPr id="82" name="Group 45"/>
            <p:cNvGrpSpPr>
              <a:grpSpLocks/>
            </p:cNvGrpSpPr>
            <p:nvPr/>
          </p:nvGrpSpPr>
          <p:grpSpPr bwMode="auto">
            <a:xfrm>
              <a:off x="2833828" y="1833265"/>
              <a:ext cx="152433" cy="762000"/>
              <a:chOff x="2833828" y="1833265"/>
              <a:chExt cx="152433" cy="762000"/>
            </a:xfrm>
          </p:grpSpPr>
          <p:sp>
            <p:nvSpPr>
              <p:cNvPr id="84" name="Rectangle 83"/>
              <p:cNvSpPr/>
              <p:nvPr/>
            </p:nvSpPr>
            <p:spPr>
              <a:xfrm>
                <a:off x="2842180" y="2209502"/>
                <a:ext cx="138142"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5" name="Rectangle 84"/>
              <p:cNvSpPr/>
              <p:nvPr/>
            </p:nvSpPr>
            <p:spPr>
              <a:xfrm>
                <a:off x="2833828" y="1833265"/>
                <a:ext cx="152433"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3" name="TextBox 10"/>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86" name="Group 13"/>
          <p:cNvGrpSpPr>
            <a:grpSpLocks/>
          </p:cNvGrpSpPr>
          <p:nvPr/>
        </p:nvGrpSpPr>
        <p:grpSpPr bwMode="auto">
          <a:xfrm>
            <a:off x="5486400" y="5634918"/>
            <a:ext cx="1104112" cy="762000"/>
            <a:chOff x="2833828" y="1833265"/>
            <a:chExt cx="1104352" cy="762000"/>
          </a:xfrm>
        </p:grpSpPr>
        <p:grpSp>
          <p:nvGrpSpPr>
            <p:cNvPr id="87" name="Group 45"/>
            <p:cNvGrpSpPr>
              <a:grpSpLocks/>
            </p:cNvGrpSpPr>
            <p:nvPr/>
          </p:nvGrpSpPr>
          <p:grpSpPr bwMode="auto">
            <a:xfrm>
              <a:off x="2833828" y="1833265"/>
              <a:ext cx="152433" cy="762000"/>
              <a:chOff x="2833828" y="1833265"/>
              <a:chExt cx="152433" cy="762000"/>
            </a:xfrm>
          </p:grpSpPr>
          <p:sp>
            <p:nvSpPr>
              <p:cNvPr id="89" name="Rectangle 88"/>
              <p:cNvSpPr/>
              <p:nvPr/>
            </p:nvSpPr>
            <p:spPr>
              <a:xfrm>
                <a:off x="2833828" y="1833265"/>
                <a:ext cx="152433"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ectangle 89"/>
              <p:cNvSpPr/>
              <p:nvPr/>
            </p:nvSpPr>
            <p:spPr>
              <a:xfrm>
                <a:off x="2848119" y="2209503"/>
                <a:ext cx="127028" cy="381000"/>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88" name="TextBox 15"/>
            <p:cNvSpPr txBox="1">
              <a:spLocks noChangeArrowheads="1"/>
            </p:cNvSpPr>
            <p:nvPr/>
          </p:nvSpPr>
          <p:spPr bwMode="auto">
            <a:xfrm>
              <a:off x="3048000" y="1905000"/>
              <a:ext cx="89018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a:t>
              </a:r>
            </a:p>
          </p:txBody>
        </p:sp>
      </p:grpSp>
      <p:grpSp>
        <p:nvGrpSpPr>
          <p:cNvPr id="91" name="Group 18"/>
          <p:cNvGrpSpPr>
            <a:grpSpLocks/>
          </p:cNvGrpSpPr>
          <p:nvPr/>
        </p:nvGrpSpPr>
        <p:grpSpPr bwMode="auto">
          <a:xfrm>
            <a:off x="2366445" y="2055812"/>
            <a:ext cx="1570555" cy="677863"/>
            <a:chOff x="1526411" y="2286001"/>
            <a:chExt cx="1902589" cy="762000"/>
          </a:xfrm>
        </p:grpSpPr>
        <p:grpSp>
          <p:nvGrpSpPr>
            <p:cNvPr id="92" name="Group 34"/>
            <p:cNvGrpSpPr>
              <a:grpSpLocks/>
            </p:cNvGrpSpPr>
            <p:nvPr/>
          </p:nvGrpSpPr>
          <p:grpSpPr bwMode="auto">
            <a:xfrm>
              <a:off x="1922949" y="2286001"/>
              <a:ext cx="1506051" cy="762000"/>
              <a:chOff x="1922949" y="2667001"/>
              <a:chExt cx="1506051" cy="762000"/>
            </a:xfrm>
          </p:grpSpPr>
          <p:cxnSp>
            <p:nvCxnSpPr>
              <p:cNvPr id="94" name="Straight Connector 93"/>
              <p:cNvCxnSpPr/>
              <p:nvPr/>
            </p:nvCxnSpPr>
            <p:spPr>
              <a:xfrm rot="5400000">
                <a:off x="1982592"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5" name="Straight Connector 94"/>
              <p:cNvCxnSpPr/>
              <p:nvPr/>
            </p:nvCxnSpPr>
            <p:spPr>
              <a:xfrm rot="5400000">
                <a:off x="2363370" y="3048001"/>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96" name="Straight Connector 95"/>
              <p:cNvCxnSpPr/>
              <p:nvPr/>
            </p:nvCxnSpPr>
            <p:spPr>
              <a:xfrm>
                <a:off x="2744370" y="3048892"/>
                <a:ext cx="68463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7" name="Shape 24"/>
              <p:cNvCxnSpPr>
                <a:endCxn id="93" idx="3"/>
              </p:cNvCxnSpPr>
              <p:nvPr/>
            </p:nvCxnSpPr>
            <p:spPr>
              <a:xfrm rot="10800000" flipV="1">
                <a:off x="1922949" y="3047107"/>
                <a:ext cx="440647" cy="3669"/>
              </a:xfrm>
              <a:prstGeom prst="bentConnector3">
                <a:avLst>
                  <a:gd name="adj1" fmla="val 50000"/>
                </a:avLst>
              </a:prstGeom>
              <a:noFill/>
              <a:ln w="28575" cap="flat" cmpd="sng" algn="ctr">
                <a:solidFill>
                  <a:srgbClr val="333333"/>
                </a:solidFill>
                <a:prstDash val="solid"/>
                <a:tailEnd type="stealth" w="lg" len="lg"/>
              </a:ln>
              <a:effectLst/>
            </p:spPr>
          </p:cxnSp>
        </p:grpSp>
        <p:sp>
          <p:nvSpPr>
            <p:cNvPr id="93" name="TextBox 20"/>
            <p:cNvSpPr txBox="1">
              <a:spLocks noChangeArrowheads="1"/>
            </p:cNvSpPr>
            <p:nvPr/>
          </p:nvSpPr>
          <p:spPr bwMode="auto">
            <a:xfrm>
              <a:off x="1526411" y="2444890"/>
              <a:ext cx="396536" cy="449772"/>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98" name="Straight Connector 97"/>
          <p:cNvCxnSpPr/>
          <p:nvPr/>
        </p:nvCxnSpPr>
        <p:spPr>
          <a:xfrm>
            <a:off x="4484688" y="2401886"/>
            <a:ext cx="825500"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99" name="Straight Arrow Connector 98"/>
          <p:cNvCxnSpPr/>
          <p:nvPr/>
        </p:nvCxnSpPr>
        <p:spPr>
          <a:xfrm flipV="1">
            <a:off x="3941763" y="2097086"/>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00" name="Straight Arrow Connector 99"/>
          <p:cNvCxnSpPr/>
          <p:nvPr/>
        </p:nvCxnSpPr>
        <p:spPr>
          <a:xfrm>
            <a:off x="3941763" y="2389186"/>
            <a:ext cx="533400" cy="1588"/>
          </a:xfrm>
          <a:prstGeom prst="straightConnector1">
            <a:avLst/>
          </a:prstGeom>
          <a:noFill/>
          <a:ln w="28575" cap="flat" cmpd="sng" algn="ctr">
            <a:solidFill>
              <a:srgbClr val="FF0000"/>
            </a:solidFill>
            <a:prstDash val="solid"/>
            <a:headEnd type="none"/>
            <a:tailEnd type="stealth" w="lg" len="lg"/>
          </a:ln>
          <a:effectLst/>
        </p:spPr>
      </p:cxnSp>
      <p:grpSp>
        <p:nvGrpSpPr>
          <p:cNvPr id="101" name="Group 28"/>
          <p:cNvGrpSpPr>
            <a:grpSpLocks/>
          </p:cNvGrpSpPr>
          <p:nvPr/>
        </p:nvGrpSpPr>
        <p:grpSpPr bwMode="auto">
          <a:xfrm>
            <a:off x="5486400" y="1524000"/>
            <a:ext cx="1546603" cy="762000"/>
            <a:chOff x="2833828" y="1833265"/>
            <a:chExt cx="1546493" cy="762000"/>
          </a:xfrm>
        </p:grpSpPr>
        <p:grpSp>
          <p:nvGrpSpPr>
            <p:cNvPr id="102" name="Group 45"/>
            <p:cNvGrpSpPr>
              <a:grpSpLocks/>
            </p:cNvGrpSpPr>
            <p:nvPr/>
          </p:nvGrpSpPr>
          <p:grpSpPr bwMode="auto">
            <a:xfrm>
              <a:off x="2833828" y="1833265"/>
              <a:ext cx="152389" cy="762000"/>
              <a:chOff x="2833828" y="1833265"/>
              <a:chExt cx="152389" cy="762000"/>
            </a:xfrm>
          </p:grpSpPr>
          <p:sp>
            <p:nvSpPr>
              <p:cNvPr id="104" name="Rectangle 103"/>
              <p:cNvSpPr/>
              <p:nvPr/>
            </p:nvSpPr>
            <p:spPr>
              <a:xfrm>
                <a:off x="2842177" y="2138065"/>
                <a:ext cx="138102"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Rectangle 104"/>
              <p:cNvSpPr/>
              <p:nvPr/>
            </p:nvSpPr>
            <p:spPr>
              <a:xfrm>
                <a:off x="2833828" y="1833265"/>
                <a:ext cx="152389" cy="762000"/>
              </a:xfrm>
              <a:prstGeom prst="rect">
                <a:avLst/>
              </a:prstGeom>
              <a:no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03" name="TextBox 30"/>
            <p:cNvSpPr txBox="1">
              <a:spLocks noChangeArrowheads="1"/>
            </p:cNvSpPr>
            <p:nvPr/>
          </p:nvSpPr>
          <p:spPr bwMode="auto">
            <a:xfrm>
              <a:off x="3048000" y="1905000"/>
              <a:ext cx="133232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06" name="Group 33"/>
          <p:cNvGrpSpPr>
            <a:grpSpLocks/>
          </p:cNvGrpSpPr>
          <p:nvPr/>
        </p:nvGrpSpPr>
        <p:grpSpPr bwMode="auto">
          <a:xfrm>
            <a:off x="5486403" y="5634918"/>
            <a:ext cx="530257" cy="842082"/>
            <a:chOff x="7315200" y="2514600"/>
            <a:chExt cx="530065" cy="843373"/>
          </a:xfrm>
        </p:grpSpPr>
        <p:sp>
          <p:nvSpPr>
            <p:cNvPr id="107" name="Rectangle 106"/>
            <p:cNvSpPr/>
            <p:nvPr/>
          </p:nvSpPr>
          <p:spPr>
            <a:xfrm>
              <a:off x="7315200" y="2514600"/>
              <a:ext cx="152345" cy="761579"/>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TextBox 35"/>
            <p:cNvSpPr txBox="1">
              <a:spLocks noChangeArrowheads="1"/>
            </p:cNvSpPr>
            <p:nvPr/>
          </p:nvSpPr>
          <p:spPr bwMode="auto">
            <a:xfrm>
              <a:off x="7489206" y="2895600"/>
              <a:ext cx="356059" cy="46237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grpSp>
        <p:nvGrpSpPr>
          <p:cNvPr id="109" name="Group 36"/>
          <p:cNvGrpSpPr>
            <a:grpSpLocks/>
          </p:cNvGrpSpPr>
          <p:nvPr/>
        </p:nvGrpSpPr>
        <p:grpSpPr bwMode="auto">
          <a:xfrm>
            <a:off x="5486400" y="1519238"/>
            <a:ext cx="821880" cy="766762"/>
            <a:chOff x="3657600" y="2510135"/>
            <a:chExt cx="822165" cy="766465"/>
          </a:xfrm>
        </p:grpSpPr>
        <p:sp>
          <p:nvSpPr>
            <p:cNvPr id="110" name="Rectangle 109"/>
            <p:cNvSpPr/>
            <p:nvPr/>
          </p:nvSpPr>
          <p:spPr>
            <a:xfrm>
              <a:off x="3657600" y="2514895"/>
              <a:ext cx="152453" cy="761705"/>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TextBox 38"/>
            <p:cNvSpPr txBox="1">
              <a:spLocks noChangeArrowheads="1"/>
            </p:cNvSpPr>
            <p:nvPr/>
          </p:nvSpPr>
          <p:spPr bwMode="auto">
            <a:xfrm>
              <a:off x="3831606" y="2510135"/>
              <a:ext cx="648159" cy="4614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2" name="Group 39"/>
          <p:cNvGrpSpPr>
            <a:grpSpLocks/>
          </p:cNvGrpSpPr>
          <p:nvPr/>
        </p:nvGrpSpPr>
        <p:grpSpPr bwMode="auto">
          <a:xfrm>
            <a:off x="2819400" y="1292225"/>
            <a:ext cx="914400" cy="765175"/>
            <a:chOff x="2895600" y="2510135"/>
            <a:chExt cx="914400" cy="766465"/>
          </a:xfrm>
        </p:grpSpPr>
        <p:sp>
          <p:nvSpPr>
            <p:cNvPr id="113" name="Rectangle 112"/>
            <p:cNvSpPr/>
            <p:nvPr/>
          </p:nvSpPr>
          <p:spPr>
            <a:xfrm>
              <a:off x="3657600" y="2514906"/>
              <a:ext cx="152400" cy="761694"/>
            </a:xfrm>
            <a:prstGeom prst="rect">
              <a:avLst/>
            </a:prstGeom>
            <a:solidFill>
              <a:srgbClr val="17365D">
                <a:lumMod val="60000"/>
                <a:lumOff val="40000"/>
              </a:srgbClr>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4" name="TextBox 41"/>
            <p:cNvSpPr txBox="1">
              <a:spLocks noChangeArrowheads="1"/>
            </p:cNvSpPr>
            <p:nvPr/>
          </p:nvSpPr>
          <p:spPr bwMode="auto">
            <a:xfrm>
              <a:off x="2895600" y="2510135"/>
              <a:ext cx="647934" cy="46244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15" name="Group 42"/>
          <p:cNvGrpSpPr>
            <a:grpSpLocks/>
          </p:cNvGrpSpPr>
          <p:nvPr/>
        </p:nvGrpSpPr>
        <p:grpSpPr bwMode="auto">
          <a:xfrm>
            <a:off x="2036763" y="1270000"/>
            <a:ext cx="1697037" cy="762000"/>
            <a:chOff x="1289075" y="1833265"/>
            <a:chExt cx="1697153" cy="762000"/>
          </a:xfrm>
        </p:grpSpPr>
        <p:grpSp>
          <p:nvGrpSpPr>
            <p:cNvPr id="116" name="Group 45"/>
            <p:cNvGrpSpPr>
              <a:grpSpLocks/>
            </p:cNvGrpSpPr>
            <p:nvPr/>
          </p:nvGrpSpPr>
          <p:grpSpPr bwMode="auto">
            <a:xfrm>
              <a:off x="2833818" y="1833265"/>
              <a:ext cx="152410" cy="762000"/>
              <a:chOff x="2833818" y="1833265"/>
              <a:chExt cx="152410" cy="762000"/>
            </a:xfrm>
          </p:grpSpPr>
          <p:sp>
            <p:nvSpPr>
              <p:cNvPr id="118" name="Rectangle 117"/>
              <p:cNvSpPr/>
              <p:nvPr/>
            </p:nvSpPr>
            <p:spPr>
              <a:xfrm>
                <a:off x="2833818" y="1833265"/>
                <a:ext cx="152410" cy="762000"/>
              </a:xfrm>
              <a:prstGeom prst="rect">
                <a:avLst/>
              </a:prstGeom>
              <a:solidFill>
                <a:sysClr val="window" lastClr="FFFFFF"/>
              </a:solidFill>
              <a:ln w="25400" cap="flat" cmpd="sng" algn="ctr">
                <a:solidFill>
                  <a:srgbClr val="262626">
                    <a:lumMod val="90000"/>
                    <a:lumOff val="10000"/>
                  </a:srgbClr>
                </a:solidFill>
                <a:prstDash val="sys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Rectangle 118"/>
              <p:cNvSpPr/>
              <p:nvPr/>
            </p:nvSpPr>
            <p:spPr>
              <a:xfrm>
                <a:off x="2848107" y="2138065"/>
                <a:ext cx="127008" cy="452438"/>
              </a:xfrm>
              <a:prstGeom prst="rect">
                <a:avLst/>
              </a:prstGeom>
              <a:solidFill>
                <a:srgbClr val="17365D">
                  <a:lumMod val="60000"/>
                  <a:lumOff val="4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17" name="TextBox 44"/>
            <p:cNvSpPr txBox="1">
              <a:spLocks noChangeArrowheads="1"/>
            </p:cNvSpPr>
            <p:nvPr/>
          </p:nvSpPr>
          <p:spPr bwMode="auto">
            <a:xfrm>
              <a:off x="1289075" y="1857213"/>
              <a:ext cx="1332507"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V</a:t>
              </a:r>
              <a:r>
                <a:rPr kumimoji="0" lang="en-US" sz="2400" b="0" i="0" u="none" strike="noStrike" kern="0" cap="none" spc="0" normalizeH="0" baseline="-25000" noProof="0" dirty="0">
                  <a:ln>
                    <a:noFill/>
                  </a:ln>
                  <a:solidFill>
                    <a:sysClr val="windowText" lastClr="000000"/>
                  </a:solidFill>
                  <a:effectLst/>
                  <a:uLnTx/>
                  <a:uFillTx/>
                  <a:latin typeface="Myriad Pro Bold Cond"/>
                  <a:ea typeface="ヒラギノ角ゴ ProN W6"/>
                </a:rPr>
                <a:t>DD</a:t>
              </a:r>
              <a:r>
                <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rPr>
                <a:t>/2 + </a:t>
              </a:r>
              <a:r>
                <a:rPr kumimoji="0" lang="el-GR" sz="2400" b="0" i="0" u="none" strike="noStrike" kern="0" cap="none" spc="0" normalizeH="0" baseline="0" noProof="0" dirty="0">
                  <a:ln>
                    <a:noFill/>
                  </a:ln>
                  <a:solidFill>
                    <a:sysClr val="windowText" lastClr="000000"/>
                  </a:solidFill>
                  <a:effectLst/>
                  <a:uLnTx/>
                  <a:uFillTx/>
                  <a:latin typeface="Myriad Pro Bold Cond"/>
                  <a:ea typeface="ヒラギノ角ゴ ProN W6"/>
                </a:rPr>
                <a:t>δ</a:t>
              </a:r>
              <a:endParaRPr kumimoji="0" lang="en-US" sz="24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grpSp>
      <p:grpSp>
        <p:nvGrpSpPr>
          <p:cNvPr id="120" name="Group 47"/>
          <p:cNvGrpSpPr>
            <a:grpSpLocks/>
          </p:cNvGrpSpPr>
          <p:nvPr/>
        </p:nvGrpSpPr>
        <p:grpSpPr bwMode="auto">
          <a:xfrm>
            <a:off x="4165600" y="1881188"/>
            <a:ext cx="2362200" cy="4244975"/>
            <a:chOff x="1371600" y="1371600"/>
            <a:chExt cx="2362200" cy="4245429"/>
          </a:xfrm>
          <a:solidFill>
            <a:sysClr val="window" lastClr="FFFFFF">
              <a:lumMod val="75000"/>
            </a:sysClr>
          </a:solidFill>
        </p:grpSpPr>
        <p:sp>
          <p:nvSpPr>
            <p:cNvPr id="121" name="Isosceles Triangle 120"/>
            <p:cNvSpPr/>
            <p:nvPr/>
          </p:nvSpPr>
          <p:spPr>
            <a:xfrm rot="10800000">
              <a:off x="29718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2" name="Isosceles Triangle 121"/>
            <p:cNvSpPr/>
            <p:nvPr/>
          </p:nvSpPr>
          <p:spPr>
            <a:xfrm>
              <a:off x="1371600" y="3657844"/>
              <a:ext cx="762000" cy="762081"/>
            </a:xfrm>
            <a:prstGeom prst="triangl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3" name="Elbow Connector 122"/>
            <p:cNvCxnSpPr>
              <a:stCxn id="121" idx="0"/>
              <a:endCxn id="122" idx="3"/>
            </p:cNvCxnSpPr>
            <p:nvPr/>
          </p:nvCxnSpPr>
          <p:spPr>
            <a:xfrm rot="5400000">
              <a:off x="2553494" y="3619032"/>
              <a:ext cx="1588" cy="1600200"/>
            </a:xfrm>
            <a:prstGeom prst="bentConnector3">
              <a:avLst>
                <a:gd name="adj1" fmla="val 33302907"/>
              </a:avLst>
            </a:prstGeom>
            <a:grpFill/>
            <a:ln w="25400" cap="flat" cmpd="sng" algn="ctr">
              <a:solidFill>
                <a:srgbClr val="262626">
                  <a:shade val="50000"/>
                </a:srgbClr>
              </a:solidFill>
              <a:prstDash val="solid"/>
            </a:ln>
            <a:effectLst/>
          </p:spPr>
        </p:cxnSp>
        <p:cxnSp>
          <p:nvCxnSpPr>
            <p:cNvPr id="124" name="Elbow Connector 123"/>
            <p:cNvCxnSpPr>
              <a:stCxn id="122" idx="0"/>
              <a:endCxn id="121" idx="3"/>
            </p:cNvCxnSpPr>
            <p:nvPr/>
          </p:nvCxnSpPr>
          <p:spPr>
            <a:xfrm rot="5400000" flipH="1" flipV="1">
              <a:off x="2553494" y="2856950"/>
              <a:ext cx="1588" cy="1600200"/>
            </a:xfrm>
            <a:prstGeom prst="bentConnector3">
              <a:avLst>
                <a:gd name="adj1" fmla="val 32873247"/>
              </a:avLst>
            </a:prstGeom>
            <a:grpFill/>
            <a:ln w="25400" cap="flat" cmpd="sng" algn="ctr">
              <a:solidFill>
                <a:srgbClr val="262626">
                  <a:shade val="50000"/>
                </a:srgbClr>
              </a:solidFill>
              <a:prstDash val="solid"/>
            </a:ln>
            <a:effectLst/>
          </p:spPr>
        </p:cxnSp>
        <p:sp>
          <p:nvSpPr>
            <p:cNvPr id="125" name="Oval 124"/>
            <p:cNvSpPr/>
            <p:nvPr/>
          </p:nvSpPr>
          <p:spPr>
            <a:xfrm rot="10800000">
              <a:off x="3276600" y="4343718"/>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26" name="Oval 125"/>
            <p:cNvSpPr/>
            <p:nvPr/>
          </p:nvSpPr>
          <p:spPr>
            <a:xfrm>
              <a:off x="1676400" y="3581636"/>
              <a:ext cx="152400" cy="152416"/>
            </a:xfrm>
            <a:prstGeom prst="ellipse">
              <a:avLst/>
            </a:prstGeom>
            <a:grp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27" name="Straight Connector 126"/>
            <p:cNvCxnSpPr/>
            <p:nvPr/>
          </p:nvCxnSpPr>
          <p:spPr>
            <a:xfrm rot="5400000" flipH="1" flipV="1">
              <a:off x="1638206" y="2247994"/>
              <a:ext cx="1752787" cy="0"/>
            </a:xfrm>
            <a:prstGeom prst="line">
              <a:avLst/>
            </a:prstGeom>
            <a:grpFill/>
            <a:ln w="25400" cap="flat" cmpd="sng" algn="ctr">
              <a:solidFill>
                <a:srgbClr val="262626">
                  <a:shade val="50000"/>
                </a:srgbClr>
              </a:solidFill>
              <a:prstDash val="solid"/>
            </a:ln>
            <a:effectLst/>
          </p:spPr>
        </p:cxnSp>
        <p:cxnSp>
          <p:nvCxnSpPr>
            <p:cNvPr id="128" name="Straight Connector 127"/>
            <p:cNvCxnSpPr/>
            <p:nvPr/>
          </p:nvCxnSpPr>
          <p:spPr>
            <a:xfrm rot="5400000" flipH="1" flipV="1">
              <a:off x="2182777" y="5285207"/>
              <a:ext cx="663646" cy="0"/>
            </a:xfrm>
            <a:prstGeom prst="line">
              <a:avLst/>
            </a:prstGeom>
            <a:grpFill/>
            <a:ln w="25400" cap="flat" cmpd="sng" algn="ctr">
              <a:solidFill>
                <a:srgbClr val="262626">
                  <a:shade val="50000"/>
                </a:srgbClr>
              </a:solidFill>
              <a:prstDash val="solid"/>
            </a:ln>
            <a:effectLst/>
          </p:spPr>
        </p:cxnSp>
      </p:grpSp>
      <p:sp>
        <p:nvSpPr>
          <p:cNvPr id="129" name="TextBox 128"/>
          <p:cNvSpPr txBox="1"/>
          <p:nvPr/>
        </p:nvSpPr>
        <p:spPr>
          <a:xfrm>
            <a:off x="2860598" y="5549900"/>
            <a:ext cx="2181303" cy="830997"/>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Sense Amplifier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(Row Buffer)</a:t>
            </a:r>
          </a:p>
        </p:txBody>
      </p:sp>
      <p:grpSp>
        <p:nvGrpSpPr>
          <p:cNvPr id="130" name="Group 61"/>
          <p:cNvGrpSpPr>
            <a:grpSpLocks/>
          </p:cNvGrpSpPr>
          <p:nvPr/>
        </p:nvGrpSpPr>
        <p:grpSpPr bwMode="auto">
          <a:xfrm>
            <a:off x="6016660" y="1750070"/>
            <a:ext cx="2724115" cy="4496098"/>
            <a:chOff x="-133867" y="1868815"/>
            <a:chExt cx="2724667" cy="4496773"/>
          </a:xfrm>
        </p:grpSpPr>
        <p:sp>
          <p:nvSpPr>
            <p:cNvPr id="131" name="TextBox 130"/>
            <p:cNvSpPr txBox="1"/>
            <p:nvPr/>
          </p:nvSpPr>
          <p:spPr>
            <a:xfrm>
              <a:off x="685414" y="3589279"/>
              <a:ext cx="1905386" cy="8303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0000"/>
                      <a:lumOff val="10000"/>
                    </a:srgbClr>
                  </a:solidFill>
                  <a:effectLst/>
                  <a:uLnTx/>
                  <a:uFillTx/>
                  <a:latin typeface="Myriad Pro Bold Cond"/>
                  <a:ea typeface="ヒラギノ角ゴ ProN W6"/>
                </a:rPr>
                <a:t>Amplify the difference</a:t>
              </a:r>
            </a:p>
          </p:txBody>
        </p:sp>
        <p:cxnSp>
          <p:nvCxnSpPr>
            <p:cNvPr id="132" name="Shape 56"/>
            <p:cNvCxnSpPr>
              <a:stCxn id="108" idx="3"/>
              <a:endCxn id="131" idx="2"/>
            </p:cNvCxnSpPr>
            <p:nvPr/>
          </p:nvCxnSpPr>
          <p:spPr>
            <a:xfrm flipV="1">
              <a:off x="-133867" y="4419666"/>
              <a:ext cx="1771974" cy="1945922"/>
            </a:xfrm>
            <a:prstGeom prst="curvedConnector2">
              <a:avLst/>
            </a:prstGeom>
            <a:noFill/>
            <a:ln w="19050" cap="flat" cmpd="sng" algn="ctr">
              <a:solidFill>
                <a:srgbClr val="262626">
                  <a:lumMod val="90000"/>
                  <a:lumOff val="10000"/>
                </a:srgbClr>
              </a:solidFill>
              <a:prstDash val="solid"/>
              <a:headEnd type="stealth" w="lg" len="lg"/>
              <a:tailEnd type="none" w="lg" len="lg"/>
            </a:ln>
            <a:effectLst/>
          </p:spPr>
        </p:cxnSp>
        <p:cxnSp>
          <p:nvCxnSpPr>
            <p:cNvPr id="133" name="Shape 57"/>
            <p:cNvCxnSpPr>
              <a:stCxn id="131" idx="0"/>
              <a:endCxn id="111" idx="3"/>
            </p:cNvCxnSpPr>
            <p:nvPr/>
          </p:nvCxnSpPr>
          <p:spPr>
            <a:xfrm rot="16200000" flipV="1">
              <a:off x="37729" y="1988899"/>
              <a:ext cx="1720463" cy="1480295"/>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34" name="Oval 133"/>
          <p:cNvSpPr/>
          <p:nvPr/>
        </p:nvSpPr>
        <p:spPr>
          <a:xfrm>
            <a:off x="4479925" y="2360611"/>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5" name="Oval 134"/>
          <p:cNvSpPr/>
          <p:nvPr/>
        </p:nvSpPr>
        <p:spPr>
          <a:xfrm>
            <a:off x="3886200" y="2365374"/>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36" name="Rectangle 135"/>
          <p:cNvSpPr/>
          <p:nvPr/>
        </p:nvSpPr>
        <p:spPr>
          <a:xfrm>
            <a:off x="3052763" y="2900363"/>
            <a:ext cx="314325" cy="679450"/>
          </a:xfrm>
          <a:prstGeom prst="rect">
            <a:avLst/>
          </a:prstGeom>
          <a:solidFill>
            <a:srgbClr val="262626">
              <a:lumMod val="50000"/>
              <a:lumOff val="5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37" name="Group 18"/>
          <p:cNvGrpSpPr>
            <a:grpSpLocks/>
          </p:cNvGrpSpPr>
          <p:nvPr/>
        </p:nvGrpSpPr>
        <p:grpSpPr bwMode="auto">
          <a:xfrm>
            <a:off x="2361817" y="2901950"/>
            <a:ext cx="1572008" cy="679450"/>
            <a:chOff x="1526615" y="2286000"/>
            <a:chExt cx="1902385" cy="762000"/>
          </a:xfrm>
        </p:grpSpPr>
        <p:grpSp>
          <p:nvGrpSpPr>
            <p:cNvPr id="138" name="Group 34"/>
            <p:cNvGrpSpPr>
              <a:grpSpLocks/>
            </p:cNvGrpSpPr>
            <p:nvPr/>
          </p:nvGrpSpPr>
          <p:grpSpPr bwMode="auto">
            <a:xfrm>
              <a:off x="1922742" y="2286000"/>
              <a:ext cx="1506258" cy="762000"/>
              <a:chOff x="1922742" y="2667000"/>
              <a:chExt cx="1506258" cy="762000"/>
            </a:xfrm>
          </p:grpSpPr>
          <p:cxnSp>
            <p:nvCxnSpPr>
              <p:cNvPr id="140" name="Straight Connector 139"/>
              <p:cNvCxnSpPr/>
              <p:nvPr/>
            </p:nvCxnSpPr>
            <p:spPr>
              <a:xfrm rot="5400000">
                <a:off x="1981772"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1" name="Straight Connector 140"/>
              <p:cNvCxnSpPr/>
              <p:nvPr/>
            </p:nvCxnSpPr>
            <p:spPr>
              <a:xfrm rot="5400000">
                <a:off x="2362156" y="3048000"/>
                <a:ext cx="762000" cy="0"/>
              </a:xfrm>
              <a:prstGeom prst="line">
                <a:avLst/>
              </a:prstGeom>
              <a:noFill/>
              <a:ln w="38100" cap="flat" cmpd="sng" algn="ctr">
                <a:solidFill>
                  <a:srgbClr val="262626">
                    <a:lumMod val="90000"/>
                    <a:lumOff val="10000"/>
                  </a:srgbClr>
                </a:solidFill>
                <a:prstDash val="solid"/>
                <a:headEnd type="none" w="med" len="med"/>
                <a:tailEnd type="none" w="med" len="med"/>
              </a:ln>
              <a:effectLst/>
            </p:spPr>
          </p:cxnSp>
          <p:cxnSp>
            <p:nvCxnSpPr>
              <p:cNvPr id="142" name="Straight Connector 141"/>
              <p:cNvCxnSpPr/>
              <p:nvPr/>
            </p:nvCxnSpPr>
            <p:spPr>
              <a:xfrm>
                <a:off x="2743156" y="3048000"/>
                <a:ext cx="685844"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3" name="Shape 24"/>
              <p:cNvCxnSpPr>
                <a:endCxn id="139" idx="3"/>
              </p:cNvCxnSpPr>
              <p:nvPr/>
            </p:nvCxnSpPr>
            <p:spPr>
              <a:xfrm rot="10800000" flipV="1">
                <a:off x="1922742" y="3048000"/>
                <a:ext cx="440032" cy="2777"/>
              </a:xfrm>
              <a:prstGeom prst="bentConnector3">
                <a:avLst>
                  <a:gd name="adj1" fmla="val 50000"/>
                </a:avLst>
              </a:prstGeom>
              <a:noFill/>
              <a:ln w="28575" cap="flat" cmpd="sng" algn="ctr">
                <a:solidFill>
                  <a:srgbClr val="333333"/>
                </a:solidFill>
                <a:prstDash val="solid"/>
                <a:tailEnd type="stealth" w="lg" len="lg"/>
              </a:ln>
              <a:effectLst/>
            </p:spPr>
          </p:cxnSp>
        </p:grpSp>
        <p:sp>
          <p:nvSpPr>
            <p:cNvPr id="139" name="TextBox 81"/>
            <p:cNvSpPr txBox="1">
              <a:spLocks noChangeArrowheads="1"/>
            </p:cNvSpPr>
            <p:nvPr/>
          </p:nvSpPr>
          <p:spPr bwMode="auto">
            <a:xfrm>
              <a:off x="1526615" y="2445416"/>
              <a:ext cx="396127" cy="448721"/>
            </a:xfrm>
            <a:prstGeom prst="rect">
              <a:avLst/>
            </a:prstGeom>
            <a:noFill/>
            <a:ln w="9525">
              <a:noFill/>
              <a:miter lim="800000"/>
              <a:headEnd/>
              <a:tailEnd/>
            </a:ln>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ea typeface="ヒラギノ角ゴ ProN W6"/>
                  <a:cs typeface="Arial" pitchFamily="34" charset="0"/>
                </a:rPr>
                <a:t>0</a:t>
              </a:r>
            </a:p>
          </p:txBody>
        </p:sp>
      </p:grpSp>
      <p:cxnSp>
        <p:nvCxnSpPr>
          <p:cNvPr id="144" name="Straight Connector 143"/>
          <p:cNvCxnSpPr/>
          <p:nvPr/>
        </p:nvCxnSpPr>
        <p:spPr>
          <a:xfrm>
            <a:off x="4479925" y="3249613"/>
            <a:ext cx="827088" cy="0"/>
          </a:xfrm>
          <a:prstGeom prst="line">
            <a:avLst/>
          </a:prstGeom>
          <a:noFill/>
          <a:ln w="28575" cap="flat" cmpd="sng" algn="ctr">
            <a:solidFill>
              <a:srgbClr val="262626">
                <a:lumMod val="90000"/>
                <a:lumOff val="10000"/>
              </a:srgbClr>
            </a:solidFill>
            <a:prstDash val="solid"/>
            <a:headEnd type="none" w="med" len="med"/>
            <a:tailEnd type="none" w="med" len="med"/>
          </a:ln>
          <a:effectLst/>
        </p:spPr>
      </p:cxnSp>
      <p:cxnSp>
        <p:nvCxnSpPr>
          <p:cNvPr id="145" name="Straight Arrow Connector 144"/>
          <p:cNvCxnSpPr/>
          <p:nvPr/>
        </p:nvCxnSpPr>
        <p:spPr>
          <a:xfrm flipV="1">
            <a:off x="3937000" y="2944813"/>
            <a:ext cx="457200" cy="304800"/>
          </a:xfrm>
          <a:prstGeom prst="straightConnector1">
            <a:avLst/>
          </a:prstGeom>
          <a:noFill/>
          <a:ln w="28575" cap="flat" cmpd="sng" algn="ctr">
            <a:solidFill>
              <a:srgbClr val="FF0000"/>
            </a:solidFill>
            <a:prstDash val="solid"/>
            <a:headEnd type="none"/>
            <a:tailEnd type="stealth" w="lg" len="lg"/>
          </a:ln>
          <a:effectLst/>
        </p:spPr>
      </p:cxnSp>
      <p:cxnSp>
        <p:nvCxnSpPr>
          <p:cNvPr id="146" name="Straight Arrow Connector 145"/>
          <p:cNvCxnSpPr/>
          <p:nvPr/>
        </p:nvCxnSpPr>
        <p:spPr>
          <a:xfrm>
            <a:off x="3937000" y="3236913"/>
            <a:ext cx="533400" cy="1587"/>
          </a:xfrm>
          <a:prstGeom prst="straightConnector1">
            <a:avLst/>
          </a:prstGeom>
          <a:noFill/>
          <a:ln w="28575" cap="flat" cmpd="sng" algn="ctr">
            <a:solidFill>
              <a:srgbClr val="FF0000"/>
            </a:solidFill>
            <a:prstDash val="solid"/>
            <a:headEnd type="none"/>
            <a:tailEnd type="stealth" w="lg" len="lg"/>
          </a:ln>
          <a:effectLst/>
        </p:spPr>
      </p:cxnSp>
      <p:sp>
        <p:nvSpPr>
          <p:cNvPr id="147" name="Oval 146"/>
          <p:cNvSpPr/>
          <p:nvPr/>
        </p:nvSpPr>
        <p:spPr>
          <a:xfrm>
            <a:off x="4475163" y="3208338"/>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48" name="Oval 147"/>
          <p:cNvSpPr/>
          <p:nvPr/>
        </p:nvSpPr>
        <p:spPr>
          <a:xfrm>
            <a:off x="3881438" y="3211513"/>
            <a:ext cx="76200" cy="76200"/>
          </a:xfrm>
          <a:prstGeom prst="ellipse">
            <a:avLst/>
          </a:prstGeom>
          <a:solidFill>
            <a:srgbClr val="262626"/>
          </a:solidFill>
          <a:ln w="25400" cap="flat" cmpd="sng" algn="ctr">
            <a:solidFill>
              <a:srgbClr val="26262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49" name="Group 91"/>
          <p:cNvGrpSpPr>
            <a:grpSpLocks/>
          </p:cNvGrpSpPr>
          <p:nvPr/>
        </p:nvGrpSpPr>
        <p:grpSpPr bwMode="auto">
          <a:xfrm>
            <a:off x="457200" y="3579814"/>
            <a:ext cx="2752726" cy="1641475"/>
            <a:chOff x="457203" y="3122335"/>
            <a:chExt cx="2752317" cy="1641772"/>
          </a:xfrm>
        </p:grpSpPr>
        <p:sp>
          <p:nvSpPr>
            <p:cNvPr id="150" name="TextBox 92"/>
            <p:cNvSpPr txBox="1">
              <a:spLocks noChangeArrowheads="1"/>
            </p:cNvSpPr>
            <p:nvPr/>
          </p:nvSpPr>
          <p:spPr bwMode="auto">
            <a:xfrm>
              <a:off x="457203" y="3810000"/>
              <a:ext cx="1911531" cy="95410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rPr>
                <a:t>Data gets copied</a:t>
              </a:r>
            </a:p>
          </p:txBody>
        </p:sp>
        <p:cxnSp>
          <p:nvCxnSpPr>
            <p:cNvPr id="151" name="Shape 75"/>
            <p:cNvCxnSpPr>
              <a:stCxn id="150" idx="3"/>
              <a:endCxn id="136" idx="2"/>
            </p:cNvCxnSpPr>
            <p:nvPr/>
          </p:nvCxnSpPr>
          <p:spPr>
            <a:xfrm flipV="1">
              <a:off x="2368734" y="3122335"/>
              <a:ext cx="840786" cy="1164719"/>
            </a:xfrm>
            <a:prstGeom prst="curvedConnector2">
              <a:avLst/>
            </a:prstGeom>
            <a:noFill/>
            <a:ln w="19050" cap="flat" cmpd="sng" algn="ctr">
              <a:solidFill>
                <a:srgbClr val="262626">
                  <a:lumMod val="90000"/>
                  <a:lumOff val="10000"/>
                </a:srgbClr>
              </a:solidFill>
              <a:prstDash val="solid"/>
              <a:headEnd type="none"/>
              <a:tailEnd type="stealth" w="lg" len="lg"/>
            </a:ln>
            <a:effectLst/>
          </p:spPr>
        </p:cxnSp>
      </p:grpSp>
      <p:sp>
        <p:nvSpPr>
          <p:cNvPr id="152" name="TextBox 78"/>
          <p:cNvSpPr txBox="1">
            <a:spLocks noChangeArrowheads="1"/>
          </p:cNvSpPr>
          <p:nvPr/>
        </p:nvSpPr>
        <p:spPr bwMode="auto">
          <a:xfrm>
            <a:off x="1525741" y="2134255"/>
            <a:ext cx="607859"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src</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
        <p:nvSpPr>
          <p:cNvPr id="153" name="TextBox 79"/>
          <p:cNvSpPr txBox="1">
            <a:spLocks noChangeArrowheads="1"/>
          </p:cNvSpPr>
          <p:nvPr/>
        </p:nvSpPr>
        <p:spPr bwMode="auto">
          <a:xfrm>
            <a:off x="1525741" y="2972455"/>
            <a:ext cx="647934"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Myriad Pro Bold Cond"/>
                <a:ea typeface="ヒラギノ角ゴ ProN W6"/>
              </a:rPr>
              <a:t>dst</a:t>
            </a:r>
            <a:endParaRPr kumimoji="0" lang="en-US" sz="2800" b="0" i="0" u="none" strike="noStrike" kern="0" cap="none" spc="0" normalizeH="0" baseline="0" noProof="0" dirty="0">
              <a:ln>
                <a:noFill/>
              </a:ln>
              <a:solidFill>
                <a:sysClr val="windowText" lastClr="000000"/>
              </a:solidFill>
              <a:effectLst/>
              <a:uLnTx/>
              <a:uFillTx/>
              <a:latin typeface="Myriad Pro Bold Cond"/>
              <a:ea typeface="ヒラギノ角ゴ ProN W6"/>
            </a:endParaRPr>
          </a:p>
        </p:txBody>
      </p:sp>
    </p:spTree>
    <p:extLst>
      <p:ext uri="{BB962C8B-B14F-4D97-AF65-F5344CB8AC3E}">
        <p14:creationId xmlns:p14="http://schemas.microsoft.com/office/powerpoint/2010/main" val="220879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9"/>
                                        </p:tgtEl>
                                      </p:cBhvr>
                                    </p:animEffect>
                                    <p:set>
                                      <p:cBhvr>
                                        <p:cTn id="7" dur="1" fill="hold">
                                          <p:stCondLst>
                                            <p:cond delay="499"/>
                                          </p:stCondLst>
                                        </p:cTn>
                                        <p:tgtEl>
                                          <p:spTgt spid="9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6" fill="hold" grpId="0" nodeType="clickEffect">
                                  <p:stCondLst>
                                    <p:cond delay="0"/>
                                  </p:stCondLst>
                                  <p:childTnLst>
                                    <p:animEffect transition="out" filter="barn(inHorizontal)">
                                      <p:cBhvr>
                                        <p:cTn id="14" dur="500"/>
                                        <p:tgtEl>
                                          <p:spTgt spid="79"/>
                                        </p:tgtEl>
                                      </p:cBhvr>
                                    </p:animEffect>
                                    <p:set>
                                      <p:cBhvr>
                                        <p:cTn id="15" dur="1" fill="hold">
                                          <p:stCondLst>
                                            <p:cond delay="499"/>
                                          </p:stCondLst>
                                        </p:cTn>
                                        <p:tgtEl>
                                          <p:spTgt spid="79"/>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81"/>
                                        </p:tgtEl>
                                      </p:cBhvr>
                                    </p:animEffect>
                                    <p:set>
                                      <p:cBhvr>
                                        <p:cTn id="20" dur="1" fill="hold">
                                          <p:stCondLst>
                                            <p:cond delay="499"/>
                                          </p:stCondLst>
                                        </p:cTn>
                                        <p:tgtEl>
                                          <p:spTgt spid="8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par>
                                <p:cTn id="24" presetID="10" presetClass="exit" presetSubtype="0" fill="hold" nodeType="withEffect">
                                  <p:stCondLst>
                                    <p:cond delay="0"/>
                                  </p:stCondLst>
                                  <p:childTnLst>
                                    <p:animEffect transition="out" filter="fade">
                                      <p:cBhvr>
                                        <p:cTn id="25" dur="500"/>
                                        <p:tgtEl>
                                          <p:spTgt spid="112"/>
                                        </p:tgtEl>
                                      </p:cBhvr>
                                    </p:animEffect>
                                    <p:set>
                                      <p:cBhvr>
                                        <p:cTn id="26" dur="1" fill="hold">
                                          <p:stCondLst>
                                            <p:cond delay="499"/>
                                          </p:stCondLst>
                                        </p:cTn>
                                        <p:tgtEl>
                                          <p:spTgt spid="11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animEffect transition="in" filter="fade">
                                      <p:cBhvr>
                                        <p:cTn id="29" dur="5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6"/>
                                        </p:tgtEl>
                                      </p:cBhvr>
                                    </p:animEffect>
                                    <p:set>
                                      <p:cBhvr>
                                        <p:cTn id="37" dur="1" fill="hold">
                                          <p:stCondLst>
                                            <p:cond delay="499"/>
                                          </p:stCondLst>
                                        </p:cTn>
                                        <p:tgtEl>
                                          <p:spTgt spid="8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par>
                                <p:cTn id="41" presetID="10"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fade">
                                      <p:cBhvr>
                                        <p:cTn id="43" dur="500"/>
                                        <p:tgtEl>
                                          <p:spTgt spid="109"/>
                                        </p:tgtEl>
                                      </p:cBhvr>
                                    </p:animEffect>
                                  </p:childTnLst>
                                </p:cTn>
                              </p:par>
                              <p:par>
                                <p:cTn id="44" presetID="10" presetClass="entr" presetSubtype="0" fill="hold" nodeType="with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0"/>
                                        </p:tgtEl>
                                      </p:cBhvr>
                                    </p:animEffect>
                                    <p:set>
                                      <p:cBhvr>
                                        <p:cTn id="51" dur="1" fill="hold">
                                          <p:stCondLst>
                                            <p:cond delay="499"/>
                                          </p:stCondLst>
                                        </p:cTn>
                                        <p:tgtEl>
                                          <p:spTgt spid="1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500"/>
                                        <p:tgtEl>
                                          <p:spTgt spid="112"/>
                                        </p:tgtEl>
                                      </p:cBhvr>
                                    </p:animEffect>
                                  </p:childTnLst>
                                </p:cTn>
                              </p:par>
                              <p:par>
                                <p:cTn id="57" presetID="10" presetClass="exit" presetSubtype="0" fill="hold" nodeType="withEffect">
                                  <p:stCondLst>
                                    <p:cond delay="0"/>
                                  </p:stCondLst>
                                  <p:childTnLst>
                                    <p:animEffect transition="out" filter="fade">
                                      <p:cBhvr>
                                        <p:cTn id="58" dur="500"/>
                                        <p:tgtEl>
                                          <p:spTgt spid="115"/>
                                        </p:tgtEl>
                                      </p:cBhvr>
                                    </p:animEffect>
                                    <p:set>
                                      <p:cBhvr>
                                        <p:cTn id="59" dur="1" fill="hold">
                                          <p:stCondLst>
                                            <p:cond delay="499"/>
                                          </p:stCondLst>
                                        </p:cTn>
                                        <p:tgtEl>
                                          <p:spTgt spid="11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0"/>
                                        </p:tgtEl>
                                      </p:cBhvr>
                                    </p:animEffect>
                                    <p:set>
                                      <p:cBhvr>
                                        <p:cTn id="62" dur="1" fill="hold">
                                          <p:stCondLst>
                                            <p:cond delay="499"/>
                                          </p:stCondLst>
                                        </p:cTn>
                                        <p:tgtEl>
                                          <p:spTgt spid="80"/>
                                        </p:tgtEl>
                                        <p:attrNameLst>
                                          <p:attrName>style.visibility</p:attrName>
                                        </p:attrNameLst>
                                      </p:cBhvr>
                                      <p:to>
                                        <p:strVal val="hidden"/>
                                      </p:to>
                                    </p:set>
                                  </p:childTnLst>
                                </p:cTn>
                              </p:par>
                              <p:par>
                                <p:cTn id="63" presetID="22" presetClass="entr" presetSubtype="4" fill="hold" grpId="1"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down)">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500"/>
                                        <p:tgtEl>
                                          <p:spTgt spid="99"/>
                                        </p:tgtEl>
                                      </p:cBhvr>
                                    </p:animEffect>
                                  </p:childTnLst>
                                </p:cTn>
                              </p:par>
                              <p:par>
                                <p:cTn id="71" presetID="10" presetClass="exit" presetSubtype="0" fill="hold" nodeType="withEffect">
                                  <p:stCondLst>
                                    <p:cond delay="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fade">
                                      <p:cBhvr>
                                        <p:cTn id="78" dur="500"/>
                                        <p:tgtEl>
                                          <p:spTgt spid="146"/>
                                        </p:tgtEl>
                                      </p:cBhvr>
                                    </p:animEffect>
                                  </p:childTnLst>
                                </p:cTn>
                              </p:par>
                              <p:par>
                                <p:cTn id="79" presetID="10" presetClass="exit" presetSubtype="0" fill="hold" nodeType="withEffect">
                                  <p:stCondLst>
                                    <p:cond delay="0"/>
                                  </p:stCondLst>
                                  <p:childTnLst>
                                    <p:animEffect transition="out" filter="fade">
                                      <p:cBhvr>
                                        <p:cTn id="80" dur="500"/>
                                        <p:tgtEl>
                                          <p:spTgt spid="145"/>
                                        </p:tgtEl>
                                      </p:cBhvr>
                                    </p:animEffect>
                                    <p:set>
                                      <p:cBhvr>
                                        <p:cTn id="81" dur="1" fill="hold">
                                          <p:stCondLst>
                                            <p:cond delay="499"/>
                                          </p:stCondLst>
                                        </p:cTn>
                                        <p:tgtEl>
                                          <p:spTgt spid="14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36"/>
                                        </p:tgtEl>
                                        <p:attrNameLst>
                                          <p:attrName>style.visibility</p:attrName>
                                        </p:attrNameLst>
                                      </p:cBhvr>
                                      <p:to>
                                        <p:strVal val="visible"/>
                                      </p:to>
                                    </p:set>
                                    <p:animEffect transition="in" filter="wipe(down)">
                                      <p:cBhvr>
                                        <p:cTn id="86" dur="500"/>
                                        <p:tgtEl>
                                          <p:spTgt spid="136"/>
                                        </p:tgtEl>
                                      </p:cBhvr>
                                    </p:animEffect>
                                  </p:childTnLst>
                                </p:cTn>
                              </p:par>
                              <p:par>
                                <p:cTn id="87" presetID="10" presetClass="entr" presetSubtype="0" fill="hold" nodeType="with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fade">
                                      <p:cBhvr>
                                        <p:cTn id="8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P spid="80" grpId="0" animBg="1"/>
      <p:bldP spid="80" grpId="1" animBg="1"/>
      <p:bldP spid="1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Intra-Subarray (II)</a:t>
            </a:r>
            <a:endParaRPr lang="en-US" dirty="0"/>
          </a:p>
        </p:txBody>
      </p:sp>
      <p:grpSp>
        <p:nvGrpSpPr>
          <p:cNvPr id="209" name="Group 107"/>
          <p:cNvGrpSpPr/>
          <p:nvPr/>
        </p:nvGrpSpPr>
        <p:grpSpPr>
          <a:xfrm>
            <a:off x="3276600" y="1219200"/>
            <a:ext cx="2286000" cy="2133600"/>
            <a:chOff x="3276600" y="1219200"/>
            <a:chExt cx="2286000" cy="2286000"/>
          </a:xfrm>
        </p:grpSpPr>
        <p:cxnSp>
          <p:nvCxnSpPr>
            <p:cNvPr id="210" name="Straight Connector 209"/>
            <p:cNvCxnSpPr/>
            <p:nvPr/>
          </p:nvCxnSpPr>
          <p:spPr>
            <a:xfrm rot="5400000" flipH="1" flipV="1">
              <a:off x="21336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1" name="Straight Connector 210"/>
            <p:cNvCxnSpPr/>
            <p:nvPr/>
          </p:nvCxnSpPr>
          <p:spPr>
            <a:xfrm rot="5400000" flipH="1" flipV="1">
              <a:off x="25907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2" name="Straight Connector 211"/>
            <p:cNvCxnSpPr/>
            <p:nvPr/>
          </p:nvCxnSpPr>
          <p:spPr>
            <a:xfrm rot="5400000" flipH="1" flipV="1">
              <a:off x="30479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3" name="Straight Connector 212"/>
            <p:cNvCxnSpPr/>
            <p:nvPr/>
          </p:nvCxnSpPr>
          <p:spPr>
            <a:xfrm rot="5400000" flipH="1" flipV="1">
              <a:off x="35052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4" name="Straight Connector 213"/>
            <p:cNvCxnSpPr/>
            <p:nvPr/>
          </p:nvCxnSpPr>
          <p:spPr>
            <a:xfrm rot="5400000" flipH="1" flipV="1">
              <a:off x="39624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5" name="Straight Connector 214"/>
            <p:cNvCxnSpPr/>
            <p:nvPr/>
          </p:nvCxnSpPr>
          <p:spPr>
            <a:xfrm rot="5400000" flipH="1" flipV="1">
              <a:off x="4419600" y="2362200"/>
              <a:ext cx="2286000" cy="0"/>
            </a:xfrm>
            <a:prstGeom prst="line">
              <a:avLst/>
            </a:prstGeom>
            <a:noFill/>
            <a:ln w="38100" cap="flat" cmpd="sng" algn="ctr">
              <a:solidFill>
                <a:srgbClr val="262626"/>
              </a:solidFill>
              <a:prstDash val="solid"/>
              <a:headEnd type="none" w="med" len="med"/>
              <a:tailEnd type="none" w="med" len="med"/>
            </a:ln>
            <a:effectLst/>
          </p:spPr>
        </p:cxnSp>
      </p:grpSp>
      <p:sp>
        <p:nvSpPr>
          <p:cNvPr id="216" name="Oval 215"/>
          <p:cNvSpPr/>
          <p:nvPr/>
        </p:nvSpPr>
        <p:spPr>
          <a:xfrm>
            <a:off x="35052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7" name="Oval 216"/>
          <p:cNvSpPr/>
          <p:nvPr/>
        </p:nvSpPr>
        <p:spPr>
          <a:xfrm>
            <a:off x="39624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18" name="Oval 217"/>
          <p:cNvSpPr/>
          <p:nvPr/>
        </p:nvSpPr>
        <p:spPr>
          <a:xfrm>
            <a:off x="44196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9" name="Oval 218"/>
          <p:cNvSpPr/>
          <p:nvPr/>
        </p:nvSpPr>
        <p:spPr>
          <a:xfrm>
            <a:off x="48768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20" name="Oval 219"/>
          <p:cNvSpPr/>
          <p:nvPr/>
        </p:nvSpPr>
        <p:spPr>
          <a:xfrm>
            <a:off x="53340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21" name="Oval 220"/>
          <p:cNvSpPr/>
          <p:nvPr/>
        </p:nvSpPr>
        <p:spPr>
          <a:xfrm>
            <a:off x="35052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2" name="Oval 221"/>
          <p:cNvSpPr/>
          <p:nvPr/>
        </p:nvSpPr>
        <p:spPr>
          <a:xfrm>
            <a:off x="39624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3" name="Oval 222"/>
          <p:cNvSpPr/>
          <p:nvPr/>
        </p:nvSpPr>
        <p:spPr>
          <a:xfrm>
            <a:off x="44196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4" name="Oval 223"/>
          <p:cNvSpPr/>
          <p:nvPr/>
        </p:nvSpPr>
        <p:spPr>
          <a:xfrm>
            <a:off x="48768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5" name="Oval 224"/>
          <p:cNvSpPr/>
          <p:nvPr/>
        </p:nvSpPr>
        <p:spPr>
          <a:xfrm>
            <a:off x="53340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6" name="Oval 225"/>
          <p:cNvSpPr/>
          <p:nvPr/>
        </p:nvSpPr>
        <p:spPr>
          <a:xfrm>
            <a:off x="3025941"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7" name="Oval 226"/>
          <p:cNvSpPr/>
          <p:nvPr/>
        </p:nvSpPr>
        <p:spPr>
          <a:xfrm>
            <a:off x="3025941"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8" name="Oval 227"/>
          <p:cNvSpPr/>
          <p:nvPr/>
        </p:nvSpPr>
        <p:spPr>
          <a:xfrm>
            <a:off x="35052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9" name="Oval 228"/>
          <p:cNvSpPr/>
          <p:nvPr/>
        </p:nvSpPr>
        <p:spPr>
          <a:xfrm>
            <a:off x="39624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t</a:t>
            </a:r>
          </a:p>
        </p:txBody>
      </p:sp>
      <p:sp>
        <p:nvSpPr>
          <p:cNvPr id="230" name="Oval 229"/>
          <p:cNvSpPr/>
          <p:nvPr/>
        </p:nvSpPr>
        <p:spPr>
          <a:xfrm>
            <a:off x="48768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31" name="Oval 230"/>
          <p:cNvSpPr/>
          <p:nvPr/>
        </p:nvSpPr>
        <p:spPr>
          <a:xfrm>
            <a:off x="53340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32" name="Oval 231"/>
          <p:cNvSpPr/>
          <p:nvPr/>
        </p:nvSpPr>
        <p:spPr>
          <a:xfrm>
            <a:off x="302594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d</a:t>
            </a:r>
          </a:p>
        </p:txBody>
      </p:sp>
      <p:sp>
        <p:nvSpPr>
          <p:cNvPr id="233" name="Oval 232"/>
          <p:cNvSpPr/>
          <p:nvPr/>
        </p:nvSpPr>
        <p:spPr>
          <a:xfrm>
            <a:off x="4419601"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34" name="Oval 233"/>
          <p:cNvSpPr/>
          <p:nvPr/>
        </p:nvSpPr>
        <p:spPr>
          <a:xfrm>
            <a:off x="3025941"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5" name="Oval 234"/>
          <p:cNvSpPr/>
          <p:nvPr/>
        </p:nvSpPr>
        <p:spPr>
          <a:xfrm>
            <a:off x="35052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6" name="Oval 235"/>
          <p:cNvSpPr/>
          <p:nvPr/>
        </p:nvSpPr>
        <p:spPr>
          <a:xfrm>
            <a:off x="39624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7" name="Oval 236"/>
          <p:cNvSpPr/>
          <p:nvPr/>
        </p:nvSpPr>
        <p:spPr>
          <a:xfrm>
            <a:off x="44196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8" name="Oval 237"/>
          <p:cNvSpPr/>
          <p:nvPr/>
        </p:nvSpPr>
        <p:spPr>
          <a:xfrm>
            <a:off x="48768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9" name="Oval 238"/>
          <p:cNvSpPr/>
          <p:nvPr/>
        </p:nvSpPr>
        <p:spPr>
          <a:xfrm>
            <a:off x="53340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240" name="Curved Connector 239"/>
          <p:cNvCxnSpPr/>
          <p:nvPr/>
        </p:nvCxnSpPr>
        <p:spPr>
          <a:xfrm rot="10800000" flipV="1">
            <a:off x="3030646" y="1538260"/>
            <a:ext cx="1588" cy="2259904"/>
          </a:xfrm>
          <a:prstGeom prst="curvedConnector3">
            <a:avLst>
              <a:gd name="adj1" fmla="val 52121553"/>
            </a:avLst>
          </a:prstGeom>
          <a:noFill/>
          <a:ln w="38100" cap="flat" cmpd="sng" algn="ctr">
            <a:solidFill>
              <a:srgbClr val="C00000"/>
            </a:solidFill>
            <a:prstDash val="solid"/>
            <a:headEnd type="none" w="med" len="med"/>
            <a:tailEnd type="triangle" w="lg" len="lg"/>
          </a:ln>
          <a:effectLst/>
        </p:spPr>
      </p:cxnSp>
      <p:cxnSp>
        <p:nvCxnSpPr>
          <p:cNvPr id="241" name="Curved Connector 240"/>
          <p:cNvCxnSpPr/>
          <p:nvPr/>
        </p:nvCxnSpPr>
        <p:spPr>
          <a:xfrm flipV="1">
            <a:off x="5791200" y="2563562"/>
            <a:ext cx="1588" cy="1258275"/>
          </a:xfrm>
          <a:prstGeom prst="curvedConnector3">
            <a:avLst>
              <a:gd name="adj1" fmla="val 41200832"/>
            </a:avLst>
          </a:prstGeom>
          <a:noFill/>
          <a:ln w="38100" cap="flat" cmpd="sng" algn="ctr">
            <a:solidFill>
              <a:srgbClr val="C00000"/>
            </a:solidFill>
            <a:prstDash val="solid"/>
            <a:headEnd type="none" w="med" len="med"/>
            <a:tailEnd type="triangle" w="lg" len="lg"/>
          </a:ln>
          <a:effectLst/>
        </p:spPr>
      </p:cxnSp>
      <p:sp>
        <p:nvSpPr>
          <p:cNvPr id="242" name="TextBox 241"/>
          <p:cNvSpPr txBox="1"/>
          <p:nvPr/>
        </p:nvSpPr>
        <p:spPr>
          <a:xfrm>
            <a:off x="3500421" y="4038600"/>
            <a:ext cx="18335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Row Buffer</a:t>
            </a:r>
          </a:p>
        </p:txBody>
      </p:sp>
      <p:sp>
        <p:nvSpPr>
          <p:cNvPr id="243" name="Rounded Rectangle 242"/>
          <p:cNvSpPr/>
          <p:nvPr/>
        </p:nvSpPr>
        <p:spPr>
          <a:xfrm>
            <a:off x="3048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44" name="Group 76"/>
          <p:cNvGrpSpPr/>
          <p:nvPr/>
        </p:nvGrpSpPr>
        <p:grpSpPr>
          <a:xfrm>
            <a:off x="3025941" y="2286000"/>
            <a:ext cx="2765259" cy="457200"/>
            <a:chOff x="3048000" y="3733800"/>
            <a:chExt cx="2765259" cy="457200"/>
          </a:xfrm>
        </p:grpSpPr>
        <p:sp>
          <p:nvSpPr>
            <p:cNvPr id="245" name="Oval 244"/>
            <p:cNvSpPr/>
            <p:nvPr/>
          </p:nvSpPr>
          <p:spPr>
            <a:xfrm>
              <a:off x="35272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6" name="Oval 245"/>
            <p:cNvSpPr/>
            <p:nvPr/>
          </p:nvSpPr>
          <p:spPr>
            <a:xfrm>
              <a:off x="39844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47" name="Oval 246"/>
            <p:cNvSpPr/>
            <p:nvPr/>
          </p:nvSpPr>
          <p:spPr>
            <a:xfrm>
              <a:off x="44416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8" name="Oval 247"/>
            <p:cNvSpPr/>
            <p:nvPr/>
          </p:nvSpPr>
          <p:spPr>
            <a:xfrm>
              <a:off x="48988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49" name="Oval 248"/>
            <p:cNvSpPr/>
            <p:nvPr/>
          </p:nvSpPr>
          <p:spPr>
            <a:xfrm>
              <a:off x="53560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50" name="Oval 249"/>
            <p:cNvSpPr/>
            <p:nvPr/>
          </p:nvSpPr>
          <p:spPr>
            <a:xfrm>
              <a:off x="3048000"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grpSp>
      <p:sp>
        <p:nvSpPr>
          <p:cNvPr id="251" name="Rounded Rectangle 250"/>
          <p:cNvSpPr/>
          <p:nvPr/>
        </p:nvSpPr>
        <p:spPr>
          <a:xfrm>
            <a:off x="35052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2" name="Rounded Rectangle 251"/>
          <p:cNvSpPr/>
          <p:nvPr/>
        </p:nvSpPr>
        <p:spPr>
          <a:xfrm>
            <a:off x="39624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3" name="Rounded Rectangle 252"/>
          <p:cNvSpPr/>
          <p:nvPr/>
        </p:nvSpPr>
        <p:spPr>
          <a:xfrm>
            <a:off x="44196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4" name="Rounded Rectangle 253"/>
          <p:cNvSpPr/>
          <p:nvPr/>
        </p:nvSpPr>
        <p:spPr>
          <a:xfrm>
            <a:off x="48768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5" name="Rounded Rectangle 254"/>
          <p:cNvSpPr/>
          <p:nvPr/>
        </p:nvSpPr>
        <p:spPr>
          <a:xfrm>
            <a:off x="5334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56" name="Group 88"/>
          <p:cNvGrpSpPr/>
          <p:nvPr/>
        </p:nvGrpSpPr>
        <p:grpSpPr>
          <a:xfrm>
            <a:off x="3048000" y="3352800"/>
            <a:ext cx="2743200" cy="685800"/>
            <a:chOff x="3048000" y="7696200"/>
            <a:chExt cx="2743200" cy="685800"/>
          </a:xfrm>
        </p:grpSpPr>
        <p:sp>
          <p:nvSpPr>
            <p:cNvPr id="257" name="Rounded Rectangle 256"/>
            <p:cNvSpPr/>
            <p:nvPr/>
          </p:nvSpPr>
          <p:spPr>
            <a:xfrm>
              <a:off x="3048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58" name="Rounded Rectangle 257"/>
            <p:cNvSpPr/>
            <p:nvPr/>
          </p:nvSpPr>
          <p:spPr>
            <a:xfrm>
              <a:off x="35052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59" name="Rounded Rectangle 258"/>
            <p:cNvSpPr/>
            <p:nvPr/>
          </p:nvSpPr>
          <p:spPr>
            <a:xfrm>
              <a:off x="39624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60" name="Rounded Rectangle 259"/>
            <p:cNvSpPr/>
            <p:nvPr/>
          </p:nvSpPr>
          <p:spPr>
            <a:xfrm>
              <a:off x="44196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61" name="Rounded Rectangle 260"/>
            <p:cNvSpPr/>
            <p:nvPr/>
          </p:nvSpPr>
          <p:spPr>
            <a:xfrm>
              <a:off x="48768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62" name="Rounded Rectangle 261"/>
            <p:cNvSpPr/>
            <p:nvPr/>
          </p:nvSpPr>
          <p:spPr>
            <a:xfrm>
              <a:off x="5334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grpSp>
      <p:sp>
        <p:nvSpPr>
          <p:cNvPr id="263" name="Rounded Rectangle 262"/>
          <p:cNvSpPr/>
          <p:nvPr/>
        </p:nvSpPr>
        <p:spPr>
          <a:xfrm>
            <a:off x="457200" y="4724400"/>
            <a:ext cx="8382000" cy="6096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1</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(copy data from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to row buffer)</a:t>
            </a:r>
          </a:p>
        </p:txBody>
      </p:sp>
      <p:sp>
        <p:nvSpPr>
          <p:cNvPr id="264" name="Rounded Rectangle 263"/>
          <p:cNvSpPr/>
          <p:nvPr/>
        </p:nvSpPr>
        <p:spPr>
          <a:xfrm>
            <a:off x="457200" y="5486400"/>
            <a:ext cx="8382000" cy="9144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2</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(disconnect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from row buffer, 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 copy data from row buffer to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a:t>
            </a:r>
          </a:p>
        </p:txBody>
      </p:sp>
    </p:spTree>
    <p:extLst>
      <p:ext uri="{BB962C8B-B14F-4D97-AF65-F5344CB8AC3E}">
        <p14:creationId xmlns:p14="http://schemas.microsoft.com/office/powerpoint/2010/main" val="198988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500"/>
                                        <p:tgtEl>
                                          <p:spTgt spid="2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1"/>
                                        </p:tgtEl>
                                        <p:attrNameLst>
                                          <p:attrName>style.visibility</p:attrName>
                                        </p:attrNameLst>
                                      </p:cBhvr>
                                      <p:to>
                                        <p:strVal val="visible"/>
                                      </p:to>
                                    </p:set>
                                    <p:animEffect transition="in" filter="fade">
                                      <p:cBhvr>
                                        <p:cTn id="18" dur="500"/>
                                        <p:tgtEl>
                                          <p:spTgt spid="241"/>
                                        </p:tgtEl>
                                      </p:cBhvr>
                                    </p:animEffect>
                                  </p:childTnLst>
                                </p:cTn>
                              </p:par>
                              <p:par>
                                <p:cTn id="19" presetID="10" presetClass="exit" presetSubtype="0" fill="hold" nodeType="withEffect">
                                  <p:stCondLst>
                                    <p:cond delay="0"/>
                                  </p:stCondLst>
                                  <p:childTnLst>
                                    <p:animEffect transition="out" filter="fade">
                                      <p:cBhvr>
                                        <p:cTn id="20" dur="500"/>
                                        <p:tgtEl>
                                          <p:spTgt spid="240"/>
                                        </p:tgtEl>
                                      </p:cBhvr>
                                    </p:animEffect>
                                    <p:set>
                                      <p:cBhvr>
                                        <p:cTn id="21" dur="1" fill="hold">
                                          <p:stCondLst>
                                            <p:cond delay="499"/>
                                          </p:stCondLst>
                                        </p:cTn>
                                        <p:tgtEl>
                                          <p:spTgt spid="24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500"/>
                                        <p:tgtEl>
                                          <p:spTgt spid="2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1A5712"/>
                </a:solidFill>
                <a:latin typeface="Garamond"/>
                <a:cs typeface="Garamond"/>
              </a:rPr>
              <a:t>RowClone: Inter-Bank</a:t>
            </a:r>
            <a:endParaRPr lang="en-US" dirty="0"/>
          </a:p>
        </p:txBody>
      </p:sp>
      <p:sp>
        <p:nvSpPr>
          <p:cNvPr id="84" name="Rounded Rectangle 83"/>
          <p:cNvSpPr/>
          <p:nvPr/>
        </p:nvSpPr>
        <p:spPr>
          <a:xfrm>
            <a:off x="1660269" y="1475095"/>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276600"/>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949549"/>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627495"/>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227695"/>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627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532495"/>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227695"/>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227695"/>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922895"/>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694295"/>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171349"/>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2084695"/>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989695"/>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313295"/>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578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2084695"/>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Tree>
    <p:extLst>
      <p:ext uri="{BB962C8B-B14F-4D97-AF65-F5344CB8AC3E}">
        <p14:creationId xmlns:p14="http://schemas.microsoft.com/office/powerpoint/2010/main" val="58020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163016" y="539978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95587" y="532501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74953" y="126876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a:solidFill>
                  <a:srgbClr val="1A5712"/>
                </a:solidFill>
                <a:latin typeface="Garamond"/>
                <a:cs typeface="Garamond"/>
              </a:rPr>
              <a:t>Generalized RowClone</a:t>
            </a:r>
          </a:p>
        </p:txBody>
      </p:sp>
      <p:sp>
        <p:nvSpPr>
          <p:cNvPr id="68" name="TextBox 67"/>
          <p:cNvSpPr txBox="1"/>
          <p:nvPr/>
        </p:nvSpPr>
        <p:spPr>
          <a:xfrm>
            <a:off x="5940152" y="395952"/>
            <a:ext cx="32763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ahoma"/>
                <a:ea typeface="ヒラギノ角ゴ ProN W6"/>
                <a:cs typeface="Tahoma"/>
              </a:rPr>
              <a:t>0.01% area cost</a:t>
            </a:r>
          </a:p>
        </p:txBody>
      </p:sp>
    </p:spTree>
    <p:extLst>
      <p:ext uri="{BB962C8B-B14F-4D97-AF65-F5344CB8AC3E}">
        <p14:creationId xmlns:p14="http://schemas.microsoft.com/office/powerpoint/2010/main" val="743465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RowClone: Fast Row Initialization</a:t>
            </a:r>
            <a:endParaRPr lang="en-US" dirty="0"/>
          </a:p>
        </p:txBody>
      </p:sp>
      <p:sp>
        <p:nvSpPr>
          <p:cNvPr id="4" name="Rectangle 3"/>
          <p:cNvSpPr/>
          <p:nvPr/>
        </p:nvSpPr>
        <p:spPr bwMode="auto">
          <a:xfrm>
            <a:off x="17526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 name="Rectangle 4"/>
          <p:cNvSpPr/>
          <p:nvPr/>
        </p:nvSpPr>
        <p:spPr bwMode="auto">
          <a:xfrm>
            <a:off x="222772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 name="Rectangle 5"/>
          <p:cNvSpPr/>
          <p:nvPr/>
        </p:nvSpPr>
        <p:spPr bwMode="auto">
          <a:xfrm>
            <a:off x="2698377"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7" name="Rectangle 6"/>
          <p:cNvSpPr/>
          <p:nvPr/>
        </p:nvSpPr>
        <p:spPr bwMode="auto">
          <a:xfrm>
            <a:off x="316005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8" name="Rectangle 7"/>
          <p:cNvSpPr/>
          <p:nvPr/>
        </p:nvSpPr>
        <p:spPr bwMode="auto">
          <a:xfrm>
            <a:off x="36396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9" name="Rectangle 8"/>
          <p:cNvSpPr/>
          <p:nvPr/>
        </p:nvSpPr>
        <p:spPr bwMode="auto">
          <a:xfrm>
            <a:off x="41148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0" name="Rectangle 9"/>
          <p:cNvSpPr/>
          <p:nvPr/>
        </p:nvSpPr>
        <p:spPr bwMode="auto">
          <a:xfrm>
            <a:off x="4585448"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1" name="Rectangle 10"/>
          <p:cNvSpPr/>
          <p:nvPr/>
        </p:nvSpPr>
        <p:spPr bwMode="auto">
          <a:xfrm>
            <a:off x="504713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2" name="Rectangle 11"/>
          <p:cNvSpPr/>
          <p:nvPr/>
        </p:nvSpPr>
        <p:spPr bwMode="auto">
          <a:xfrm>
            <a:off x="5526742"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3" name="Rectangle 12"/>
          <p:cNvSpPr/>
          <p:nvPr/>
        </p:nvSpPr>
        <p:spPr bwMode="auto">
          <a:xfrm>
            <a:off x="60018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4" name="Rectangle 13"/>
          <p:cNvSpPr/>
          <p:nvPr/>
        </p:nvSpPr>
        <p:spPr bwMode="auto">
          <a:xfrm>
            <a:off x="647251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5" name="Rectangle 14"/>
          <p:cNvSpPr/>
          <p:nvPr/>
        </p:nvSpPr>
        <p:spPr bwMode="auto">
          <a:xfrm>
            <a:off x="693420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6" name="Rectangle 15"/>
          <p:cNvSpPr/>
          <p:nvPr/>
        </p:nvSpPr>
        <p:spPr bwMode="auto">
          <a:xfrm>
            <a:off x="17526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7" name="Rectangle 16"/>
          <p:cNvSpPr/>
          <p:nvPr/>
        </p:nvSpPr>
        <p:spPr bwMode="auto">
          <a:xfrm>
            <a:off x="222772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8" name="Rectangle 17"/>
          <p:cNvSpPr/>
          <p:nvPr/>
        </p:nvSpPr>
        <p:spPr bwMode="auto">
          <a:xfrm>
            <a:off x="2698377"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9" name="Rectangle 18"/>
          <p:cNvSpPr/>
          <p:nvPr/>
        </p:nvSpPr>
        <p:spPr bwMode="auto">
          <a:xfrm>
            <a:off x="316005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0" name="Rectangle 19"/>
          <p:cNvSpPr/>
          <p:nvPr/>
        </p:nvSpPr>
        <p:spPr bwMode="auto">
          <a:xfrm>
            <a:off x="36396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1" name="Rectangle 20"/>
          <p:cNvSpPr/>
          <p:nvPr/>
        </p:nvSpPr>
        <p:spPr bwMode="auto">
          <a:xfrm>
            <a:off x="41148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2" name="Rectangle 21"/>
          <p:cNvSpPr/>
          <p:nvPr/>
        </p:nvSpPr>
        <p:spPr bwMode="auto">
          <a:xfrm>
            <a:off x="4585448"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3" name="Rectangle 22"/>
          <p:cNvSpPr/>
          <p:nvPr/>
        </p:nvSpPr>
        <p:spPr bwMode="auto">
          <a:xfrm>
            <a:off x="504713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4" name="Rectangle 23"/>
          <p:cNvSpPr/>
          <p:nvPr/>
        </p:nvSpPr>
        <p:spPr bwMode="auto">
          <a:xfrm>
            <a:off x="5526742"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5" name="Rectangle 24"/>
          <p:cNvSpPr/>
          <p:nvPr/>
        </p:nvSpPr>
        <p:spPr bwMode="auto">
          <a:xfrm>
            <a:off x="60018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6" name="Rectangle 25"/>
          <p:cNvSpPr/>
          <p:nvPr/>
        </p:nvSpPr>
        <p:spPr bwMode="auto">
          <a:xfrm>
            <a:off x="647251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7" name="Rectangle 26"/>
          <p:cNvSpPr/>
          <p:nvPr/>
        </p:nvSpPr>
        <p:spPr bwMode="auto">
          <a:xfrm>
            <a:off x="693420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8" name="Rectangle 27"/>
          <p:cNvSpPr/>
          <p:nvPr/>
        </p:nvSpPr>
        <p:spPr bwMode="auto">
          <a:xfrm>
            <a:off x="17526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9" name="Rectangle 28"/>
          <p:cNvSpPr/>
          <p:nvPr/>
        </p:nvSpPr>
        <p:spPr bwMode="auto">
          <a:xfrm>
            <a:off x="222772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0" name="Rectangle 29"/>
          <p:cNvSpPr/>
          <p:nvPr/>
        </p:nvSpPr>
        <p:spPr bwMode="auto">
          <a:xfrm>
            <a:off x="2698377"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1" name="Rectangle 30"/>
          <p:cNvSpPr/>
          <p:nvPr/>
        </p:nvSpPr>
        <p:spPr bwMode="auto">
          <a:xfrm>
            <a:off x="316005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2" name="Rectangle 31"/>
          <p:cNvSpPr/>
          <p:nvPr/>
        </p:nvSpPr>
        <p:spPr bwMode="auto">
          <a:xfrm>
            <a:off x="36396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3" name="Rectangle 32"/>
          <p:cNvSpPr/>
          <p:nvPr/>
        </p:nvSpPr>
        <p:spPr bwMode="auto">
          <a:xfrm>
            <a:off x="41148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4" name="Rectangle 33"/>
          <p:cNvSpPr/>
          <p:nvPr/>
        </p:nvSpPr>
        <p:spPr bwMode="auto">
          <a:xfrm>
            <a:off x="4585448"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5" name="Rectangle 34"/>
          <p:cNvSpPr/>
          <p:nvPr/>
        </p:nvSpPr>
        <p:spPr bwMode="auto">
          <a:xfrm>
            <a:off x="504713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6" name="Rectangle 35"/>
          <p:cNvSpPr/>
          <p:nvPr/>
        </p:nvSpPr>
        <p:spPr bwMode="auto">
          <a:xfrm>
            <a:off x="5526742"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7" name="Rectangle 36"/>
          <p:cNvSpPr/>
          <p:nvPr/>
        </p:nvSpPr>
        <p:spPr bwMode="auto">
          <a:xfrm>
            <a:off x="60018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8" name="Rectangle 37"/>
          <p:cNvSpPr/>
          <p:nvPr/>
        </p:nvSpPr>
        <p:spPr bwMode="auto">
          <a:xfrm>
            <a:off x="647251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9" name="Rectangle 38"/>
          <p:cNvSpPr/>
          <p:nvPr/>
        </p:nvSpPr>
        <p:spPr bwMode="auto">
          <a:xfrm>
            <a:off x="693420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40" name="Rectangle 39"/>
          <p:cNvSpPr/>
          <p:nvPr/>
        </p:nvSpPr>
        <p:spPr bwMode="auto">
          <a:xfrm>
            <a:off x="17526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1" name="Rectangle 40"/>
          <p:cNvSpPr/>
          <p:nvPr/>
        </p:nvSpPr>
        <p:spPr bwMode="auto">
          <a:xfrm>
            <a:off x="222772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2" name="Rectangle 41"/>
          <p:cNvSpPr/>
          <p:nvPr/>
        </p:nvSpPr>
        <p:spPr bwMode="auto">
          <a:xfrm>
            <a:off x="2698377"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3" name="Rectangle 42"/>
          <p:cNvSpPr/>
          <p:nvPr/>
        </p:nvSpPr>
        <p:spPr bwMode="auto">
          <a:xfrm>
            <a:off x="316005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4" name="Rectangle 43"/>
          <p:cNvSpPr/>
          <p:nvPr/>
        </p:nvSpPr>
        <p:spPr bwMode="auto">
          <a:xfrm>
            <a:off x="36396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5" name="Rectangle 44"/>
          <p:cNvSpPr/>
          <p:nvPr/>
        </p:nvSpPr>
        <p:spPr bwMode="auto">
          <a:xfrm>
            <a:off x="41148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6" name="Rectangle 45"/>
          <p:cNvSpPr/>
          <p:nvPr/>
        </p:nvSpPr>
        <p:spPr bwMode="auto">
          <a:xfrm>
            <a:off x="4585448"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7" name="Rectangle 46"/>
          <p:cNvSpPr/>
          <p:nvPr/>
        </p:nvSpPr>
        <p:spPr bwMode="auto">
          <a:xfrm>
            <a:off x="504713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8" name="Rectangle 47"/>
          <p:cNvSpPr/>
          <p:nvPr/>
        </p:nvSpPr>
        <p:spPr bwMode="auto">
          <a:xfrm>
            <a:off x="5526742"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9" name="Rectangle 48"/>
          <p:cNvSpPr/>
          <p:nvPr/>
        </p:nvSpPr>
        <p:spPr bwMode="auto">
          <a:xfrm>
            <a:off x="60018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0" name="Rectangle 49"/>
          <p:cNvSpPr/>
          <p:nvPr/>
        </p:nvSpPr>
        <p:spPr bwMode="auto">
          <a:xfrm>
            <a:off x="647251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1" name="Rectangle 50"/>
          <p:cNvSpPr/>
          <p:nvPr/>
        </p:nvSpPr>
        <p:spPr bwMode="auto">
          <a:xfrm>
            <a:off x="693420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grpSp>
        <p:nvGrpSpPr>
          <p:cNvPr id="52" name="Group 51"/>
          <p:cNvGrpSpPr/>
          <p:nvPr/>
        </p:nvGrpSpPr>
        <p:grpSpPr>
          <a:xfrm>
            <a:off x="1752600" y="3635052"/>
            <a:ext cx="5652248" cy="718528"/>
            <a:chOff x="1815351" y="3610404"/>
            <a:chExt cx="5652248" cy="718528"/>
          </a:xfrm>
        </p:grpSpPr>
        <p:sp>
          <p:nvSpPr>
            <p:cNvPr id="53" name="Rectangle 52"/>
            <p:cNvSpPr/>
            <p:nvPr/>
          </p:nvSpPr>
          <p:spPr bwMode="auto">
            <a:xfrm>
              <a:off x="18153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4" name="Rectangle 53"/>
            <p:cNvSpPr/>
            <p:nvPr/>
          </p:nvSpPr>
          <p:spPr bwMode="auto">
            <a:xfrm>
              <a:off x="229048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5" name="Rectangle 54"/>
            <p:cNvSpPr/>
            <p:nvPr/>
          </p:nvSpPr>
          <p:spPr bwMode="auto">
            <a:xfrm>
              <a:off x="2761128"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6" name="Rectangle 55"/>
            <p:cNvSpPr/>
            <p:nvPr/>
          </p:nvSpPr>
          <p:spPr bwMode="auto">
            <a:xfrm>
              <a:off x="322281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7" name="Rectangle 56"/>
            <p:cNvSpPr/>
            <p:nvPr/>
          </p:nvSpPr>
          <p:spPr bwMode="auto">
            <a:xfrm>
              <a:off x="37024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8" name="Rectangle 57"/>
            <p:cNvSpPr/>
            <p:nvPr/>
          </p:nvSpPr>
          <p:spPr bwMode="auto">
            <a:xfrm>
              <a:off x="41775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9" name="Rectangle 58"/>
            <p:cNvSpPr/>
            <p:nvPr/>
          </p:nvSpPr>
          <p:spPr bwMode="auto">
            <a:xfrm>
              <a:off x="4648199"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0" name="Rectangle 59"/>
            <p:cNvSpPr/>
            <p:nvPr/>
          </p:nvSpPr>
          <p:spPr bwMode="auto">
            <a:xfrm>
              <a:off x="510988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1" name="Rectangle 60"/>
            <p:cNvSpPr/>
            <p:nvPr/>
          </p:nvSpPr>
          <p:spPr bwMode="auto">
            <a:xfrm>
              <a:off x="5589493"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2" name="Rectangle 61"/>
            <p:cNvSpPr/>
            <p:nvPr/>
          </p:nvSpPr>
          <p:spPr bwMode="auto">
            <a:xfrm>
              <a:off x="60646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3" name="Rectangle 62"/>
            <p:cNvSpPr/>
            <p:nvPr/>
          </p:nvSpPr>
          <p:spPr bwMode="auto">
            <a:xfrm>
              <a:off x="653527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4" name="Rectangle 63"/>
            <p:cNvSpPr/>
            <p:nvPr/>
          </p:nvSpPr>
          <p:spPr bwMode="auto">
            <a:xfrm>
              <a:off x="699695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grpSp>
      <p:sp>
        <p:nvSpPr>
          <p:cNvPr id="66" name="TextBox 65"/>
          <p:cNvSpPr txBox="1"/>
          <p:nvPr/>
        </p:nvSpPr>
        <p:spPr>
          <a:xfrm>
            <a:off x="762000" y="4810780"/>
            <a:ext cx="2916824"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ヒラギノ角ゴ ProN W6"/>
              </a:rPr>
              <a:t>Fix a row at 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N W6"/>
              </a:rPr>
              <a:t>(0.5% loss in capacity)</a:t>
            </a:r>
          </a:p>
        </p:txBody>
      </p:sp>
      <p:cxnSp>
        <p:nvCxnSpPr>
          <p:cNvPr id="68" name="Shape 67"/>
          <p:cNvCxnSpPr>
            <a:stCxn id="40" idx="1"/>
          </p:cNvCxnSpPr>
          <p:nvPr/>
        </p:nvCxnSpPr>
        <p:spPr>
          <a:xfrm rot="10800000" flipV="1">
            <a:off x="1295400" y="3372598"/>
            <a:ext cx="457200" cy="1438182"/>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70" name="Slide Number Placeholder 69"/>
          <p:cNvSpPr>
            <a:spLocks noGrp="1"/>
          </p:cNvSpPr>
          <p:nvPr>
            <p:ph type="sldNum" sz="quarter" idx="4294967295"/>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800" b="0" i="0" u="none" strike="noStrike" kern="1200" cap="none" spc="0" normalizeH="0" baseline="0" noProof="0" smtClean="0">
                <a:ln>
                  <a:noFill/>
                </a:ln>
                <a:solidFill>
                  <a:prstClr val="black">
                    <a:tint val="75000"/>
                  </a:prstClr>
                </a:solidFill>
                <a:effectLst/>
                <a:uLnTx/>
                <a:uFillTx/>
                <a:latin typeface="Calibri"/>
                <a:ea typeface="ヒラギノ角ゴ ProN W6"/>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tint val="75000"/>
                </a:prstClr>
              </a:solidFill>
              <a:effectLst/>
              <a:uLnTx/>
              <a:uFillTx/>
              <a:latin typeface="Calibri"/>
              <a:ea typeface="ヒラギノ角ゴ ProN W6"/>
            </a:endParaRPr>
          </a:p>
        </p:txBody>
      </p:sp>
    </p:spTree>
    <p:extLst>
      <p:ext uri="{BB962C8B-B14F-4D97-AF65-F5344CB8AC3E}">
        <p14:creationId xmlns:p14="http://schemas.microsoft.com/office/powerpoint/2010/main" val="941642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1A5712"/>
                </a:solidFill>
                <a:cs typeface="Garamond"/>
              </a:rPr>
              <a:t>RowClone: Bulk Initialization</a:t>
            </a:r>
            <a:endParaRPr lang="en-US" sz="3600" dirty="0"/>
          </a:p>
        </p:txBody>
      </p:sp>
      <p:sp>
        <p:nvSpPr>
          <p:cNvPr id="3" name="Content Placeholder 2"/>
          <p:cNvSpPr>
            <a:spLocks noGrp="1"/>
          </p:cNvSpPr>
          <p:nvPr>
            <p:ph idx="1"/>
          </p:nvPr>
        </p:nvSpPr>
        <p:spPr>
          <a:xfrm>
            <a:off x="228600" y="1124744"/>
            <a:ext cx="8610600" cy="5123656"/>
          </a:xfrm>
        </p:spPr>
        <p:txBody>
          <a:bodyPr/>
          <a:lstStyle/>
          <a:p>
            <a:r>
              <a:rPr lang="en-US" dirty="0"/>
              <a:t>Initialization with arbitrary data</a:t>
            </a:r>
          </a:p>
          <a:p>
            <a:pPr lvl="1"/>
            <a:r>
              <a:rPr lang="en-US" dirty="0"/>
              <a:t>Initialize one row</a:t>
            </a:r>
          </a:p>
          <a:p>
            <a:pPr lvl="1"/>
            <a:r>
              <a:rPr lang="en-US" dirty="0"/>
              <a:t>Copy the data to other rows</a:t>
            </a:r>
          </a:p>
          <a:p>
            <a:pPr lvl="1"/>
            <a:endParaRPr lang="en-US" dirty="0"/>
          </a:p>
          <a:p>
            <a:r>
              <a:rPr lang="en-US" dirty="0"/>
              <a:t>Zero initialization (most common)</a:t>
            </a:r>
          </a:p>
          <a:p>
            <a:pPr lvl="1"/>
            <a:r>
              <a:rPr lang="en-US" dirty="0"/>
              <a:t>Reserve a row in each subarray (always zero)</a:t>
            </a:r>
          </a:p>
          <a:p>
            <a:pPr lvl="1"/>
            <a:r>
              <a:rPr lang="en-US" dirty="0"/>
              <a:t>Copy data from reserved row (FPM mode)</a:t>
            </a:r>
          </a:p>
          <a:p>
            <a:pPr lvl="1"/>
            <a:r>
              <a:rPr lang="en-US" sz="2400" b="1" dirty="0">
                <a:latin typeface="Arial" pitchFamily="34" charset="0"/>
                <a:cs typeface="Arial" pitchFamily="34" charset="0"/>
              </a:rPr>
              <a:t>6.0</a:t>
            </a:r>
            <a:r>
              <a:rPr lang="en-US" b="1" dirty="0"/>
              <a:t>X</a:t>
            </a:r>
            <a:r>
              <a:rPr lang="en-US" dirty="0"/>
              <a:t> lower latency, </a:t>
            </a:r>
            <a:r>
              <a:rPr lang="en-US" sz="2400" b="1" dirty="0">
                <a:latin typeface="Arial" pitchFamily="34" charset="0"/>
                <a:cs typeface="Arial" pitchFamily="34" charset="0"/>
              </a:rPr>
              <a:t>41.5</a:t>
            </a:r>
            <a:r>
              <a:rPr lang="en-US" b="1" dirty="0"/>
              <a:t>X</a:t>
            </a:r>
            <a:r>
              <a:rPr lang="en-US" dirty="0"/>
              <a:t> lower DRAM energy</a:t>
            </a:r>
          </a:p>
          <a:p>
            <a:pPr lvl="1"/>
            <a:r>
              <a:rPr lang="en-US" sz="2400" dirty="0">
                <a:latin typeface="Arial" pitchFamily="34" charset="0"/>
                <a:cs typeface="Arial" pitchFamily="34" charset="0"/>
              </a:rPr>
              <a:t>0.2%</a:t>
            </a:r>
            <a:r>
              <a:rPr lang="en-US" sz="2400" dirty="0"/>
              <a:t> </a:t>
            </a:r>
            <a:r>
              <a:rPr lang="en-US" dirty="0"/>
              <a:t>loss in capacity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647655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1A5712"/>
                </a:solidFill>
                <a:cs typeface="Garamond"/>
              </a:rPr>
              <a:t>RowClone: Latency &amp; Energy Benefits</a:t>
            </a:r>
            <a:endParaRPr lang="en-US" sz="3600"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7" name="Chart 16"/>
          <p:cNvGraphicFramePr/>
          <p:nvPr/>
        </p:nvGraphicFramePr>
        <p:xfrm>
          <a:off x="381000" y="1295400"/>
          <a:ext cx="3886200"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nvGraphicFramePr>
        <p:xfrm>
          <a:off x="4724400" y="1219200"/>
          <a:ext cx="401002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1143000" y="1824335"/>
            <a:ext cx="915251"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11.6x</a:t>
            </a:r>
          </a:p>
        </p:txBody>
      </p:sp>
      <p:sp>
        <p:nvSpPr>
          <p:cNvPr id="20" name="TextBox 19"/>
          <p:cNvSpPr txBox="1"/>
          <p:nvPr/>
        </p:nvSpPr>
        <p:spPr>
          <a:xfrm>
            <a:off x="1828800" y="32721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1.9x</a:t>
            </a:r>
          </a:p>
        </p:txBody>
      </p:sp>
      <p:sp>
        <p:nvSpPr>
          <p:cNvPr id="21" name="TextBox 20"/>
          <p:cNvSpPr txBox="1"/>
          <p:nvPr/>
        </p:nvSpPr>
        <p:spPr>
          <a:xfrm>
            <a:off x="3424443" y="25101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6.0x</a:t>
            </a:r>
          </a:p>
        </p:txBody>
      </p:sp>
      <p:sp>
        <p:nvSpPr>
          <p:cNvPr id="22" name="TextBox 21"/>
          <p:cNvSpPr txBox="1"/>
          <p:nvPr/>
        </p:nvSpPr>
        <p:spPr>
          <a:xfrm>
            <a:off x="2590800" y="34245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1.0x</a:t>
            </a:r>
          </a:p>
        </p:txBody>
      </p:sp>
      <p:sp>
        <p:nvSpPr>
          <p:cNvPr id="23" name="TextBox 22"/>
          <p:cNvSpPr txBox="1"/>
          <p:nvPr/>
        </p:nvSpPr>
        <p:spPr>
          <a:xfrm>
            <a:off x="5410200" y="1676400"/>
            <a:ext cx="93807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74.4x</a:t>
            </a:r>
          </a:p>
        </p:txBody>
      </p:sp>
      <p:sp>
        <p:nvSpPr>
          <p:cNvPr id="24" name="TextBox 23"/>
          <p:cNvSpPr txBox="1"/>
          <p:nvPr/>
        </p:nvSpPr>
        <p:spPr>
          <a:xfrm>
            <a:off x="6243843" y="35007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3.2x</a:t>
            </a:r>
          </a:p>
        </p:txBody>
      </p:sp>
      <p:sp>
        <p:nvSpPr>
          <p:cNvPr id="25" name="TextBox 24"/>
          <p:cNvSpPr txBox="1"/>
          <p:nvPr/>
        </p:nvSpPr>
        <p:spPr>
          <a:xfrm>
            <a:off x="7082043" y="3500735"/>
            <a:ext cx="76655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1.5x</a:t>
            </a:r>
          </a:p>
        </p:txBody>
      </p:sp>
      <p:sp>
        <p:nvSpPr>
          <p:cNvPr id="26" name="TextBox 25"/>
          <p:cNvSpPr txBox="1"/>
          <p:nvPr/>
        </p:nvSpPr>
        <p:spPr>
          <a:xfrm>
            <a:off x="7696200" y="2281535"/>
            <a:ext cx="938077" cy="461665"/>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Arial" pitchFamily="34" charset="0"/>
                <a:ea typeface=""/>
                <a:cs typeface="Arial" pitchFamily="34" charset="0"/>
              </a:rPr>
              <a:t>41.5x</a:t>
            </a:r>
          </a:p>
        </p:txBody>
      </p:sp>
      <p:sp>
        <p:nvSpPr>
          <p:cNvPr id="27" name="Rounded Rectangle 26"/>
          <p:cNvSpPr/>
          <p:nvPr/>
        </p:nvSpPr>
        <p:spPr>
          <a:xfrm>
            <a:off x="304800" y="44958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
                <a:cs typeface="+mn-cs"/>
              </a:rPr>
              <a:t>Very low cost: </a:t>
            </a:r>
            <a:r>
              <a:rPr kumimoji="0" lang="en-US" sz="2800" b="1" i="0" u="none" strike="noStrike" kern="0" cap="none" spc="0" normalizeH="0" baseline="0" noProof="0" dirty="0">
                <a:ln>
                  <a:noFill/>
                </a:ln>
                <a:solidFill>
                  <a:srgbClr val="262626"/>
                </a:solidFill>
                <a:effectLst/>
                <a:uLnTx/>
                <a:uFillTx/>
                <a:latin typeface="Arial" pitchFamily="34" charset="0"/>
                <a:ea typeface=""/>
                <a:cs typeface="Arial" pitchFamily="34" charset="0"/>
              </a:rPr>
              <a:t>0.01%</a:t>
            </a:r>
            <a:r>
              <a:rPr kumimoji="0" lang="en-US" sz="3200" b="1" i="0" u="none" strike="noStrike" kern="0" cap="none" spc="0" normalizeH="0" baseline="0" noProof="0" dirty="0">
                <a:ln>
                  <a:noFill/>
                </a:ln>
                <a:solidFill>
                  <a:srgbClr val="262626"/>
                </a:solidFill>
                <a:effectLst/>
                <a:uLnTx/>
                <a:uFillTx/>
                <a:latin typeface="Corbel"/>
                <a:ea typeface=""/>
                <a:cs typeface="+mn-cs"/>
              </a:rPr>
              <a:t> increase in die area</a:t>
            </a:r>
          </a:p>
        </p:txBody>
      </p:sp>
    </p:spTree>
    <p:extLst>
      <p:ext uri="{BB962C8B-B14F-4D97-AF65-F5344CB8AC3E}">
        <p14:creationId xmlns:p14="http://schemas.microsoft.com/office/powerpoint/2010/main" val="1772748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7"/>
                                        </p:tgtEl>
                                        <p:attrNameLst>
                                          <p:attrName>style.opacity</p:attrName>
                                        </p:attrNameLst>
                                      </p:cBhvr>
                                      <p:to>
                                        <p:strVal val="0.25"/>
                                      </p:to>
                                    </p:set>
                                    <p:animEffect filter="image" prLst="opacity: 0.25">
                                      <p:cBhvr rctx="IE">
                                        <p:cTn id="7" dur="indefinite"/>
                                        <p:tgtEl>
                                          <p:spTgt spid="17"/>
                                        </p:tgtEl>
                                      </p:cBhvr>
                                    </p:animEffect>
                                  </p:childTnLst>
                                </p:cTn>
                              </p:par>
                              <p:par>
                                <p:cTn id="8" presetID="9" presetClass="emph" presetSubtype="0" grpId="0" nodeType="withEffect">
                                  <p:stCondLst>
                                    <p:cond delay="0"/>
                                  </p:stCondLst>
                                  <p:childTnLst>
                                    <p:set>
                                      <p:cBhvr rctx="PPT">
                                        <p:cTn id="9" dur="indefinite"/>
                                        <p:tgtEl>
                                          <p:spTgt spid="18"/>
                                        </p:tgtEl>
                                        <p:attrNameLst>
                                          <p:attrName>style.opacity</p:attrName>
                                        </p:attrNameLst>
                                      </p:cBhvr>
                                      <p:to>
                                        <p:strVal val="0.25"/>
                                      </p:to>
                                    </p:set>
                                    <p:animEffect filter="image" prLst="opacity: 0.25">
                                      <p:cBhvr rctx="IE">
                                        <p:cTn id="10" dur="indefinite"/>
                                        <p:tgtEl>
                                          <p:spTgt spid="18"/>
                                        </p:tgtEl>
                                      </p:cBhvr>
                                    </p:animEffect>
                                  </p:childTnLst>
                                </p:cTn>
                              </p:par>
                              <p:par>
                                <p:cTn id="11" presetID="9" presetClass="emph" presetSubtype="0" grpId="0" nodeType="withEffect">
                                  <p:stCondLst>
                                    <p:cond delay="0"/>
                                  </p:stCondLst>
                                  <p:childTnLst>
                                    <p:set>
                                      <p:cBhvr rctx="PPT">
                                        <p:cTn id="12" dur="indefinite"/>
                                        <p:tgtEl>
                                          <p:spTgt spid="19"/>
                                        </p:tgtEl>
                                        <p:attrNameLst>
                                          <p:attrName>style.opacity</p:attrName>
                                        </p:attrNameLst>
                                      </p:cBhvr>
                                      <p:to>
                                        <p:strVal val="0.25"/>
                                      </p:to>
                                    </p:set>
                                    <p:animEffect filter="image" prLst="opacity: 0.25">
                                      <p:cBhvr rctx="IE">
                                        <p:cTn id="13" dur="indefinite"/>
                                        <p:tgtEl>
                                          <p:spTgt spid="19"/>
                                        </p:tgtEl>
                                      </p:cBhvr>
                                    </p:animEffect>
                                  </p:childTnLst>
                                </p:cTn>
                              </p:par>
                              <p:par>
                                <p:cTn id="14" presetID="9" presetClass="emph" presetSubtype="0" grpId="0" nodeType="withEffect">
                                  <p:stCondLst>
                                    <p:cond delay="0"/>
                                  </p:stCondLst>
                                  <p:childTnLst>
                                    <p:set>
                                      <p:cBhvr rctx="PPT">
                                        <p:cTn id="15" dur="indefinite"/>
                                        <p:tgtEl>
                                          <p:spTgt spid="20"/>
                                        </p:tgtEl>
                                        <p:attrNameLst>
                                          <p:attrName>style.opacity</p:attrName>
                                        </p:attrNameLst>
                                      </p:cBhvr>
                                      <p:to>
                                        <p:strVal val="0.25"/>
                                      </p:to>
                                    </p:set>
                                    <p:animEffect filter="image" prLst="opacity: 0.25">
                                      <p:cBhvr rctx="IE">
                                        <p:cTn id="16" dur="indefinite"/>
                                        <p:tgtEl>
                                          <p:spTgt spid="20"/>
                                        </p:tgtEl>
                                      </p:cBhvr>
                                    </p:animEffect>
                                  </p:childTnLst>
                                </p:cTn>
                              </p:par>
                              <p:par>
                                <p:cTn id="17" presetID="9" presetClass="emph" presetSubtype="0" grpId="0" nodeType="withEffect">
                                  <p:stCondLst>
                                    <p:cond delay="0"/>
                                  </p:stCondLst>
                                  <p:childTnLst>
                                    <p:set>
                                      <p:cBhvr rctx="PPT">
                                        <p:cTn id="18" dur="indefinite"/>
                                        <p:tgtEl>
                                          <p:spTgt spid="21"/>
                                        </p:tgtEl>
                                        <p:attrNameLst>
                                          <p:attrName>style.opacity</p:attrName>
                                        </p:attrNameLst>
                                      </p:cBhvr>
                                      <p:to>
                                        <p:strVal val="0.25"/>
                                      </p:to>
                                    </p:set>
                                    <p:animEffect filter="image" prLst="opacity: 0.25">
                                      <p:cBhvr rctx="IE">
                                        <p:cTn id="19" dur="indefinite"/>
                                        <p:tgtEl>
                                          <p:spTgt spid="21"/>
                                        </p:tgtEl>
                                      </p:cBhvr>
                                    </p:animEffect>
                                  </p:childTnLst>
                                </p:cTn>
                              </p:par>
                              <p:par>
                                <p:cTn id="20" presetID="9" presetClass="emph" presetSubtype="0" grpId="0" nodeType="withEffect">
                                  <p:stCondLst>
                                    <p:cond delay="0"/>
                                  </p:stCondLst>
                                  <p:childTnLst>
                                    <p:set>
                                      <p:cBhvr rctx="PPT">
                                        <p:cTn id="21" dur="indefinite"/>
                                        <p:tgtEl>
                                          <p:spTgt spid="22"/>
                                        </p:tgtEl>
                                        <p:attrNameLst>
                                          <p:attrName>style.opacity</p:attrName>
                                        </p:attrNameLst>
                                      </p:cBhvr>
                                      <p:to>
                                        <p:strVal val="0.25"/>
                                      </p:to>
                                    </p:set>
                                    <p:animEffect filter="image" prLst="opacity: 0.25">
                                      <p:cBhvr rctx="IE">
                                        <p:cTn id="22" dur="indefinite"/>
                                        <p:tgtEl>
                                          <p:spTgt spid="22"/>
                                        </p:tgtEl>
                                      </p:cBhvr>
                                    </p:animEffect>
                                  </p:childTnLst>
                                </p:cTn>
                              </p:par>
                              <p:par>
                                <p:cTn id="23" presetID="9" presetClass="emph" presetSubtype="0" grpId="0" nodeType="withEffect">
                                  <p:stCondLst>
                                    <p:cond delay="0"/>
                                  </p:stCondLst>
                                  <p:childTnLst>
                                    <p:set>
                                      <p:cBhvr rctx="PPT">
                                        <p:cTn id="24" dur="indefinite"/>
                                        <p:tgtEl>
                                          <p:spTgt spid="23"/>
                                        </p:tgtEl>
                                        <p:attrNameLst>
                                          <p:attrName>style.opacity</p:attrName>
                                        </p:attrNameLst>
                                      </p:cBhvr>
                                      <p:to>
                                        <p:strVal val="0.25"/>
                                      </p:to>
                                    </p:set>
                                    <p:animEffect filter="image" prLst="opacity: 0.25">
                                      <p:cBhvr rctx="IE">
                                        <p:cTn id="25" dur="indefinite"/>
                                        <p:tgtEl>
                                          <p:spTgt spid="23"/>
                                        </p:tgtEl>
                                      </p:cBhvr>
                                    </p:animEffect>
                                  </p:childTnLst>
                                </p:cTn>
                              </p:par>
                              <p:par>
                                <p:cTn id="26" presetID="9" presetClass="emph" presetSubtype="0" grpId="0" nodeType="withEffect">
                                  <p:stCondLst>
                                    <p:cond delay="0"/>
                                  </p:stCondLst>
                                  <p:childTnLst>
                                    <p:set>
                                      <p:cBhvr rctx="PPT">
                                        <p:cTn id="27" dur="indefinite"/>
                                        <p:tgtEl>
                                          <p:spTgt spid="24"/>
                                        </p:tgtEl>
                                        <p:attrNameLst>
                                          <p:attrName>style.opacity</p:attrName>
                                        </p:attrNameLst>
                                      </p:cBhvr>
                                      <p:to>
                                        <p:strVal val="0.25"/>
                                      </p:to>
                                    </p:set>
                                    <p:animEffect filter="image" prLst="opacity: 0.25">
                                      <p:cBhvr rctx="IE">
                                        <p:cTn id="28" dur="indefinite"/>
                                        <p:tgtEl>
                                          <p:spTgt spid="24"/>
                                        </p:tgtEl>
                                      </p:cBhvr>
                                    </p:animEffect>
                                  </p:childTnLst>
                                </p:cTn>
                              </p:par>
                              <p:par>
                                <p:cTn id="29" presetID="9" presetClass="emph" presetSubtype="0" grpId="0" nodeType="withEffect">
                                  <p:stCondLst>
                                    <p:cond delay="0"/>
                                  </p:stCondLst>
                                  <p:childTnLst>
                                    <p:set>
                                      <p:cBhvr rctx="PPT">
                                        <p:cTn id="30" dur="indefinite"/>
                                        <p:tgtEl>
                                          <p:spTgt spid="25"/>
                                        </p:tgtEl>
                                        <p:attrNameLst>
                                          <p:attrName>style.opacity</p:attrName>
                                        </p:attrNameLst>
                                      </p:cBhvr>
                                      <p:to>
                                        <p:strVal val="0.25"/>
                                      </p:to>
                                    </p:set>
                                    <p:animEffect filter="image" prLst="opacity: 0.25">
                                      <p:cBhvr rctx="IE">
                                        <p:cTn id="31" dur="indefinite"/>
                                        <p:tgtEl>
                                          <p:spTgt spid="25"/>
                                        </p:tgtEl>
                                      </p:cBhvr>
                                    </p:animEffect>
                                  </p:childTnLst>
                                </p:cTn>
                              </p:par>
                              <p:par>
                                <p:cTn id="32" presetID="9" presetClass="emph" presetSubtype="0" grpId="0" nodeType="withEffect">
                                  <p:stCondLst>
                                    <p:cond delay="0"/>
                                  </p:stCondLst>
                                  <p:childTnLst>
                                    <p:set>
                                      <p:cBhvr rctx="PPT">
                                        <p:cTn id="33" dur="indefinite"/>
                                        <p:tgtEl>
                                          <p:spTgt spid="26"/>
                                        </p:tgtEl>
                                        <p:attrNameLst>
                                          <p:attrName>style.opacity</p:attrName>
                                        </p:attrNameLst>
                                      </p:cBhvr>
                                      <p:to>
                                        <p:strVal val="0.25"/>
                                      </p:to>
                                    </p:set>
                                    <p:animEffect filter="image" prLst="opacity: 0.25">
                                      <p:cBhvr rctx="IE">
                                        <p:cTn id="34" dur="indefinite"/>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 and Initialization in Workloads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2" name="Chart 11"/>
          <p:cNvGraphicFramePr/>
          <p:nvPr/>
        </p:nvGraphicFramePr>
        <p:xfrm>
          <a:off x="609600" y="1295400"/>
          <a:ext cx="8164285" cy="478100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1828800" y="1981200"/>
            <a:ext cx="762000" cy="19050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4" name="Oval 13"/>
          <p:cNvSpPr/>
          <p:nvPr/>
        </p:nvSpPr>
        <p:spPr>
          <a:xfrm>
            <a:off x="2971800" y="1981200"/>
            <a:ext cx="762000" cy="1371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5" name="Oval 14"/>
          <p:cNvSpPr/>
          <p:nvPr/>
        </p:nvSpPr>
        <p:spPr>
          <a:xfrm>
            <a:off x="4191000" y="1981200"/>
            <a:ext cx="762000" cy="2514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6" name="Oval 15"/>
          <p:cNvSpPr/>
          <p:nvPr/>
        </p:nvSpPr>
        <p:spPr>
          <a:xfrm>
            <a:off x="5334000" y="1981200"/>
            <a:ext cx="762000" cy="5334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7" name="Oval 16"/>
          <p:cNvSpPr/>
          <p:nvPr/>
        </p:nvSpPr>
        <p:spPr>
          <a:xfrm>
            <a:off x="6477000" y="1981200"/>
            <a:ext cx="762000" cy="6858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8" name="Oval 17"/>
          <p:cNvSpPr/>
          <p:nvPr/>
        </p:nvSpPr>
        <p:spPr>
          <a:xfrm>
            <a:off x="7620000" y="1981200"/>
            <a:ext cx="762000" cy="31242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Tree>
    <p:extLst>
      <p:ext uri="{BB962C8B-B14F-4D97-AF65-F5344CB8AC3E}">
        <p14:creationId xmlns:p14="http://schemas.microsoft.com/office/powerpoint/2010/main" val="339502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2"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5" grpId="0" animBg="1"/>
      <p:bldP spid="15" grpId="1" animBg="1"/>
      <p:bldP spid="15" grpId="2" animBg="1"/>
      <p:bldP spid="16" grpId="0" animBg="1"/>
      <p:bldP spid="16" grpId="1" animBg="1"/>
      <p:bldP spid="17" grpId="0" animBg="1"/>
      <p:bldP spid="17" grpId="1" animBg="1"/>
      <p:bldP spid="18" grpId="0" animBg="1"/>
      <p:bldP spid="18" grpId="1" animBg="1"/>
      <p:bldP spid="18"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a:solidFill>
                  <a:srgbClr val="1A5712"/>
                </a:solidFill>
                <a:latin typeface="Garamond"/>
                <a:cs typeface="Garamond"/>
              </a:rPr>
              <a:t>RowClone: Application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128"/>
              <a:cs typeface="+mn-cs"/>
            </a:endParaRPr>
          </a:p>
        </p:txBody>
      </p:sp>
      <p:graphicFrame>
        <p:nvGraphicFramePr>
          <p:cNvPr id="6" name="Chart 5"/>
          <p:cNvGraphicFramePr/>
          <p:nvPr>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8050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2621887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a:solidFill>
                  <a:srgbClr val="1A5712"/>
                </a:solidFill>
                <a:latin typeface="Garamond"/>
                <a:cs typeface="Garamond"/>
              </a:rPr>
              <a:t>End-to-End System Design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128"/>
              <a:cs typeface="+mn-cs"/>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 DRAM (RowClone)</a:t>
            </a:r>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Microarchitecture</a:t>
            </a:r>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ISA</a:t>
            </a:r>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Operating System</a:t>
            </a:r>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Application</a:t>
            </a:r>
          </a:p>
        </p:txBody>
      </p:sp>
      <p:sp>
        <p:nvSpPr>
          <p:cNvPr id="28" name="TextBox 27"/>
          <p:cNvSpPr txBox="1"/>
          <p:nvPr/>
        </p:nvSpPr>
        <p:spPr>
          <a:xfrm>
            <a:off x="4648200" y="1412776"/>
            <a:ext cx="4191000" cy="1200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communicate occurrences of bulk copy/initialization across layers?</a:t>
            </a:r>
          </a:p>
        </p:txBody>
      </p:sp>
      <p:sp>
        <p:nvSpPr>
          <p:cNvPr id="29" name="TextBox 28"/>
          <p:cNvSpPr txBox="1"/>
          <p:nvPr/>
        </p:nvSpPr>
        <p:spPr>
          <a:xfrm>
            <a:off x="4648200" y="4491117"/>
            <a:ext cx="4191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maximize latency and energy savings?</a:t>
            </a:r>
          </a:p>
        </p:txBody>
      </p:sp>
      <p:sp>
        <p:nvSpPr>
          <p:cNvPr id="30" name="TextBox 29"/>
          <p:cNvSpPr txBox="1"/>
          <p:nvPr/>
        </p:nvSpPr>
        <p:spPr>
          <a:xfrm>
            <a:off x="4648200" y="3197294"/>
            <a:ext cx="4191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ensure cache coherence?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endParaRPr>
          </a:p>
        </p:txBody>
      </p:sp>
      <p:sp>
        <p:nvSpPr>
          <p:cNvPr id="31" name="TextBox 30"/>
          <p:cNvSpPr txBox="1"/>
          <p:nvPr/>
        </p:nvSpPr>
        <p:spPr>
          <a:xfrm>
            <a:off x="4648200" y="5714092"/>
            <a:ext cx="419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ahoma"/>
                <a:ea typeface=""/>
                <a:cs typeface="Tahoma"/>
              </a:rPr>
              <a:t>How to handle data reuse?</a:t>
            </a:r>
          </a:p>
        </p:txBody>
      </p:sp>
    </p:spTree>
    <p:extLst>
      <p:ext uri="{BB962C8B-B14F-4D97-AF65-F5344CB8AC3E}">
        <p14:creationId xmlns:p14="http://schemas.microsoft.com/office/powerpoint/2010/main" val="424892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51</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52</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54</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55</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12397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356370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Operation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6" name="Picture 5"/>
          <p:cNvPicPr>
            <a:picLocks noChangeAspect="1"/>
          </p:cNvPicPr>
          <p:nvPr/>
        </p:nvPicPr>
        <p:blipFill>
          <a:blip r:embed="rId2"/>
          <a:stretch>
            <a:fillRect/>
          </a:stretch>
        </p:blipFill>
        <p:spPr>
          <a:xfrm>
            <a:off x="0" y="1830477"/>
            <a:ext cx="9144000" cy="3197046"/>
          </a:xfrm>
          <a:prstGeom prst="rect">
            <a:avLst/>
          </a:prstGeom>
        </p:spPr>
      </p:pic>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
                <a:cs typeface="+mn-cs"/>
              </a:rPr>
              <a:t>Seshadri+, “</a:t>
            </a:r>
            <a:r>
              <a:rPr kumimoji="0" lang="en-US" sz="1325" b="0" i="0" u="none" strike="noStrike" kern="1200" cap="none" spc="0" normalizeH="0" baseline="0" noProof="0" dirty="0">
                <a:ln>
                  <a:noFill/>
                </a:ln>
                <a:solidFill>
                  <a:srgbClr val="0000FF"/>
                </a:solidFill>
                <a:effectLst/>
                <a:uLnTx/>
                <a:uFillTx/>
                <a:latin typeface="Tahoma"/>
                <a:ea typeface=""/>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
                <a:cs typeface="+mn-cs"/>
              </a:rPr>
              <a:t>,” MICRO 2017.</a:t>
            </a:r>
          </a:p>
        </p:txBody>
      </p:sp>
    </p:spTree>
    <p:extLst>
      <p:ext uri="{BB962C8B-B14F-4D97-AF65-F5344CB8AC3E}">
        <p14:creationId xmlns:p14="http://schemas.microsoft.com/office/powerpoint/2010/main" val="3654215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062673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61</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62</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67</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68</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69</a:t>
            </a:fld>
            <a:endParaRPr lang="en-US"/>
          </a:p>
        </p:txBody>
      </p:sp>
    </p:spTree>
    <p:extLst>
      <p:ext uri="{BB962C8B-B14F-4D97-AF65-F5344CB8AC3E}">
        <p14:creationId xmlns:p14="http://schemas.microsoft.com/office/powerpoint/2010/main" val="70117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56507627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71</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75</a:t>
            </a:fld>
            <a:endParaRPr lang="en-US" altLang="en-US">
              <a:solidFill>
                <a:srgbClr val="000000"/>
              </a:solidFill>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104655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76</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77</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79</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Sub-Agenda: In-Memory Computation</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b="1" dirty="0">
                <a:solidFill>
                  <a:srgbClr val="FF0000"/>
                </a:solidFill>
                <a:latin typeface="Tahoma" charset="0"/>
                <a:ea typeface="ＭＳ Ｐゴシック" charset="0"/>
                <a:cs typeface="ＭＳ Ｐゴシック" charset="0"/>
              </a:rPr>
              <a:t>The Need for Intelligent Memory Controllers</a:t>
            </a:r>
          </a:p>
          <a:p>
            <a:pPr lvl="1" eaLnBrk="1" hangingPunct="1"/>
            <a:r>
              <a:rPr lang="en-US" b="1" dirty="0">
                <a:solidFill>
                  <a:srgbClr val="FF00C4"/>
                </a:solidFill>
                <a:latin typeface="Tahoma" charset="0"/>
                <a:ea typeface="ＭＳ Ｐゴシック" charset="0"/>
                <a:cs typeface="ＭＳ Ｐゴシック" charset="0"/>
              </a:rPr>
              <a:t>Bottom Up: Push from Circuits and Devices</a:t>
            </a:r>
          </a:p>
          <a:p>
            <a:pPr lvl="1" eaLnBrk="1" hangingPunct="1"/>
            <a:r>
              <a:rPr lang="en-US" b="1"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8</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145080564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21920864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205138818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108694933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84</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87</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00497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and Opportunity</a:t>
            </a:r>
          </a:p>
        </p:txBody>
      </p:sp>
      <p:sp>
        <p:nvSpPr>
          <p:cNvPr id="3" name="Content Placeholder 2"/>
          <p:cNvSpPr>
            <a:spLocks noGrp="1"/>
          </p:cNvSpPr>
          <p:nvPr>
            <p:ph idx="1"/>
          </p:nvPr>
        </p:nvSpPr>
        <p:spPr>
          <a:xfrm>
            <a:off x="228600" y="1219200"/>
            <a:ext cx="8610600" cy="5029200"/>
          </a:xfrm>
        </p:spPr>
        <p:txBody>
          <a:bodyPr/>
          <a:lstStyle/>
          <a:p>
            <a:r>
              <a:rPr lang="en-US" dirty="0">
                <a:solidFill>
                  <a:srgbClr val="0432FF"/>
                </a:solidFill>
              </a:rPr>
              <a:t>High latency and high energy caused by data movement</a:t>
            </a:r>
          </a:p>
          <a:p>
            <a:pPr lvl="1"/>
            <a:r>
              <a:rPr lang="en-US" dirty="0"/>
              <a:t>Long, energy-hungry interconnects</a:t>
            </a:r>
          </a:p>
          <a:p>
            <a:pPr lvl="1"/>
            <a:r>
              <a:rPr lang="en-US" dirty="0"/>
              <a:t>Energy-hungry electrical interfaces</a:t>
            </a:r>
          </a:p>
          <a:p>
            <a:pPr lvl="1"/>
            <a:r>
              <a:rPr lang="en-US" dirty="0"/>
              <a:t>Movement of large amounts of data</a:t>
            </a:r>
          </a:p>
          <a:p>
            <a:pPr lvl="1"/>
            <a:endParaRPr lang="en-US" dirty="0"/>
          </a:p>
          <a:p>
            <a:r>
              <a:rPr lang="en-US" dirty="0"/>
              <a:t>Opportunity: </a:t>
            </a:r>
            <a:r>
              <a:rPr lang="en-US" dirty="0">
                <a:solidFill>
                  <a:srgbClr val="FF0000"/>
                </a:solidFill>
              </a:rPr>
              <a:t>Minimize data movement by performing computation directly where the data resides</a:t>
            </a:r>
          </a:p>
          <a:p>
            <a:pPr lvl="1"/>
            <a:r>
              <a:rPr lang="en-US" dirty="0"/>
              <a:t>Processing in memory (PIM)</a:t>
            </a:r>
          </a:p>
          <a:p>
            <a:pPr lvl="1"/>
            <a:r>
              <a:rPr lang="en-US" dirty="0"/>
              <a:t>In-memory computation/processing</a:t>
            </a:r>
          </a:p>
          <a:p>
            <a:pPr lvl="1"/>
            <a:r>
              <a:rPr lang="en-US" dirty="0"/>
              <a:t>Near-data processing (NDP)</a:t>
            </a:r>
          </a:p>
          <a:p>
            <a:pPr lvl="1"/>
            <a:r>
              <a:rPr lang="en-US" dirty="0"/>
              <a:t>General concept applicable to any data storage &amp; movement unit (caches, SSDs, main memory, network, controllers)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538633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Advantages &amp; Disadvantages</a:t>
            </a:r>
          </a:p>
        </p:txBody>
      </p:sp>
      <p:sp>
        <p:nvSpPr>
          <p:cNvPr id="3" name="Content Placeholder 2"/>
          <p:cNvSpPr>
            <a:spLocks noGrp="1"/>
          </p:cNvSpPr>
          <p:nvPr>
            <p:ph idx="1"/>
          </p:nvPr>
        </p:nvSpPr>
        <p:spPr>
          <a:xfrm>
            <a:off x="228600" y="1219200"/>
            <a:ext cx="8915400" cy="5029200"/>
          </a:xfrm>
        </p:spPr>
        <p:txBody>
          <a:bodyPr/>
          <a:lstStyle/>
          <a:p>
            <a:r>
              <a:rPr lang="en-US" dirty="0">
                <a:solidFill>
                  <a:srgbClr val="0000FF"/>
                </a:solidFill>
              </a:rPr>
              <a:t>Advantages</a:t>
            </a:r>
          </a:p>
          <a:p>
            <a:pPr marL="0" indent="0">
              <a:buNone/>
            </a:pPr>
            <a:r>
              <a:rPr lang="en-US" dirty="0"/>
              <a:t>   + Specialized graph processing accelerator using PIM</a:t>
            </a:r>
          </a:p>
          <a:p>
            <a:pPr marL="0" indent="0">
              <a:buNone/>
            </a:pPr>
            <a:r>
              <a:rPr lang="en-US" dirty="0"/>
              <a:t>   + Large system performance and energy benefits</a:t>
            </a:r>
          </a:p>
          <a:p>
            <a:pPr marL="0" indent="0">
              <a:buNone/>
            </a:pPr>
            <a:r>
              <a:rPr lang="en-US" dirty="0"/>
              <a:t>   + Takes advantage of 3D stacking for an important workload</a:t>
            </a:r>
          </a:p>
          <a:p>
            <a:pPr marL="0" indent="0">
              <a:buNone/>
            </a:pPr>
            <a:r>
              <a:rPr lang="en-US" dirty="0"/>
              <a:t> </a:t>
            </a:r>
          </a:p>
          <a:p>
            <a:r>
              <a:rPr lang="en-US" dirty="0">
                <a:solidFill>
                  <a:srgbClr val="0000FF"/>
                </a:solidFill>
              </a:rPr>
              <a:t>Disadvantages</a:t>
            </a:r>
            <a:endParaRPr lang="en-US" dirty="0"/>
          </a:p>
          <a:p>
            <a:pPr marL="0" indent="0">
              <a:buNone/>
            </a:pPr>
            <a:r>
              <a:rPr lang="en-US" dirty="0">
                <a:solidFill>
                  <a:srgbClr val="0000FF"/>
                </a:solidFill>
              </a:rPr>
              <a:t>    </a:t>
            </a:r>
            <a:r>
              <a:rPr lang="en-US" dirty="0"/>
              <a:t>- Changes a lot in the system</a:t>
            </a:r>
          </a:p>
          <a:p>
            <a:pPr marL="0" indent="0">
              <a:buNone/>
            </a:pPr>
            <a:r>
              <a:rPr lang="en-US" dirty="0"/>
              <a:t>	- New programming model</a:t>
            </a:r>
          </a:p>
          <a:p>
            <a:pPr marL="0" indent="0">
              <a:buNone/>
            </a:pPr>
            <a:r>
              <a:rPr lang="en-US" dirty="0"/>
              <a:t>	- Specialized Tesseract cores for graph processing</a:t>
            </a:r>
          </a:p>
          <a:p>
            <a:pPr marL="0" indent="0">
              <a:buNone/>
            </a:pPr>
            <a:r>
              <a:rPr lang="en-US" dirty="0"/>
              <a:t>    - Cost</a:t>
            </a:r>
          </a:p>
          <a:p>
            <a:pPr marL="0" indent="0">
              <a:buNone/>
            </a:pPr>
            <a:r>
              <a:rPr lang="en-US" dirty="0"/>
              <a:t>    - Scalability limited by off-chip links or graph partitioning</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25396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91</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3D-Stacked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92</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41504603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14.5|10.5|6.2|5.9|12.6|13"/>
</p:tagLst>
</file>

<file path=ppt/tags/tag10.xml><?xml version="1.0" encoding="utf-8"?>
<p:tagLst xmlns:a="http://schemas.openxmlformats.org/drawingml/2006/main" xmlns:r="http://schemas.openxmlformats.org/officeDocument/2006/relationships" xmlns:p="http://schemas.openxmlformats.org/presentationml/2006/main">
  <p:tag name="TIMING" val="|7.5|8.9|7.1|20|2.3|4.8|10.2"/>
</p:tagLst>
</file>

<file path=ppt/tags/tag11.xml><?xml version="1.0" encoding="utf-8"?>
<p:tagLst xmlns:a="http://schemas.openxmlformats.org/drawingml/2006/main" xmlns:r="http://schemas.openxmlformats.org/officeDocument/2006/relationships" xmlns:p="http://schemas.openxmlformats.org/presentationml/2006/main">
  <p:tag name="TIMING" val="|7|18.1|12.9|8.6|5|17.6"/>
</p:tagLst>
</file>

<file path=ppt/tags/tag12.xml><?xml version="1.0" encoding="utf-8"?>
<p:tagLst xmlns:a="http://schemas.openxmlformats.org/drawingml/2006/main" xmlns:r="http://schemas.openxmlformats.org/officeDocument/2006/relationships" xmlns:p="http://schemas.openxmlformats.org/presentationml/2006/main">
  <p:tag name="TIMING" val="|3.3|4.4|3.3|3.6|7.5|2.3"/>
</p:tagLst>
</file>

<file path=ppt/tags/tag13.xml><?xml version="1.0" encoding="utf-8"?>
<p:tagLst xmlns:a="http://schemas.openxmlformats.org/drawingml/2006/main" xmlns:r="http://schemas.openxmlformats.org/officeDocument/2006/relationships" xmlns:p="http://schemas.openxmlformats.org/presentationml/2006/main">
  <p:tag name="TIMING" val="|5|30.7|8.1"/>
</p:tagLst>
</file>

<file path=ppt/tags/tag14.xml><?xml version="1.0" encoding="utf-8"?>
<p:tagLst xmlns:a="http://schemas.openxmlformats.org/drawingml/2006/main" xmlns:r="http://schemas.openxmlformats.org/officeDocument/2006/relationships" xmlns:p="http://schemas.openxmlformats.org/presentationml/2006/main">
  <p:tag name="TIMING" val="|11|8.3|5.7|11.7|9.1|2.1"/>
</p:tagLst>
</file>

<file path=ppt/tags/tag15.xml><?xml version="1.0" encoding="utf-8"?>
<p:tagLst xmlns:a="http://schemas.openxmlformats.org/drawingml/2006/main" xmlns:r="http://schemas.openxmlformats.org/officeDocument/2006/relationships" xmlns:p="http://schemas.openxmlformats.org/presentationml/2006/main">
  <p:tag name="TIMING" val="|4.1|6.4"/>
</p:tagLst>
</file>

<file path=ppt/tags/tag16.xml><?xml version="1.0" encoding="utf-8"?>
<p:tagLst xmlns:a="http://schemas.openxmlformats.org/drawingml/2006/main" xmlns:r="http://schemas.openxmlformats.org/officeDocument/2006/relationships" xmlns:p="http://schemas.openxmlformats.org/presentationml/2006/main">
  <p:tag name="TIMING" val="|2|4.4|4.1|5.9|7.7"/>
</p:tagLst>
</file>

<file path=ppt/tags/tag17.xml><?xml version="1.0" encoding="utf-8"?>
<p:tagLst xmlns:a="http://schemas.openxmlformats.org/drawingml/2006/main" xmlns:r="http://schemas.openxmlformats.org/officeDocument/2006/relationships" xmlns:p="http://schemas.openxmlformats.org/presentationml/2006/main">
  <p:tag name="TIMING" val="|2.2|14.5|10.5|6.2|5.9|12.6|13"/>
</p:tagLst>
</file>

<file path=ppt/tags/tag2.xml><?xml version="1.0" encoding="utf-8"?>
<p:tagLst xmlns:a="http://schemas.openxmlformats.org/drawingml/2006/main" xmlns:r="http://schemas.openxmlformats.org/officeDocument/2006/relationships" xmlns:p="http://schemas.openxmlformats.org/presentationml/2006/main">
  <p:tag name="TIMING" val="|6.2|2.6|4|2.9|6.7"/>
</p:tagLst>
</file>

<file path=ppt/tags/tag3.xml><?xml version="1.0" encoding="utf-8"?>
<p:tagLst xmlns:a="http://schemas.openxmlformats.org/drawingml/2006/main" xmlns:r="http://schemas.openxmlformats.org/officeDocument/2006/relationships" xmlns:p="http://schemas.openxmlformats.org/presentationml/2006/main">
  <p:tag name="TIMING" val="|10.9|15.6|13.9|6.9|5|18.2"/>
</p:tagLst>
</file>

<file path=ppt/tags/tag4.xml><?xml version="1.0" encoding="utf-8"?>
<p:tagLst xmlns:a="http://schemas.openxmlformats.org/drawingml/2006/main" xmlns:r="http://schemas.openxmlformats.org/officeDocument/2006/relationships" xmlns:p="http://schemas.openxmlformats.org/presentationml/2006/main">
  <p:tag name="TIMING" val="|5.9|4.8|3.9|2.7|7|3.9"/>
</p:tagLst>
</file>

<file path=ppt/tags/tag5.xml><?xml version="1.0" encoding="utf-8"?>
<p:tagLst xmlns:a="http://schemas.openxmlformats.org/drawingml/2006/main" xmlns:r="http://schemas.openxmlformats.org/officeDocument/2006/relationships" xmlns:p="http://schemas.openxmlformats.org/presentationml/2006/main">
  <p:tag name="TIMING" val="|8.5|5.9|7.8|3.4|4.9|5.6|1.1|4.4|6.4"/>
</p:tagLst>
</file>

<file path=ppt/tags/tag6.xml><?xml version="1.0" encoding="utf-8"?>
<p:tagLst xmlns:a="http://schemas.openxmlformats.org/drawingml/2006/main" xmlns:r="http://schemas.openxmlformats.org/officeDocument/2006/relationships" xmlns:p="http://schemas.openxmlformats.org/presentationml/2006/main">
  <p:tag name="TIMING" val="|0.8|8.3|7.4"/>
</p:tagLst>
</file>

<file path=ppt/tags/tag7.xml><?xml version="1.0" encoding="utf-8"?>
<p:tagLst xmlns:a="http://schemas.openxmlformats.org/drawingml/2006/main" xmlns:r="http://schemas.openxmlformats.org/officeDocument/2006/relationships" xmlns:p="http://schemas.openxmlformats.org/presentationml/2006/main">
  <p:tag name="TIMING" val="|7.4|8.5|0.9|7.8|11.7|9.3|5.5|3.3|7.1"/>
</p:tagLst>
</file>

<file path=ppt/tags/tag8.xml><?xml version="1.0" encoding="utf-8"?>
<p:tagLst xmlns:a="http://schemas.openxmlformats.org/drawingml/2006/main" xmlns:r="http://schemas.openxmlformats.org/officeDocument/2006/relationships" xmlns:p="http://schemas.openxmlformats.org/presentationml/2006/main">
  <p:tag name="TIMING" val="|22.2|3.3|4.1|1.6|1.8|5.2|9|5.2|10|7.2|4.3|7.6|3.6|8.2"/>
</p:tagLst>
</file>

<file path=ppt/tags/tag9.xml><?xml version="1.0" encoding="utf-8"?>
<p:tagLst xmlns:a="http://schemas.openxmlformats.org/drawingml/2006/main" xmlns:r="http://schemas.openxmlformats.org/officeDocument/2006/relationships" xmlns:p="http://schemas.openxmlformats.org/presentationml/2006/main">
  <p:tag name="TIMING" val="|9.1|4.4|2.6|4.7|5.5|0.5|6.8|8.6|32.1"/>
</p:tagLst>
</file>

<file path=ppt/theme/_rels/theme38.xml.rels><?xml version="1.0" encoding="UTF-8" standalone="yes"?>
<Relationships xmlns="http://schemas.openxmlformats.org/package/2006/relationships"><Relationship Id="rId1" Type="http://schemas.openxmlformats.org/officeDocument/2006/relationships/image" Target="../media/image7.jpeg"/></Relationships>
</file>

<file path=ppt/theme/_rels/theme41.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4.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7.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8.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4.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185166</TotalTime>
  <Words>23980</Words>
  <Application>Microsoft Macintosh PowerPoint</Application>
  <PresentationFormat>On-screen Show (4:3)</PresentationFormat>
  <Paragraphs>4499</Paragraphs>
  <Slides>327</Slides>
  <Notes>132</Notes>
  <HiddenSlides>1</HiddenSlides>
  <MMClips>0</MMClips>
  <ScaleCrop>false</ScaleCrop>
  <HeadingPairs>
    <vt:vector size="6" baseType="variant">
      <vt:variant>
        <vt:lpstr>Fonts Used</vt:lpstr>
      </vt:variant>
      <vt:variant>
        <vt:i4>32</vt:i4>
      </vt:variant>
      <vt:variant>
        <vt:lpstr>Theme</vt:lpstr>
      </vt:variant>
      <vt:variant>
        <vt:i4>60</vt:i4>
      </vt:variant>
      <vt:variant>
        <vt:lpstr>Slide Titles</vt:lpstr>
      </vt:variant>
      <vt:variant>
        <vt:i4>327</vt:i4>
      </vt:variant>
    </vt:vector>
  </HeadingPairs>
  <TitlesOfParts>
    <vt:vector size="419" baseType="lpstr">
      <vt:lpstr>굴림</vt:lpstr>
      <vt:lpstr>ＭＳ 明朝</vt:lpstr>
      <vt:lpstr>MS PGothic</vt:lpstr>
      <vt:lpstr>MS PGothic</vt:lpstr>
      <vt:lpstr>나눔고딕</vt:lpstr>
      <vt:lpstr>新細明體</vt:lpstr>
      <vt:lpstr>ヒラギノ角ゴ ProN W3</vt:lpstr>
      <vt:lpstr>ヒラギノ角ゴ ProN W6</vt:lpstr>
      <vt:lpstr>Adobe Garamond Pro</vt:lpstr>
      <vt:lpstr>Arial</vt:lpstr>
      <vt:lpstr>Arial Black</vt:lpstr>
      <vt:lpstr>Arial Rounded MT Bold</vt:lpstr>
      <vt:lpstr>Calibri</vt:lpstr>
      <vt:lpstr>Cambria</vt:lpstr>
      <vt:lpstr>Cambria Math</vt:lpstr>
      <vt:lpstr>Consolas</vt:lpstr>
      <vt:lpstr>Corbel</vt:lpstr>
      <vt:lpstr>Garamond</vt:lpstr>
      <vt:lpstr>Gill Sans</vt:lpstr>
      <vt:lpstr>Gill Sans MT</vt:lpstr>
      <vt:lpstr>Lucida Grande</vt:lpstr>
      <vt:lpstr>Lucida Sans</vt:lpstr>
      <vt:lpstr>Majalla UI</vt:lpstr>
      <vt:lpstr>Mangal</vt:lpstr>
      <vt:lpstr>Myriad Pro Bold Cond</vt:lpstr>
      <vt:lpstr>Myriad Pro Cond</vt:lpstr>
      <vt:lpstr>Palatino Linotype</vt:lpstr>
      <vt:lpstr>Symbol</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133_Edge</vt:lpstr>
      <vt:lpstr>148_Edge</vt:lpstr>
      <vt:lpstr>3_Metropolitan_bullet</vt:lpstr>
      <vt:lpstr>151_Edge</vt:lpstr>
      <vt:lpstr>152_Edge</vt:lpstr>
      <vt:lpstr>154_Edge</vt:lpstr>
      <vt:lpstr>4_Office Theme</vt:lpstr>
      <vt:lpstr>Title &amp; Bullets</vt:lpstr>
      <vt:lpstr>27_Office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3_sesha-theme</vt:lpstr>
      <vt:lpstr>11_Edge</vt:lpstr>
      <vt:lpstr>15_Edge</vt:lpstr>
      <vt:lpstr>13_Office Theme</vt:lpstr>
      <vt:lpstr>137_Edge</vt:lpstr>
      <vt:lpstr>Office Theme</vt:lpstr>
      <vt:lpstr>1_safari</vt:lpstr>
      <vt:lpstr>2_sesha-theme</vt:lpstr>
      <vt:lpstr>Memory Systems  and Memory-Centric Computing Systems Lecture 4, Topic 3: In-Memory Computation</vt:lpstr>
      <vt:lpstr>What Will You Learn in This Course?</vt:lpstr>
      <vt:lpstr>Agenda</vt:lpstr>
      <vt:lpstr>Four Key Directions</vt:lpstr>
      <vt:lpstr>Maslow’s (Human) Hierarchy of Needs, Revisited</vt:lpstr>
      <vt:lpstr>Do We Want This?</vt:lpstr>
      <vt:lpstr>Or This?</vt:lpstr>
      <vt:lpstr>Sub-Agenda: In-Memory Computation</vt:lpstr>
      <vt:lpstr>Observation and Opportunity</vt:lpstr>
      <vt:lpstr>Three Key Systems Trends</vt:lpstr>
      <vt:lpstr>The Need for More Memory Performance</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Bulk Data Copy and Initialization</vt:lpstr>
      <vt:lpstr>Starting Simple: Data Copy and Initialization</vt:lpstr>
      <vt:lpstr>Today’s Systems: Bulk Data Copy</vt:lpstr>
      <vt:lpstr>Future Systems: In-Memory Copy</vt:lpstr>
      <vt:lpstr>RowClone: In-DRAM Row Copy</vt:lpstr>
      <vt:lpstr>RowClone: Intra-Subarray</vt:lpstr>
      <vt:lpstr>RowClone: Intra-Subarray (II)</vt:lpstr>
      <vt:lpstr>RowClone: Inter-Bank</vt:lpstr>
      <vt:lpstr>Generalized RowClone</vt:lpstr>
      <vt:lpstr>RowClone: Fast Row Initialization</vt:lpstr>
      <vt:lpstr>RowClone: Bulk Initialization</vt:lpstr>
      <vt:lpstr>RowClone: Latency &amp; Energy Benefits</vt:lpstr>
      <vt:lpstr>Copy and Initialization in Workloads</vt:lpstr>
      <vt:lpstr>RowClone: Application Performance</vt:lpstr>
      <vt:lpstr>End-to-End System Design</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More on In-DRAM Bulk AND/OR</vt:lpstr>
      <vt:lpstr>In-DRAM NOT: Dual Contact Cell</vt:lpstr>
      <vt:lpstr>In-DRAM NOT Operation</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Tesseract: Advantages &amp; Disadvantages</vt:lpstr>
      <vt:lpstr>More on Tesseract</vt:lpstr>
      <vt:lpstr>3D-Stacked 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Always Executing in Memory? Not A Good Idea</vt:lpstr>
      <vt:lpstr>PEI: PIM-Enabled Instructions (Example)</vt:lpstr>
      <vt:lpstr>PIM-Enabled Instructions</vt:lpstr>
      <vt:lpstr>Example (Abstract) PEI uArchitecture</vt:lpstr>
      <vt:lpstr>PEI: Initial Evaluation Results</vt:lpstr>
      <vt:lpstr>Evaluated Data-Intensive Applications</vt:lpstr>
      <vt:lpstr>PEI Performance Delta: Large Data Sets</vt:lpstr>
      <vt:lpstr>PEI Performance: Large Data Sets</vt:lpstr>
      <vt:lpstr>PEI Performance Delta: Small Data Sets</vt:lpstr>
      <vt:lpstr>PEI Performance: Small Data Sets</vt:lpstr>
      <vt:lpstr>PEI Performance Delta: Medium Data Sets</vt:lpstr>
      <vt:lpstr>PEI Energy Consumption</vt:lpstr>
      <vt:lpstr>PEI: Advantages &amp; Disadvantages</vt:lpstr>
      <vt:lpstr>Simpler PIM: PIM-Enabled Instructions</vt:lpstr>
      <vt:lpstr>Automatic Code and Data Mapping </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New Applications and Use Cases for PIM</vt:lpstr>
      <vt:lpstr>Google Workloads  for Consumer Devices: Mitigating Data Movement Bottlenecks</vt:lpstr>
      <vt:lpstr>Genome Read In-Memory (GRIM) Filter:  Fast Seed Location Filtering in DNA Read Mapping  using Processing-in-Memory Technologies</vt:lpstr>
      <vt:lpstr>Executive Summary</vt:lpstr>
      <vt:lpstr>GRIM-Filter in 3D-stacked DRAM</vt:lpstr>
      <vt:lpstr>GRIM-Filter Performance</vt:lpstr>
      <vt:lpstr>GRIM-Filter False Positive Rate</vt:lpstr>
      <vt:lpstr>Conclusions</vt:lpstr>
      <vt:lpstr>In-Memory DNA Sequence Analysis</vt:lpstr>
      <vt:lpstr>Open Problems: PIM Adoption</vt:lpstr>
      <vt:lpstr>Agenda</vt:lpstr>
      <vt:lpstr>Four Key Directions</vt:lpstr>
      <vt:lpstr>Maslow’s Hierarchy of Needs, A Third Time</vt:lpstr>
      <vt:lpstr>Challenge and Opportunity for Future</vt:lpstr>
      <vt:lpstr>Challenge and Opportunity for Future</vt:lpstr>
      <vt:lpstr>Challenge and Opportunity for Future</vt:lpstr>
      <vt:lpstr> PIM: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If In Doubt, See Other Doubtful Technologies</vt:lpstr>
      <vt:lpstr>For Some Open Problems, See</vt:lpstr>
      <vt:lpstr>Memory Systems  and Memory-Centric Computing Systems Lecture 4 Topic 3: In-Memory Computation</vt:lpstr>
      <vt:lpstr>Backup Slides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Video Playback and Capture</vt:lpstr>
      <vt:lpstr>Outline</vt:lpstr>
      <vt:lpstr>Evaluation Methodology </vt:lpstr>
      <vt:lpstr>Normalized Energy </vt:lpstr>
      <vt:lpstr>Normalized Runtime</vt:lpstr>
      <vt:lpstr>Conclusion</vt:lpstr>
      <vt:lpstr>Google Workloads  for Consumer Devices: Mitigating Data Movement Bottlenecks</vt:lpstr>
      <vt:lpstr>3D-Stacked PIM on Mobile Devices</vt:lpstr>
      <vt:lpstr>Accelerating Pointer Chasing in  3D-Stacked Memory: Challenges, Mechanisms, Evaluation</vt:lpstr>
      <vt:lpstr>Executive Summary</vt:lpstr>
      <vt:lpstr>Linked Data Structures</vt:lpstr>
      <vt:lpstr>The Problem: Pointer Chasing</vt:lpstr>
      <vt:lpstr>Our Goal</vt:lpstr>
      <vt:lpstr>Outline</vt:lpstr>
      <vt:lpstr>Parallelism Challenge</vt:lpstr>
      <vt:lpstr>Parallelism Challenge and Opportunity</vt:lpstr>
      <vt:lpstr>Our Solution:  Address-Access Decoupling</vt:lpstr>
      <vt:lpstr>IMPICA Core Architecture</vt:lpstr>
      <vt:lpstr>Outline</vt:lpstr>
      <vt:lpstr>Address Translation Challenge</vt:lpstr>
      <vt:lpstr>Our Solution: IMPICA Page Table</vt:lpstr>
      <vt:lpstr>IMPICA Page Table: Mechanism</vt:lpstr>
      <vt:lpstr>Outline</vt:lpstr>
      <vt:lpstr>Evaluated Workloads</vt:lpstr>
      <vt:lpstr>Evaluation Methodology</vt:lpstr>
      <vt:lpstr>Result – Microbenchmark Performance</vt:lpstr>
      <vt:lpstr>Result – Database Performance</vt:lpstr>
      <vt:lpstr>System Energy Consumption</vt:lpstr>
      <vt:lpstr>Area and Power Overhead</vt:lpstr>
      <vt:lpstr>More in the Paper</vt:lpstr>
      <vt:lpstr>Conclusion</vt:lpstr>
      <vt:lpstr>Current Investigations</vt:lpstr>
      <vt:lpstr>More Info on IMPICA (Current Status)</vt:lpstr>
      <vt:lpstr>Accelerating Pointer Chasing in  3D-Stacked Memory: Challenges, Mechanisms, Evaluation</vt:lpstr>
      <vt:lpstr>Accelerating Linked Data Structures</vt:lpstr>
      <vt:lpstr>PowerPoint Presentation</vt:lpstr>
      <vt:lpstr>PowerPoint Presentation</vt:lpstr>
      <vt:lpstr>GRIM-Filter Outline</vt:lpstr>
      <vt:lpstr>Motivation and Goal</vt:lpstr>
      <vt:lpstr>GRIM-Filter Outline</vt:lpstr>
      <vt:lpstr>Background: Read Mappers</vt:lpstr>
      <vt:lpstr>GRIM-Filter Outline</vt:lpstr>
      <vt:lpstr>Generating Hash Tables </vt:lpstr>
      <vt:lpstr>Hash Tables in Read Mapping</vt:lpstr>
      <vt:lpstr>Location Filtering</vt:lpstr>
      <vt:lpstr>GRIM-Filter Outline</vt:lpstr>
      <vt:lpstr>Hash Tables in Read Mapping</vt:lpstr>
      <vt:lpstr>GRIM-Filter Outline</vt:lpstr>
      <vt:lpstr>Our Proposal: GRIM-Filter</vt:lpstr>
      <vt:lpstr>GRIM-Filter: Bins</vt:lpstr>
      <vt:lpstr>GRIM-Filter: Bitvectors</vt:lpstr>
      <vt:lpstr>GRIM-Filter: Bitvectors</vt:lpstr>
      <vt:lpstr>Our Proposal: GRIM-Filter</vt:lpstr>
      <vt:lpstr>GRIM-Filter: Checking a Bin</vt:lpstr>
      <vt:lpstr>Our Proposal: GRIM-Filter</vt:lpstr>
      <vt:lpstr>GRIM-Filter: Error Tolerance</vt:lpstr>
      <vt:lpstr>Our Proposal: GRIM-Filter</vt:lpstr>
      <vt:lpstr>Integrating GRIM-Filter into a Read Mapper</vt:lpstr>
      <vt:lpstr>GRIM-Filter Outline</vt:lpstr>
      <vt:lpstr>Key Properties of GRIM-Filter</vt:lpstr>
      <vt:lpstr>3D-Stacked Memory</vt:lpstr>
      <vt:lpstr>3D-Stacked Memory</vt:lpstr>
      <vt:lpstr>3D-Stacked Memory</vt:lpstr>
      <vt:lpstr>GRIM-Filter in 3D-Stacked DRAM</vt:lpstr>
      <vt:lpstr>GRIM-Filter in 3D-Stacked DRAM</vt:lpstr>
      <vt:lpstr>GRIM-Filter Outline</vt:lpstr>
      <vt:lpstr>Methodology</vt:lpstr>
      <vt:lpstr>GRIM-Filter Performance</vt:lpstr>
      <vt:lpstr>GRIM-Filter False Negative Rate</vt:lpstr>
      <vt:lpstr>Other Results in the Paper </vt:lpstr>
      <vt:lpstr>GRIM-Filter Outline</vt:lpstr>
      <vt:lpstr>Conclusion</vt:lpstr>
      <vt:lpstr>PowerPoint Presentation</vt:lpstr>
      <vt:lpstr>In-Memory DNA Sequence Analysis</vt:lpstr>
      <vt:lpstr>LazyPIM An Efficient Cache Coherence Mechanism for Processing In Memory</vt:lpstr>
      <vt:lpstr>LazyPIM Summary</vt:lpstr>
      <vt:lpstr>PIM Coherence</vt:lpstr>
      <vt:lpstr>PIM Coherence</vt:lpstr>
      <vt:lpstr>Goal and Key Idea</vt:lpstr>
      <vt:lpstr>PowerPoint Presentation</vt:lpstr>
      <vt:lpstr>Prior Approaches to PIM Coherence</vt:lpstr>
      <vt:lpstr>Prior Approaches to PIM Coherence</vt:lpstr>
      <vt:lpstr>PowerPoint Presentation</vt:lpstr>
      <vt:lpstr>Application Analysis for PIM</vt:lpstr>
      <vt:lpstr>Example: Hybrid In-Memory Database</vt:lpstr>
      <vt:lpstr>Applications with High Data Sharing</vt:lpstr>
      <vt:lpstr>PowerPoint Presentation</vt:lpstr>
      <vt:lpstr>Non-Cacheable</vt:lpstr>
      <vt:lpstr>Coarse-Grained Coherence</vt:lpstr>
      <vt:lpstr>Motivation: Summary</vt:lpstr>
      <vt:lpstr>PowerPoint Presentation</vt:lpstr>
      <vt:lpstr>Baseline PIM Architecture</vt:lpstr>
      <vt:lpstr>Our Proposal</vt:lpstr>
      <vt:lpstr>LazyPIM High-level Operation</vt:lpstr>
      <vt:lpstr>How LazyPIM Avoids Pitfalls of Prior Approaches</vt:lpstr>
      <vt:lpstr>PowerPoint Presentation</vt:lpstr>
      <vt:lpstr>Conflicts</vt:lpstr>
      <vt:lpstr>PowerPoint Presentation</vt:lpstr>
      <vt:lpstr>LazyPIM Architecture</vt:lpstr>
      <vt:lpstr>Speculative Execution</vt:lpstr>
      <vt:lpstr>Speculative Execution</vt:lpstr>
      <vt:lpstr>Signature Implementation</vt:lpstr>
      <vt:lpstr>Handling Conflicts</vt:lpstr>
      <vt:lpstr>PowerPoint Presentation</vt:lpstr>
      <vt:lpstr>Evaluation Methodology</vt:lpstr>
      <vt:lpstr>Applications</vt:lpstr>
      <vt:lpstr>Speedup with 16 Threads</vt:lpstr>
      <vt:lpstr>Energy with 16 threads</vt:lpstr>
      <vt:lpstr>PowerPoint Presentation</vt:lpstr>
      <vt:lpstr>Conclusion</vt:lpstr>
      <vt:lpstr>LazyPIM An Efficient Cache Coherence Mechanism for Processing In Memory</vt:lpstr>
      <vt:lpstr>Efficient Automatic Data Coherence Support</vt:lpstr>
      <vt:lpstr>End of Backup Slides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2743</cp:revision>
  <cp:lastPrinted>2017-12-05T03:30:35Z</cp:lastPrinted>
  <dcterms:created xsi:type="dcterms:W3CDTF">2010-10-08T20:41:54Z</dcterms:created>
  <dcterms:modified xsi:type="dcterms:W3CDTF">2018-07-12T17:14:33Z</dcterms:modified>
</cp:coreProperties>
</file>