
<file path=[Content_Types].xml><?xml version="1.0" encoding="utf-8"?>
<Types xmlns="http://schemas.openxmlformats.org/package/2006/content-types">
  <Default Extension="png" ContentType="image/png"/>
  <Default Extension="bin" ContentType="image/unknown"/>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3.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4.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5.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6.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7.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8.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9.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50.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1.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2.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3.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4.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5.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6.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7.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5.xml" ContentType="application/vnd.openxmlformats-officedocument.drawingml.chart+xml"/>
  <Override PartName="/ppt/theme/themeOverride10.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73.jpg" ContentType="image/png"/>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8.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71.xml" ContentType="application/vnd.openxmlformats-officedocument.presentationml.notesSlide+xml"/>
  <Override PartName="/ppt/charts/chart21.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79.xml" ContentType="application/vnd.openxmlformats-officedocument.presentationml.notesSlide+xml"/>
  <Override PartName="/ppt/charts/chart24.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27.xml" ContentType="application/vnd.openxmlformats-officedocument.drawingml.chart+xml"/>
  <Override PartName="/ppt/notesSlides/notesSlide101.xml" ContentType="application/vnd.openxmlformats-officedocument.presentationml.notesSlide+xml"/>
  <Override PartName="/ppt/charts/chart28.xml" ContentType="application/vnd.openxmlformats-officedocument.drawingml.chart+xml"/>
  <Override PartName="/ppt/notesSlides/notesSlide102.xml" ContentType="application/vnd.openxmlformats-officedocument.presentationml.notesSlide+xml"/>
  <Override PartName="/ppt/charts/chart29.xml" ContentType="application/vnd.openxmlformats-officedocument.drawingml.chart+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47" r:id="rId37"/>
    <p:sldMasterId id="2147488085" r:id="rId38"/>
    <p:sldMasterId id="2147488097" r:id="rId39"/>
    <p:sldMasterId id="2147488262" r:id="rId40"/>
    <p:sldMasterId id="2147488265" r:id="rId41"/>
    <p:sldMasterId id="2147488289" r:id="rId42"/>
    <p:sldMasterId id="2147488301" r:id="rId43"/>
    <p:sldMasterId id="2147488314" r:id="rId44"/>
    <p:sldMasterId id="2147488326" r:id="rId45"/>
    <p:sldMasterId id="2147488333" r:id="rId46"/>
    <p:sldMasterId id="2147488346" r:id="rId47"/>
    <p:sldMasterId id="2147488354" r:id="rId48"/>
    <p:sldMasterId id="2147488366" r:id="rId49"/>
    <p:sldMasterId id="2147488380" r:id="rId50"/>
    <p:sldMasterId id="2147488387" r:id="rId51"/>
    <p:sldMasterId id="2147488399" r:id="rId52"/>
    <p:sldMasterId id="2147488411" r:id="rId53"/>
    <p:sldMasterId id="2147488423" r:id="rId54"/>
    <p:sldMasterId id="2147488436" r:id="rId55"/>
    <p:sldMasterId id="2147488448" r:id="rId56"/>
    <p:sldMasterId id="2147488460" r:id="rId57"/>
    <p:sldMasterId id="2147488473" r:id="rId58"/>
    <p:sldMasterId id="2147488486" r:id="rId59"/>
  </p:sldMasterIdLst>
  <p:notesMasterIdLst>
    <p:notesMasterId r:id="rId261"/>
  </p:notesMasterIdLst>
  <p:handoutMasterIdLst>
    <p:handoutMasterId r:id="rId262"/>
  </p:handoutMasterIdLst>
  <p:sldIdLst>
    <p:sldId id="3122" r:id="rId60"/>
    <p:sldId id="4187" r:id="rId61"/>
    <p:sldId id="4188" r:id="rId62"/>
    <p:sldId id="4215" r:id="rId63"/>
    <p:sldId id="3781" r:id="rId64"/>
    <p:sldId id="3782" r:id="rId65"/>
    <p:sldId id="3908" r:id="rId66"/>
    <p:sldId id="3909" r:id="rId67"/>
    <p:sldId id="3926" r:id="rId68"/>
    <p:sldId id="3786" r:id="rId69"/>
    <p:sldId id="3910" r:id="rId70"/>
    <p:sldId id="3796" r:id="rId71"/>
    <p:sldId id="3795" r:id="rId72"/>
    <p:sldId id="3906" r:id="rId73"/>
    <p:sldId id="4845" r:id="rId74"/>
    <p:sldId id="4835" r:id="rId75"/>
    <p:sldId id="2775" r:id="rId76"/>
    <p:sldId id="2776" r:id="rId77"/>
    <p:sldId id="2777" r:id="rId78"/>
    <p:sldId id="2778" r:id="rId79"/>
    <p:sldId id="2779" r:id="rId80"/>
    <p:sldId id="2780" r:id="rId81"/>
    <p:sldId id="4899" r:id="rId82"/>
    <p:sldId id="4843" r:id="rId83"/>
    <p:sldId id="4900" r:id="rId84"/>
    <p:sldId id="595" r:id="rId85"/>
    <p:sldId id="597" r:id="rId86"/>
    <p:sldId id="1653" r:id="rId87"/>
    <p:sldId id="3917" r:id="rId88"/>
    <p:sldId id="4697" r:id="rId89"/>
    <p:sldId id="4853" r:id="rId90"/>
    <p:sldId id="4854" r:id="rId91"/>
    <p:sldId id="1156" r:id="rId92"/>
    <p:sldId id="1173" r:id="rId93"/>
    <p:sldId id="1246" r:id="rId94"/>
    <p:sldId id="1247" r:id="rId95"/>
    <p:sldId id="2535" r:id="rId96"/>
    <p:sldId id="2532" r:id="rId97"/>
    <p:sldId id="2533" r:id="rId98"/>
    <p:sldId id="1172" r:id="rId99"/>
    <p:sldId id="1174" r:id="rId100"/>
    <p:sldId id="3821" r:id="rId101"/>
    <p:sldId id="1202" r:id="rId102"/>
    <p:sldId id="1254" r:id="rId103"/>
    <p:sldId id="1223" r:id="rId104"/>
    <p:sldId id="1206" r:id="rId105"/>
    <p:sldId id="1208" r:id="rId106"/>
    <p:sldId id="1209" r:id="rId107"/>
    <p:sldId id="1210" r:id="rId108"/>
    <p:sldId id="1211" r:id="rId109"/>
    <p:sldId id="1212" r:id="rId110"/>
    <p:sldId id="1213" r:id="rId111"/>
    <p:sldId id="1214" r:id="rId112"/>
    <p:sldId id="1215" r:id="rId113"/>
    <p:sldId id="1216" r:id="rId114"/>
    <p:sldId id="1217" r:id="rId115"/>
    <p:sldId id="1224" r:id="rId116"/>
    <p:sldId id="1225" r:id="rId117"/>
    <p:sldId id="1226" r:id="rId118"/>
    <p:sldId id="1218" r:id="rId119"/>
    <p:sldId id="1219" r:id="rId120"/>
    <p:sldId id="1220" r:id="rId121"/>
    <p:sldId id="1221" r:id="rId122"/>
    <p:sldId id="1227" r:id="rId123"/>
    <p:sldId id="1228" r:id="rId124"/>
    <p:sldId id="1229" r:id="rId125"/>
    <p:sldId id="1230" r:id="rId126"/>
    <p:sldId id="1232" r:id="rId127"/>
    <p:sldId id="1287" r:id="rId128"/>
    <p:sldId id="1231" r:id="rId129"/>
    <p:sldId id="1260" r:id="rId130"/>
    <p:sldId id="1255" r:id="rId131"/>
    <p:sldId id="1256" r:id="rId132"/>
    <p:sldId id="1257" r:id="rId133"/>
    <p:sldId id="1258" r:id="rId134"/>
    <p:sldId id="1259" r:id="rId135"/>
    <p:sldId id="1288" r:id="rId136"/>
    <p:sldId id="1234" r:id="rId137"/>
    <p:sldId id="1262" r:id="rId138"/>
    <p:sldId id="1235" r:id="rId139"/>
    <p:sldId id="1236" r:id="rId140"/>
    <p:sldId id="1237" r:id="rId141"/>
    <p:sldId id="1238" r:id="rId142"/>
    <p:sldId id="1289" r:id="rId143"/>
    <p:sldId id="1239" r:id="rId144"/>
    <p:sldId id="1240" r:id="rId145"/>
    <p:sldId id="1263" r:id="rId146"/>
    <p:sldId id="1264" r:id="rId147"/>
    <p:sldId id="1278" r:id="rId148"/>
    <p:sldId id="1265" r:id="rId149"/>
    <p:sldId id="1266" r:id="rId150"/>
    <p:sldId id="1267" r:id="rId151"/>
    <p:sldId id="1272" r:id="rId152"/>
    <p:sldId id="1273" r:id="rId153"/>
    <p:sldId id="1274" r:id="rId154"/>
    <p:sldId id="1275" r:id="rId155"/>
    <p:sldId id="1276" r:id="rId156"/>
    <p:sldId id="1277" r:id="rId157"/>
    <p:sldId id="1279" r:id="rId158"/>
    <p:sldId id="1280" r:id="rId159"/>
    <p:sldId id="1281" r:id="rId160"/>
    <p:sldId id="1282" r:id="rId161"/>
    <p:sldId id="1283" r:id="rId162"/>
    <p:sldId id="1284" r:id="rId163"/>
    <p:sldId id="1285" r:id="rId164"/>
    <p:sldId id="1286" r:id="rId165"/>
    <p:sldId id="1290" r:id="rId166"/>
    <p:sldId id="1242" r:id="rId167"/>
    <p:sldId id="1243" r:id="rId168"/>
    <p:sldId id="257" r:id="rId169"/>
    <p:sldId id="352" r:id="rId170"/>
    <p:sldId id="382" r:id="rId171"/>
    <p:sldId id="359" r:id="rId172"/>
    <p:sldId id="358" r:id="rId173"/>
    <p:sldId id="367" r:id="rId174"/>
    <p:sldId id="380" r:id="rId175"/>
    <p:sldId id="381" r:id="rId176"/>
    <p:sldId id="346" r:id="rId177"/>
    <p:sldId id="4827" r:id="rId178"/>
    <p:sldId id="4860" r:id="rId179"/>
    <p:sldId id="4861" r:id="rId180"/>
    <p:sldId id="4855" r:id="rId181"/>
    <p:sldId id="4232" r:id="rId182"/>
    <p:sldId id="4233" r:id="rId183"/>
    <p:sldId id="4234" r:id="rId184"/>
    <p:sldId id="4235" r:id="rId185"/>
    <p:sldId id="4236" r:id="rId186"/>
    <p:sldId id="4237" r:id="rId187"/>
    <p:sldId id="4238" r:id="rId188"/>
    <p:sldId id="4239" r:id="rId189"/>
    <p:sldId id="4240" r:id="rId190"/>
    <p:sldId id="4241" r:id="rId191"/>
    <p:sldId id="1198" r:id="rId192"/>
    <p:sldId id="1248" r:id="rId193"/>
    <p:sldId id="1249" r:id="rId194"/>
    <p:sldId id="1250" r:id="rId195"/>
    <p:sldId id="1251" r:id="rId196"/>
    <p:sldId id="4242" r:id="rId197"/>
    <p:sldId id="1200" r:id="rId198"/>
    <p:sldId id="1201" r:id="rId199"/>
    <p:sldId id="3152" r:id="rId200"/>
    <p:sldId id="3153" r:id="rId201"/>
    <p:sldId id="3154" r:id="rId202"/>
    <p:sldId id="3155" r:id="rId203"/>
    <p:sldId id="3157" r:id="rId204"/>
    <p:sldId id="3158" r:id="rId205"/>
    <p:sldId id="3159" r:id="rId206"/>
    <p:sldId id="3160" r:id="rId207"/>
    <p:sldId id="3161" r:id="rId208"/>
    <p:sldId id="3162" r:id="rId209"/>
    <p:sldId id="3156" r:id="rId210"/>
    <p:sldId id="4856" r:id="rId211"/>
    <p:sldId id="3108" r:id="rId212"/>
    <p:sldId id="3109" r:id="rId213"/>
    <p:sldId id="3110" r:id="rId214"/>
    <p:sldId id="3111" r:id="rId215"/>
    <p:sldId id="3112" r:id="rId216"/>
    <p:sldId id="3113" r:id="rId217"/>
    <p:sldId id="3114" r:id="rId218"/>
    <p:sldId id="3115" r:id="rId219"/>
    <p:sldId id="3116" r:id="rId220"/>
    <p:sldId id="3117" r:id="rId221"/>
    <p:sldId id="3118" r:id="rId222"/>
    <p:sldId id="3119" r:id="rId223"/>
    <p:sldId id="3120" r:id="rId224"/>
    <p:sldId id="3121" r:id="rId225"/>
    <p:sldId id="4857" r:id="rId226"/>
    <p:sldId id="4911" r:id="rId227"/>
    <p:sldId id="4863" r:id="rId228"/>
    <p:sldId id="3842" r:id="rId229"/>
    <p:sldId id="4859" r:id="rId230"/>
    <p:sldId id="4858" r:id="rId231"/>
    <p:sldId id="4865" r:id="rId232"/>
    <p:sldId id="4901" r:id="rId233"/>
    <p:sldId id="4902" r:id="rId234"/>
    <p:sldId id="4864" r:id="rId235"/>
    <p:sldId id="2056" r:id="rId236"/>
    <p:sldId id="3800" r:id="rId237"/>
    <p:sldId id="4903" r:id="rId238"/>
    <p:sldId id="1534" r:id="rId239"/>
    <p:sldId id="1535" r:id="rId240"/>
    <p:sldId id="1532" r:id="rId241"/>
    <p:sldId id="4867" r:id="rId242"/>
    <p:sldId id="4866" r:id="rId243"/>
    <p:sldId id="1863" r:id="rId244"/>
    <p:sldId id="4904" r:id="rId245"/>
    <p:sldId id="4905" r:id="rId246"/>
    <p:sldId id="4906" r:id="rId247"/>
    <p:sldId id="4862" r:id="rId248"/>
    <p:sldId id="4868" r:id="rId249"/>
    <p:sldId id="4907" r:id="rId250"/>
    <p:sldId id="4908" r:id="rId251"/>
    <p:sldId id="4909" r:id="rId252"/>
    <p:sldId id="4871" r:id="rId253"/>
    <p:sldId id="4872" r:id="rId254"/>
    <p:sldId id="4910" r:id="rId255"/>
    <p:sldId id="3143" r:id="rId256"/>
    <p:sldId id="3144" r:id="rId257"/>
    <p:sldId id="3145" r:id="rId258"/>
    <p:sldId id="3146" r:id="rId259"/>
    <p:sldId id="3147" r:id="rId2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C4"/>
    <a:srgbClr val="0000FF"/>
    <a:srgbClr val="0432FF"/>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74" autoAdjust="0"/>
    <p:restoredTop sz="99433" autoAdjust="0"/>
  </p:normalViewPr>
  <p:slideViewPr>
    <p:cSldViewPr>
      <p:cViewPr varScale="1">
        <p:scale>
          <a:sx n="93" d="100"/>
          <a:sy n="93" d="100"/>
        </p:scale>
        <p:origin x="105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226" Type="http://schemas.openxmlformats.org/officeDocument/2006/relationships/slide" Target="slides/slide167.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slide" Target="slides/slide157.xml"/><Relationship Id="rId237" Type="http://schemas.openxmlformats.org/officeDocument/2006/relationships/slide" Target="slides/slide178.xml"/><Relationship Id="rId258" Type="http://schemas.openxmlformats.org/officeDocument/2006/relationships/slide" Target="slides/slide19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248" Type="http://schemas.openxmlformats.org/officeDocument/2006/relationships/slide" Target="slides/slide18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slide" Target="slides/slide20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handoutMaster" Target="handoutMasters/handoutMaster1.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266"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 Id="rId191" Type="http://schemas.openxmlformats.org/officeDocument/2006/relationships/slide" Target="slides/slide132.xml"/><Relationship Id="rId205" Type="http://schemas.openxmlformats.org/officeDocument/2006/relationships/slide" Target="slides/slide146.xml"/><Relationship Id="rId247" Type="http://schemas.openxmlformats.org/officeDocument/2006/relationships/slide" Target="slides/slide188.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Users/kevincha/Dropbox/volt_scaling/paper_figs/kevin_spice_plots_10_29_16.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oleObject" Target="file:////Users/kevincha/Dropbox/volt_scaling/paper_figs/kevin_spice_plots_10_29_16.xlsx" TargetMode="External"/><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OS:Users:donghyu1:Desktop:Excel:Qual.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Hasan\Desktop\ChargeCacheTalk\rltl.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Hasan\Desktop\ChargeCacheTalk\rltl.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Hasan\Desktop\ChargeCacheTalk\results_ipc.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Hasan\Desktop\ChargeCacheTalk\results_ipc.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kasirga\Desktop\ChargeCache_hpca_presentation\energy_savings.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8C0-FC4C-BA95-470FDD6CE469}"/>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8C0-FC4C-BA95-470FDD6CE469}"/>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8C0-FC4C-BA95-470FDD6CE469}"/>
            </c:ext>
          </c:extLst>
        </c:ser>
        <c:dLbls>
          <c:showLegendKey val="0"/>
          <c:showVal val="0"/>
          <c:showCatName val="0"/>
          <c:showSerName val="0"/>
          <c:showPercent val="0"/>
          <c:showBubbleSize val="0"/>
        </c:dLbls>
        <c:marker val="1"/>
        <c:smooth val="0"/>
        <c:axId val="1068696864"/>
        <c:axId val="1068701280"/>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8C0-FC4C-BA95-470FDD6CE46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8C0-FC4C-BA95-470FDD6CE469}"/>
                  </c:ext>
                </c:extLst>
              </c15:ser>
            </c15:filteredLineSeries>
          </c:ext>
        </c:extLst>
      </c:lineChart>
      <c:catAx>
        <c:axId val="106869686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068701280"/>
        <c:crosses val="autoZero"/>
        <c:auto val="1"/>
        <c:lblAlgn val="ctr"/>
        <c:lblOffset val="100"/>
        <c:noMultiLvlLbl val="0"/>
      </c:catAx>
      <c:valAx>
        <c:axId val="1068701280"/>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06869686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Sheet1!$B$5:$F$5</c:f>
              <c:numCache>
                <c:formatCode>General</c:formatCode>
                <c:ptCount val="5"/>
                <c:pt idx="0">
                  <c:v>0</c:v>
                </c:pt>
                <c:pt idx="1">
                  <c:v>12</c:v>
                </c:pt>
                <c:pt idx="2">
                  <c:v>93</c:v>
                </c:pt>
                <c:pt idx="3">
                  <c:v>99</c:v>
                </c:pt>
                <c:pt idx="4">
                  <c:v>100</c:v>
                </c:pt>
              </c:numCache>
            </c:numRef>
          </c:val>
          <c:extLst>
            <c:ext xmlns:c16="http://schemas.microsoft.com/office/drawing/2014/chart" uri="{C3380CC4-5D6E-409C-BE32-E72D297353CC}">
              <c16:uniqueId val="{00000002-9683-4DED-B974-F4B18124224D}"/>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Sheet1!$B$4:$F$4</c:f>
              <c:numCache>
                <c:formatCode>General</c:formatCode>
                <c:ptCount val="5"/>
                <c:pt idx="0">
                  <c:v>0</c:v>
                </c:pt>
                <c:pt idx="1">
                  <c:v>88</c:v>
                </c:pt>
                <c:pt idx="2">
                  <c:v>7</c:v>
                </c:pt>
                <c:pt idx="3">
                  <c:v>1</c:v>
                </c:pt>
                <c:pt idx="4">
                  <c:v>0</c:v>
                </c:pt>
              </c:numCache>
            </c:numRef>
          </c:val>
          <c:extLst>
            <c:ext xmlns:c16="http://schemas.microsoft.com/office/drawing/2014/chart" uri="{C3380CC4-5D6E-409C-BE32-E72D297353CC}">
              <c16:uniqueId val="{00000001-9683-4DED-B974-F4B18124224D}"/>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Sheet1!$B$3:$F$3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9683-4DED-B974-F4B18124224D}"/>
            </c:ext>
          </c:extLst>
        </c:ser>
        <c:dLbls>
          <c:showLegendKey val="0"/>
          <c:showVal val="0"/>
          <c:showCatName val="0"/>
          <c:showSerName val="0"/>
          <c:showPercent val="0"/>
          <c:showBubbleSize val="0"/>
        </c:dLbls>
        <c:gapWidth val="150"/>
        <c:overlap val="100"/>
        <c:axId val="1163553040"/>
        <c:axId val="1163836544"/>
      </c:barChart>
      <c:catAx>
        <c:axId val="116355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836544"/>
        <c:crosses val="autoZero"/>
        <c:auto val="1"/>
        <c:lblAlgn val="ctr"/>
        <c:lblOffset val="100"/>
        <c:noMultiLvlLbl val="0"/>
      </c:catAx>
      <c:valAx>
        <c:axId val="116383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4347962480786"/>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553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105661872"/>
        <c:axId val="1105635680"/>
      </c:barChart>
      <c:catAx>
        <c:axId val="1105661872"/>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05635680"/>
        <c:crosses val="autoZero"/>
        <c:auto val="1"/>
        <c:lblAlgn val="ctr"/>
        <c:lblOffset val="100"/>
        <c:noMultiLvlLbl val="0"/>
      </c:catAx>
      <c:valAx>
        <c:axId val="1105635680"/>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056618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077941328"/>
        <c:axId val="1077945520"/>
      </c:barChart>
      <c:catAx>
        <c:axId val="1077941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077945520"/>
        <c:crosses val="autoZero"/>
        <c:auto val="1"/>
        <c:lblAlgn val="ctr"/>
        <c:lblOffset val="0"/>
        <c:noMultiLvlLbl val="0"/>
      </c:catAx>
      <c:valAx>
        <c:axId val="1077945520"/>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077941328"/>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F31-0A4C-969F-4B3E0B3C829A}"/>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EF31-0A4C-969F-4B3E0B3C829A}"/>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078125456"/>
        <c:axId val="1078129744"/>
      </c:barChart>
      <c:catAx>
        <c:axId val="1078125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078129744"/>
        <c:crosses val="autoZero"/>
        <c:auto val="1"/>
        <c:lblAlgn val="ctr"/>
        <c:lblOffset val="0"/>
        <c:noMultiLvlLbl val="0"/>
      </c:catAx>
      <c:valAx>
        <c:axId val="1078129744"/>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078125456"/>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127296587926"/>
          <c:y val="7.4016112569262202E-2"/>
          <c:w val="0.71142825896762896"/>
          <c:h val="0.61927959866131599"/>
        </c:manualLayout>
      </c:layout>
      <c:scatterChart>
        <c:scatterStyle val="lineMarker"/>
        <c:varyColors val="0"/>
        <c:ser>
          <c:idx val="0"/>
          <c:order val="0"/>
          <c:tx>
            <c:strRef>
              <c:f>combine!$X$11</c:f>
              <c:strCache>
                <c:ptCount val="1"/>
                <c:pt idx="0">
                  <c:v>Activate</c:v>
                </c:pt>
              </c:strCache>
            </c:strRef>
          </c:tx>
          <c:spPr>
            <a:ln w="44450" cap="rnd">
              <a:solidFill>
                <a:schemeClr val="accent1"/>
              </a:solidFill>
              <a:round/>
            </a:ln>
            <a:effectLst/>
          </c:spPr>
          <c:marker>
            <c:symbol val="circle"/>
            <c:size val="14"/>
            <c:spPr>
              <a:solidFill>
                <a:schemeClr val="accent1"/>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combine!$X$12:$X$16</c:f>
              <c:numCache>
                <c:formatCode>0.000</c:formatCode>
                <c:ptCount val="5"/>
                <c:pt idx="0">
                  <c:v>8.6089391786180016</c:v>
                </c:pt>
                <c:pt idx="1">
                  <c:v>8.9382050862101448</c:v>
                </c:pt>
                <c:pt idx="2">
                  <c:v>10.0798331457123</c:v>
                </c:pt>
                <c:pt idx="3">
                  <c:v>12.085383371570909</c:v>
                </c:pt>
                <c:pt idx="4">
                  <c:v>16.17661697813918</c:v>
                </c:pt>
              </c:numCache>
            </c:numRef>
          </c:yVal>
          <c:smooth val="0"/>
          <c:extLst>
            <c:ext xmlns:c16="http://schemas.microsoft.com/office/drawing/2014/chart" uri="{C3380CC4-5D6E-409C-BE32-E72D297353CC}">
              <c16:uniqueId val="{00000000-CFE6-6242-941E-E5585C53CDB0}"/>
            </c:ext>
          </c:extLst>
        </c:ser>
        <c:ser>
          <c:idx val="1"/>
          <c:order val="1"/>
          <c:tx>
            <c:strRef>
              <c:f>combine!$Y$11</c:f>
              <c:strCache>
                <c:ptCount val="1"/>
                <c:pt idx="0">
                  <c:v>Precharge</c:v>
                </c:pt>
              </c:strCache>
            </c:strRef>
          </c:tx>
          <c:spPr>
            <a:ln w="44450" cap="rnd">
              <a:solidFill>
                <a:schemeClr val="accent2"/>
              </a:solidFill>
              <a:round/>
            </a:ln>
            <a:effectLst/>
          </c:spPr>
          <c:marker>
            <c:symbol val="triangle"/>
            <c:size val="14"/>
            <c:spPr>
              <a:solidFill>
                <a:schemeClr val="accent2"/>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combine!$Y$12:$Y$16</c:f>
              <c:numCache>
                <c:formatCode>General</c:formatCode>
                <c:ptCount val="5"/>
                <c:pt idx="0">
                  <c:v>7.3890000000000002</c:v>
                </c:pt>
                <c:pt idx="1">
                  <c:v>8.4960000000000004</c:v>
                </c:pt>
                <c:pt idx="2">
                  <c:v>9.9160000000000004</c:v>
                </c:pt>
                <c:pt idx="3">
                  <c:v>12.711</c:v>
                </c:pt>
                <c:pt idx="4">
                  <c:v>19.571999999999999</c:v>
                </c:pt>
              </c:numCache>
            </c:numRef>
          </c:yVal>
          <c:smooth val="0"/>
          <c:extLst>
            <c:ext xmlns:c16="http://schemas.microsoft.com/office/drawing/2014/chart" uri="{C3380CC4-5D6E-409C-BE32-E72D297353CC}">
              <c16:uniqueId val="{00000001-CFE6-6242-941E-E5585C53CDB0}"/>
            </c:ext>
          </c:extLst>
        </c:ser>
        <c:dLbls>
          <c:showLegendKey val="0"/>
          <c:showVal val="0"/>
          <c:showCatName val="0"/>
          <c:showSerName val="0"/>
          <c:showPercent val="0"/>
          <c:showBubbleSize val="0"/>
        </c:dLbls>
        <c:axId val="933070464"/>
        <c:axId val="933078672"/>
      </c:scatterChart>
      <c:valAx>
        <c:axId val="933070464"/>
        <c:scaling>
          <c:orientation val="minMax"/>
          <c:max val="1.35"/>
          <c:min val="0.9"/>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Supply Voltage (V)</a:t>
                </a:r>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8672"/>
        <c:crosses val="autoZero"/>
        <c:crossBetween val="midCat"/>
        <c:majorUnit val="0.1"/>
      </c:valAx>
      <c:valAx>
        <c:axId val="933078672"/>
        <c:scaling>
          <c:orientation val="minMax"/>
          <c:max val="2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Latency (ns)</a:t>
                </a:r>
              </a:p>
            </c:rich>
          </c:tx>
          <c:layout>
            <c:manualLayout>
              <c:xMode val="edge"/>
              <c:yMode val="edge"/>
              <c:x val="1.3842311761564899E-2"/>
              <c:y val="0.20421584379338001"/>
            </c:manualLayout>
          </c:layout>
          <c:overlay val="0"/>
          <c:spPr>
            <a:noFill/>
            <a:ln>
              <a:noFill/>
            </a:ln>
            <a:effectLst/>
          </c:spPr>
        </c:title>
        <c:numFmt formatCode="0"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0464"/>
        <c:crosses val="autoZero"/>
        <c:crossBetween val="midCat"/>
        <c:majorUnit val="5"/>
      </c:valAx>
      <c:spPr>
        <a:noFill/>
        <a:ln>
          <a:noFill/>
        </a:ln>
        <a:effectLst/>
      </c:spPr>
    </c:plotArea>
    <c:legend>
      <c:legendPos val="b"/>
      <c:layout>
        <c:manualLayout>
          <c:xMode val="edge"/>
          <c:yMode val="edge"/>
          <c:x val="0.35622983429411198"/>
          <c:y val="8.0988833812210698E-3"/>
          <c:w val="0.59634446163065402"/>
          <c:h val="0.138522062433203"/>
        </c:manualLayout>
      </c:layout>
      <c:overlay val="0"/>
      <c:spPr>
        <a:solidFill>
          <a:schemeClr val="bg1"/>
        </a:solidFill>
        <a:ln>
          <a:solidFill>
            <a:schemeClr val="tx1">
              <a:lumMod val="50000"/>
              <a:lumOff val="50000"/>
            </a:schemeClr>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latin typeface="+mn-lt"/>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28438320209999"/>
          <c:y val="0.110199652752899"/>
          <c:w val="0.76924304461942306"/>
          <c:h val="0.54677747468013804"/>
        </c:manualLayout>
      </c:layout>
      <c:barChart>
        <c:barDir val="col"/>
        <c:grouping val="clustered"/>
        <c:varyColors val="0"/>
        <c:ser>
          <c:idx val="0"/>
          <c:order val="0"/>
          <c:tx>
            <c:strRef>
              <c:f>Sheet1!$A$7</c:f>
              <c:strCache>
                <c:ptCount val="1"/>
                <c:pt idx="0">
                  <c:v>Performance</c:v>
                </c:pt>
              </c:strCache>
            </c:strRef>
          </c:tx>
          <c:spPr>
            <a:solidFill>
              <a:srgbClr val="9BBB59">
                <a:lumMod val="75000"/>
              </a:srgbClr>
            </a:solidFill>
            <a:ln>
              <a:noFill/>
            </a:ln>
            <a:effectLst/>
          </c:spPr>
          <c:invertIfNegative val="0"/>
          <c:cat>
            <c:numRef>
              <c:f>Sheet1!$B$6:$F$6</c:f>
              <c:numCache>
                <c:formatCode>General</c:formatCode>
                <c:ptCount val="5"/>
                <c:pt idx="0">
                  <c:v>0.9</c:v>
                </c:pt>
                <c:pt idx="1">
                  <c:v>1</c:v>
                </c:pt>
                <c:pt idx="2">
                  <c:v>1.1000000000000001</c:v>
                </c:pt>
                <c:pt idx="3">
                  <c:v>1.2</c:v>
                </c:pt>
                <c:pt idx="4">
                  <c:v>1.3</c:v>
                </c:pt>
              </c:numCache>
            </c:numRef>
          </c:cat>
          <c:val>
            <c:numRef>
              <c:f>Sheet1!$B$7:$F$7</c:f>
              <c:numCache>
                <c:formatCode>General</c:formatCode>
                <c:ptCount val="5"/>
                <c:pt idx="0">
                  <c:v>-19.7</c:v>
                </c:pt>
                <c:pt idx="1">
                  <c:v>-9</c:v>
                </c:pt>
                <c:pt idx="2">
                  <c:v>-4.5</c:v>
                </c:pt>
                <c:pt idx="3">
                  <c:v>-2.1</c:v>
                </c:pt>
                <c:pt idx="4">
                  <c:v>-0.5</c:v>
                </c:pt>
              </c:numCache>
            </c:numRef>
          </c:val>
          <c:extLst>
            <c:ext xmlns:c16="http://schemas.microsoft.com/office/drawing/2014/chart" uri="{C3380CC4-5D6E-409C-BE32-E72D297353CC}">
              <c16:uniqueId val="{00000000-D99B-B547-B11D-E872D0BE5F16}"/>
            </c:ext>
          </c:extLst>
        </c:ser>
        <c:ser>
          <c:idx val="1"/>
          <c:order val="1"/>
          <c:tx>
            <c:strRef>
              <c:f>Sheet1!$A$8</c:f>
              <c:strCache>
                <c:ptCount val="1"/>
                <c:pt idx="0">
                  <c:v>DRAM Power Savings</c:v>
                </c:pt>
              </c:strCache>
            </c:strRef>
          </c:tx>
          <c:spPr>
            <a:solidFill>
              <a:srgbClr val="4F81BD"/>
            </a:solidFill>
            <a:ln>
              <a:noFill/>
            </a:ln>
            <a:effectLst/>
          </c:spPr>
          <c:invertIfNegative val="0"/>
          <c:cat>
            <c:numRef>
              <c:f>Sheet1!$B$6:$F$6</c:f>
              <c:numCache>
                <c:formatCode>General</c:formatCode>
                <c:ptCount val="5"/>
                <c:pt idx="0">
                  <c:v>0.9</c:v>
                </c:pt>
                <c:pt idx="1">
                  <c:v>1</c:v>
                </c:pt>
                <c:pt idx="2">
                  <c:v>1.1000000000000001</c:v>
                </c:pt>
                <c:pt idx="3">
                  <c:v>1.2</c:v>
                </c:pt>
                <c:pt idx="4">
                  <c:v>1.3</c:v>
                </c:pt>
              </c:numCache>
            </c:numRef>
          </c:cat>
          <c:val>
            <c:numRef>
              <c:f>Sheet1!$B$8:$F$8</c:f>
              <c:numCache>
                <c:formatCode>General</c:formatCode>
                <c:ptCount val="5"/>
                <c:pt idx="0">
                  <c:v>33.1</c:v>
                </c:pt>
                <c:pt idx="1">
                  <c:v>23.5</c:v>
                </c:pt>
                <c:pt idx="2">
                  <c:v>16.600000000000001</c:v>
                </c:pt>
                <c:pt idx="3">
                  <c:v>9.9</c:v>
                </c:pt>
                <c:pt idx="4">
                  <c:v>3.3</c:v>
                </c:pt>
              </c:numCache>
            </c:numRef>
          </c:val>
          <c:extLst>
            <c:ext xmlns:c16="http://schemas.microsoft.com/office/drawing/2014/chart" uri="{C3380CC4-5D6E-409C-BE32-E72D297353CC}">
              <c16:uniqueId val="{00000001-D99B-B547-B11D-E872D0BE5F16}"/>
            </c:ext>
          </c:extLst>
        </c:ser>
        <c:dLbls>
          <c:showLegendKey val="0"/>
          <c:showVal val="0"/>
          <c:showCatName val="0"/>
          <c:showSerName val="0"/>
          <c:showPercent val="0"/>
          <c:showBubbleSize val="0"/>
        </c:dLbls>
        <c:gapWidth val="130"/>
        <c:overlap val="-27"/>
        <c:axId val="957251136"/>
        <c:axId val="957259328"/>
      </c:barChart>
      <c:catAx>
        <c:axId val="95725113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Supply Voltage (V)</a:t>
                </a:r>
              </a:p>
            </c:rich>
          </c:tx>
          <c:overlay val="0"/>
          <c:spPr>
            <a:noFill/>
            <a:ln>
              <a:noFill/>
            </a:ln>
            <a:effectLst/>
          </c:spPr>
        </c:title>
        <c:numFmt formatCode="#,##0.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7259328"/>
        <c:crosses val="autoZero"/>
        <c:auto val="1"/>
        <c:lblAlgn val="ctr"/>
        <c:lblOffset val="100"/>
        <c:noMultiLvlLbl val="0"/>
      </c:catAx>
      <c:valAx>
        <c:axId val="957259328"/>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Improvement Over Nominal</a:t>
                </a:r>
                <a:r>
                  <a:rPr lang="en-US" baseline="0"/>
                  <a:t> Voltage (%)</a:t>
                </a:r>
                <a:endParaRPr lang="en-US" dirty="0"/>
              </a:p>
            </c:rich>
          </c:tx>
          <c:layout>
            <c:manualLayout>
              <c:xMode val="edge"/>
              <c:yMode val="edge"/>
              <c:x val="7.3260073260073199E-3"/>
              <c:y val="5.95905946362991E-2"/>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7251136"/>
        <c:crosses val="autoZero"/>
        <c:crossBetween val="between"/>
      </c:valAx>
      <c:spPr>
        <a:noFill/>
        <a:ln>
          <a:noFill/>
        </a:ln>
        <a:effectLst/>
      </c:spPr>
    </c:plotArea>
    <c:legend>
      <c:legendPos val="b"/>
      <c:layout>
        <c:manualLayout>
          <c:xMode val="edge"/>
          <c:yMode val="edge"/>
          <c:x val="0.12993423898935699"/>
          <c:y val="3.01591386804495E-3"/>
          <c:w val="0.84446785497966603"/>
          <c:h val="0.10464444430432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noFill/>
    <a:ln>
      <a:noFill/>
    </a:ln>
    <a:effectLst/>
  </c:spPr>
  <c:txPr>
    <a:bodyPr/>
    <a:lstStyle/>
    <a:p>
      <a:pPr>
        <a:defRPr sz="2400">
          <a:latin typeface="Gill Sans" charset="0"/>
          <a:ea typeface="Gill Sans" charset="0"/>
          <a:cs typeface="Gill Sans"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89700874168"/>
          <c:y val="0.15396474699006299"/>
          <c:w val="0.67399774408364199"/>
          <c:h val="0.63726502048801403"/>
        </c:manualLayout>
      </c:layout>
      <c:barChart>
        <c:barDir val="col"/>
        <c:grouping val="clustered"/>
        <c:varyColors val="0"/>
        <c:ser>
          <c:idx val="0"/>
          <c:order val="0"/>
          <c:tx>
            <c:strRef>
              <c:f>talk_volton_perf!$I$8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talk_volton_perf!$I$9:$I$10</c:f>
              <c:numCache>
                <c:formatCode>General</c:formatCode>
                <c:ptCount val="2"/>
                <c:pt idx="0">
                  <c:v>1.4</c:v>
                </c:pt>
                <c:pt idx="1">
                  <c:v>0.4</c:v>
                </c:pt>
              </c:numCache>
            </c:numRef>
          </c:val>
          <c:extLst>
            <c:ext xmlns:c16="http://schemas.microsoft.com/office/drawing/2014/chart" uri="{C3380CC4-5D6E-409C-BE32-E72D297353CC}">
              <c16:uniqueId val="{00000000-4078-7A4E-ACEA-7DCE619785AF}"/>
            </c:ext>
          </c:extLst>
        </c:ser>
        <c:ser>
          <c:idx val="1"/>
          <c:order val="1"/>
          <c:tx>
            <c:strRef>
              <c:f>talk_volton_perf!$J$8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talk_volton_perf!$J$9:$J$10</c:f>
              <c:numCache>
                <c:formatCode>General</c:formatCode>
                <c:ptCount val="2"/>
                <c:pt idx="0">
                  <c:v>3.2</c:v>
                </c:pt>
                <c:pt idx="1">
                  <c:v>7</c:v>
                </c:pt>
              </c:numCache>
            </c:numRef>
          </c:val>
          <c:extLst>
            <c:ext xmlns:c16="http://schemas.microsoft.com/office/drawing/2014/chart" uri="{C3380CC4-5D6E-409C-BE32-E72D297353CC}">
              <c16:uniqueId val="{00000001-4078-7A4E-ACEA-7DCE619785AF}"/>
            </c:ext>
          </c:extLst>
        </c:ser>
        <c:dLbls>
          <c:showLegendKey val="0"/>
          <c:showVal val="0"/>
          <c:showCatName val="0"/>
          <c:showSerName val="0"/>
          <c:showPercent val="0"/>
          <c:showBubbleSize val="0"/>
        </c:dLbls>
        <c:gapWidth val="130"/>
        <c:axId val="908976880"/>
        <c:axId val="937944192"/>
      </c:barChart>
      <c:catAx>
        <c:axId val="9089768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7944192"/>
        <c:crosses val="autoZero"/>
        <c:auto val="1"/>
        <c:lblAlgn val="ctr"/>
        <c:lblOffset val="100"/>
        <c:noMultiLvlLbl val="0"/>
      </c:catAx>
      <c:valAx>
        <c:axId val="937944192"/>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CPU+DRAM </a:t>
                </a:r>
                <a:br>
                  <a:rPr lang="en-US"/>
                </a:br>
                <a:r>
                  <a:rPr lang="en-US"/>
                  <a:t>Energy Savings (%)</a:t>
                </a:r>
              </a:p>
            </c:rich>
          </c:tx>
          <c:layout>
            <c:manualLayout>
              <c:xMode val="edge"/>
              <c:yMode val="edge"/>
              <c:x val="1.12904275395328E-3"/>
              <c:y val="0.25829165977244201"/>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08976880"/>
        <c:crosses val="autoZero"/>
        <c:crossBetween val="between"/>
        <c:majorUnit val="1"/>
      </c:valAx>
      <c:spPr>
        <a:noFill/>
        <a:ln>
          <a:noFill/>
        </a:ln>
        <a:effectLst/>
      </c:spPr>
    </c:plotArea>
    <c:legend>
      <c:legendPos val="b"/>
      <c:layout>
        <c:manualLayout>
          <c:xMode val="edge"/>
          <c:yMode val="edge"/>
          <c:x val="0.27185158673347598"/>
          <c:y val="9.9391686051604495E-3"/>
          <c:w val="0.68168768726918005"/>
          <c:h val="9.883566024835130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8512146185802"/>
          <c:y val="0.12749977774413901"/>
          <c:w val="0.68390256686699102"/>
          <c:h val="0.64972456291683001"/>
        </c:manualLayout>
      </c:layout>
      <c:barChart>
        <c:barDir val="col"/>
        <c:grouping val="clustered"/>
        <c:varyColors val="0"/>
        <c:ser>
          <c:idx val="0"/>
          <c:order val="0"/>
          <c:tx>
            <c:strRef>
              <c:f>talk_volton_perf!$E$8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talk_volton_perf!$E$9:$E$10</c:f>
              <c:numCache>
                <c:formatCode>General</c:formatCode>
                <c:ptCount val="2"/>
                <c:pt idx="0">
                  <c:v>-2.7</c:v>
                </c:pt>
                <c:pt idx="1">
                  <c:v>-2.1</c:v>
                </c:pt>
              </c:numCache>
            </c:numRef>
          </c:val>
          <c:extLst>
            <c:ext xmlns:c16="http://schemas.microsoft.com/office/drawing/2014/chart" uri="{C3380CC4-5D6E-409C-BE32-E72D297353CC}">
              <c16:uniqueId val="{00000000-6758-C946-8D4F-CC85D6E88C90}"/>
            </c:ext>
          </c:extLst>
        </c:ser>
        <c:ser>
          <c:idx val="1"/>
          <c:order val="1"/>
          <c:tx>
            <c:strRef>
              <c:f>talk_volton_perf!$F$8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talk_volton_perf!$F$9:$F$10</c:f>
              <c:numCache>
                <c:formatCode>General</c:formatCode>
                <c:ptCount val="2"/>
                <c:pt idx="0">
                  <c:v>-1.6</c:v>
                </c:pt>
                <c:pt idx="1">
                  <c:v>-1.8</c:v>
                </c:pt>
              </c:numCache>
            </c:numRef>
          </c:val>
          <c:extLst>
            <c:ext xmlns:c16="http://schemas.microsoft.com/office/drawing/2014/chart" uri="{C3380CC4-5D6E-409C-BE32-E72D297353CC}">
              <c16:uniqueId val="{00000001-6758-C946-8D4F-CC85D6E88C90}"/>
            </c:ext>
          </c:extLst>
        </c:ser>
        <c:dLbls>
          <c:showLegendKey val="0"/>
          <c:showVal val="0"/>
          <c:showCatName val="0"/>
          <c:showSerName val="0"/>
          <c:showPercent val="0"/>
          <c:showBubbleSize val="0"/>
        </c:dLbls>
        <c:gapWidth val="130"/>
        <c:axId val="959631696"/>
        <c:axId val="939435200"/>
      </c:barChart>
      <c:catAx>
        <c:axId val="95963169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layout>
            <c:manualLayout>
              <c:xMode val="edge"/>
              <c:yMode val="edge"/>
              <c:x val="0.31519820971365298"/>
              <c:y val="0.87869174994253396"/>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9435200"/>
        <c:crosses val="autoZero"/>
        <c:auto val="1"/>
        <c:lblAlgn val="ctr"/>
        <c:lblOffset val="100"/>
        <c:noMultiLvlLbl val="0"/>
      </c:catAx>
      <c:valAx>
        <c:axId val="939435200"/>
        <c:scaling>
          <c:orientation val="minMax"/>
          <c:max val="0"/>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Performance Loss (%)</a:t>
                </a:r>
                <a:endParaRPr lang="en-US" dirty="0"/>
              </a:p>
            </c:rich>
          </c:tx>
          <c:layout>
            <c:manualLayout>
              <c:xMode val="edge"/>
              <c:yMode val="edge"/>
              <c:x val="3.3217386346189501E-3"/>
              <c:y val="0.170711523105399"/>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963169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AFA5-4C40-9F25-5AC714E3A990}"/>
              </c:ext>
            </c:extLst>
          </c:dPt>
          <c:dPt>
            <c:idx val="11"/>
            <c:invertIfNegative val="0"/>
            <c:bubble3D val="0"/>
            <c:spPr>
              <a:noFill/>
              <a:ln>
                <a:noFill/>
              </a:ln>
              <a:effectLst/>
            </c:spPr>
            <c:extLst>
              <c:ext xmlns:c16="http://schemas.microsoft.com/office/drawing/2014/chart" uri="{C3380CC4-5D6E-409C-BE32-E72D297353CC}">
                <c16:uniqueId val="{00000003-AFA5-4C40-9F25-5AC714E3A990}"/>
              </c:ext>
            </c:extLst>
          </c:dPt>
          <c:dPt>
            <c:idx val="12"/>
            <c:invertIfNegative val="0"/>
            <c:bubble3D val="0"/>
            <c:spPr>
              <a:noFill/>
              <a:ln>
                <a:noFill/>
              </a:ln>
              <a:effectLst/>
            </c:spPr>
            <c:extLst>
              <c:ext xmlns:c16="http://schemas.microsoft.com/office/drawing/2014/chart" uri="{C3380CC4-5D6E-409C-BE32-E72D297353CC}">
                <c16:uniqueId val="{00000005-AFA5-4C40-9F25-5AC714E3A990}"/>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AFA5-4C40-9F25-5AC714E3A990}"/>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AFA5-4C40-9F25-5AC714E3A990}"/>
            </c:ext>
          </c:extLst>
        </c:ser>
        <c:dLbls>
          <c:showLegendKey val="0"/>
          <c:showVal val="0"/>
          <c:showCatName val="0"/>
          <c:showSerName val="0"/>
          <c:showPercent val="0"/>
          <c:showBubbleSize val="0"/>
        </c:dLbls>
        <c:gapWidth val="100"/>
        <c:axId val="1074584752"/>
        <c:axId val="1074723088"/>
      </c:barChart>
      <c:catAx>
        <c:axId val="1074584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4723088"/>
        <c:crosses val="autoZero"/>
        <c:auto val="1"/>
        <c:lblAlgn val="ctr"/>
        <c:lblOffset val="100"/>
        <c:noMultiLvlLbl val="0"/>
      </c:catAx>
      <c:valAx>
        <c:axId val="107472308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4584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6069173113583095E-2"/>
          <c:y val="5.4111573317486297E-2"/>
          <c:w val="0.836306448725609"/>
          <c:h val="0.76786411132570698"/>
        </c:manualLayout>
      </c:layout>
      <c:barChart>
        <c:barDir val="col"/>
        <c:grouping val="clustered"/>
        <c:varyColors val="0"/>
        <c:ser>
          <c:idx val="0"/>
          <c:order val="0"/>
          <c:tx>
            <c:strRef>
              <c:f>Sheet4!$B$20</c:f>
              <c:strCache>
                <c:ptCount val="1"/>
                <c:pt idx="0">
                  <c:v>Performance Improvement</c:v>
                </c:pt>
              </c:strCache>
            </c:strRef>
          </c:tx>
          <c:invertIfNegative val="0"/>
          <c:cat>
            <c:numRef>
              <c:f>Sheet4!$C$19:$K$19</c:f>
              <c:numCache>
                <c:formatCode>General</c:formatCode>
                <c:ptCount val="9"/>
                <c:pt idx="0">
                  <c:v>1</c:v>
                </c:pt>
                <c:pt idx="1">
                  <c:v>2</c:v>
                </c:pt>
                <c:pt idx="2">
                  <c:v>4</c:v>
                </c:pt>
                <c:pt idx="3">
                  <c:v>8</c:v>
                </c:pt>
                <c:pt idx="4">
                  <c:v>16</c:v>
                </c:pt>
                <c:pt idx="5">
                  <c:v>32</c:v>
                </c:pt>
                <c:pt idx="6">
                  <c:v>64</c:v>
                </c:pt>
                <c:pt idx="7">
                  <c:v>128</c:v>
                </c:pt>
                <c:pt idx="8">
                  <c:v>256</c:v>
                </c:pt>
              </c:numCache>
            </c:numRef>
          </c:cat>
          <c:val>
            <c:numRef>
              <c:f>Sheet4!$C$20:$K$20</c:f>
              <c:numCache>
                <c:formatCode>0.00%</c:formatCode>
                <c:ptCount val="9"/>
                <c:pt idx="0">
                  <c:v>9.3347244427178802E-2</c:v>
                </c:pt>
                <c:pt idx="1">
                  <c:v>0.10478656814195</c:v>
                </c:pt>
                <c:pt idx="2">
                  <c:v>0.111842512822593</c:v>
                </c:pt>
                <c:pt idx="3">
                  <c:v>0.117258110410358</c:v>
                </c:pt>
                <c:pt idx="4">
                  <c:v>0.119577733133279</c:v>
                </c:pt>
                <c:pt idx="5">
                  <c:v>0.122556579187465</c:v>
                </c:pt>
                <c:pt idx="6">
                  <c:v>0.10751436324401401</c:v>
                </c:pt>
                <c:pt idx="7">
                  <c:v>0.108030409455294</c:v>
                </c:pt>
                <c:pt idx="8">
                  <c:v>8.4031668035316601E-2</c:v>
                </c:pt>
              </c:numCache>
            </c:numRef>
          </c:val>
          <c:extLst>
            <c:ext xmlns:c16="http://schemas.microsoft.com/office/drawing/2014/chart" uri="{C3380CC4-5D6E-409C-BE32-E72D297353CC}">
              <c16:uniqueId val="{00000000-F974-9F46-A3FB-687FC17C2BE1}"/>
            </c:ext>
          </c:extLst>
        </c:ser>
        <c:dLbls>
          <c:showLegendKey val="0"/>
          <c:showVal val="0"/>
          <c:showCatName val="0"/>
          <c:showSerName val="0"/>
          <c:showPercent val="0"/>
          <c:showBubbleSize val="0"/>
        </c:dLbls>
        <c:gapWidth val="100"/>
        <c:axId val="-2112869344"/>
        <c:axId val="-2112865248"/>
      </c:barChart>
      <c:catAx>
        <c:axId val="-2112869344"/>
        <c:scaling>
          <c:orientation val="minMax"/>
        </c:scaling>
        <c:delete val="0"/>
        <c:axPos val="b"/>
        <c:numFmt formatCode="General" sourceLinked="1"/>
        <c:majorTickMark val="out"/>
        <c:minorTickMark val="none"/>
        <c:tickLblPos val="nextTo"/>
        <c:txPr>
          <a:bodyPr/>
          <a:lstStyle/>
          <a:p>
            <a:pPr>
              <a:defRPr sz="2400"/>
            </a:pPr>
            <a:endParaRPr lang="en-US"/>
          </a:p>
        </c:txPr>
        <c:crossAx val="-2112865248"/>
        <c:crosses val="autoZero"/>
        <c:auto val="1"/>
        <c:lblAlgn val="ctr"/>
        <c:lblOffset val="100"/>
        <c:noMultiLvlLbl val="0"/>
      </c:catAx>
      <c:valAx>
        <c:axId val="-2112865248"/>
        <c:scaling>
          <c:orientation val="minMax"/>
        </c:scaling>
        <c:delete val="0"/>
        <c:axPos val="l"/>
        <c:majorGridlines/>
        <c:numFmt formatCode="0%" sourceLinked="0"/>
        <c:majorTickMark val="out"/>
        <c:minorTickMark val="none"/>
        <c:tickLblPos val="nextTo"/>
        <c:txPr>
          <a:bodyPr/>
          <a:lstStyle/>
          <a:p>
            <a:pPr>
              <a:defRPr sz="2400"/>
            </a:pPr>
            <a:endParaRPr lang="en-US"/>
          </a:p>
        </c:txPr>
        <c:crossAx val="-2112869344"/>
        <c:crosses val="autoZero"/>
        <c:crossBetween val="between"/>
      </c:valAx>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319510061242301"/>
          <c:y val="0.13889592048247801"/>
          <c:w val="0.84950470253718302"/>
          <c:h val="0.45945616730510902"/>
        </c:manualLayout>
      </c:layout>
      <c:barChart>
        <c:barDir val="col"/>
        <c:grouping val="clustered"/>
        <c:varyColors val="0"/>
        <c:ser>
          <c:idx val="0"/>
          <c:order val="0"/>
          <c:tx>
            <c:strRef>
              <c:f>'Single-core'!$C$2</c:f>
              <c:strCache>
                <c:ptCount val="1"/>
                <c:pt idx="0">
                  <c:v>8ms - RLTL</c:v>
                </c:pt>
              </c:strCache>
            </c:strRef>
          </c:tx>
          <c:spPr>
            <a:solidFill>
              <a:srgbClr val="0066FF"/>
            </a:solidFill>
            <a:ln>
              <a:solidFill>
                <a:schemeClr val="tx1"/>
              </a:solidFill>
            </a:ln>
            <a:effectLst/>
          </c:spPr>
          <c:invertIfNegative val="0"/>
          <c:cat>
            <c:strRef>
              <c:f>'Single-core'!$B$3:$B$25</c:f>
              <c:strCache>
                <c:ptCount val="23"/>
                <c:pt idx="0">
                  <c:v>tpch6</c:v>
                </c:pt>
                <c:pt idx="1">
                  <c:v>apache20</c:v>
                </c:pt>
                <c:pt idx="2">
                  <c:v>GemsFDTD</c:v>
                </c:pt>
                <c:pt idx="3">
                  <c:v>mcf</c:v>
                </c:pt>
                <c:pt idx="4">
                  <c:v>sphinx3</c:v>
                </c:pt>
                <c:pt idx="5">
                  <c:v>tpch2</c:v>
                </c:pt>
                <c:pt idx="6">
                  <c:v>astar</c:v>
                </c:pt>
                <c:pt idx="7">
                  <c:v>hmmer</c:v>
                </c:pt>
                <c:pt idx="8">
                  <c:v>milc</c:v>
                </c:pt>
                <c:pt idx="9">
                  <c:v>bwaves</c:v>
                </c:pt>
                <c:pt idx="10">
                  <c:v>lbm</c:v>
                </c:pt>
                <c:pt idx="11">
                  <c:v>omnetpp</c:v>
                </c:pt>
                <c:pt idx="12">
                  <c:v>tonto</c:v>
                </c:pt>
                <c:pt idx="13">
                  <c:v>bzip2</c:v>
                </c:pt>
                <c:pt idx="14">
                  <c:v>leslie3d</c:v>
                </c:pt>
                <c:pt idx="15">
                  <c:v>sjeng</c:v>
                </c:pt>
                <c:pt idx="16">
                  <c:v>tpcc64</c:v>
                </c:pt>
                <c:pt idx="17">
                  <c:v>cactusADM</c:v>
                </c:pt>
                <c:pt idx="18">
                  <c:v>libquantum</c:v>
                </c:pt>
                <c:pt idx="19">
                  <c:v>soplex</c:v>
                </c:pt>
                <c:pt idx="20">
                  <c:v>tpch17</c:v>
                </c:pt>
                <c:pt idx="21">
                  <c:v>STREAMcopy</c:v>
                </c:pt>
                <c:pt idx="22">
                  <c:v>AVG</c:v>
                </c:pt>
              </c:strCache>
            </c:strRef>
          </c:cat>
          <c:val>
            <c:numRef>
              <c:f>'Single-core'!$C$3:$C$25</c:f>
              <c:numCache>
                <c:formatCode>0.00%</c:formatCode>
                <c:ptCount val="23"/>
                <c:pt idx="0">
                  <c:v>0.90733149097266796</c:v>
                </c:pt>
                <c:pt idx="1">
                  <c:v>0.93296832848917299</c:v>
                </c:pt>
                <c:pt idx="2">
                  <c:v>0.88403706724203701</c:v>
                </c:pt>
                <c:pt idx="3">
                  <c:v>0.99454258737682499</c:v>
                </c:pt>
                <c:pt idx="4">
                  <c:v>0.98173802340516203</c:v>
                </c:pt>
                <c:pt idx="5">
                  <c:v>0.90326001544253698</c:v>
                </c:pt>
                <c:pt idx="6">
                  <c:v>0.90219042406539596</c:v>
                </c:pt>
                <c:pt idx="7">
                  <c:v>0</c:v>
                </c:pt>
                <c:pt idx="8">
                  <c:v>0.70766375388762104</c:v>
                </c:pt>
                <c:pt idx="9">
                  <c:v>0.94845602154129605</c:v>
                </c:pt>
                <c:pt idx="10">
                  <c:v>0.97309919601887396</c:v>
                </c:pt>
                <c:pt idx="11">
                  <c:v>0.96598279303784595</c:v>
                </c:pt>
                <c:pt idx="12">
                  <c:v>0.954063172305887</c:v>
                </c:pt>
                <c:pt idx="13">
                  <c:v>0.863133467438986</c:v>
                </c:pt>
                <c:pt idx="14">
                  <c:v>0.953888249668991</c:v>
                </c:pt>
                <c:pt idx="15">
                  <c:v>0.62848779611244199</c:v>
                </c:pt>
                <c:pt idx="16">
                  <c:v>0.91189054118536494</c:v>
                </c:pt>
                <c:pt idx="17">
                  <c:v>0.98543307073199504</c:v>
                </c:pt>
                <c:pt idx="18">
                  <c:v>0.93090278037133001</c:v>
                </c:pt>
                <c:pt idx="19">
                  <c:v>0.92244217140130402</c:v>
                </c:pt>
                <c:pt idx="20">
                  <c:v>0.90411302187088605</c:v>
                </c:pt>
                <c:pt idx="21">
                  <c:v>0.77048919475779598</c:v>
                </c:pt>
                <c:pt idx="22">
                  <c:v>0.86027787124201904</c:v>
                </c:pt>
              </c:numCache>
            </c:numRef>
          </c:val>
          <c:extLst>
            <c:ext xmlns:c16="http://schemas.microsoft.com/office/drawing/2014/chart" uri="{C3380CC4-5D6E-409C-BE32-E72D297353CC}">
              <c16:uniqueId val="{00000000-23E0-C34E-A55A-8F103CC94370}"/>
            </c:ext>
          </c:extLst>
        </c:ser>
        <c:dLbls>
          <c:showLegendKey val="0"/>
          <c:showVal val="0"/>
          <c:showCatName val="0"/>
          <c:showSerName val="0"/>
          <c:showPercent val="0"/>
          <c:showBubbleSize val="0"/>
        </c:dLbls>
        <c:gapWidth val="84"/>
        <c:overlap val="-21"/>
        <c:axId val="1101291784"/>
        <c:axId val="1101295336"/>
      </c:barChart>
      <c:catAx>
        <c:axId val="11012917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vert="horz" wrap="square" anchor="ctr" anchorCtr="1"/>
          <a:lstStyle/>
          <a:p>
            <a:pPr>
              <a:defRPr sz="1600" b="0" i="0" u="none" strike="noStrike" kern="1200" cap="none" spc="0" normalizeH="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295336"/>
        <c:crosses val="autoZero"/>
        <c:auto val="1"/>
        <c:lblAlgn val="ctr"/>
        <c:lblOffset val="100"/>
        <c:noMultiLvlLbl val="0"/>
      </c:catAx>
      <c:valAx>
        <c:axId val="1101295336"/>
        <c:scaling>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1" i="0" u="none" strike="noStrike" kern="1200" cap="none" baseline="0">
                    <a:solidFill>
                      <a:sysClr val="windowText" lastClr="000000"/>
                    </a:solidFill>
                    <a:latin typeface="Cambria" panose="02040503050406030204" pitchFamily="18" charset="0"/>
                    <a:ea typeface="+mn-ea"/>
                    <a:cs typeface="Times New Roman" panose="02020603050405020304" pitchFamily="18" charset="0"/>
                  </a:defRPr>
                </a:pPr>
                <a:r>
                  <a:rPr lang="en-US" sz="2000" b="1" cap="none" baseline="0">
                    <a:latin typeface="Cambria" panose="02040503050406030204" pitchFamily="18" charset="0"/>
                  </a:rPr>
                  <a:t>Fraction of </a:t>
                </a:r>
                <a:r>
                  <a:rPr lang="tr-TR" sz="2000" b="1" cap="none" baseline="0">
                    <a:latin typeface="Cambria" panose="02040503050406030204" pitchFamily="18" charset="0"/>
                  </a:rPr>
                  <a:t>Accesses</a:t>
                </a:r>
                <a:endParaRPr lang="en-US" sz="2000" b="1" cap="none" baseline="0">
                  <a:latin typeface="Cambria" panose="02040503050406030204" pitchFamily="18" charset="0"/>
                </a:endParaRPr>
              </a:p>
            </c:rich>
          </c:tx>
          <c:layout>
            <c:manualLayout>
              <c:xMode val="edge"/>
              <c:yMode val="edge"/>
              <c:x val="7.3328164486522697E-3"/>
              <c:y val="0.138895813437447"/>
            </c:manualLayout>
          </c:layout>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291784"/>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330670872199901"/>
          <c:y val="0.20206525148399901"/>
          <c:w val="0.85643462597612896"/>
          <c:h val="0.39628684249948498"/>
        </c:manualLayout>
      </c:layout>
      <c:barChart>
        <c:barDir val="col"/>
        <c:grouping val="clustered"/>
        <c:varyColors val="0"/>
        <c:ser>
          <c:idx val="0"/>
          <c:order val="0"/>
          <c:tx>
            <c:strRef>
              <c:f>'[rltl.xlsx]eight-core'!$C$2</c:f>
              <c:strCache>
                <c:ptCount val="1"/>
                <c:pt idx="0">
                  <c:v>8ms - RLTL</c:v>
                </c:pt>
              </c:strCache>
            </c:strRef>
          </c:tx>
          <c:spPr>
            <a:solidFill>
              <a:srgbClr val="0066FF"/>
            </a:solidFill>
            <a:ln>
              <a:solidFill>
                <a:schemeClr val="tx1"/>
              </a:solidFill>
            </a:ln>
            <a:effectLst/>
          </c:spPr>
          <c:invertIfNegative val="0"/>
          <c:cat>
            <c:strRef>
              <c:f>'[rltl.xlsx]eight-core'!$B$3:$B$23</c:f>
              <c:strCache>
                <c:ptCount val="21"/>
                <c:pt idx="0">
                  <c:v>w1</c:v>
                </c:pt>
                <c:pt idx="1">
                  <c:v>w2</c:v>
                </c:pt>
                <c:pt idx="2">
                  <c:v>w3</c:v>
                </c:pt>
                <c:pt idx="3">
                  <c:v>w4</c:v>
                </c:pt>
                <c:pt idx="4">
                  <c:v>w5</c:v>
                </c:pt>
                <c:pt idx="5">
                  <c:v>w6</c:v>
                </c:pt>
                <c:pt idx="6">
                  <c:v>w7</c:v>
                </c:pt>
                <c:pt idx="7">
                  <c:v>w8</c:v>
                </c:pt>
                <c:pt idx="8">
                  <c:v>w9</c:v>
                </c:pt>
                <c:pt idx="9">
                  <c:v>w10</c:v>
                </c:pt>
                <c:pt idx="10">
                  <c:v>w11</c:v>
                </c:pt>
                <c:pt idx="11">
                  <c:v>w12</c:v>
                </c:pt>
                <c:pt idx="12">
                  <c:v>w13</c:v>
                </c:pt>
                <c:pt idx="13">
                  <c:v>w14</c:v>
                </c:pt>
                <c:pt idx="14">
                  <c:v>w15</c:v>
                </c:pt>
                <c:pt idx="15">
                  <c:v>w16</c:v>
                </c:pt>
                <c:pt idx="16">
                  <c:v>w17</c:v>
                </c:pt>
                <c:pt idx="17">
                  <c:v>w18</c:v>
                </c:pt>
                <c:pt idx="18">
                  <c:v>w19</c:v>
                </c:pt>
                <c:pt idx="19">
                  <c:v>w20</c:v>
                </c:pt>
                <c:pt idx="20">
                  <c:v>AVG</c:v>
                </c:pt>
              </c:strCache>
            </c:strRef>
          </c:cat>
          <c:val>
            <c:numRef>
              <c:f>'[rltl.xlsx]eight-core'!$C$3:$C$23</c:f>
              <c:numCache>
                <c:formatCode>0.00%</c:formatCode>
                <c:ptCount val="21"/>
                <c:pt idx="0">
                  <c:v>0.96968206026654002</c:v>
                </c:pt>
                <c:pt idx="1">
                  <c:v>0.97205661035450797</c:v>
                </c:pt>
                <c:pt idx="2">
                  <c:v>0.97451557037775405</c:v>
                </c:pt>
                <c:pt idx="3">
                  <c:v>0.97516044585816097</c:v>
                </c:pt>
                <c:pt idx="4">
                  <c:v>0.97031079315345803</c:v>
                </c:pt>
                <c:pt idx="5">
                  <c:v>0.97931051222448495</c:v>
                </c:pt>
                <c:pt idx="6">
                  <c:v>0.96208705562118102</c:v>
                </c:pt>
                <c:pt idx="7">
                  <c:v>0.98268821668043704</c:v>
                </c:pt>
                <c:pt idx="8">
                  <c:v>0.98324291175807998</c:v>
                </c:pt>
                <c:pt idx="9">
                  <c:v>0.95924334210099005</c:v>
                </c:pt>
                <c:pt idx="10">
                  <c:v>0.98565909780059302</c:v>
                </c:pt>
                <c:pt idx="11">
                  <c:v>0.97774547522687205</c:v>
                </c:pt>
                <c:pt idx="12">
                  <c:v>0.96962021243131702</c:v>
                </c:pt>
                <c:pt idx="13">
                  <c:v>0.99140856340641403</c:v>
                </c:pt>
                <c:pt idx="14">
                  <c:v>0.96796282398356304</c:v>
                </c:pt>
                <c:pt idx="15">
                  <c:v>0.96606176094406504</c:v>
                </c:pt>
                <c:pt idx="16">
                  <c:v>0.981675384188473</c:v>
                </c:pt>
                <c:pt idx="17">
                  <c:v>0.96554165798453395</c:v>
                </c:pt>
                <c:pt idx="18">
                  <c:v>0.96990226251552403</c:v>
                </c:pt>
                <c:pt idx="19">
                  <c:v>0.99085915680321801</c:v>
                </c:pt>
                <c:pt idx="20">
                  <c:v>0.974736695684009</c:v>
                </c:pt>
              </c:numCache>
            </c:numRef>
          </c:val>
          <c:extLst>
            <c:ext xmlns:c16="http://schemas.microsoft.com/office/drawing/2014/chart" uri="{C3380CC4-5D6E-409C-BE32-E72D297353CC}">
              <c16:uniqueId val="{00000000-FBFA-C84E-B774-5A050373E6D4}"/>
            </c:ext>
          </c:extLst>
        </c:ser>
        <c:dLbls>
          <c:showLegendKey val="0"/>
          <c:showVal val="0"/>
          <c:showCatName val="0"/>
          <c:showSerName val="0"/>
          <c:showPercent val="0"/>
          <c:showBubbleSize val="0"/>
        </c:dLbls>
        <c:gapWidth val="84"/>
        <c:overlap val="-21"/>
        <c:axId val="1101317960"/>
        <c:axId val="1101321512"/>
      </c:barChart>
      <c:catAx>
        <c:axId val="11013179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600" b="0" i="0" u="none" strike="noStrike" kern="1200" cap="none" spc="0" normalizeH="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321512"/>
        <c:crosses val="autoZero"/>
        <c:auto val="1"/>
        <c:lblAlgn val="ctr"/>
        <c:lblOffset val="100"/>
        <c:noMultiLvlLbl val="0"/>
      </c:catAx>
      <c:valAx>
        <c:axId val="1101321512"/>
        <c:scaling>
          <c:orientation val="minMax"/>
          <c:max val="1"/>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1" i="0" u="none" strike="noStrike" kern="1200" cap="none" baseline="0">
                    <a:solidFill>
                      <a:sysClr val="windowText" lastClr="000000"/>
                    </a:solidFill>
                    <a:latin typeface="Cambria" panose="02040503050406030204" pitchFamily="18" charset="0"/>
                    <a:ea typeface="+mn-ea"/>
                    <a:cs typeface="Times New Roman" panose="02020603050405020304" pitchFamily="18" charset="0"/>
                  </a:defRPr>
                </a:pPr>
                <a:r>
                  <a:rPr lang="en-US" sz="2000" b="1" cap="none" baseline="0">
                    <a:latin typeface="Cambria" panose="02040503050406030204" pitchFamily="18" charset="0"/>
                  </a:rPr>
                  <a:t>Fraction of </a:t>
                </a:r>
                <a:r>
                  <a:rPr lang="tr-TR" sz="2000" b="1" cap="none" baseline="0">
                    <a:latin typeface="Cambria" panose="02040503050406030204" pitchFamily="18" charset="0"/>
                  </a:rPr>
                  <a:t>Accesses</a:t>
                </a:r>
                <a:endParaRPr lang="en-US" sz="2000" b="1" cap="none" baseline="0">
                  <a:latin typeface="Cambria" panose="02040503050406030204" pitchFamily="18" charset="0"/>
                </a:endParaRPr>
              </a:p>
            </c:rich>
          </c:tx>
          <c:layout>
            <c:manualLayout>
              <c:xMode val="edge"/>
              <c:yMode val="edge"/>
              <c:x val="7.3328164486522697E-3"/>
              <c:y val="0.138895813437447"/>
            </c:manualLayout>
          </c:layout>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317960"/>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8310621449835"/>
          <c:y val="3.0652054687194001E-2"/>
          <c:w val="0.85976059744342903"/>
          <c:h val="0.57851860943205202"/>
        </c:manualLayout>
      </c:layout>
      <c:barChart>
        <c:barDir val="col"/>
        <c:grouping val="clustered"/>
        <c:varyColors val="0"/>
        <c:ser>
          <c:idx val="0"/>
          <c:order val="0"/>
          <c:tx>
            <c:strRef>
              <c:f>'[results_ipc.xlsx]Single-core (RMPKC)'!$C$2</c:f>
              <c:strCache>
                <c:ptCount val="1"/>
                <c:pt idx="0">
                  <c:v>NUAT</c:v>
                </c:pt>
              </c:strCache>
            </c:strRef>
          </c:tx>
          <c:spPr>
            <a:solidFill>
              <a:schemeClr val="bg1">
                <a:lumMod val="75000"/>
              </a:schemeClr>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(RMPKC)'!$C$3:$C$25</c:f>
              <c:numCache>
                <c:formatCode>0.00%</c:formatCode>
                <c:ptCount val="11"/>
                <c:pt idx="0">
                  <c:v>1.2119152791935499E-2</c:v>
                </c:pt>
                <c:pt idx="1">
                  <c:v>2.2603273577552801E-2</c:v>
                </c:pt>
                <c:pt idx="2">
                  <c:v>5.2306229196383801E-3</c:v>
                </c:pt>
                <c:pt idx="3">
                  <c:v>1.87003901520248E-2</c:v>
                </c:pt>
                <c:pt idx="4">
                  <c:v>2.0199802393237501E-2</c:v>
                </c:pt>
                <c:pt idx="5">
                  <c:v>1.4304291287386301E-2</c:v>
                </c:pt>
                <c:pt idx="6">
                  <c:v>1.8094731240020999E-2</c:v>
                </c:pt>
                <c:pt idx="7">
                  <c:v>1.6369204773471601E-2</c:v>
                </c:pt>
                <c:pt idx="8">
                  <c:v>2.4827359421242898E-2</c:v>
                </c:pt>
                <c:pt idx="9">
                  <c:v>3.11222885884943E-2</c:v>
                </c:pt>
                <c:pt idx="10">
                  <c:v>1.1091818131339699E-2</c:v>
                </c:pt>
              </c:numCache>
              <c:extLst/>
            </c:numRef>
          </c:val>
          <c:extLst>
            <c:ext xmlns:c16="http://schemas.microsoft.com/office/drawing/2014/chart" uri="{C3380CC4-5D6E-409C-BE32-E72D297353CC}">
              <c16:uniqueId val="{00000000-EE3A-524C-9E96-BDB54E248A14}"/>
            </c:ext>
          </c:extLst>
        </c:ser>
        <c:ser>
          <c:idx val="1"/>
          <c:order val="1"/>
          <c:tx>
            <c:strRef>
              <c:f>'[results_ipc.xlsx]Single-core (RMPKC)'!$D$2</c:f>
              <c:strCache>
                <c:ptCount val="1"/>
                <c:pt idx="0">
                  <c:v>ChargeCache</c:v>
                </c:pt>
              </c:strCache>
            </c:strRef>
          </c:tx>
          <c:spPr>
            <a:solidFill>
              <a:srgbClr val="FF0066"/>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(RMPKC)'!$D$3:$D$25</c:f>
              <c:numCache>
                <c:formatCode>0.00%</c:formatCode>
                <c:ptCount val="11"/>
                <c:pt idx="0">
                  <c:v>2.0500622947106101E-2</c:v>
                </c:pt>
                <c:pt idx="1">
                  <c:v>7.7162899454403799E-2</c:v>
                </c:pt>
                <c:pt idx="2">
                  <c:v>4.7551117451258796E-3</c:v>
                </c:pt>
                <c:pt idx="3">
                  <c:v>4.3320328265841403E-2</c:v>
                </c:pt>
                <c:pt idx="4">
                  <c:v>5.07190690525854E-2</c:v>
                </c:pt>
                <c:pt idx="5">
                  <c:v>4.61638491547465E-2</c:v>
                </c:pt>
                <c:pt idx="6">
                  <c:v>5.28649991130032E-2</c:v>
                </c:pt>
                <c:pt idx="7">
                  <c:v>1.4468264864294001E-2</c:v>
                </c:pt>
                <c:pt idx="8">
                  <c:v>8.1387701414008501E-2</c:v>
                </c:pt>
                <c:pt idx="9">
                  <c:v>1.6347060672744301E-2</c:v>
                </c:pt>
                <c:pt idx="10">
                  <c:v>2.131668846751E-2</c:v>
                </c:pt>
              </c:numCache>
              <c:extLst/>
            </c:numRef>
          </c:val>
          <c:extLst>
            <c:ext xmlns:c16="http://schemas.microsoft.com/office/drawing/2014/chart" uri="{C3380CC4-5D6E-409C-BE32-E72D297353CC}">
              <c16:uniqueId val="{00000001-EE3A-524C-9E96-BDB54E248A14}"/>
            </c:ext>
          </c:extLst>
        </c:ser>
        <c:ser>
          <c:idx val="2"/>
          <c:order val="2"/>
          <c:tx>
            <c:strRef>
              <c:f>'[results_ipc.xlsx]Single-core (RMPKC)'!$E$2</c:f>
              <c:strCache>
                <c:ptCount val="1"/>
                <c:pt idx="0">
                  <c:v>ChargeCache + NUAT</c:v>
                </c:pt>
              </c:strCache>
            </c:strRef>
          </c:tx>
          <c:spPr>
            <a:solidFill>
              <a:srgbClr val="0066FF"/>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(RMPKC)'!$E$3:$E$25</c:f>
              <c:numCache>
                <c:formatCode>0.00%</c:formatCode>
                <c:ptCount val="11"/>
                <c:pt idx="0">
                  <c:v>2.9448408653301599E-2</c:v>
                </c:pt>
                <c:pt idx="1">
                  <c:v>8.1839438815276805E-2</c:v>
                </c:pt>
                <c:pt idx="2">
                  <c:v>9.51022349025199E-3</c:v>
                </c:pt>
                <c:pt idx="3">
                  <c:v>5.0450692856181902E-2</c:v>
                </c:pt>
                <c:pt idx="4">
                  <c:v>6.2795037874629603E-2</c:v>
                </c:pt>
                <c:pt idx="5">
                  <c:v>5.2665799739921998E-2</c:v>
                </c:pt>
                <c:pt idx="6">
                  <c:v>5.9251374844775599E-2</c:v>
                </c:pt>
                <c:pt idx="7">
                  <c:v>2.8302883092195599E-2</c:v>
                </c:pt>
                <c:pt idx="8">
                  <c:v>9.2732653732325004E-2</c:v>
                </c:pt>
                <c:pt idx="9">
                  <c:v>4.6211883055642597E-2</c:v>
                </c:pt>
                <c:pt idx="10">
                  <c:v>2.8195786043169E-2</c:v>
                </c:pt>
              </c:numCache>
              <c:extLst/>
            </c:numRef>
          </c:val>
          <c:extLst>
            <c:ext xmlns:c16="http://schemas.microsoft.com/office/drawing/2014/chart" uri="{C3380CC4-5D6E-409C-BE32-E72D297353CC}">
              <c16:uniqueId val="{00000002-EE3A-524C-9E96-BDB54E248A14}"/>
            </c:ext>
          </c:extLst>
        </c:ser>
        <c:ser>
          <c:idx val="3"/>
          <c:order val="3"/>
          <c:tx>
            <c:strRef>
              <c:f>'[results_ipc.xlsx]Single-core (RMPKC)'!$F$2</c:f>
              <c:strCache>
                <c:ptCount val="1"/>
                <c:pt idx="0">
                  <c:v>Low-Latency DRAM</c:v>
                </c:pt>
              </c:strCache>
            </c:strRef>
          </c:tx>
          <c:spPr>
            <a:solidFill>
              <a:schemeClr val="dk1">
                <a:tint val="98500"/>
              </a:schemeClr>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(RMPKC)'!$F$3:$F$25</c:f>
              <c:numCache>
                <c:formatCode>0.00%</c:formatCode>
                <c:ptCount val="11"/>
                <c:pt idx="0">
                  <c:v>5.7877449314758002E-2</c:v>
                </c:pt>
                <c:pt idx="1">
                  <c:v>9.5869056897895696E-2</c:v>
                </c:pt>
                <c:pt idx="2">
                  <c:v>2.75796481217307E-2</c:v>
                </c:pt>
                <c:pt idx="3">
                  <c:v>8.3949952912686601E-2</c:v>
                </c:pt>
                <c:pt idx="4">
                  <c:v>7.5859040509386397E-2</c:v>
                </c:pt>
                <c:pt idx="5">
                  <c:v>7.2821846553966105E-2</c:v>
                </c:pt>
                <c:pt idx="6">
                  <c:v>7.2201525634202596E-2</c:v>
                </c:pt>
                <c:pt idx="7">
                  <c:v>7.7199281867145406E-2</c:v>
                </c:pt>
                <c:pt idx="8">
                  <c:v>0.11920420914172999</c:v>
                </c:pt>
                <c:pt idx="9">
                  <c:v>0.15498270983967299</c:v>
                </c:pt>
                <c:pt idx="10">
                  <c:v>4.7528213332566398E-2</c:v>
                </c:pt>
              </c:numCache>
              <c:extLst/>
            </c:numRef>
          </c:val>
          <c:extLst>
            <c:ext xmlns:c16="http://schemas.microsoft.com/office/drawing/2014/chart" uri="{C3380CC4-5D6E-409C-BE32-E72D297353CC}">
              <c16:uniqueId val="{00000003-EE3A-524C-9E96-BDB54E248A14}"/>
            </c:ext>
          </c:extLst>
        </c:ser>
        <c:dLbls>
          <c:showLegendKey val="0"/>
          <c:showVal val="0"/>
          <c:showCatName val="0"/>
          <c:showSerName val="0"/>
          <c:showPercent val="0"/>
          <c:showBubbleSize val="0"/>
        </c:dLbls>
        <c:gapWidth val="269"/>
        <c:axId val="1099746264"/>
        <c:axId val="1099749896"/>
      </c:barChart>
      <c:catAx>
        <c:axId val="10997462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cap="none" spc="0" normalizeH="0" baseline="0">
                <a:solidFill>
                  <a:schemeClr val="tx1"/>
                </a:solidFill>
                <a:latin typeface="Cambria" panose="02040503050406030204" pitchFamily="18" charset="0"/>
                <a:ea typeface="+mn-ea"/>
                <a:cs typeface="+mn-cs"/>
              </a:defRPr>
            </a:pPr>
            <a:endParaRPr lang="en-US"/>
          </a:p>
        </c:txPr>
        <c:crossAx val="1099749896"/>
        <c:crosses val="autoZero"/>
        <c:auto val="1"/>
        <c:lblAlgn val="ctr"/>
        <c:lblOffset val="100"/>
        <c:noMultiLvlLbl val="0"/>
      </c:catAx>
      <c:valAx>
        <c:axId val="1099749896"/>
        <c:scaling>
          <c:orientation val="minMax"/>
          <c:max val="0.16"/>
        </c:scaling>
        <c:delete val="0"/>
        <c:axPos val="l"/>
        <c:majorGridlines>
          <c:spPr>
            <a:ln w="9525" cap="flat" cmpd="sng" algn="ctr">
              <a:solidFill>
                <a:schemeClr val="bg1">
                  <a:lumMod val="6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400" b="1" i="0" u="none" strike="noStrike" kern="1200" cap="none" baseline="0">
                    <a:solidFill>
                      <a:schemeClr val="tx1"/>
                    </a:solidFill>
                    <a:latin typeface="Cambria" panose="02040503050406030204" pitchFamily="18" charset="0"/>
                    <a:ea typeface="+mn-ea"/>
                    <a:cs typeface="+mn-cs"/>
                  </a:defRPr>
                </a:pPr>
                <a:r>
                  <a:rPr lang="en-US" sz="2400" b="1" cap="none" baseline="0">
                    <a:solidFill>
                      <a:schemeClr val="tx1"/>
                    </a:solidFill>
                    <a:latin typeface="Cambria" panose="02040503050406030204" pitchFamily="18" charset="0"/>
                  </a:rPr>
                  <a:t>Speedup</a:t>
                </a: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US"/>
          </a:p>
        </c:txPr>
        <c:crossAx val="1099746264"/>
        <c:crosses val="autoZero"/>
        <c:crossBetween val="between"/>
        <c:majorUnit val="0.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351662292213501"/>
          <c:y val="8.6935391848159099E-2"/>
          <c:w val="0.85887325021872296"/>
          <c:h val="0.49973609925529899"/>
        </c:manualLayout>
      </c:layout>
      <c:barChart>
        <c:barDir val="col"/>
        <c:grouping val="clustered"/>
        <c:varyColors val="0"/>
        <c:ser>
          <c:idx val="0"/>
          <c:order val="0"/>
          <c:tx>
            <c:strRef>
              <c:f>'[results_ipc.xlsx]Eight-core (RMPKC)'!$C$2</c:f>
              <c:strCache>
                <c:ptCount val="1"/>
                <c:pt idx="0">
                  <c:v>NUAT</c:v>
                </c:pt>
              </c:strCache>
            </c:strRef>
          </c:tx>
          <c:spPr>
            <a:solidFill>
              <a:schemeClr val="bg1">
                <a:lumMod val="75000"/>
              </a:schemeClr>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(RMPKC)'!$C$3:$C$23</c:f>
              <c:numCache>
                <c:formatCode>0.00%</c:formatCode>
                <c:ptCount val="11"/>
                <c:pt idx="0">
                  <c:v>2.3984588504046198E-2</c:v>
                </c:pt>
                <c:pt idx="1">
                  <c:v>2.6329321996938299E-2</c:v>
                </c:pt>
                <c:pt idx="2">
                  <c:v>2.4911377335522299E-2</c:v>
                </c:pt>
                <c:pt idx="3">
                  <c:v>2.7070662054397E-2</c:v>
                </c:pt>
                <c:pt idx="4">
                  <c:v>2.7103536973052102E-2</c:v>
                </c:pt>
                <c:pt idx="5">
                  <c:v>2.6449497642115499E-2</c:v>
                </c:pt>
                <c:pt idx="6">
                  <c:v>2.3448169126100999E-2</c:v>
                </c:pt>
                <c:pt idx="7">
                  <c:v>2.4525836058194601E-2</c:v>
                </c:pt>
                <c:pt idx="8">
                  <c:v>2.46896159116279E-2</c:v>
                </c:pt>
                <c:pt idx="9">
                  <c:v>2.1964991856123502E-2</c:v>
                </c:pt>
                <c:pt idx="10">
                  <c:v>2.4716270203445599E-2</c:v>
                </c:pt>
              </c:numCache>
              <c:extLst/>
            </c:numRef>
          </c:val>
          <c:extLst>
            <c:ext xmlns:c16="http://schemas.microsoft.com/office/drawing/2014/chart" uri="{C3380CC4-5D6E-409C-BE32-E72D297353CC}">
              <c16:uniqueId val="{00000000-07B6-8D49-AAB4-B2A04A283436}"/>
            </c:ext>
          </c:extLst>
        </c:ser>
        <c:ser>
          <c:idx val="1"/>
          <c:order val="1"/>
          <c:tx>
            <c:strRef>
              <c:f>'[results_ipc.xlsx]Eight-core (RMPKC)'!$D$2</c:f>
              <c:strCache>
                <c:ptCount val="1"/>
                <c:pt idx="0">
                  <c:v>ChargeCache</c:v>
                </c:pt>
              </c:strCache>
            </c:strRef>
          </c:tx>
          <c:spPr>
            <a:solidFill>
              <a:srgbClr val="FF0066"/>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(RMPKC)'!$D$3:$D$23</c:f>
              <c:numCache>
                <c:formatCode>0.00%</c:formatCode>
                <c:ptCount val="11"/>
                <c:pt idx="0">
                  <c:v>0.112724091018595</c:v>
                </c:pt>
                <c:pt idx="1">
                  <c:v>9.0693765948873295E-2</c:v>
                </c:pt>
                <c:pt idx="2">
                  <c:v>8.2922144932092906E-2</c:v>
                </c:pt>
                <c:pt idx="3">
                  <c:v>8.0218949316411201E-2</c:v>
                </c:pt>
                <c:pt idx="4">
                  <c:v>9.4814802840443205E-2</c:v>
                </c:pt>
                <c:pt idx="5">
                  <c:v>5.8836329293829898E-2</c:v>
                </c:pt>
                <c:pt idx="6">
                  <c:v>8.4370704100012101E-2</c:v>
                </c:pt>
                <c:pt idx="7">
                  <c:v>8.1503992360416805E-2</c:v>
                </c:pt>
                <c:pt idx="8">
                  <c:v>8.5071441132991601E-2</c:v>
                </c:pt>
                <c:pt idx="9">
                  <c:v>7.4468416263645101E-2</c:v>
                </c:pt>
                <c:pt idx="10">
                  <c:v>8.6075541063864003E-2</c:v>
                </c:pt>
              </c:numCache>
              <c:extLst/>
            </c:numRef>
          </c:val>
          <c:extLst>
            <c:ext xmlns:c16="http://schemas.microsoft.com/office/drawing/2014/chart" uri="{C3380CC4-5D6E-409C-BE32-E72D297353CC}">
              <c16:uniqueId val="{00000001-07B6-8D49-AAB4-B2A04A283436}"/>
            </c:ext>
          </c:extLst>
        </c:ser>
        <c:ser>
          <c:idx val="2"/>
          <c:order val="2"/>
          <c:tx>
            <c:strRef>
              <c:f>'[results_ipc.xlsx]Eight-core (RMPKC)'!$E$2</c:f>
              <c:strCache>
                <c:ptCount val="1"/>
                <c:pt idx="0">
                  <c:v>ChargeCache + NUAT</c:v>
                </c:pt>
              </c:strCache>
            </c:strRef>
          </c:tx>
          <c:spPr>
            <a:solidFill>
              <a:srgbClr val="0066FF"/>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(RMPKC)'!$E$3:$E$23</c:f>
              <c:numCache>
                <c:formatCode>0.00%</c:formatCode>
                <c:ptCount val="11"/>
                <c:pt idx="0">
                  <c:v>0.117701842002523</c:v>
                </c:pt>
                <c:pt idx="1">
                  <c:v>0.10160903230228401</c:v>
                </c:pt>
                <c:pt idx="2">
                  <c:v>9.3442358822940497E-2</c:v>
                </c:pt>
                <c:pt idx="3">
                  <c:v>9.2730409990114504E-2</c:v>
                </c:pt>
                <c:pt idx="4">
                  <c:v>0.104282455838829</c:v>
                </c:pt>
                <c:pt idx="5">
                  <c:v>7.4550141627587094E-2</c:v>
                </c:pt>
                <c:pt idx="6">
                  <c:v>9.3168174310173102E-2</c:v>
                </c:pt>
                <c:pt idx="7">
                  <c:v>9.2679673877423194E-2</c:v>
                </c:pt>
                <c:pt idx="8">
                  <c:v>9.3180116451558007E-2</c:v>
                </c:pt>
                <c:pt idx="9">
                  <c:v>8.5059985374477995E-2</c:v>
                </c:pt>
                <c:pt idx="10">
                  <c:v>9.5808148832890502E-2</c:v>
                </c:pt>
              </c:numCache>
              <c:extLst/>
            </c:numRef>
          </c:val>
          <c:extLst>
            <c:ext xmlns:c16="http://schemas.microsoft.com/office/drawing/2014/chart" uri="{C3380CC4-5D6E-409C-BE32-E72D297353CC}">
              <c16:uniqueId val="{00000002-07B6-8D49-AAB4-B2A04A283436}"/>
            </c:ext>
          </c:extLst>
        </c:ser>
        <c:ser>
          <c:idx val="3"/>
          <c:order val="3"/>
          <c:tx>
            <c:strRef>
              <c:f>'[results_ipc.xlsx]Eight-core (RMPKC)'!$F$2</c:f>
              <c:strCache>
                <c:ptCount val="1"/>
                <c:pt idx="0">
                  <c:v>Low-Latency DRAM</c:v>
                </c:pt>
              </c:strCache>
            </c:strRef>
          </c:tx>
          <c:spPr>
            <a:solidFill>
              <a:schemeClr val="dk1">
                <a:tint val="98500"/>
              </a:schemeClr>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(RMPKC)'!$F$3:$F$23</c:f>
              <c:numCache>
                <c:formatCode>0.00%</c:formatCode>
                <c:ptCount val="11"/>
                <c:pt idx="0">
                  <c:v>0.13519280200587999</c:v>
                </c:pt>
                <c:pt idx="1">
                  <c:v>0.140898231862081</c:v>
                </c:pt>
                <c:pt idx="2">
                  <c:v>0.132256166643237</c:v>
                </c:pt>
                <c:pt idx="3">
                  <c:v>0.13751435811403401</c:v>
                </c:pt>
                <c:pt idx="4">
                  <c:v>0.137989939286594</c:v>
                </c:pt>
                <c:pt idx="5">
                  <c:v>0.13589096520241101</c:v>
                </c:pt>
                <c:pt idx="6">
                  <c:v>0.13106826710553299</c:v>
                </c:pt>
                <c:pt idx="7">
                  <c:v>0.13068049622656</c:v>
                </c:pt>
                <c:pt idx="8">
                  <c:v>0.14224726824776601</c:v>
                </c:pt>
                <c:pt idx="9">
                  <c:v>0.13392558750636199</c:v>
                </c:pt>
                <c:pt idx="10">
                  <c:v>0.13368174315117401</c:v>
                </c:pt>
              </c:numCache>
              <c:extLst/>
            </c:numRef>
          </c:val>
          <c:extLst>
            <c:ext xmlns:c16="http://schemas.microsoft.com/office/drawing/2014/chart" uri="{C3380CC4-5D6E-409C-BE32-E72D297353CC}">
              <c16:uniqueId val="{00000003-07B6-8D49-AAB4-B2A04A283436}"/>
            </c:ext>
          </c:extLst>
        </c:ser>
        <c:dLbls>
          <c:showLegendKey val="0"/>
          <c:showVal val="0"/>
          <c:showCatName val="0"/>
          <c:showSerName val="0"/>
          <c:showPercent val="0"/>
          <c:showBubbleSize val="0"/>
        </c:dLbls>
        <c:gapWidth val="269"/>
        <c:axId val="1080054056"/>
        <c:axId val="1080050344"/>
      </c:barChart>
      <c:catAx>
        <c:axId val="10800540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220000" spcFirstLastPara="1" vertOverflow="ellipsis" vert="horz" wrap="square" anchor="ctr" anchorCtr="1"/>
          <a:lstStyle/>
          <a:p>
            <a:pPr>
              <a:defRPr sz="1800" b="0" i="0" u="none" strike="noStrike" kern="1200" cap="none" spc="0" normalizeH="0" baseline="0">
                <a:solidFill>
                  <a:schemeClr val="tx1"/>
                </a:solidFill>
                <a:latin typeface="Cambria" panose="02040503050406030204" pitchFamily="18" charset="0"/>
                <a:ea typeface="+mn-ea"/>
                <a:cs typeface="+mn-cs"/>
              </a:defRPr>
            </a:pPr>
            <a:endParaRPr lang="en-US"/>
          </a:p>
        </c:txPr>
        <c:crossAx val="1080050344"/>
        <c:crosses val="autoZero"/>
        <c:auto val="1"/>
        <c:lblAlgn val="ctr"/>
        <c:lblOffset val="100"/>
        <c:noMultiLvlLbl val="0"/>
      </c:catAx>
      <c:valAx>
        <c:axId val="1080050344"/>
        <c:scaling>
          <c:orientation val="minMax"/>
          <c:max val="0.16"/>
        </c:scaling>
        <c:delete val="0"/>
        <c:axPos val="l"/>
        <c:majorGridlines>
          <c:spPr>
            <a:ln w="9525" cap="flat" cmpd="sng" algn="ctr">
              <a:solidFill>
                <a:schemeClr val="bg1">
                  <a:lumMod val="6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400" b="1" i="0" u="none" strike="noStrike" kern="1200" cap="none" baseline="0">
                    <a:solidFill>
                      <a:schemeClr val="tx1"/>
                    </a:solidFill>
                    <a:latin typeface="Cambria" panose="02040503050406030204" pitchFamily="18" charset="0"/>
                    <a:ea typeface="+mn-ea"/>
                    <a:cs typeface="+mn-cs"/>
                  </a:defRPr>
                </a:pPr>
                <a:r>
                  <a:rPr lang="en-US" sz="2400" b="1" cap="none" baseline="0">
                    <a:solidFill>
                      <a:schemeClr val="tx1"/>
                    </a:solidFill>
                    <a:latin typeface="Cambria" panose="02040503050406030204" pitchFamily="18" charset="0"/>
                  </a:rPr>
                  <a:t>Speedup</a:t>
                </a: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US"/>
          </a:p>
        </c:txPr>
        <c:crossAx val="1080054056"/>
        <c:crosses val="autoZero"/>
        <c:crossBetween val="between"/>
        <c:majorUnit val="0.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3808800763642"/>
          <c:y val="3.0652054687194001E-2"/>
          <c:w val="0.73734626342432696"/>
          <c:h val="0.79125979516753897"/>
        </c:manualLayout>
      </c:layout>
      <c:barChart>
        <c:barDir val="col"/>
        <c:grouping val="clustered"/>
        <c:varyColors val="0"/>
        <c:ser>
          <c:idx val="1"/>
          <c:order val="0"/>
          <c:tx>
            <c:strRef>
              <c:f>'[energy_savings.xlsx]Energy Saving'!$C$2</c:f>
              <c:strCache>
                <c:ptCount val="1"/>
                <c:pt idx="0">
                  <c:v>Average</c:v>
                </c:pt>
              </c:strCache>
            </c:strRef>
          </c:tx>
          <c:spPr>
            <a:solidFill>
              <a:schemeClr val="dk1">
                <a:tint val="55000"/>
              </a:schemeClr>
            </a:solidFill>
            <a:ln>
              <a:solidFill>
                <a:schemeClr val="tx1"/>
              </a:solidFill>
            </a:ln>
            <a:effectLst/>
          </c:spPr>
          <c:invertIfNegative val="0"/>
          <c:cat>
            <c:strRef>
              <c:f>'[energy_savings.xlsx]Energy Saving'!$B$3:$B$4</c:f>
              <c:strCache>
                <c:ptCount val="2"/>
                <c:pt idx="0">
                  <c:v>Single-core</c:v>
                </c:pt>
                <c:pt idx="1">
                  <c:v>Eight-core</c:v>
                </c:pt>
              </c:strCache>
            </c:strRef>
          </c:cat>
          <c:val>
            <c:numRef>
              <c:f>'[energy_savings.xlsx]Energy Saving'!$C$3:$C$4</c:f>
              <c:numCache>
                <c:formatCode>0.00%</c:formatCode>
                <c:ptCount val="2"/>
                <c:pt idx="0">
                  <c:v>1.77938504183618E-2</c:v>
                </c:pt>
                <c:pt idx="1">
                  <c:v>7.88841504070949E-2</c:v>
                </c:pt>
              </c:numCache>
            </c:numRef>
          </c:val>
          <c:extLst>
            <c:ext xmlns:c16="http://schemas.microsoft.com/office/drawing/2014/chart" uri="{C3380CC4-5D6E-409C-BE32-E72D297353CC}">
              <c16:uniqueId val="{00000000-ACE2-D44F-AEC2-5326C122BD3D}"/>
            </c:ext>
          </c:extLst>
        </c:ser>
        <c:ser>
          <c:idx val="2"/>
          <c:order val="1"/>
          <c:tx>
            <c:strRef>
              <c:f>'[energy_savings.xlsx]Energy Saving'!$D$2</c:f>
              <c:strCache>
                <c:ptCount val="1"/>
                <c:pt idx="0">
                  <c:v>Maximum</c:v>
                </c:pt>
              </c:strCache>
            </c:strRef>
          </c:tx>
          <c:spPr>
            <a:solidFill>
              <a:schemeClr val="tx1"/>
            </a:solidFill>
            <a:ln>
              <a:solidFill>
                <a:schemeClr val="tx1"/>
              </a:solidFill>
            </a:ln>
            <a:effectLst/>
          </c:spPr>
          <c:invertIfNegative val="0"/>
          <c:cat>
            <c:strRef>
              <c:f>'[energy_savings.xlsx]Energy Saving'!$B$3:$B$4</c:f>
              <c:strCache>
                <c:ptCount val="2"/>
                <c:pt idx="0">
                  <c:v>Single-core</c:v>
                </c:pt>
                <c:pt idx="1">
                  <c:v>Eight-core</c:v>
                </c:pt>
              </c:strCache>
            </c:strRef>
          </c:cat>
          <c:val>
            <c:numRef>
              <c:f>'[energy_savings.xlsx]Energy Saving'!$D$3:$D$4</c:f>
              <c:numCache>
                <c:formatCode>0.00%</c:formatCode>
                <c:ptCount val="2"/>
                <c:pt idx="0">
                  <c:v>6.8571177194830496E-2</c:v>
                </c:pt>
                <c:pt idx="1">
                  <c:v>0.14096062265796999</c:v>
                </c:pt>
              </c:numCache>
            </c:numRef>
          </c:val>
          <c:extLst>
            <c:ext xmlns:c16="http://schemas.microsoft.com/office/drawing/2014/chart" uri="{C3380CC4-5D6E-409C-BE32-E72D297353CC}">
              <c16:uniqueId val="{00000001-ACE2-D44F-AEC2-5326C122BD3D}"/>
            </c:ext>
          </c:extLst>
        </c:ser>
        <c:dLbls>
          <c:showLegendKey val="0"/>
          <c:showVal val="0"/>
          <c:showCatName val="0"/>
          <c:showSerName val="0"/>
          <c:showPercent val="0"/>
          <c:showBubbleSize val="0"/>
        </c:dLbls>
        <c:gapWidth val="150"/>
        <c:axId val="1099147176"/>
        <c:axId val="1099150648"/>
      </c:barChart>
      <c:catAx>
        <c:axId val="10991471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cap="none" spc="0" normalizeH="0" baseline="0">
                <a:solidFill>
                  <a:schemeClr val="tx1"/>
                </a:solidFill>
                <a:latin typeface="Cambria" panose="02040503050406030204" pitchFamily="18" charset="0"/>
                <a:ea typeface="+mn-ea"/>
                <a:cs typeface="+mn-cs"/>
              </a:defRPr>
            </a:pPr>
            <a:endParaRPr lang="en-US"/>
          </a:p>
        </c:txPr>
        <c:crossAx val="1099150648"/>
        <c:crosses val="autoZero"/>
        <c:auto val="1"/>
        <c:lblAlgn val="ctr"/>
        <c:lblOffset val="100"/>
        <c:noMultiLvlLbl val="0"/>
      </c:catAx>
      <c:valAx>
        <c:axId val="1099150648"/>
        <c:scaling>
          <c:orientation val="minMax"/>
          <c:max val="0.15"/>
        </c:scaling>
        <c:delete val="0"/>
        <c:axPos val="l"/>
        <c:majorGridlines>
          <c:spPr>
            <a:ln w="9525" cap="flat" cmpd="sng" algn="ctr">
              <a:solidFill>
                <a:schemeClr val="bg1">
                  <a:lumMod val="6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3200" b="0" i="0" u="none" strike="noStrike" kern="1200" cap="none" baseline="0">
                    <a:solidFill>
                      <a:schemeClr val="tx1"/>
                    </a:solidFill>
                    <a:latin typeface="Cambria" panose="02040503050406030204" pitchFamily="18" charset="0"/>
                    <a:ea typeface="+mn-ea"/>
                    <a:cs typeface="+mn-cs"/>
                  </a:defRPr>
                </a:pPr>
                <a:r>
                  <a:rPr lang="en-US" sz="3200" cap="none" baseline="0">
                    <a:solidFill>
                      <a:schemeClr val="tx1"/>
                    </a:solidFill>
                    <a:latin typeface="Cambria" panose="02040503050406030204" pitchFamily="18" charset="0"/>
                  </a:rPr>
                  <a:t>DRAM Energy Reduction</a:t>
                </a: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1099147176"/>
        <c:crosses val="autoZero"/>
        <c:crossBetween val="between"/>
        <c:majorUnit val="0.05"/>
      </c:valAx>
      <c:spPr>
        <a:noFill/>
        <a:ln>
          <a:noFill/>
        </a:ln>
        <a:effectLst/>
      </c:spPr>
    </c:plotArea>
    <c:legend>
      <c:legendPos val="t"/>
      <c:layout>
        <c:manualLayout>
          <c:xMode val="edge"/>
          <c:yMode val="edge"/>
          <c:x val="0.250261703965313"/>
          <c:y val="3.3191776071029397E-2"/>
          <c:w val="0.49590422570154502"/>
          <c:h val="0.11617801141535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5700-7448-84C0-0603DF1D2A7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5700-7448-84C0-0603DF1D2A7B}"/>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700-7448-84C0-0603DF1D2A7B}"/>
            </c:ext>
          </c:extLst>
        </c:ser>
        <c:dLbls>
          <c:showLegendKey val="0"/>
          <c:showVal val="0"/>
          <c:showCatName val="0"/>
          <c:showSerName val="0"/>
          <c:showPercent val="0"/>
          <c:showBubbleSize val="0"/>
        </c:dLbls>
        <c:gapWidth val="100"/>
        <c:axId val="1082304336"/>
        <c:axId val="1082401824"/>
      </c:barChart>
      <c:catAx>
        <c:axId val="108230433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401824"/>
        <c:crosses val="autoZero"/>
        <c:auto val="1"/>
        <c:lblAlgn val="ctr"/>
        <c:lblOffset val="100"/>
        <c:noMultiLvlLbl val="0"/>
      </c:catAx>
      <c:valAx>
        <c:axId val="10824018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30433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BDC9-FD4A-9024-B916BC0EAB5F}"/>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BDC9-FD4A-9024-B916BC0EAB5F}"/>
            </c:ext>
          </c:extLst>
        </c:ser>
        <c:dLbls>
          <c:showLegendKey val="0"/>
          <c:showVal val="0"/>
          <c:showCatName val="0"/>
          <c:showSerName val="0"/>
          <c:showPercent val="0"/>
          <c:showBubbleSize val="0"/>
        </c:dLbls>
        <c:gapWidth val="100"/>
        <c:axId val="1082402720"/>
        <c:axId val="1082394560"/>
      </c:barChart>
      <c:catAx>
        <c:axId val="108240272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394560"/>
        <c:crosses val="autoZero"/>
        <c:auto val="1"/>
        <c:lblAlgn val="ctr"/>
        <c:lblOffset val="100"/>
        <c:noMultiLvlLbl val="0"/>
      </c:catAx>
      <c:valAx>
        <c:axId val="108239456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402720"/>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748-8446-81F5-64AFFAB09E3F}"/>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748-8446-81F5-64AFFAB09E3F}"/>
            </c:ext>
          </c:extLst>
        </c:ser>
        <c:dLbls>
          <c:showLegendKey val="0"/>
          <c:showVal val="0"/>
          <c:showCatName val="0"/>
          <c:showSerName val="0"/>
          <c:showPercent val="0"/>
          <c:showBubbleSize val="0"/>
        </c:dLbls>
        <c:gapWidth val="100"/>
        <c:axId val="1075131456"/>
        <c:axId val="1075694896"/>
      </c:barChart>
      <c:catAx>
        <c:axId val="107513145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5694896"/>
        <c:crosses val="autoZero"/>
        <c:auto val="1"/>
        <c:lblAlgn val="ctr"/>
        <c:lblOffset val="100"/>
        <c:noMultiLvlLbl val="0"/>
      </c:catAx>
      <c:valAx>
        <c:axId val="10756948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513145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38E5-FB45-8787-D2A7AD84F3E0}"/>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38E5-FB45-8787-D2A7AD84F3E0}"/>
              </c:ext>
            </c:extLst>
          </c:dPt>
          <c:dPt>
            <c:idx val="11"/>
            <c:invertIfNegative val="0"/>
            <c:bubble3D val="0"/>
            <c:spPr>
              <a:noFill/>
              <a:ln>
                <a:noFill/>
              </a:ln>
              <a:effectLst/>
            </c:spPr>
            <c:extLst>
              <c:ext xmlns:c16="http://schemas.microsoft.com/office/drawing/2014/chart" uri="{C3380CC4-5D6E-409C-BE32-E72D297353CC}">
                <c16:uniqueId val="{00000004-38E5-FB45-8787-D2A7AD84F3E0}"/>
              </c:ext>
            </c:extLst>
          </c:dPt>
          <c:dPt>
            <c:idx val="12"/>
            <c:invertIfNegative val="0"/>
            <c:bubble3D val="0"/>
            <c:spPr>
              <a:noFill/>
              <a:ln>
                <a:noFill/>
              </a:ln>
              <a:effectLst/>
            </c:spPr>
            <c:extLst>
              <c:ext xmlns:c16="http://schemas.microsoft.com/office/drawing/2014/chart" uri="{C3380CC4-5D6E-409C-BE32-E72D297353CC}">
                <c16:uniqueId val="{00000006-38E5-FB45-8787-D2A7AD84F3E0}"/>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8E5-FB45-8787-D2A7AD84F3E0}"/>
            </c:ext>
          </c:extLst>
        </c:ser>
        <c:dLbls>
          <c:showLegendKey val="0"/>
          <c:showVal val="0"/>
          <c:showCatName val="0"/>
          <c:showSerName val="0"/>
          <c:showPercent val="0"/>
          <c:showBubbleSize val="0"/>
        </c:dLbls>
        <c:gapWidth val="100"/>
        <c:axId val="1083003968"/>
        <c:axId val="1083008736"/>
      </c:barChart>
      <c:catAx>
        <c:axId val="108300396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3008736"/>
        <c:crosses val="autoZero"/>
        <c:auto val="1"/>
        <c:lblAlgn val="ctr"/>
        <c:lblOffset val="100"/>
        <c:noMultiLvlLbl val="0"/>
      </c:catAx>
      <c:valAx>
        <c:axId val="108300873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300396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E025-E148-B64F-A6F369195687}"/>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E025-E148-B64F-A6F369195687}"/>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E025-E148-B64F-A6F369195687}"/>
            </c:ext>
          </c:extLst>
        </c:ser>
        <c:dLbls>
          <c:showLegendKey val="0"/>
          <c:showVal val="0"/>
          <c:showCatName val="0"/>
          <c:showSerName val="0"/>
          <c:showPercent val="0"/>
          <c:showBubbleSize val="0"/>
        </c:dLbls>
        <c:gapWidth val="100"/>
        <c:axId val="1080067088"/>
        <c:axId val="1083097024"/>
      </c:barChart>
      <c:catAx>
        <c:axId val="10800670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3097024"/>
        <c:crosses val="autoZero"/>
        <c:auto val="1"/>
        <c:lblAlgn val="ctr"/>
        <c:lblOffset val="100"/>
        <c:noMultiLvlLbl val="0"/>
      </c:catAx>
      <c:valAx>
        <c:axId val="10830970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00670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B17-BB41-B459-E86B5EABD0A2}"/>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B17-BB41-B459-E86B5EABD0A2}"/>
            </c:ext>
          </c:extLst>
        </c:ser>
        <c:dLbls>
          <c:showLegendKey val="0"/>
          <c:showVal val="0"/>
          <c:showCatName val="0"/>
          <c:showSerName val="0"/>
          <c:showPercent val="0"/>
          <c:showBubbleSize val="0"/>
        </c:dLbls>
        <c:gapWidth val="100"/>
        <c:axId val="1078866128"/>
        <c:axId val="1078871216"/>
      </c:barChart>
      <c:catAx>
        <c:axId val="107886612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8871216"/>
        <c:crosses val="autoZero"/>
        <c:auto val="1"/>
        <c:lblAlgn val="ctr"/>
        <c:lblOffset val="100"/>
        <c:noMultiLvlLbl val="0"/>
      </c:catAx>
      <c:valAx>
        <c:axId val="107887121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886612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Sheet1!$I$5:$M$5</c:f>
              <c:numCache>
                <c:formatCode>General</c:formatCode>
                <c:ptCount val="5"/>
                <c:pt idx="0">
                  <c:v>0</c:v>
                </c:pt>
                <c:pt idx="1">
                  <c:v>13</c:v>
                </c:pt>
                <c:pt idx="2">
                  <c:v>74</c:v>
                </c:pt>
                <c:pt idx="3">
                  <c:v>99</c:v>
                </c:pt>
                <c:pt idx="4">
                  <c:v>100</c:v>
                </c:pt>
              </c:numCache>
            </c:numRef>
          </c:val>
          <c:extLst>
            <c:ext xmlns:c16="http://schemas.microsoft.com/office/drawing/2014/chart" uri="{C3380CC4-5D6E-409C-BE32-E72D297353CC}">
              <c16:uniqueId val="{00000000-0CD2-44AD-9A65-7CD89761EA3E}"/>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Sheet1!$I$4:$M$4</c:f>
              <c:numCache>
                <c:formatCode>General</c:formatCode>
                <c:ptCount val="5"/>
                <c:pt idx="0">
                  <c:v>0</c:v>
                </c:pt>
                <c:pt idx="1">
                  <c:v>87</c:v>
                </c:pt>
                <c:pt idx="2">
                  <c:v>26</c:v>
                </c:pt>
                <c:pt idx="3">
                  <c:v>1</c:v>
                </c:pt>
                <c:pt idx="4">
                  <c:v>0</c:v>
                </c:pt>
              </c:numCache>
            </c:numRef>
          </c:val>
          <c:extLst>
            <c:ext xmlns:c16="http://schemas.microsoft.com/office/drawing/2014/chart" uri="{C3380CC4-5D6E-409C-BE32-E72D297353CC}">
              <c16:uniqueId val="{00000001-0CD2-44AD-9A65-7CD89761EA3E}"/>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Sheet1!$I$3:$M$3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0CD2-44AD-9A65-7CD89761EA3E}"/>
            </c:ext>
          </c:extLst>
        </c:ser>
        <c:dLbls>
          <c:showLegendKey val="0"/>
          <c:showVal val="0"/>
          <c:showCatName val="0"/>
          <c:showSerName val="0"/>
          <c:showPercent val="0"/>
          <c:showBubbleSize val="0"/>
        </c:dLbls>
        <c:gapWidth val="150"/>
        <c:overlap val="100"/>
        <c:axId val="1183484608"/>
        <c:axId val="1130611824"/>
      </c:barChart>
      <c:catAx>
        <c:axId val="118348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30611824"/>
        <c:crosses val="autoZero"/>
        <c:auto val="1"/>
        <c:lblAlgn val="ctr"/>
        <c:lblOffset val="100"/>
        <c:noMultiLvlLbl val="0"/>
      </c:catAx>
      <c:valAx>
        <c:axId val="113061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833202622580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83484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7/13/18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7/13/18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287548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Lets see how these mechanisms perform in single-core systems</a:t>
            </a:r>
            <a:r>
              <a:rPr lang="tr-TR" baseline="0" dirty="0"/>
              <a:t>.</a:t>
            </a:r>
          </a:p>
          <a:p>
            <a:r>
              <a:rPr lang="tr-TR" baseline="0" dirty="0"/>
              <a:t>Here, on the Y-axis we have speedup and on the X-axis we have the workloads.</a:t>
            </a:r>
          </a:p>
          <a:p>
            <a:r>
              <a:rPr lang="tr-TR" baseline="0" dirty="0"/>
              <a:t>On this slide I show results for 10 most memory intensive workloads. However, the</a:t>
            </a:r>
          </a:p>
          <a:p>
            <a:r>
              <a:rPr lang="tr-TR" baseline="0" dirty="0"/>
              <a:t>Average includes all 22 applications that we evaluate.</a:t>
            </a:r>
          </a:p>
          <a:p>
            <a:endParaRPr lang="tr-TR" baseline="0" dirty="0"/>
          </a:p>
          <a:p>
            <a:r>
              <a:rPr lang="tr-TR" baseline="0" dirty="0"/>
              <a:t>As you see, NUAT improves performance slightly as expected.</a:t>
            </a:r>
          </a:p>
          <a:p>
            <a:r>
              <a:rPr lang="tr-TR" baseline="0" dirty="0"/>
              <a:t>On the other hand, ChargeCache significantly outperforms NUAT. </a:t>
            </a:r>
          </a:p>
          <a:p>
            <a:r>
              <a:rPr lang="tr-TR" baseline="0" dirty="0"/>
              <a:t>When used in combination, ChargeCache and NUAT provides some improvement over ChargeCache alone.</a:t>
            </a:r>
          </a:p>
          <a:p>
            <a:r>
              <a:rPr lang="tr-TR" baseline="0" dirty="0"/>
              <a:t>And LL-DRAM shows the maximum level of performance that we can achieve assuming all the rows are Highly-charged. </a:t>
            </a:r>
          </a:p>
          <a:p>
            <a:endParaRPr lang="tr-TR" baseline="0" dirty="0"/>
          </a:p>
          <a:p>
            <a:r>
              <a:rPr lang="tr-TR" baseline="0" dirty="0"/>
              <a:t>Generally, ChargeCache performs relatively close to LL-DRAM with a few exceptions. ChargeCache cannot perform As good as LL-DRAM because these workloads have significantly large working set which does not fit well in ChargeCache. We have analysis on ChargeCache with larger capacities in our paper.</a:t>
            </a:r>
          </a:p>
          <a:p>
            <a:endParaRPr lang="tr-TR" baseline="0" dirty="0"/>
          </a:p>
          <a:p>
            <a:r>
              <a:rPr lang="tr-TR" baseline="0" dirty="0"/>
              <a:t>So, as a conclusion, we can say that ChargeCache improves single-core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9609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For eight-core workloads, we again show only results for</a:t>
            </a:r>
            <a:r>
              <a:rPr lang="tr-TR" baseline="0" dirty="0"/>
              <a:t> 10 most memory intensive workloads</a:t>
            </a:r>
          </a:p>
          <a:p>
            <a:r>
              <a:rPr lang="tr-TR" baseline="0" dirty="0"/>
              <a:t>And provide average of all 20 multi-programmed workloads we evalated.</a:t>
            </a:r>
          </a:p>
          <a:p>
            <a:endParaRPr lang="tr-TR" baseline="0" dirty="0"/>
          </a:p>
          <a:p>
            <a:r>
              <a:rPr lang="tr-TR" baseline="0" dirty="0"/>
              <a:t>NUAT again performs here relatively poorly and achieves only up to 2.5% speedup on average.</a:t>
            </a:r>
          </a:p>
          <a:p>
            <a:r>
              <a:rPr lang="tr-TR" baseline="0" dirty="0"/>
              <a:t>ChargeCache performs significantly better than NUAT. With eight-core workloads, ChargeCache</a:t>
            </a:r>
          </a:p>
          <a:p>
            <a:r>
              <a:rPr lang="tr-TR" baseline="0" dirty="0"/>
              <a:t>Achieves 9% improvement, on average.</a:t>
            </a:r>
          </a:p>
          <a:p>
            <a:r>
              <a:rPr lang="tr-TR" baseline="0" dirty="0"/>
              <a:t>ChargeCache performs better in eight-core systems due to interference that simultaneously running cores create on the main memory subsystem.</a:t>
            </a:r>
          </a:p>
          <a:p>
            <a:endParaRPr lang="tr-TR" baseline="0" dirty="0"/>
          </a:p>
          <a:p>
            <a:r>
              <a:rPr lang="tr-TR" baseline="0" dirty="0"/>
              <a:t>ChargeCache and NUAT, can improve the performance more when used together. </a:t>
            </a:r>
          </a:p>
          <a:p>
            <a:endParaRPr lang="tr-TR" baseline="0" dirty="0"/>
          </a:p>
          <a:p>
            <a:r>
              <a:rPr lang="tr-TR" baseline="0" dirty="0"/>
              <a:t>And finally LL-DRAM shows the upper bound that we can achieve. ChargeCache covers a relatively large portion of the performance that a LL-DRAM can provide.</a:t>
            </a:r>
          </a:p>
          <a:p>
            <a:endParaRPr lang="tr-TR" baseline="0" dirty="0"/>
          </a:p>
          <a:p>
            <a:r>
              <a:rPr lang="tr-TR" baseline="0" dirty="0"/>
              <a:t>We conclude that ChargeCache significantly improves multi-core performance.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76502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ChargeCache</a:t>
            </a:r>
            <a:r>
              <a:rPr lang="tr-TR" baseline="0" dirty="0"/>
              <a:t> provides energy savings due to the reduced execution time.</a:t>
            </a:r>
          </a:p>
          <a:p>
            <a:endParaRPr lang="tr-TR" baseline="0" dirty="0"/>
          </a:p>
          <a:p>
            <a:r>
              <a:rPr lang="tr-TR" baseline="0" dirty="0"/>
              <a:t>Here we show the average and maximum energy savings on the DRAM subsystem</a:t>
            </a:r>
          </a:p>
          <a:p>
            <a:r>
              <a:rPr lang="tr-TR" baseline="0" dirty="0"/>
              <a:t>For both single-core and eight-core evaluations. </a:t>
            </a:r>
          </a:p>
          <a:p>
            <a:r>
              <a:rPr lang="tr-TR" baseline="0" dirty="0"/>
              <a:t>ChargeCache can save up to almost 15% energy on the DRAM subsystem.</a:t>
            </a:r>
          </a:p>
          <a:p>
            <a:r>
              <a:rPr lang="tr-TR" baseline="0" dirty="0"/>
              <a:t>Note that, we also get system-wide energy savings due to the reduced execution time.</a:t>
            </a:r>
          </a:p>
          <a:p>
            <a:endParaRPr lang="tr-TR" baseline="0" dirty="0"/>
          </a:p>
          <a:p>
            <a:r>
              <a:rPr lang="tr-TR" baseline="0" dirty="0"/>
              <a:t>So, we conclude that ChargeCache saves DRAM energy.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9389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877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779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13225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3511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8705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3924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9168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right figure shows DRAM organization which is consists of DRAM cells and sense-amplifiers. </a:t>
            </a:r>
          </a:p>
          <a:p>
            <a:r>
              <a:rPr lang="en-US" baseline="0" dirty="0"/>
              <a:t>There are three steps for accessing DRAM.</a:t>
            </a:r>
          </a:p>
          <a:p>
            <a:endParaRPr lang="en-US" baseline="0" dirty="0"/>
          </a:p>
          <a:p>
            <a:r>
              <a:rPr lang="en-US" baseline="0" dirty="0"/>
              <a:t>First, when</a:t>
            </a:r>
            <a:r>
              <a:rPr lang="en-US" dirty="0"/>
              <a:t> DRAM selects one of rows</a:t>
            </a:r>
            <a:r>
              <a:rPr lang="en-US" baseline="0" dirty="0"/>
              <a:t> in its </a:t>
            </a:r>
            <a:r>
              <a:rPr lang="en-US" dirty="0"/>
              <a:t>cell array, the selected cells drive their charge to sense-amplifiers. </a:t>
            </a:r>
          </a:p>
          <a:p>
            <a:r>
              <a:rPr lang="en-US" dirty="0"/>
              <a:t>Then, sense-amplifiers detect the charge, recognizing data of cells. </a:t>
            </a:r>
          </a:p>
          <a:p>
            <a:r>
              <a:rPr lang="en-US" dirty="0"/>
              <a:t>We call this operation as sensing.</a:t>
            </a:r>
          </a:p>
          <a:p>
            <a:endParaRPr lang="en-US" dirty="0"/>
          </a:p>
          <a:p>
            <a:r>
              <a:rPr lang="en-US" dirty="0"/>
              <a:t>Second, after sensing data from DRAM cells, sense-amplifiers drive charge to the cells for reconstructing original</a:t>
            </a:r>
            <a:r>
              <a:rPr lang="en-US" baseline="0" dirty="0"/>
              <a:t> </a:t>
            </a:r>
            <a:r>
              <a:rPr lang="en-US" dirty="0"/>
              <a:t>data. </a:t>
            </a:r>
          </a:p>
          <a:p>
            <a:r>
              <a:rPr lang="en-US" dirty="0"/>
              <a:t>We call this operation as restore.</a:t>
            </a:r>
          </a:p>
          <a:p>
            <a:endParaRPr lang="en-US" dirty="0"/>
          </a:p>
          <a:p>
            <a:r>
              <a:rPr lang="en-US" dirty="0"/>
              <a:t>Third, after restoring the cell data, DRAM deselects the accessed row and puts the sense-amplifiers to original state for next access. </a:t>
            </a:r>
          </a:p>
          <a:p>
            <a:r>
              <a:rPr lang="en-US" dirty="0"/>
              <a:t>We call this operation as </a:t>
            </a:r>
            <a:r>
              <a:rPr lang="en-US" dirty="0" err="1"/>
              <a:t>precharge</a:t>
            </a:r>
            <a:r>
              <a:rPr lang="en-US" dirty="0"/>
              <a:t>.</a:t>
            </a:r>
          </a:p>
          <a:p>
            <a:endParaRPr lang="en-US" dirty="0"/>
          </a:p>
          <a:p>
            <a:r>
              <a:rPr lang="en-US" dirty="0"/>
              <a:t>As shown in these three steps, DRAM operation is charge movement between cell and sense-amplifier.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14154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parameters exist to ensure sufficient movement of charge. </a:t>
            </a:r>
          </a:p>
          <a:p>
            <a:endParaRPr lang="en-US" dirty="0"/>
          </a:p>
          <a:p>
            <a:r>
              <a:rPr lang="en-US" dirty="0"/>
              <a:t>The figure shows the time</a:t>
            </a:r>
            <a:r>
              <a:rPr lang="en-US" baseline="0" dirty="0"/>
              <a:t>line for accessing DRAM in X-axis and Y-axis shows the charge amount in DRAM cell and sense-amplifier. </a:t>
            </a:r>
          </a:p>
          <a:p>
            <a:endParaRPr lang="en-US" dirty="0"/>
          </a:p>
          <a:p>
            <a:r>
              <a:rPr lang="en-US" dirty="0"/>
              <a:t>When selecting a row of cells, each cell drives their charge toward to the corresponding sense-amplifier. </a:t>
            </a:r>
          </a:p>
          <a:p>
            <a:r>
              <a:rPr lang="en-US" dirty="0"/>
              <a:t>If driven charge is more than enough to detect the data, the sense-amplifier starts to restore data by driving charge toward the cell. </a:t>
            </a:r>
          </a:p>
          <a:p>
            <a:r>
              <a:rPr lang="en-US" dirty="0"/>
              <a:t>This restore operation finishes when the cell is fully charged. </a:t>
            </a:r>
          </a:p>
          <a:p>
            <a:endParaRPr lang="en-US" dirty="0"/>
          </a:p>
          <a:p>
            <a:r>
              <a:rPr lang="en-US" dirty="0"/>
              <a:t>Ideally, DRAM</a:t>
            </a:r>
            <a:r>
              <a:rPr lang="en-US" baseline="0" dirty="0"/>
              <a:t> timing parameters are just enough for the sufficient movement of charge. </a:t>
            </a:r>
          </a:p>
          <a:p>
            <a:r>
              <a:rPr lang="en-US" baseline="0" dirty="0"/>
              <a:t>However, in practice, there are large margin in DRAM timing parameters.</a:t>
            </a:r>
            <a:endParaRPr lang="en-US" dirty="0"/>
          </a:p>
          <a:p>
            <a:endParaRPr lang="en-US" dirty="0"/>
          </a:p>
          <a:p>
            <a:r>
              <a:rPr lang="en-US" dirty="0"/>
              <a:t>Why</a:t>
            </a:r>
            <a:r>
              <a:rPr lang="en-US" baseline="0" dirty="0"/>
              <a:t> are these margin required?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92928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two reasons for the margin in DRAM timing parameters.</a:t>
            </a:r>
          </a:p>
          <a:p>
            <a:endParaRPr lang="en-US" baseline="0" dirty="0"/>
          </a:p>
          <a:p>
            <a:r>
              <a:rPr lang="en-US" baseline="0" dirty="0"/>
              <a:t>First is process variation and second is temperature dependence.</a:t>
            </a:r>
          </a:p>
          <a:p>
            <a:r>
              <a:rPr lang="en-US" baseline="0" dirty="0"/>
              <a:t>Let me introduce the first factor, process variation.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17748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Ideally, DRAM would have</a:t>
            </a:r>
            <a:r>
              <a:rPr lang="en-US" dirty="0"/>
              <a:t> uniform cells which have same size, thereby having same access latency. </a:t>
            </a:r>
          </a:p>
          <a:p>
            <a:endParaRPr lang="en-US" dirty="0"/>
          </a:p>
          <a:p>
            <a:r>
              <a:rPr lang="en-US" dirty="0"/>
              <a:t>Unfortunately, due to process variation, each cell has different size, thereby having different access latency. </a:t>
            </a:r>
          </a:p>
          <a:p>
            <a:endParaRPr lang="en-US" dirty="0"/>
          </a:p>
          <a:p>
            <a:r>
              <a:rPr lang="en-US" dirty="0"/>
              <a:t>Therefore, DRAM shows large variation in both charge amount in its cell and access latency to its cell.</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1630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Ideally, DRAM would have</a:t>
            </a:r>
            <a:r>
              <a:rPr lang="en-US" dirty="0"/>
              <a:t> uniform cells which have same size, thereby having same access latency. </a:t>
            </a:r>
          </a:p>
          <a:p>
            <a:endParaRPr lang="en-US" dirty="0"/>
          </a:p>
          <a:p>
            <a:r>
              <a:rPr lang="en-US" dirty="0"/>
              <a:t>Unfortunately, due to process variation, each cell has different size, thereby having different access latency. </a:t>
            </a:r>
          </a:p>
          <a:p>
            <a:endParaRPr lang="en-US" dirty="0"/>
          </a:p>
          <a:p>
            <a:r>
              <a:rPr lang="en-US" dirty="0"/>
              <a:t>Therefore, DRAM shows large variation in both charge amount in its cell and access latency to its cell.</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87588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033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 me introduce the second factor temperature dependence.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61911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leakage increases the variation.</a:t>
            </a:r>
          </a:p>
          <a:p>
            <a:r>
              <a:rPr lang="en-US" baseline="0" dirty="0"/>
              <a:t>DRAM</a:t>
            </a:r>
            <a:r>
              <a:rPr lang="en-US" dirty="0"/>
              <a:t> loses their charge over time and loses more charge at higher temperature.</a:t>
            </a:r>
          </a:p>
          <a:p>
            <a:r>
              <a:rPr lang="en-US" baseline="0" dirty="0"/>
              <a:t>Therefore, DRAM</a:t>
            </a:r>
            <a:r>
              <a:rPr lang="en-US" dirty="0"/>
              <a:t> cell has smallest charge when operating at hot temperature, for example 85C which is the highest temperature guaranteed by DRAM standard.</a:t>
            </a:r>
          </a:p>
          <a:p>
            <a:r>
              <a:rPr lang="en-US" baseline="0" dirty="0"/>
              <a:t>This</a:t>
            </a:r>
            <a:r>
              <a:rPr lang="en-US" dirty="0"/>
              <a:t> temperature dependence increases the variation in DRAM cell charge.</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4441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Remember</a:t>
            </a:r>
            <a:r>
              <a:rPr lang="en-US" sz="1200" kern="1200" baseline="0" dirty="0">
                <a:solidFill>
                  <a:schemeClr val="tx1"/>
                </a:solidFill>
                <a:effectLst/>
                <a:latin typeface="+mn-lt"/>
                <a:ea typeface="+mn-ea"/>
                <a:cs typeface="+mn-cs"/>
              </a:rPr>
              <a:t> there are three steps in DRAM operation, sensing, restore, and </a:t>
            </a:r>
            <a:r>
              <a:rPr lang="en-US" sz="1200" kern="1200" baseline="0" dirty="0" err="1">
                <a:solidFill>
                  <a:schemeClr val="tx1"/>
                </a:solidFill>
                <a:effectLst/>
                <a:latin typeface="+mn-lt"/>
                <a:ea typeface="+mn-ea"/>
                <a:cs typeface="+mn-cs"/>
              </a:rPr>
              <a:t>precharge</a:t>
            </a:r>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In all these steps, the excessive charge enables potential timing parameter reduction.</a:t>
            </a:r>
          </a:p>
          <a:p>
            <a:r>
              <a:rPr lang="en-US" sz="1200" kern="1200" baseline="0" dirty="0">
                <a:solidFill>
                  <a:schemeClr val="tx1"/>
                </a:solidFill>
                <a:effectLst/>
                <a:latin typeface="+mn-lt"/>
                <a:ea typeface="+mn-ea"/>
                <a:cs typeface="+mn-cs"/>
              </a:rPr>
              <a:t>Let me introduce these three scenarios in order.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43874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step in DRAM operation is sensing.</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typical case, there are more charge in DRAM cell compared to the worst case. </a:t>
            </a:r>
          </a:p>
          <a:p>
            <a:r>
              <a:rPr lang="en-US" sz="1200" kern="1200" baseline="0" dirty="0">
                <a:solidFill>
                  <a:schemeClr val="tx1"/>
                </a:solidFill>
                <a:effectLst/>
                <a:latin typeface="+mn-lt"/>
                <a:ea typeface="+mn-ea"/>
                <a:cs typeface="+mn-cs"/>
              </a:rPr>
              <a:t>The excessive charge enables stronger charge drive to sense-amplifier. </a:t>
            </a:r>
          </a:p>
          <a:p>
            <a:r>
              <a:rPr lang="en-US" sz="1200" kern="1200" baseline="0" dirty="0">
                <a:solidFill>
                  <a:schemeClr val="tx1"/>
                </a:solidFill>
                <a:effectLst/>
                <a:latin typeface="+mn-lt"/>
                <a:ea typeface="+mn-ea"/>
                <a:cs typeface="+mn-cs"/>
              </a:rPr>
              <a:t>Then, sense-amplifier can detect data of DRAM cell fast, thereby complete sensing operation fast.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our DRAM latency profiling results of 115 DRAM modules, </a:t>
            </a:r>
          </a:p>
          <a:p>
            <a:r>
              <a:rPr lang="en-US" sz="1200" kern="1200" baseline="0" dirty="0">
                <a:solidFill>
                  <a:schemeClr val="tx1"/>
                </a:solidFill>
                <a:effectLst/>
                <a:latin typeface="+mn-lt"/>
                <a:ea typeface="+mn-ea"/>
                <a:cs typeface="+mn-cs"/>
              </a:rPr>
              <a:t>we observe that 17% potential reduction for the corresponding timing parameters of sensing.</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As a result, more charge in typical cases lead to fast sensing.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35155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Second</a:t>
            </a:r>
            <a:r>
              <a:rPr lang="en-US" sz="1200" kern="1200" baseline="0" dirty="0">
                <a:solidFill>
                  <a:schemeClr val="tx1"/>
                </a:solidFill>
                <a:effectLst/>
                <a:latin typeface="+mn-lt"/>
                <a:ea typeface="+mn-ea"/>
                <a:cs typeface="+mn-cs"/>
              </a:rPr>
              <a:t> step in DRAM operation is restore.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Due to larger size and less leakage, typical DRAM cells have more charge than the worst cell.</a:t>
            </a:r>
          </a:p>
          <a:p>
            <a:r>
              <a:rPr lang="en-US" sz="1200" kern="1200" baseline="0" dirty="0">
                <a:solidFill>
                  <a:schemeClr val="tx1"/>
                </a:solidFill>
                <a:effectLst/>
                <a:latin typeface="+mn-lt"/>
                <a:ea typeface="+mn-ea"/>
                <a:cs typeface="+mn-cs"/>
              </a:rPr>
              <a:t>Even though typical DRAM does not restore the excessive charge during restore operation, </a:t>
            </a:r>
          </a:p>
          <a:p>
            <a:r>
              <a:rPr lang="en-US" sz="1200" kern="1200" baseline="0" dirty="0">
                <a:solidFill>
                  <a:schemeClr val="tx1"/>
                </a:solidFill>
                <a:effectLst/>
                <a:latin typeface="+mn-lt"/>
                <a:ea typeface="+mn-ea"/>
                <a:cs typeface="+mn-cs"/>
              </a:rPr>
              <a:t>eventually the typical cell has more charge than the worst case cell, guaranteeing reliable operations.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By reducing this restore time in DRAM read/write, our DRAM latency characterization shows significant potential to reduce corresponding timing parameters. For example, 37% for read and 54% for write.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As a result, more charge in typical cases enables restore time reduction.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65477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655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I’ll show you the distribution of activation errors collected from 7500 </a:t>
            </a:r>
            <a:r>
              <a:rPr lang="en-US" baseline="0" dirty="0" err="1"/>
              <a:t>rds</a:t>
            </a:r>
            <a:r>
              <a:rPr lang="en-US" baseline="0" dirty="0"/>
              <a:t> of tests.</a:t>
            </a:r>
          </a:p>
          <a:p>
            <a:endParaRPr lang="en-US" baseline="0" dirty="0"/>
          </a:p>
          <a:p>
            <a:r>
              <a:rPr lang="en-US" baseline="0" dirty="0"/>
              <a:t>In this figure, I’m showing the bit error rate in the y axis which is the fraction of timing errors in the total population of tested bits or</a:t>
            </a:r>
          </a:p>
          <a:p>
            <a:r>
              <a:rPr lang="en-US" b="1" baseline="0" dirty="0"/>
              <a:t> in other words the fraction of slow cells that cannot be read under the specified </a:t>
            </a:r>
            <a:r>
              <a:rPr lang="en-US" b="1" baseline="0" dirty="0" err="1"/>
              <a:t>trcd</a:t>
            </a:r>
            <a:r>
              <a:rPr lang="en-US" b="1" baseline="0" dirty="0"/>
              <a:t>. So lower is better. </a:t>
            </a:r>
            <a:r>
              <a:rPr lang="en-US" baseline="0" dirty="0"/>
              <a:t>x-axis is the tested act late.</a:t>
            </a:r>
          </a:p>
          <a:p>
            <a:endParaRPr lang="en-US" baseline="0" dirty="0"/>
          </a:p>
          <a:p>
            <a:r>
              <a:rPr lang="en-US" baseline="0" dirty="0"/>
              <a:t>Here are several observations.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observe no act errors on any DIMM when we reduce </a:t>
            </a:r>
            <a:r>
              <a:rPr lang="en-US" baseline="0" dirty="0" err="1"/>
              <a:t>trcd</a:t>
            </a:r>
            <a:r>
              <a:rPr lang="en-US" baseline="0" dirty="0"/>
              <a:t> from 13.1ns to 12.5 and 10ns. Since </a:t>
            </a:r>
            <a:r>
              <a:rPr lang="en-US" baseline="0" dirty="0" err="1"/>
              <a:t>yaxis</a:t>
            </a:r>
            <a:r>
              <a:rPr lang="en-US" baseline="0" dirty="0"/>
              <a:t> is in log scale, no data </a:t>
            </a:r>
            <a:r>
              <a:rPr lang="en-US" baseline="0" dirty="0" err="1"/>
              <a:t>pt</a:t>
            </a:r>
            <a:r>
              <a:rPr lang="en-US" baseline="0" dirty="0"/>
              <a:t> can be displayed here for 0 </a:t>
            </a:r>
            <a:r>
              <a:rPr lang="en-US" baseline="0" dirty="0" err="1"/>
              <a:t>ber</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shows the </a:t>
            </a:r>
            <a:r>
              <a:rPr lang="en-US" baseline="0" dirty="0" err="1"/>
              <a:t>guardband</a:t>
            </a:r>
            <a:r>
              <a:rPr lang="en-US" baseline="0" dirty="0"/>
              <a:t> added to protect against variation.</a:t>
            </a:r>
          </a:p>
          <a:p>
            <a:endParaRPr lang="en-US" baseline="0" dirty="0"/>
          </a:p>
          <a:p>
            <a:r>
              <a:rPr lang="en-US" baseline="0" dirty="0"/>
              <a:t>Second, reducing latency from 10 to 7.5ns starts to induce errors. </a:t>
            </a:r>
          </a:p>
          <a:p>
            <a:r>
              <a:rPr lang="en-US" b="1" baseline="0" dirty="0"/>
              <a:t>Here I’m showing you boxplots with quartiles and the whiskers indicate the min and max. </a:t>
            </a:r>
          </a:p>
          <a:p>
            <a:r>
              <a:rPr lang="en-US" b="1" baseline="0" dirty="0"/>
              <a:t>In addition, I’m overlaying all the observation points where each point is a single experiment conducted on a whole dim. </a:t>
            </a:r>
          </a:p>
          <a:p>
            <a:endParaRPr lang="en-US" baseline="0" dirty="0"/>
          </a:p>
          <a:p>
            <a:r>
              <a:rPr lang="en-US" baseline="0" dirty="0"/>
              <a:t>We can see that at t=7.5ns, BER varies significantly, but it doesn’t reach to 100% for all the chips, showing that not all cells fail together.</a:t>
            </a:r>
          </a:p>
          <a:p>
            <a:r>
              <a:rPr lang="en-US" baseline="0" dirty="0"/>
              <a:t>A breakdown analysis shows that the BER heavily depends on the DRAM models and vendors.</a:t>
            </a:r>
          </a:p>
          <a:p>
            <a:r>
              <a:rPr lang="en-US" baseline="0" dirty="0"/>
              <a:t>There are certain DIMMs that observe very few bit flips out of billions of cells and there are others that observe a lot more errors. </a:t>
            </a:r>
          </a:p>
          <a:p>
            <a:r>
              <a:rPr lang="en-US" baseline="0" dirty="0"/>
              <a:t>As the latency reduces </a:t>
            </a:r>
            <a:r>
              <a:rPr lang="en-US" baseline="0" dirty="0" err="1"/>
              <a:t>furtherdown</a:t>
            </a:r>
            <a:r>
              <a:rPr lang="en-US" baseline="0" dirty="0"/>
              <a:t> to 2.5ns, most </a:t>
            </a:r>
            <a:r>
              <a:rPr lang="en-US" baseline="0" dirty="0" err="1"/>
              <a:t>dimms</a:t>
            </a:r>
            <a:r>
              <a:rPr lang="en-US" baseline="0" dirty="0"/>
              <a:t> become rife with errors</a:t>
            </a:r>
          </a:p>
          <a:p>
            <a:endParaRPr lang="en-US" baseline="0" dirty="0"/>
          </a:p>
          <a:p>
            <a:r>
              <a:rPr lang="en-US" baseline="0" dirty="0"/>
              <a:t>That main takeaway is that modern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 Now we see the variation of activation errors across different </a:t>
            </a:r>
            <a:r>
              <a:rPr lang="en-US" b="1" baseline="0" dirty="0" err="1"/>
              <a:t>dimms</a:t>
            </a:r>
            <a:r>
              <a:rPr lang="en-US" b="1" baseline="0" dirty="0"/>
              <a:t>, now let’s take a look at activation errors spreading across within a DIMM.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7731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 is showing the prob. of seeing at least 1 bit error in each cache line from one DIMM under </a:t>
            </a:r>
            <a:r>
              <a:rPr lang="en-US" baseline="0" dirty="0" err="1"/>
              <a:t>trcd</a:t>
            </a:r>
            <a:r>
              <a:rPr lang="en-US" baseline="0" dirty="0"/>
              <a:t> = 7.5ns. The y-axis is the row # (in 000s) and the x-axis is the cl #. </a:t>
            </a:r>
          </a:p>
          <a:p>
            <a:endParaRPr lang="en-US" baseline="0" dirty="0"/>
          </a:p>
          <a:p>
            <a:r>
              <a:rPr lang="en-US" b="1" baseline="0" dirty="0"/>
              <a:t>The main observation is that errors exhibit spatial locality. In this DIMM, errors tend to cluster at certain columns of cache lines without errors in the majority of the remaining cl. </a:t>
            </a:r>
          </a:p>
          <a:p>
            <a:endParaRPr lang="en-US" b="1" baseline="0" dirty="0"/>
          </a:p>
          <a:p>
            <a:r>
              <a:rPr lang="en-US" b="1" baseline="0" dirty="0"/>
              <a:t>This is an imperative observation for our proposed mechanism, which I’ll discuss later.</a:t>
            </a:r>
          </a:p>
          <a:p>
            <a:endParaRPr lang="en-US" baseline="0" dirty="0"/>
          </a:p>
          <a:p>
            <a:r>
              <a:rPr lang="en-US" dirty="0"/>
              <a:t>Next</a:t>
            </a:r>
            <a:r>
              <a:rPr lang="en-US" baseline="0" dirty="0"/>
              <a:t>, we investigate the impact of reading different data patterns stored in these cells.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0742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summarize the observations so far, we</a:t>
            </a:r>
            <a:r>
              <a:rPr lang="en-US" b="1" baseline="0" dirty="0"/>
              <a:t> find that dram timing errors due to shortened act and pre don</a:t>
            </a:r>
            <a:r>
              <a:rPr lang="uk-UA" b="1" baseline="0" dirty="0"/>
              <a:t>’</a:t>
            </a:r>
            <a:r>
              <a:rPr lang="en-US" b="1" baseline="0" dirty="0"/>
              <a:t>t occur in all cells and they are concentrated at certain regions.</a:t>
            </a:r>
          </a:p>
          <a:p>
            <a:endParaRPr lang="en-US" b="1" baseline="0" dirty="0"/>
          </a:p>
          <a:p>
            <a:r>
              <a:rPr lang="en-US" b="0" baseline="0" dirty="0"/>
              <a:t>So let’s go back to our second main goal which is on improving latency. </a:t>
            </a:r>
            <a:endParaRPr lang="en-US" baseline="0" dirty="0"/>
          </a:p>
          <a:p>
            <a:r>
              <a:rPr lang="en-US" baseline="0" dirty="0"/>
              <a:t>TO achieve this, we propose a software… design, called flex.. Dram or FLY for short, to reduce dram latency.</a:t>
            </a:r>
          </a:p>
          <a:p>
            <a:endParaRPr lang="en-US" baseline="0" dirty="0"/>
          </a:p>
          <a:p>
            <a:r>
              <a:rPr lang="en-US" baseline="0" dirty="0"/>
              <a:t>The key idea is the following:</a:t>
            </a:r>
          </a:p>
          <a:p>
            <a:endParaRPr lang="en-US" baseline="0" dirty="0"/>
          </a:p>
          <a:p>
            <a:r>
              <a:rPr lang="en-US" dirty="0"/>
              <a:t>We divide</a:t>
            </a:r>
            <a:r>
              <a:rPr lang="en-US" baseline="0" dirty="0"/>
              <a:t> the dram up into different regions based on a latency variation profile.</a:t>
            </a:r>
          </a:p>
          <a:p>
            <a:r>
              <a:rPr lang="en-US" baseline="0" dirty="0"/>
              <a:t>Then We enable the mc to use different latency for diff regions.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regions without slow cells, we are going to run it faster at a much lower latency.</a:t>
            </a:r>
            <a:endParaRPr lang="en-US" dirty="0"/>
          </a:p>
          <a:p>
            <a:r>
              <a:rPr lang="en-US" baseline="0" dirty="0"/>
              <a:t>For any region that has slow cells, we are going to operate at a higher latency.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1629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evaluate FLY-DRAM</a:t>
            </a:r>
            <a:r>
              <a:rPr lang="en-US" baseline="0" dirty="0"/>
              <a:t> with various configurations.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2 figures show the fraction of cells with different latencies for act and pre.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X-axis shows you the configurations that we have.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evaluate a baseline dram system with the standardized latency at 13ns.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use latency profiles that were collected from 3 real DIMMs. The percentage numbers show you the fraction of fast cells in each DIMM.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that Darker color means faster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a:t>
            </a:r>
            <a:r>
              <a:rPr lang="en-US" baseline="0" dirty="0" err="1"/>
              <a:t>evalaute</a:t>
            </a:r>
            <a:r>
              <a:rPr lang="en-US" baseline="0" dirty="0"/>
              <a:t> an </a:t>
            </a:r>
            <a:r>
              <a:rPr lang="en-US" baseline="0" dirty="0" err="1"/>
              <a:t>upperbound</a:t>
            </a:r>
            <a:r>
              <a:rPr lang="en-US" baseline="0" dirty="0"/>
              <a:t> configuration that has 100% fast cells under 7.5ns.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113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0"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0" i="0" u="none" baseline="0" dirty="0"/>
              <a:t>[CLICK]</a:t>
            </a:r>
            <a:endParaRPr lang="en-US" b="0" i="0" u="none" dirty="0"/>
          </a:p>
          <a:p>
            <a:r>
              <a:rPr lang="en-US" b="0" i="0" u="none" dirty="0"/>
              <a:t>We</a:t>
            </a:r>
            <a:r>
              <a:rPr lang="en-US" b="0" i="0" u="none" baseline="0" dirty="0"/>
              <a:t> now show the distribution of bit vectors across the DRAM arrays to enable parallel processing of many bins. </a:t>
            </a:r>
          </a:p>
          <a:p>
            <a:r>
              <a:rPr lang="en-US" b="0"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351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figure illustrates the average sys </a:t>
            </a:r>
            <a:r>
              <a:rPr lang="en-US" baseline="0" dirty="0" err="1"/>
              <a:t>perf</a:t>
            </a:r>
            <a:r>
              <a:rPr lang="en-US" baseline="0" dirty="0"/>
              <a:t> improvement of FLY with the three real DIMMs profiles over 40 workloads compared to the baseline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D1 has the least amount of fast cells and D3 has the most.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FLY-DRAM improves performance by 13, 17, and 19% for the 3 real </a:t>
            </a:r>
            <a:r>
              <a:rPr lang="en-US" baseline="0" dirty="0" err="1"/>
              <a:t>dimms</a:t>
            </a:r>
            <a:r>
              <a:rPr lang="en-US" baseline="0" dirty="0"/>
              <a:t>. And it has an </a:t>
            </a:r>
            <a:r>
              <a:rPr lang="en-US" baseline="0" dirty="0" err="1"/>
              <a:t>upperbound</a:t>
            </a:r>
            <a:r>
              <a:rPr lang="en-US" baseline="0" dirty="0"/>
              <a:t> </a:t>
            </a:r>
            <a:r>
              <a:rPr lang="en-US" baseline="0" dirty="0" err="1"/>
              <a:t>perf</a:t>
            </a:r>
            <a:r>
              <a:rPr lang="en-US" baseline="0" dirty="0"/>
              <a:t> at 19.7%.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see that  Fly’s improvement correlate with the fraction of fast cells.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results show that using FLY-DRAM improves performance by </a:t>
            </a:r>
            <a:r>
              <a:rPr lang="is-I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81561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95040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22739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0516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285392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09276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44159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07675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51890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5066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167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67019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937692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27901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85735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49852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0241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85991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17881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77731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1688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385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31724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45404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2521549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133137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902682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63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461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16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0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88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dirty="0"/>
              <a:t>We propose an</a:t>
            </a:r>
            <a:r>
              <a:rPr lang="en-US" baseline="0" dirty="0"/>
              <a:t> in-memory filter to accelerate read mapping</a:t>
            </a:r>
          </a:p>
          <a:p>
            <a:r>
              <a:rPr lang="en-US" b="1" i="1" u="sng" baseline="0" dirty="0"/>
              <a:t>[CLICK]</a:t>
            </a:r>
          </a:p>
          <a:p>
            <a:r>
              <a:rPr lang="en-US" b="0" i="0" u="none" baseline="0" dirty="0"/>
              <a:t>Compared to the previous best filter we show up to 3.7x end-to-end speedup on the same mapper and</a:t>
            </a:r>
          </a:p>
          <a:p>
            <a:r>
              <a:rPr lang="en-US" b="0" i="0" u="none" baseline="0" dirty="0"/>
              <a:t>We also observe on average 6x fewer false positives</a:t>
            </a:r>
          </a:p>
          <a:p>
            <a:r>
              <a:rPr lang="en-US" b="1" i="1" u="sng" baseline="0" dirty="0"/>
              <a:t>[CLICK]</a:t>
            </a:r>
          </a:p>
          <a:p>
            <a:r>
              <a:rPr lang="en-US" b="0" i="0" u="none" baseline="0" dirty="0"/>
              <a:t>GRIM-Filter is a universal filter that can be applied to any read mapper and we hope these results encourage people to use processing in memory to improve other data intensive algorithms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6100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588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110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634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69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4041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6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8115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962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805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634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399161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3225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172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9262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53633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goal is to migrate a source row in the far segment to a destination row in the near segment.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naïve way to achieve this is that memory controller reads all the data from the source row and writes them back to the destination row.</a:t>
            </a:r>
          </a:p>
          <a:p>
            <a:endParaRPr lang="en-US" baseline="0" dirty="0"/>
          </a:p>
          <a:p>
            <a:r>
              <a:rPr lang="en-US" baseline="0" dirty="0"/>
              <a:t>However, this leads to high latency. </a:t>
            </a:r>
          </a:p>
          <a:p>
            <a:r>
              <a:rPr lang="en-US" baseline="0" dirty="0"/>
              <a:t> </a:t>
            </a:r>
            <a:endParaRPr lang="en-US"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329601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observation is that cells in the source and the destination row share </a:t>
            </a:r>
            <a:r>
              <a:rPr lang="en-US" baseline="0" dirty="0" err="1"/>
              <a:t>bitlines</a:t>
            </a:r>
            <a:r>
              <a:rPr lang="en-US" baseline="0" dirty="0"/>
              <a:t>. </a:t>
            </a:r>
          </a:p>
          <a:p>
            <a:r>
              <a:rPr lang="en-US" dirty="0"/>
              <a:t>Our idea</a:t>
            </a:r>
            <a:r>
              <a:rPr lang="en-US" baseline="0" dirty="0"/>
              <a:t> is to use these shared </a:t>
            </a:r>
            <a:r>
              <a:rPr lang="en-US" baseline="0" dirty="0" err="1"/>
              <a:t>bitlines</a:t>
            </a:r>
            <a:r>
              <a:rPr lang="en-US" baseline="0" dirty="0"/>
              <a:t> to transfer data from the source to the destination concurrently .</a:t>
            </a:r>
          </a:p>
          <a:p>
            <a:r>
              <a:rPr lang="en-US" baseline="0" dirty="0"/>
              <a:t>We’ll explain the migration procedure step by step.</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0562893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the memory controller accesses the source row in the far segment. </a:t>
            </a:r>
          </a:p>
          <a:p>
            <a:r>
              <a:rPr lang="en-US" baseline="0" dirty="0"/>
              <a:t>The isolation transistor is turned on and then the cells in the source row are connected to the </a:t>
            </a:r>
            <a:r>
              <a:rPr lang="en-US" baseline="0" dirty="0" err="1"/>
              <a:t>bitlines</a:t>
            </a:r>
            <a:r>
              <a:rPr lang="en-US" baseline="0" dirty="0"/>
              <a:t>.</a:t>
            </a:r>
          </a:p>
          <a:p>
            <a:r>
              <a:rPr lang="en-US" baseline="0" dirty="0"/>
              <a:t>After that, the sense amplifiers read the data of the source row.</a:t>
            </a:r>
          </a:p>
          <a:p>
            <a:endParaRPr lang="en-US" baseline="0" dirty="0"/>
          </a:p>
          <a:p>
            <a:r>
              <a:rPr lang="en-US" baseline="0" dirty="0"/>
              <a:t>Second, the memory controller accesses the destination row in the near segment. </a:t>
            </a:r>
          </a:p>
          <a:p>
            <a:r>
              <a:rPr lang="en-US" baseline="0" dirty="0"/>
              <a:t>Now, the cells in the destination row are also connected to the </a:t>
            </a:r>
            <a:r>
              <a:rPr lang="en-US" baseline="0" dirty="0" err="1"/>
              <a:t>bitline</a:t>
            </a:r>
            <a:r>
              <a:rPr lang="en-US" baseline="0" dirty="0"/>
              <a:t>.</a:t>
            </a:r>
          </a:p>
          <a:p>
            <a:r>
              <a:rPr lang="en-US" baseline="0" dirty="0"/>
              <a:t>Therefore, the data of sense amplifier are migrated to the destination row across the </a:t>
            </a:r>
            <a:r>
              <a:rPr lang="en-US" baseline="0" dirty="0" err="1"/>
              <a:t>bitlines</a:t>
            </a:r>
            <a:r>
              <a:rPr lang="en-US" baseline="0" dirty="0"/>
              <a:t> concurrently.</a:t>
            </a:r>
          </a:p>
          <a:p>
            <a:endParaRPr lang="en-US" baseline="0" dirty="0"/>
          </a:p>
          <a:p>
            <a:r>
              <a:rPr lang="en-US" baseline="0" dirty="0"/>
              <a:t>After these two steps, the all data of the source row are migrated to the destination row with low latency.</a:t>
            </a:r>
          </a:p>
          <a:p>
            <a:endParaRPr lang="en-US" baseline="0" dirty="0"/>
          </a:p>
          <a:p>
            <a:r>
              <a:rPr lang="en-US" baseline="0" dirty="0"/>
              <a:t>In fact, most of the migration latency is overlapped with the source row access latency.</a:t>
            </a:r>
          </a:p>
          <a:p>
            <a:r>
              <a:rPr lang="en-US" baseline="0" dirty="0"/>
              <a:t>Using SPICE simulation, we estimated that the additional migration latency over the row access latency is about 4ns.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058506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let me address the second challenge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35036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5040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shows the performance improvement over commodity DRAM, when varying the near segment length.</a:t>
            </a:r>
          </a:p>
          <a:p>
            <a:r>
              <a:rPr lang="en-US" baseline="0" dirty="0"/>
              <a:t>X-axis is the near segment length and Y-axis is the IPC improvement over commodity DRAM.</a:t>
            </a:r>
          </a:p>
          <a:p>
            <a:r>
              <a:rPr lang="en-US" dirty="0"/>
              <a:t>Increasing the near segment length enables larger cache capacity but the trade-off</a:t>
            </a:r>
            <a:r>
              <a:rPr lang="en-US" baseline="0" dirty="0"/>
              <a:t> is increasing the caching latency. </a:t>
            </a:r>
          </a:p>
          <a:p>
            <a:r>
              <a:rPr lang="en-US" baseline="0" dirty="0"/>
              <a:t>As a result, the peak performance improvement is at 32 cells/</a:t>
            </a:r>
            <a:r>
              <a:rPr lang="en-US" baseline="0" dirty="0" err="1"/>
              <a:t>bitline</a:t>
            </a:r>
            <a:r>
              <a:rPr lang="en-US" baseline="0" dirty="0"/>
              <a:t>.</a:t>
            </a:r>
          </a:p>
          <a:p>
            <a:r>
              <a:rPr lang="en-US" baseline="0" dirty="0"/>
              <a:t>We observe that by adjusting the near segment length, we can trade off cache capacity for cache latency.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0648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767155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71380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2401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65086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5491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2213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6732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7215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834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5916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tr-TR" dirty="0"/>
              <a:t>Let’s first take a high</a:t>
            </a:r>
            <a:r>
              <a:rPr lang="tr-TR" baseline="0" dirty="0"/>
              <a:t> </a:t>
            </a:r>
            <a:r>
              <a:rPr lang="tr-TR" dirty="0"/>
              <a:t>level glance at this</a:t>
            </a:r>
            <a:r>
              <a:rPr lang="tr-TR" baseline="0" dirty="0"/>
              <a:t> work.</a:t>
            </a:r>
          </a:p>
          <a:p>
            <a:endParaRPr lang="tr-TR" baseline="0" dirty="0"/>
          </a:p>
          <a:p>
            <a:r>
              <a:rPr lang="tr-TR" baseline="0" dirty="0"/>
              <a:t>[CLICK]</a:t>
            </a:r>
          </a:p>
          <a:p>
            <a:r>
              <a:rPr lang="tr-TR" dirty="0"/>
              <a:t>DRAM latency is a critical bottleneck</a:t>
            </a:r>
            <a:r>
              <a:rPr lang="tr-TR" baseline="0" dirty="0"/>
              <a:t> for system performance. Given that the DRAM chips are difficult to change, our goal in this work is to reduce average DRAM access latency with no modifications to the existing DRAM chips.</a:t>
            </a:r>
          </a:p>
          <a:p>
            <a:endParaRPr lang="tr-TR" baseline="0" dirty="0"/>
          </a:p>
          <a:p>
            <a:r>
              <a:rPr lang="tr-TR" baseline="0" dirty="0"/>
              <a:t>[CLICK]</a:t>
            </a:r>
          </a:p>
          <a:p>
            <a:r>
              <a:rPr lang="tr-TR" baseline="0" dirty="0"/>
              <a:t>We achieve that goal by exploiting three key observations. </a:t>
            </a:r>
          </a:p>
          <a:p>
            <a:endParaRPr lang="tr-T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First, a highly-charged DRAM row can be accessed with low latency. </a:t>
            </a: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Second, a row’s charge is restored when the row is accessed.</a:t>
            </a: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Third, we find that a recently-accessed row is likely to be accessed again. We call that</a:t>
            </a: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Row Level Temporal Locality and we find that many applications, both single-core and multi-core, exhibit that phenomenon.</a:t>
            </a:r>
          </a:p>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Based on that we develop the key idea of ChargeCache.</a:t>
            </a:r>
          </a:p>
          <a:p>
            <a:r>
              <a:rPr lang="tr-TR" baseline="0" dirty="0"/>
              <a:t>The key idea is to track recently-accessed rows and use lower timing parameters if they are accessed again.</a:t>
            </a:r>
          </a:p>
          <a:p>
            <a:endParaRPr lang="tr-TR" baseline="0" dirty="0"/>
          </a:p>
          <a:p>
            <a:r>
              <a:rPr lang="tr-TR" baseline="0" dirty="0"/>
              <a:t>We show that ChargeCache is low cost and requires no modifications to the existing DRAM chips.</a:t>
            </a:r>
          </a:p>
          <a:p>
            <a:r>
              <a:rPr lang="tr-TR" baseline="0" dirty="0"/>
              <a:t>According to our evaluations, ChargeCache improves performance between 8.6% and 10.6% on average for 8-core system, depending on the ChargeCache capacity. It also saves 7.9% energy on average.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969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519233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tr-TR" dirty="0"/>
              <a:t>Let’s look at</a:t>
            </a:r>
            <a:r>
              <a:rPr lang="tr-TR" baseline="0" dirty="0"/>
              <a:t> the same phases from the charge level perspective.</a:t>
            </a:r>
          </a:p>
          <a:p>
            <a:endParaRPr lang="tr-TR" baseline="0" dirty="0"/>
          </a:p>
          <a:p>
            <a:r>
              <a:rPr lang="tr-TR" baseline="0" dirty="0"/>
              <a:t>[CLICK]</a:t>
            </a:r>
          </a:p>
          <a:p>
            <a:r>
              <a:rPr lang="tr-TR" baseline="0" dirty="0"/>
              <a:t>The figure shows the change of charge levels of a DRAM Cell and Sense Amplifier in Y-axis, and the time in X-axis.</a:t>
            </a:r>
          </a:p>
          <a:p>
            <a:r>
              <a:rPr lang="tr-TR" baseline="0" dirty="0"/>
              <a:t>Initially, our cell contains charge that matches the region of Data 1, which can be treated as 0 or 1.</a:t>
            </a:r>
          </a:p>
          <a:p>
            <a:endParaRPr lang="tr-TR" baseline="0" dirty="0"/>
          </a:p>
          <a:p>
            <a:r>
              <a:rPr lang="tr-TR" baseline="0" dirty="0"/>
              <a:t>[CLICK]</a:t>
            </a:r>
          </a:p>
          <a:p>
            <a:r>
              <a:rPr lang="tr-TR" baseline="0" dirty="0"/>
              <a:t>To access the data stored in the cell, the charge of the sense amplifier should reach «Read to Access Charge Level».</a:t>
            </a:r>
          </a:p>
          <a:p>
            <a:endParaRPr lang="tr-TR" dirty="0"/>
          </a:p>
          <a:p>
            <a:r>
              <a:rPr lang="tr-TR" dirty="0"/>
              <a:t>The memory controller initiates Sensing</a:t>
            </a:r>
            <a:r>
              <a:rPr lang="tr-TR" baseline="0" dirty="0"/>
              <a:t> phase by issuing Activate command.</a:t>
            </a:r>
            <a:endParaRPr lang="tr-TR" dirty="0"/>
          </a:p>
          <a:p>
            <a:r>
              <a:rPr lang="tr-TR" dirty="0"/>
              <a:t>On Sensing</a:t>
            </a:r>
            <a:r>
              <a:rPr lang="tr-TR" baseline="0" dirty="0"/>
              <a:t>, the charge is transferred from the Cell to the Sense-Amplifier.</a:t>
            </a:r>
            <a:endParaRPr lang="tr-TR" dirty="0"/>
          </a:p>
          <a:p>
            <a:r>
              <a:rPr lang="tr-TR" dirty="0"/>
              <a:t>That slightly</a:t>
            </a:r>
            <a:r>
              <a:rPr lang="tr-TR" baseline="0" dirty="0"/>
              <a:t> increases the charge of the Sense Amplifier. When the Sense Amplifier reaches</a:t>
            </a:r>
          </a:p>
          <a:p>
            <a:r>
              <a:rPr lang="tr-TR" baseline="0" dirty="0"/>
              <a:t>The threshold charge to recognize the data, Sensing phase finishes and Restore begins. </a:t>
            </a:r>
          </a:p>
          <a:p>
            <a:r>
              <a:rPr lang="tr-TR" baseline="0" dirty="0"/>
              <a:t>[CLICK]</a:t>
            </a:r>
          </a:p>
          <a:p>
            <a:endParaRPr lang="tr-TR" baseline="0" dirty="0"/>
          </a:p>
          <a:p>
            <a:r>
              <a:rPr lang="tr-TR" baseline="0" dirty="0"/>
              <a:t>During restore, both the</a:t>
            </a:r>
          </a:p>
          <a:p>
            <a:r>
              <a:rPr lang="tr-TR" baseline="0" dirty="0"/>
              <a:t>Sense Amplifier and the DRAM cell are driven back to fully charged state.</a:t>
            </a:r>
          </a:p>
          <a:p>
            <a:r>
              <a:rPr lang="tr-TR" baseline="0" dirty="0"/>
              <a:t>At the point where the sense amplifier reaches «ready to access charge level», the</a:t>
            </a:r>
          </a:p>
          <a:p>
            <a:r>
              <a:rPr lang="tr-TR" baseline="0" dirty="0"/>
              <a:t>Memory controller is free to issue Read or Write command.</a:t>
            </a:r>
          </a:p>
          <a:p>
            <a:r>
              <a:rPr lang="tr-TR" baseline="0" dirty="0"/>
              <a:t>[CLICK]</a:t>
            </a:r>
          </a:p>
          <a:p>
            <a:r>
              <a:rPr lang="tr-TR" baseline="0" dirty="0"/>
              <a:t>The time passed since ACT to READ or WRITE is called tRCD. [CLICK]</a:t>
            </a:r>
          </a:p>
          <a:p>
            <a:endParaRPr lang="tr-TR" baseline="0" dirty="0"/>
          </a:p>
          <a:p>
            <a:r>
              <a:rPr lang="tr-TR" baseline="0" dirty="0"/>
              <a:t>At the end of restore, the memory controller could issue PRE command if needed. [CLICK]</a:t>
            </a:r>
          </a:p>
          <a:p>
            <a:r>
              <a:rPr lang="tr-TR" baseline="0" dirty="0"/>
              <a:t>That triggers the Precharge phase where the Sense Amplifier charge gets back to its pre-sensing value.</a:t>
            </a:r>
          </a:p>
          <a:p>
            <a:r>
              <a:rPr lang="tr-TR" baseline="0" dirty="0"/>
              <a:t>The time from the start of the Sensing upon the completion of Restore is called tRAS. [CLICK]</a:t>
            </a:r>
          </a:p>
          <a:p>
            <a:endParaRPr lang="tr-TR" baseline="0" dirty="0"/>
          </a:p>
          <a:p>
            <a:r>
              <a:rPr lang="tr-TR" baseline="0" dirty="0"/>
              <a:t>The main takeaway in this slide is that the memory controller accesses DRAM using DRAM commands and determines the Access latency by satisfying the timing parameters.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4770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blue dots</a:t>
            </a:r>
            <a:r>
              <a:rPr lang="tr-TR" baseline="0" dirty="0"/>
              <a:t> show the points where the sense amplifier reaches ready to access</a:t>
            </a:r>
          </a:p>
          <a:p>
            <a:r>
              <a:rPr lang="tr-TR" baseline="0" dirty="0"/>
              <a:t>And ready to precharge charge levels for a cell with the current initial charge. </a:t>
            </a:r>
            <a:endParaRPr lang="tr-TR" dirty="0"/>
          </a:p>
          <a:p>
            <a:r>
              <a:rPr lang="tr-TR" dirty="0"/>
              <a:t>Now, Let’s see</a:t>
            </a:r>
            <a:r>
              <a:rPr lang="tr-TR" baseline="0" dirty="0"/>
              <a:t> how these points change when accessing a cell with higher initial charge.</a:t>
            </a:r>
          </a:p>
          <a:p>
            <a:r>
              <a:rPr lang="tr-TR" baseline="0" dirty="0"/>
              <a:t>[CLICK]</a:t>
            </a:r>
          </a:p>
          <a:p>
            <a:r>
              <a:rPr lang="tr-TR" baseline="0" dirty="0"/>
              <a:t>When the cell’s initial charge is close to the maximum level, Sensing and Restore phases</a:t>
            </a:r>
          </a:p>
          <a:p>
            <a:r>
              <a:rPr lang="tr-TR" baseline="0" dirty="0"/>
              <a:t>complete quicker. Hence, READ or WRITE and PRE commands can be issued</a:t>
            </a:r>
          </a:p>
          <a:p>
            <a:r>
              <a:rPr lang="tr-TR" baseline="0" dirty="0"/>
              <a:t>Eairlier. That corresponds to reduction on tRCD and tRAS timing parameters.</a:t>
            </a:r>
          </a:p>
          <a:p>
            <a:r>
              <a:rPr lang="tr-TR" baseline="0" dirty="0"/>
              <a:t>[CLICK]</a:t>
            </a:r>
          </a:p>
          <a:p>
            <a:endParaRPr lang="tr-TR" baseline="0" dirty="0"/>
          </a:p>
          <a:p>
            <a:r>
              <a:rPr lang="tr-TR" baseline="0" dirty="0"/>
              <a:t>Please refer to our paper to get more detailed explanation for that phenomenon.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3598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So, we can access</a:t>
            </a:r>
            <a:r>
              <a:rPr lang="tr-TR" baseline="0" dirty="0"/>
              <a:t> highly-charged rows faster.</a:t>
            </a:r>
          </a:p>
          <a:p>
            <a:r>
              <a:rPr lang="tr-TR" baseline="0" dirty="0"/>
              <a:t>[CLICK]</a:t>
            </a:r>
          </a:p>
          <a:p>
            <a:r>
              <a:rPr lang="tr-TR" baseline="0" dirty="0"/>
              <a:t>According to our SPICE simulations, highly-charged rows can be accessed</a:t>
            </a:r>
          </a:p>
          <a:p>
            <a:r>
              <a:rPr lang="tr-TR" baseline="0" dirty="0"/>
              <a:t>With 44% lower tRCD and 37% lower tRAS.</a:t>
            </a:r>
          </a:p>
          <a:p>
            <a:r>
              <a:rPr lang="tr-TR" baseline="0" dirty="0"/>
              <a:t>[CLICK]</a:t>
            </a:r>
          </a:p>
          <a:p>
            <a:r>
              <a:rPr lang="tr-TR" baseline="0" dirty="0"/>
              <a:t>Now, the question is: «How does a row become highly-charged?»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9346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One thing to note is</a:t>
            </a:r>
            <a:r>
              <a:rPr lang="tr-TR" baseline="0" dirty="0"/>
              <a:t> that DRAM cells are leaky, which means they lose charge over time.</a:t>
            </a:r>
          </a:p>
          <a:p>
            <a:r>
              <a:rPr lang="tr-TR" baseline="0" dirty="0"/>
              <a:t>To reliably store the data, cell’s charge needs to be restored. </a:t>
            </a:r>
          </a:p>
          <a:p>
            <a:r>
              <a:rPr lang="tr-TR" baseline="0" dirty="0"/>
              <a:t>[CLICK]</a:t>
            </a:r>
          </a:p>
          <a:p>
            <a:r>
              <a:rPr lang="tr-TR" baseline="0" dirty="0"/>
              <a:t>There are two ways of restoring the charge of the cells in a DRAM row. [CLICK]</a:t>
            </a:r>
          </a:p>
          <a:p>
            <a:r>
              <a:rPr lang="tr-TR" baseline="0" dirty="0"/>
              <a:t>The memory controller periodically issues REFRESH commands to </a:t>
            </a:r>
            <a:r>
              <a:rPr lang="tr-TR" b="1" baseline="0" dirty="0"/>
              <a:t>continuously</a:t>
            </a:r>
            <a:r>
              <a:rPr lang="tr-TR" baseline="0" dirty="0"/>
              <a:t> preserve data in DRAM.</a:t>
            </a:r>
          </a:p>
          <a:p>
            <a:endParaRPr lang="tr-TR" baseline="0" dirty="0"/>
          </a:p>
          <a:p>
            <a:r>
              <a:rPr lang="tr-TR" baseline="0" dirty="0"/>
              <a:t>[CLICK]</a:t>
            </a:r>
          </a:p>
          <a:p>
            <a:r>
              <a:rPr lang="tr-TR" baseline="0" dirty="0"/>
              <a:t>Second, as I showed in the previous slides, data accesses also inherently replenish the charge of the Cells.</a:t>
            </a:r>
          </a:p>
          <a:p>
            <a:endParaRPr lang="tr-TR" baseline="0" dirty="0"/>
          </a:p>
          <a:p>
            <a:r>
              <a:rPr lang="tr-TR" baseline="0" dirty="0"/>
              <a:t>As a result, we could know that the cell is in highly-charged state, if it was either recently refreshed Or recently-accessed.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3365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So,</a:t>
            </a:r>
            <a:r>
              <a:rPr lang="tr-TR" baseline="0" dirty="0"/>
              <a:t> a row’s charge is restored when the row is accessed.</a:t>
            </a:r>
          </a:p>
          <a:p>
            <a:endParaRPr lang="tr-TR" baseline="0" dirty="0"/>
          </a:p>
          <a:p>
            <a:r>
              <a:rPr lang="tr-TR" baseline="0" dirty="0"/>
              <a:t>And now the question is: «How likely is a recently-accessed row to be accessed again?»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2437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a:t>We observe that when DRAM row is accessed, it is likely</a:t>
            </a:r>
          </a:p>
          <a:p>
            <a:r>
              <a:rPr lang="tr-TR" baseline="0" dirty="0"/>
              <a:t>to be accessed again. We call this phenomenon Row Level Temporal Locality (RLTL).</a:t>
            </a:r>
          </a:p>
          <a:p>
            <a:endParaRPr lang="tr-TR" baseline="0" dirty="0"/>
          </a:p>
          <a:p>
            <a:r>
              <a:rPr lang="tr-TR" baseline="0" dirty="0"/>
              <a:t>We define t-RLTL of an application,</a:t>
            </a:r>
          </a:p>
          <a:p>
            <a:r>
              <a:rPr lang="tr-TR" baseline="0" dirty="0"/>
              <a:t>as the fraction of rows that are accessed within time t after their previous access.</a:t>
            </a:r>
          </a:p>
          <a:p>
            <a:endParaRPr lang="tr-TR" baseline="0" dirty="0"/>
          </a:p>
          <a:p>
            <a:r>
              <a:rPr lang="tr-TR" baseline="0" dirty="0"/>
              <a:t>If an application has high RLTL for low T time, that application mostly accesses highly-charged DRAM rows, since the rows preserve most of their charge until the next access, which happens in a very Short interval.</a:t>
            </a:r>
          </a:p>
          <a:p>
            <a:endParaRPr lang="tr-TR" baseline="0" dirty="0"/>
          </a:p>
          <a:p>
            <a:r>
              <a:rPr lang="tr-TR" baseline="0" dirty="0"/>
              <a:t>Now, I’ll show the RLTL characteristics of 22 single-core workloads that we evaluted. </a:t>
            </a:r>
          </a:p>
          <a:p>
            <a:r>
              <a:rPr lang="tr-TR" baseline="0" dirty="0"/>
              <a:t>On Y-axis we have the fraction of accesses and on the X-axis we have the workloads.</a:t>
            </a:r>
          </a:p>
          <a:p>
            <a:r>
              <a:rPr lang="tr-TR" baseline="0" dirty="0"/>
              <a:t>[CLICK]</a:t>
            </a:r>
          </a:p>
          <a:p>
            <a:r>
              <a:rPr lang="tr-TR" baseline="0" dirty="0"/>
              <a:t>Our results show that, on average, 86% of the accesses are made to rows previously accessed within 8 ms.</a:t>
            </a:r>
          </a:p>
          <a:p>
            <a:endParaRPr lang="tr-TR" baseline="0" dirty="0"/>
          </a:p>
          <a:p>
            <a:r>
              <a:rPr lang="tr-TR" baseline="0" dirty="0"/>
              <a:t>Only one application has low RLTL. It is because that application makes very</a:t>
            </a:r>
          </a:p>
          <a:p>
            <a:r>
              <a:rPr lang="tr-TR" baseline="0" dirty="0"/>
              <a:t>Few accesses to the memory since it highly benefits from the caches.</a:t>
            </a:r>
          </a:p>
          <a:p>
            <a:endParaRPr lang="tr-TR" baseline="0" dirty="0"/>
          </a:p>
          <a:p>
            <a:r>
              <a:rPr lang="tr-TR" baseline="0" dirty="0"/>
              <a:t>For eight-core evaluations, the applications show even higher RLTL, 97%. It is due to the interference that the simultaneously runnning applications create on the memory.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528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key</a:t>
            </a:r>
            <a:r>
              <a:rPr lang="tr-TR" baseline="0" dirty="0"/>
              <a:t> idea of our mechanism is to</a:t>
            </a:r>
          </a:p>
          <a:p>
            <a:r>
              <a:rPr lang="tr-TR" baseline="0" dirty="0"/>
              <a:t>Track recently-accessed DRAM rows and use lower timing parameters</a:t>
            </a:r>
          </a:p>
          <a:p>
            <a:r>
              <a:rPr lang="tr-TR" baseline="0" dirty="0"/>
              <a:t>if such rows are accessed again.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0965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tr-TR" baseline="0" dirty="0"/>
              <a:t>We named our mechanism ChargeCache as it provides a cache-like benefit by reducing access</a:t>
            </a:r>
          </a:p>
          <a:p>
            <a:r>
              <a:rPr lang="tr-TR" baseline="0" dirty="0"/>
              <a:t>Latency and does so by taking advantage of the charge level stored in the row.</a:t>
            </a:r>
          </a:p>
          <a:p>
            <a:endParaRPr lang="tr-T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Now,</a:t>
            </a:r>
            <a:r>
              <a:rPr lang="tr-TR" baseline="0" dirty="0"/>
              <a:t> I will demonstrate </a:t>
            </a:r>
            <a:r>
              <a:rPr lang="tr-TR" dirty="0"/>
              <a:t>how ChargeCache</a:t>
            </a:r>
            <a:r>
              <a:rPr lang="tr-TR" baseline="0" dirty="0"/>
              <a:t> works.</a:t>
            </a:r>
          </a:p>
          <a:p>
            <a:endParaRPr lang="tr-TR" baseline="0" dirty="0"/>
          </a:p>
          <a:p>
            <a:r>
              <a:rPr lang="tr-TR" baseline="0" dirty="0"/>
              <a:t>We have ChargeCache inside the Memory Controller.</a:t>
            </a:r>
          </a:p>
          <a:p>
            <a:r>
              <a:rPr lang="tr-TR" baseline="0" dirty="0"/>
              <a:t>On the right, you see a respesentation of DRAM where we have rows labeled from A to F.</a:t>
            </a:r>
          </a:p>
          <a:p>
            <a:endParaRPr lang="tr-TR" baseline="0" dirty="0"/>
          </a:p>
          <a:p>
            <a:r>
              <a:rPr lang="tr-TR" baseline="0" dirty="0"/>
              <a:t>[CLICK]</a:t>
            </a:r>
          </a:p>
          <a:p>
            <a:r>
              <a:rPr lang="tr-TR" dirty="0"/>
              <a:t>When the memory controller</a:t>
            </a:r>
            <a:r>
              <a:rPr lang="tr-TR" baseline="0" dirty="0"/>
              <a:t> receives the first request to row A, it serves that request with typical timing parameters since we have</a:t>
            </a:r>
          </a:p>
          <a:p>
            <a:r>
              <a:rPr lang="tr-TR" baseline="0" dirty="0"/>
              <a:t>Nothing in ChargeCache. When </a:t>
            </a:r>
          </a:p>
          <a:p>
            <a:r>
              <a:rPr lang="tr-TR" baseline="0" dirty="0"/>
              <a:t>The request completes, it inserts the row address to one of the ChargeCache entries since we know that the row is highly-charged at that time. So, after that point,</a:t>
            </a:r>
          </a:p>
          <a:p>
            <a:r>
              <a:rPr lang="tr-TR" baseline="0" dirty="0"/>
              <a:t>The first entry points to Row A.</a:t>
            </a:r>
          </a:p>
          <a:p>
            <a:endParaRPr lang="tr-TR" baseline="0" dirty="0"/>
          </a:p>
          <a:p>
            <a:r>
              <a:rPr lang="tr-TR" baseline="0" dirty="0"/>
              <a:t>[CLICK]</a:t>
            </a:r>
          </a:p>
          <a:p>
            <a:r>
              <a:rPr lang="tr-TR" baseline="0" dirty="0"/>
              <a:t>The next request targets Row D. The memory controller probes the ChargeCache. It misses since we have only </a:t>
            </a:r>
          </a:p>
          <a:p>
            <a:r>
              <a:rPr lang="tr-TR" baseline="0" dirty="0"/>
              <a:t>Row A there. Similarly, Row D is inserted to ChargeCache.</a:t>
            </a:r>
          </a:p>
          <a:p>
            <a:endParaRPr lang="tr-TR" baseline="0" dirty="0"/>
          </a:p>
          <a:p>
            <a:r>
              <a:rPr lang="tr-TR" baseline="0" dirty="0"/>
              <a:t>[CLICK]</a:t>
            </a:r>
          </a:p>
          <a:p>
            <a:r>
              <a:rPr lang="tr-TR" baseline="0" dirty="0"/>
              <a:t>However, when we receive a request targetting row that we have in ChargeCache, the memory controller knows that the access</a:t>
            </a:r>
          </a:p>
          <a:p>
            <a:r>
              <a:rPr lang="tr-TR" baseline="0" dirty="0"/>
              <a:t>Goes to a highly-charged Row and tunes the DRAM Timing parameters to lower the access latency.</a:t>
            </a:r>
          </a:p>
          <a:p>
            <a:endParaRPr lang="tr-TR" baseline="0" dirty="0"/>
          </a:p>
          <a:p>
            <a:r>
              <a:rPr lang="tr-TR" baseline="0" dirty="0"/>
              <a:t>If there are not incoming requests to the Rows stored in ChargeCache for a long time, these rows will leak significant</a:t>
            </a:r>
          </a:p>
          <a:p>
            <a:r>
              <a:rPr lang="tr-TR" baseline="0" dirty="0"/>
              <a:t>Amount of charge and won’t be highly-charged rows anymore. For that reason, they need to be discarded from ChargeCache. [CLICK]</a:t>
            </a:r>
          </a:p>
          <a:p>
            <a:r>
              <a:rPr lang="tr-TR" baseline="0" dirty="0"/>
              <a:t>ChargeCache implements a low-cost mechanism to automatically invalidate its entries to ensure that its entries always</a:t>
            </a:r>
          </a:p>
          <a:p>
            <a:r>
              <a:rPr lang="tr-TR" baseline="0" dirty="0"/>
              <a:t>Point to highly-charged rows.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1656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ChargeCache</a:t>
            </a:r>
            <a:r>
              <a:rPr lang="tr-TR" baseline="0" dirty="0"/>
              <a:t> improves average DRAM access latency with low area and</a:t>
            </a:r>
          </a:p>
          <a:p>
            <a:r>
              <a:rPr lang="tr-TR" baseline="0" dirty="0"/>
              <a:t>Power consumption overhead. We evaluated that using CACTI tool.</a:t>
            </a:r>
          </a:p>
          <a:p>
            <a:endParaRPr lang="tr-TR" baseline="0" dirty="0"/>
          </a:p>
          <a:p>
            <a:r>
              <a:rPr lang="tr-TR" baseline="0" dirty="0"/>
              <a:t>A 128-entry ChargeCache totally requires only approximately 5KB of storage.</a:t>
            </a:r>
          </a:p>
          <a:p>
            <a:r>
              <a:rPr lang="tr-TR" baseline="0" dirty="0"/>
              <a:t>That is equal to 0.24% of the area of a 4MB Last Level Cache.</a:t>
            </a:r>
          </a:p>
          <a:p>
            <a:endParaRPr lang="tr-TR" baseline="0" dirty="0"/>
          </a:p>
          <a:p>
            <a:r>
              <a:rPr lang="tr-TR" baseline="0" dirty="0"/>
              <a:t>According to our evaluations, ChargeCache consumes only total 0.15 milli watts</a:t>
            </a:r>
          </a:p>
          <a:p>
            <a:r>
              <a:rPr lang="tr-TR" baseline="0" dirty="0"/>
              <a:t>Power on average. That is equal to 0.23% of the power consumption of a 4MB LLC.</a:t>
            </a:r>
          </a:p>
          <a:p>
            <a:endParaRPr lang="tr-TR" baseline="0" dirty="0"/>
          </a:p>
          <a:p>
            <a:r>
              <a:rPr lang="tr-TR" baseline="0" dirty="0"/>
              <a:t>We conclude that ChargeCache is a low cost mechanism in terms of area requirement and</a:t>
            </a:r>
          </a:p>
          <a:p>
            <a:r>
              <a:rPr lang="tr-TR" baseline="0" dirty="0"/>
              <a:t>Power consumption.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815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To evaluate ChargeCache, we used</a:t>
            </a:r>
            <a:r>
              <a:rPr lang="tr-TR" baseline="0" dirty="0"/>
              <a:t> Ramulator, a cycle-accurate DRAM simulator.</a:t>
            </a:r>
          </a:p>
          <a:p>
            <a:endParaRPr lang="tr-TR" baseline="0" dirty="0"/>
          </a:p>
          <a:p>
            <a:r>
              <a:rPr lang="tr-TR" baseline="0" dirty="0"/>
              <a:t>For single-core evaluations, we analyzed 22 workloads from benchmark sets SPEC2006, TPC, and STREAM.</a:t>
            </a:r>
          </a:p>
          <a:p>
            <a:r>
              <a:rPr lang="tr-TR" baseline="0" dirty="0"/>
              <a:t>For multi-core evaluations we analyzed 20 multi-programmed workloads by assigning randomly-chosen</a:t>
            </a:r>
          </a:p>
          <a:p>
            <a:r>
              <a:rPr lang="tr-TR" baseline="0" dirty="0"/>
              <a:t>Single-core workload to each core.</a:t>
            </a:r>
          </a:p>
          <a:p>
            <a:r>
              <a:rPr lang="tr-TR" baseline="0" dirty="0"/>
              <a:t>For all workloads, we executed at least 1 billion representative instructions per core that we obtained using Pinpoints.</a:t>
            </a:r>
          </a:p>
          <a:p>
            <a:endParaRPr lang="tr-TR" baseline="0" dirty="0"/>
          </a:p>
          <a:p>
            <a:r>
              <a:rPr lang="tr-TR" baseline="0" dirty="0"/>
              <a:t>We evaluated both single and eight core systems with 4MB shared LLC.</a:t>
            </a:r>
          </a:p>
          <a:p>
            <a:r>
              <a:rPr lang="tr-TR" baseline="0" dirty="0"/>
              <a:t>Default tRCD and tRAS timings are 11 and 28 cycles respectively.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33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7/13/18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7/13/18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705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35099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24486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16781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7/13/18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63191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7/13/18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701150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7/13/18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60466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52541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35924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63030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16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3144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2503565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76780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27923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51357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87347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086638"/>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033978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482456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460079"/>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09871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0409137"/>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95929"/>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14652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278466"/>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20600"/>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02418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34124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97493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08354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60794"/>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90067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7644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82512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2951092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85254436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5780685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46039174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92665046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66707801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63105654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53359889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08055333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08440644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894071708"/>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75198125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7/13/18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4009090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990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43888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265219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12810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249483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99993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620369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771889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694898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71506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972519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4D2B188-1D62-4FCA-8363-938AD4629BBB}"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2618793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437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39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28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748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379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788340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101066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4305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981563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63559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9151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798798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952059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726837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010852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230509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39122653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fontAlgn="auto">
                <a:spcBef>
                  <a:spcPts val="0"/>
                </a:spcBef>
                <a:spcAft>
                  <a:spcPts val="0"/>
                </a:spcAft>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297430233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05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359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74719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3287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6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7/13/18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4175481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327618990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488779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566116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685669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935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758804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18039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232488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37415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46994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26314860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80004730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6650864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12782419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6664883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41850557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1799245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0171148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64213789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70054858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6351983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47513252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74774970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32883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3372200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388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89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8837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9126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fld id="{111EC4E2-6E65-4B38-A9F0-2491CD022231}" type="datetime1">
              <a:rPr lang="en-US" smtClean="0">
                <a:solidFill>
                  <a:prstClr val="black">
                    <a:tint val="75000"/>
                  </a:prstClr>
                </a:solidFill>
              </a:rPr>
              <a:pPr/>
              <a:t>7/13/18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96460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348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4116684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08749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Gill Sans MT"/>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863353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Gill Sans MT"/>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889832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Gill Sans M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4113785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273706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955653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303762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125292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16553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988758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00215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68387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7/13/18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380954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7/13/18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029748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7/13/18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921410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69171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94767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14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874517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914400"/>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914400">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914400">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defTabSz="914400"/>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47675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46775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4246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64376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03214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938426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268828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07684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9587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578812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0529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1983C01-A49B-1E4A-8346-3158DDD8698E}"/>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753C997-1D01-D643-8B08-A6982167AB26}"/>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AF00916E-170E-AB4E-BFF6-ED5B94F3FACB}"/>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2587C77-C342-3F43-8E45-8B87CA5BF9D0}"/>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92A8170-CABD-EC4C-A146-38FDBD0A86FB}"/>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2E2E16F-E985-2F43-87AE-3719BD6A8448}"/>
              </a:ext>
            </a:extLst>
          </p:cNvPr>
          <p:cNvSpPr>
            <a:spLocks noGrp="1" noChangeArrowheads="1"/>
          </p:cNvSpPr>
          <p:nvPr>
            <p:ph type="sldNum" sz="quarter" idx="12"/>
          </p:nvPr>
        </p:nvSpPr>
        <p:spPr/>
        <p:txBody>
          <a:bodyPr/>
          <a:lstStyle>
            <a:lvl1pPr>
              <a:defRPr sz="1200"/>
            </a:lvl1pPr>
          </a:lstStyle>
          <a:p>
            <a:pPr>
              <a:defRPr/>
            </a:pPr>
            <a:fld id="{BD3C7192-F731-264A-B478-01C301D210D1}" type="slidenum">
              <a:rPr lang="en-US" altLang="en-US"/>
              <a:pPr>
                <a:defRPr/>
              </a:pPr>
              <a:t>‹#›</a:t>
            </a:fld>
            <a:endParaRPr lang="en-US" altLang="en-US"/>
          </a:p>
        </p:txBody>
      </p:sp>
    </p:spTree>
    <p:extLst>
      <p:ext uri="{BB962C8B-B14F-4D97-AF65-F5344CB8AC3E}">
        <p14:creationId xmlns:p14="http://schemas.microsoft.com/office/powerpoint/2010/main" val="262992549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9D0784-00FE-534C-A036-645D1C63D69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5B2D5E9-E2AA-8E4C-969E-6CE29F5A0433}"/>
              </a:ext>
            </a:extLst>
          </p:cNvPr>
          <p:cNvSpPr>
            <a:spLocks noGrp="1" noChangeArrowheads="1"/>
          </p:cNvSpPr>
          <p:nvPr>
            <p:ph type="sldNum" sz="quarter" idx="11"/>
          </p:nvPr>
        </p:nvSpPr>
        <p:spPr>
          <a:ln/>
        </p:spPr>
        <p:txBody>
          <a:bodyPr/>
          <a:lstStyle>
            <a:lvl1pPr>
              <a:defRPr/>
            </a:lvl1pPr>
          </a:lstStyle>
          <a:p>
            <a:pPr>
              <a:defRPr/>
            </a:pPr>
            <a:fld id="{6248B821-1F01-5649-BB2E-083FA02158ED}" type="slidenum">
              <a:rPr lang="en-US" altLang="en-US"/>
              <a:pPr>
                <a:defRPr/>
              </a:pPr>
              <a:t>‹#›</a:t>
            </a:fld>
            <a:endParaRPr lang="en-US" altLang="en-US"/>
          </a:p>
        </p:txBody>
      </p:sp>
    </p:spTree>
    <p:extLst>
      <p:ext uri="{BB962C8B-B14F-4D97-AF65-F5344CB8AC3E}">
        <p14:creationId xmlns:p14="http://schemas.microsoft.com/office/powerpoint/2010/main" val="24125998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CC5BA24-B287-BA4F-A14C-C545A8FCC01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6AE1106-7B6C-2740-83A1-A2FBD9E9C803}"/>
              </a:ext>
            </a:extLst>
          </p:cNvPr>
          <p:cNvSpPr>
            <a:spLocks noGrp="1" noChangeArrowheads="1"/>
          </p:cNvSpPr>
          <p:nvPr>
            <p:ph type="sldNum" sz="quarter" idx="11"/>
          </p:nvPr>
        </p:nvSpPr>
        <p:spPr>
          <a:ln/>
        </p:spPr>
        <p:txBody>
          <a:bodyPr/>
          <a:lstStyle>
            <a:lvl1pPr>
              <a:defRPr/>
            </a:lvl1pPr>
          </a:lstStyle>
          <a:p>
            <a:pPr>
              <a:defRPr/>
            </a:pPr>
            <a:fld id="{F8543C58-019F-3E4C-AF6C-1A50382450D0}" type="slidenum">
              <a:rPr lang="en-US" altLang="en-US"/>
              <a:pPr>
                <a:defRPr/>
              </a:pPr>
              <a:t>‹#›</a:t>
            </a:fld>
            <a:endParaRPr lang="en-US" altLang="en-US"/>
          </a:p>
        </p:txBody>
      </p:sp>
    </p:spTree>
    <p:extLst>
      <p:ext uri="{BB962C8B-B14F-4D97-AF65-F5344CB8AC3E}">
        <p14:creationId xmlns:p14="http://schemas.microsoft.com/office/powerpoint/2010/main" val="160933082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0180F38-21AB-AD4A-97CB-053FEDE0BCE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D2E3C-5F1A-B648-84A7-7EE23BA54D0F}"/>
              </a:ext>
            </a:extLst>
          </p:cNvPr>
          <p:cNvSpPr>
            <a:spLocks noGrp="1" noChangeArrowheads="1"/>
          </p:cNvSpPr>
          <p:nvPr>
            <p:ph type="sldNum" sz="quarter" idx="11"/>
          </p:nvPr>
        </p:nvSpPr>
        <p:spPr>
          <a:ln/>
        </p:spPr>
        <p:txBody>
          <a:bodyPr/>
          <a:lstStyle>
            <a:lvl1pPr>
              <a:defRPr/>
            </a:lvl1pPr>
          </a:lstStyle>
          <a:p>
            <a:pPr>
              <a:defRPr/>
            </a:pPr>
            <a:fld id="{3B126792-93AB-E44D-ABCD-7ED74510841C}" type="slidenum">
              <a:rPr lang="en-US" altLang="en-US"/>
              <a:pPr>
                <a:defRPr/>
              </a:pPr>
              <a:t>‹#›</a:t>
            </a:fld>
            <a:endParaRPr lang="en-US" altLang="en-US"/>
          </a:p>
        </p:txBody>
      </p:sp>
    </p:spTree>
    <p:extLst>
      <p:ext uri="{BB962C8B-B14F-4D97-AF65-F5344CB8AC3E}">
        <p14:creationId xmlns:p14="http://schemas.microsoft.com/office/powerpoint/2010/main" val="1919981946"/>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46A2ACF4-91F6-F64D-AF6B-BE67DD35D2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3D10541-FA61-244F-87DF-8226FBD7D26F}"/>
              </a:ext>
            </a:extLst>
          </p:cNvPr>
          <p:cNvSpPr>
            <a:spLocks noGrp="1" noChangeArrowheads="1"/>
          </p:cNvSpPr>
          <p:nvPr>
            <p:ph type="sldNum" sz="quarter" idx="11"/>
          </p:nvPr>
        </p:nvSpPr>
        <p:spPr>
          <a:ln/>
        </p:spPr>
        <p:txBody>
          <a:bodyPr/>
          <a:lstStyle>
            <a:lvl1pPr>
              <a:defRPr/>
            </a:lvl1pPr>
          </a:lstStyle>
          <a:p>
            <a:pPr>
              <a:defRPr/>
            </a:pPr>
            <a:fld id="{D7FD192E-26E1-DA47-A566-B0122F751CD8}" type="slidenum">
              <a:rPr lang="en-US" altLang="en-US"/>
              <a:pPr>
                <a:defRPr/>
              </a:pPr>
              <a:t>‹#›</a:t>
            </a:fld>
            <a:endParaRPr lang="en-US" altLang="en-US"/>
          </a:p>
        </p:txBody>
      </p:sp>
    </p:spTree>
    <p:extLst>
      <p:ext uri="{BB962C8B-B14F-4D97-AF65-F5344CB8AC3E}">
        <p14:creationId xmlns:p14="http://schemas.microsoft.com/office/powerpoint/2010/main" val="645819841"/>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8BC41324-D124-6D4F-8724-0523C769D63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3268682C-9BBE-7C47-9A19-5941A40AE9AF}"/>
              </a:ext>
            </a:extLst>
          </p:cNvPr>
          <p:cNvSpPr>
            <a:spLocks noGrp="1" noChangeArrowheads="1"/>
          </p:cNvSpPr>
          <p:nvPr>
            <p:ph type="sldNum" sz="quarter" idx="11"/>
          </p:nvPr>
        </p:nvSpPr>
        <p:spPr>
          <a:ln/>
        </p:spPr>
        <p:txBody>
          <a:bodyPr/>
          <a:lstStyle>
            <a:lvl1pPr>
              <a:defRPr/>
            </a:lvl1pPr>
          </a:lstStyle>
          <a:p>
            <a:pPr>
              <a:defRPr/>
            </a:pPr>
            <a:fld id="{18D59CF0-3D6F-EA4A-A910-2FBCBB443243}" type="slidenum">
              <a:rPr lang="en-US" altLang="en-US"/>
              <a:pPr>
                <a:defRPr/>
              </a:pPr>
              <a:t>‹#›</a:t>
            </a:fld>
            <a:endParaRPr lang="en-US" altLang="en-US"/>
          </a:p>
        </p:txBody>
      </p:sp>
    </p:spTree>
    <p:extLst>
      <p:ext uri="{BB962C8B-B14F-4D97-AF65-F5344CB8AC3E}">
        <p14:creationId xmlns:p14="http://schemas.microsoft.com/office/powerpoint/2010/main" val="361419870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B4582216-FDFD-674A-827C-C69D617B153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2134A71-4802-574E-8317-918CAA85CCE5}"/>
              </a:ext>
            </a:extLst>
          </p:cNvPr>
          <p:cNvSpPr>
            <a:spLocks noGrp="1" noChangeArrowheads="1"/>
          </p:cNvSpPr>
          <p:nvPr>
            <p:ph type="sldNum" sz="quarter" idx="11"/>
          </p:nvPr>
        </p:nvSpPr>
        <p:spPr>
          <a:ln/>
        </p:spPr>
        <p:txBody>
          <a:bodyPr/>
          <a:lstStyle>
            <a:lvl1pPr>
              <a:defRPr/>
            </a:lvl1pPr>
          </a:lstStyle>
          <a:p>
            <a:pPr>
              <a:defRPr/>
            </a:pPr>
            <a:fld id="{00EBE9AE-7E0F-2740-B984-C10BAAB33EEB}" type="slidenum">
              <a:rPr lang="en-US" altLang="en-US"/>
              <a:pPr>
                <a:defRPr/>
              </a:pPr>
              <a:t>‹#›</a:t>
            </a:fld>
            <a:endParaRPr lang="en-US" altLang="en-US"/>
          </a:p>
        </p:txBody>
      </p:sp>
    </p:spTree>
    <p:extLst>
      <p:ext uri="{BB962C8B-B14F-4D97-AF65-F5344CB8AC3E}">
        <p14:creationId xmlns:p14="http://schemas.microsoft.com/office/powerpoint/2010/main" val="2531501862"/>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614DDE5-1952-9648-8E33-4E26B42EC9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A83D900-CD0C-574C-AC44-2F0E29CF859E}"/>
              </a:ext>
            </a:extLst>
          </p:cNvPr>
          <p:cNvSpPr>
            <a:spLocks noGrp="1" noChangeArrowheads="1"/>
          </p:cNvSpPr>
          <p:nvPr>
            <p:ph type="sldNum" sz="quarter" idx="11"/>
          </p:nvPr>
        </p:nvSpPr>
        <p:spPr>
          <a:ln/>
        </p:spPr>
        <p:txBody>
          <a:bodyPr/>
          <a:lstStyle>
            <a:lvl1pPr>
              <a:defRPr/>
            </a:lvl1pPr>
          </a:lstStyle>
          <a:p>
            <a:pPr>
              <a:defRPr/>
            </a:pPr>
            <a:fld id="{17DEE3DB-297A-534A-A5D5-133E2D5C2C2A}" type="slidenum">
              <a:rPr lang="en-US" altLang="en-US"/>
              <a:pPr>
                <a:defRPr/>
              </a:pPr>
              <a:t>‹#›</a:t>
            </a:fld>
            <a:endParaRPr lang="en-US" altLang="en-US"/>
          </a:p>
        </p:txBody>
      </p:sp>
    </p:spTree>
    <p:extLst>
      <p:ext uri="{BB962C8B-B14F-4D97-AF65-F5344CB8AC3E}">
        <p14:creationId xmlns:p14="http://schemas.microsoft.com/office/powerpoint/2010/main" val="309651598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0A746A2F-388F-C94C-890A-75083B9E98C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36F134-CB4F-9443-B1CA-B5A159417CA9}"/>
              </a:ext>
            </a:extLst>
          </p:cNvPr>
          <p:cNvSpPr>
            <a:spLocks noGrp="1" noChangeArrowheads="1"/>
          </p:cNvSpPr>
          <p:nvPr>
            <p:ph type="sldNum" sz="quarter" idx="11"/>
          </p:nvPr>
        </p:nvSpPr>
        <p:spPr>
          <a:ln/>
        </p:spPr>
        <p:txBody>
          <a:bodyPr/>
          <a:lstStyle>
            <a:lvl1pPr>
              <a:defRPr/>
            </a:lvl1pPr>
          </a:lstStyle>
          <a:p>
            <a:pPr>
              <a:defRPr/>
            </a:pPr>
            <a:fld id="{F5F25E3F-126E-184B-BEEC-AE9A1C8CC283}" type="slidenum">
              <a:rPr lang="en-US" altLang="en-US"/>
              <a:pPr>
                <a:defRPr/>
              </a:pPr>
              <a:t>‹#›</a:t>
            </a:fld>
            <a:endParaRPr lang="en-US" altLang="en-US"/>
          </a:p>
        </p:txBody>
      </p:sp>
    </p:spTree>
    <p:extLst>
      <p:ext uri="{BB962C8B-B14F-4D97-AF65-F5344CB8AC3E}">
        <p14:creationId xmlns:p14="http://schemas.microsoft.com/office/powerpoint/2010/main" val="3699867743"/>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5025788-08C5-CC47-9629-6B498AD279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49D3960-A9E4-C54D-92CC-77E4BC1B1A7E}"/>
              </a:ext>
            </a:extLst>
          </p:cNvPr>
          <p:cNvSpPr>
            <a:spLocks noGrp="1" noChangeArrowheads="1"/>
          </p:cNvSpPr>
          <p:nvPr>
            <p:ph type="sldNum" sz="quarter" idx="11"/>
          </p:nvPr>
        </p:nvSpPr>
        <p:spPr>
          <a:ln/>
        </p:spPr>
        <p:txBody>
          <a:bodyPr/>
          <a:lstStyle>
            <a:lvl1pPr>
              <a:defRPr/>
            </a:lvl1pPr>
          </a:lstStyle>
          <a:p>
            <a:pPr>
              <a:defRPr/>
            </a:pPr>
            <a:fld id="{C12DB01A-E15D-C345-A06A-67203A1405BC}" type="slidenum">
              <a:rPr lang="en-US" altLang="en-US"/>
              <a:pPr>
                <a:defRPr/>
              </a:pPr>
              <a:t>‹#›</a:t>
            </a:fld>
            <a:endParaRPr lang="en-US" altLang="en-US"/>
          </a:p>
        </p:txBody>
      </p:sp>
    </p:spTree>
    <p:extLst>
      <p:ext uri="{BB962C8B-B14F-4D97-AF65-F5344CB8AC3E}">
        <p14:creationId xmlns:p14="http://schemas.microsoft.com/office/powerpoint/2010/main" val="1114101789"/>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2BCC6AE-9001-A849-9412-396630E213F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C66189E-7E41-D54D-9EDB-2D53A3954EB0}"/>
              </a:ext>
            </a:extLst>
          </p:cNvPr>
          <p:cNvSpPr>
            <a:spLocks noGrp="1" noChangeArrowheads="1"/>
          </p:cNvSpPr>
          <p:nvPr>
            <p:ph type="sldNum" sz="quarter" idx="11"/>
          </p:nvPr>
        </p:nvSpPr>
        <p:spPr>
          <a:ln/>
        </p:spPr>
        <p:txBody>
          <a:bodyPr/>
          <a:lstStyle>
            <a:lvl1pPr>
              <a:defRPr/>
            </a:lvl1pPr>
          </a:lstStyle>
          <a:p>
            <a:pPr>
              <a:defRPr/>
            </a:pPr>
            <a:fld id="{577EF7B9-3689-924E-A0D5-F4E76CF412FA}" type="slidenum">
              <a:rPr lang="en-US" altLang="en-US"/>
              <a:pPr>
                <a:defRPr/>
              </a:pPr>
              <a:t>‹#›</a:t>
            </a:fld>
            <a:endParaRPr lang="en-US" altLang="en-US"/>
          </a:p>
        </p:txBody>
      </p:sp>
    </p:spTree>
    <p:extLst>
      <p:ext uri="{BB962C8B-B14F-4D97-AF65-F5344CB8AC3E}">
        <p14:creationId xmlns:p14="http://schemas.microsoft.com/office/powerpoint/2010/main" val="327346370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C15D193A-FBCD-EC4A-9D02-CC92CF814BA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53A6C64-52BC-A041-AEF5-E2574B6C431B}"/>
              </a:ext>
            </a:extLst>
          </p:cNvPr>
          <p:cNvSpPr>
            <a:spLocks noGrp="1" noChangeArrowheads="1"/>
          </p:cNvSpPr>
          <p:nvPr>
            <p:ph type="sldNum" sz="quarter" idx="11"/>
          </p:nvPr>
        </p:nvSpPr>
        <p:spPr>
          <a:ln/>
        </p:spPr>
        <p:txBody>
          <a:bodyPr/>
          <a:lstStyle>
            <a:lvl1pPr>
              <a:defRPr/>
            </a:lvl1pPr>
          </a:lstStyle>
          <a:p>
            <a:pPr>
              <a:defRPr/>
            </a:pPr>
            <a:fld id="{B3FB6CB3-D25C-CC42-8163-C217BD73210A}" type="slidenum">
              <a:rPr lang="en-US" altLang="en-US"/>
              <a:pPr>
                <a:defRPr/>
              </a:pPr>
              <a:t>‹#›</a:t>
            </a:fld>
            <a:endParaRPr lang="en-US" altLang="en-US"/>
          </a:p>
        </p:txBody>
      </p:sp>
    </p:spTree>
    <p:extLst>
      <p:ext uri="{BB962C8B-B14F-4D97-AF65-F5344CB8AC3E}">
        <p14:creationId xmlns:p14="http://schemas.microsoft.com/office/powerpoint/2010/main" val="312369578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56956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591278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853198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351397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944550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733545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4342093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92068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70702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0486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800218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8669111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211961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68276633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7/13/18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561232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7/13/18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5760386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7/13/18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3432833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7/13/18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1846484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7/13/18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5130967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7/13/18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3115045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98034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477284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753023602"/>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02601560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24498049"/>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396146658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491107580"/>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6921316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83312525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46818221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9903559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96758228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26272582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144282435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75476106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45288178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963843126"/>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4253844200"/>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34329372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81203345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7972716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48257068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410179110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767573024"/>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034155024"/>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290755262"/>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93943146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70613253"/>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607006988"/>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73838882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7628189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60628244"/>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85239098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27295642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3212498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52484410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51714516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36504165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1.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pn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4.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471.xml"/><Relationship Id="rId7" Type="http://schemas.openxmlformats.org/officeDocument/2006/relationships/theme" Target="../theme/theme45.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5" Type="http://schemas.openxmlformats.org/officeDocument/2006/relationships/slideLayout" Target="../slideLayouts/slideLayout473.xml"/><Relationship Id="rId4" Type="http://schemas.openxmlformats.org/officeDocument/2006/relationships/slideLayout" Target="../slideLayouts/slideLayout47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theme" Target="../theme/theme46.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theme" Target="../theme/theme47.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5" Type="http://schemas.openxmlformats.org/officeDocument/2006/relationships/slideLayout" Target="../slideLayouts/slideLayout491.xml"/><Relationship Id="rId4" Type="http://schemas.openxmlformats.org/officeDocument/2006/relationships/slideLayout" Target="../slideLayouts/slideLayout49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8.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2.xml"/><Relationship Id="rId13" Type="http://schemas.openxmlformats.org/officeDocument/2006/relationships/slideLayout" Target="../slideLayouts/slideLayout517.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slideLayout" Target="../slideLayouts/slideLayout516.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5" Type="http://schemas.openxmlformats.org/officeDocument/2006/relationships/image" Target="../media/image7.png"/><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520.xml"/><Relationship Id="rId7" Type="http://schemas.openxmlformats.org/officeDocument/2006/relationships/theme" Target="../theme/theme50.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5" Type="http://schemas.openxmlformats.org/officeDocument/2006/relationships/slideLayout" Target="../slideLayouts/slideLayout522.xml"/><Relationship Id="rId4" Type="http://schemas.openxmlformats.org/officeDocument/2006/relationships/slideLayout" Target="../slideLayouts/slideLayout52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51.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2.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3.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5.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6.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7.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theme" Target="../theme/theme58.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 Id="rId14" Type="http://schemas.openxmlformats.org/officeDocument/2006/relationships/image" Target="../media/image1.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theme" Target="../theme/theme59.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slideLayout" Target="../slideLayouts/slideLayout626.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2018. 7. 13.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7/13/18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4211280899"/>
      </p:ext>
    </p:extLst>
  </p:cSld>
  <p:clrMap bg1="lt1" tx1="dk1" bg2="lt2" tx2="dk2" accent1="accent1" accent2="accent2" accent3="accent3" accent4="accent4" accent5="accent5" accent6="accent6" hlink="hlink" folHlink="folHlink"/>
  <p:sldLayoutIdLst>
    <p:sldLayoutId id="2147488048" r:id="rId1"/>
    <p:sldLayoutId id="2147488049" r:id="rId2"/>
    <p:sldLayoutId id="2147488050" r:id="rId3"/>
    <p:sldLayoutId id="2147488051" r:id="rId4"/>
    <p:sldLayoutId id="2147488052" r:id="rId5"/>
    <p:sldLayoutId id="2147488053" r:id="rId6"/>
    <p:sldLayoutId id="2147488054" r:id="rId7"/>
    <p:sldLayoutId id="2147488055" r:id="rId8"/>
    <p:sldLayoutId id="2147488056" r:id="rId9"/>
    <p:sldLayoutId id="2147488057" r:id="rId10"/>
    <p:sldLayoutId id="2147488058"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6583"/>
      </p:ext>
    </p:extLst>
  </p:cSld>
  <p:clrMap bg1="lt1" tx1="dk1" bg2="lt2" tx2="dk2" accent1="accent1" accent2="accent2" accent3="accent3" accent4="accent4" accent5="accent5" accent6="accent6" hlink="hlink" folHlink="folHlink"/>
  <p:sldLayoutIdLst>
    <p:sldLayoutId id="2147488263" r:id="rId1"/>
    <p:sldLayoutId id="21474882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00877639"/>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90216454"/>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1245416469"/>
      </p:ext>
    </p:extLst>
  </p:cSld>
  <p:clrMap bg1="lt1" tx1="dk1" bg2="lt2" tx2="dk2" accent1="accent1" accent2="accent2" accent3="accent3" accent4="accent4" accent5="accent5" accent6="accent6" hlink="hlink" folHlink="folHlink"/>
  <p:sldLayoutIdLst>
    <p:sldLayoutId id="2147488302" r:id="rId1"/>
    <p:sldLayoutId id="2147488303" r:id="rId2"/>
    <p:sldLayoutId id="2147488304" r:id="rId3"/>
    <p:sldLayoutId id="2147488305" r:id="rId4"/>
    <p:sldLayoutId id="2147488306" r:id="rId5"/>
    <p:sldLayoutId id="2147488307" r:id="rId6"/>
    <p:sldLayoutId id="2147488308" r:id="rId7"/>
    <p:sldLayoutId id="2147488309" r:id="rId8"/>
    <p:sldLayoutId id="2147488310" r:id="rId9"/>
    <p:sldLayoutId id="2147488311" r:id="rId10"/>
    <p:sldLayoutId id="2147488312" r:id="rId11"/>
    <p:sldLayoutId id="21474883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7/13/18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503319324"/>
      </p:ext>
    </p:extLst>
  </p:cSld>
  <p:clrMap bg1="lt1" tx1="dk1" bg2="lt2" tx2="dk2" accent1="accent1" accent2="accent2" accent3="accent3" accent4="accent4" accent5="accent5" accent6="accent6" hlink="hlink" folHlink="folHlink"/>
  <p:sldLayoutIdLst>
    <p:sldLayoutId id="2147488315" r:id="rId1"/>
    <p:sldLayoutId id="2147488316" r:id="rId2"/>
    <p:sldLayoutId id="2147488317" r:id="rId3"/>
    <p:sldLayoutId id="2147488318" r:id="rId4"/>
    <p:sldLayoutId id="2147488319" r:id="rId5"/>
    <p:sldLayoutId id="2147488320" r:id="rId6"/>
    <p:sldLayoutId id="2147488321" r:id="rId7"/>
    <p:sldLayoutId id="2147488322" r:id="rId8"/>
    <p:sldLayoutId id="2147488323" r:id="rId9"/>
    <p:sldLayoutId id="2147488324" r:id="rId10"/>
    <p:sldLayoutId id="2147488325"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4D2B188-1D62-4FCA-8363-938AD4629BBB}" type="slidenum">
              <a:rPr lang="en-US" smtClean="0">
                <a:solidFill>
                  <a:prstClr val="black">
                    <a:tint val="75000"/>
                  </a:prstClr>
                </a:solidFill>
                <a:latin typeface="Calibri"/>
                <a:ea typeface=""/>
              </a:rPr>
              <a:pPr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2655994079"/>
      </p:ext>
    </p:extLst>
  </p:cSld>
  <p:clrMap bg1="lt1" tx1="dk1" bg2="lt2" tx2="dk2" accent1="accent1" accent2="accent2" accent3="accent3" accent4="accent4" accent5="accent5" accent6="accent6" hlink="hlink" folHlink="folHlink"/>
  <p:sldLayoutIdLst>
    <p:sldLayoutId id="2147488327" r:id="rId1"/>
    <p:sldLayoutId id="2147488328" r:id="rId2"/>
    <p:sldLayoutId id="2147488329" r:id="rId3"/>
    <p:sldLayoutId id="2147488330" r:id="rId4"/>
    <p:sldLayoutId id="2147488331" r:id="rId5"/>
    <p:sldLayoutId id="2147488332" r:id="rId6"/>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462438344"/>
      </p:ext>
    </p:extLst>
  </p:cSld>
  <p:clrMap bg1="lt1" tx1="dk1" bg2="lt2" tx2="dk2" accent1="accent1" accent2="accent2" accent3="accent3" accent4="accent4" accent5="accent5" accent6="accent6" hlink="hlink" folHlink="folHlink"/>
  <p:sldLayoutIdLst>
    <p:sldLayoutId id="2147488334" r:id="rId1"/>
    <p:sldLayoutId id="2147488335" r:id="rId2"/>
    <p:sldLayoutId id="2147488336" r:id="rId3"/>
    <p:sldLayoutId id="2147488337" r:id="rId4"/>
    <p:sldLayoutId id="2147488338" r:id="rId5"/>
    <p:sldLayoutId id="2147488339" r:id="rId6"/>
    <p:sldLayoutId id="2147488340" r:id="rId7"/>
    <p:sldLayoutId id="2147488341" r:id="rId8"/>
    <p:sldLayoutId id="2147488342" r:id="rId9"/>
    <p:sldLayoutId id="2147488343" r:id="rId10"/>
    <p:sldLayoutId id="2147488344" r:id="rId11"/>
    <p:sldLayoutId id="214748834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4D2B188-1D62-4FCA-8363-938AD4629BBB}" type="slidenum">
              <a:rPr lang="en-US" smtClean="0">
                <a:solidFill>
                  <a:prstClr val="black">
                    <a:tint val="75000"/>
                  </a:prstClr>
                </a:solidFill>
                <a:latin typeface="Calibri"/>
                <a:ea typeface=""/>
              </a:rPr>
              <a:pPr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573491945"/>
      </p:ext>
    </p:extLst>
  </p:cSld>
  <p:clrMap bg1="lt1" tx1="dk1" bg2="lt2" tx2="dk2" accent1="accent1" accent2="accent2" accent3="accent3" accent4="accent4" accent5="accent5" accent6="accent6" hlink="hlink" folHlink="folHlink"/>
  <p:sldLayoutIdLst>
    <p:sldLayoutId id="2147488347" r:id="rId1"/>
    <p:sldLayoutId id="2147488348" r:id="rId2"/>
    <p:sldLayoutId id="2147488349" r:id="rId3"/>
    <p:sldLayoutId id="2147488350" r:id="rId4"/>
    <p:sldLayoutId id="2147488351" r:id="rId5"/>
    <p:sldLayoutId id="2147488352" r:id="rId6"/>
    <p:sldLayoutId id="2147488353"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7/13/18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688749267"/>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91261843"/>
      </p:ext>
    </p:extLst>
  </p:cSld>
  <p:clrMap bg1="lt1" tx1="dk1" bg2="lt2" tx2="dk2" accent1="accent1" accent2="accent2" accent3="accent3" accent4="accent4" accent5="accent5" accent6="accent6" hlink="hlink" folHlink="folHlink"/>
  <p:sldLayoutIdLst>
    <p:sldLayoutId id="2147488367" r:id="rId1"/>
    <p:sldLayoutId id="2147488368" r:id="rId2"/>
    <p:sldLayoutId id="2147488369" r:id="rId3"/>
    <p:sldLayoutId id="2147488370" r:id="rId4"/>
    <p:sldLayoutId id="2147488371" r:id="rId5"/>
    <p:sldLayoutId id="2147488372" r:id="rId6"/>
    <p:sldLayoutId id="2147488373" r:id="rId7"/>
    <p:sldLayoutId id="2147488374" r:id="rId8"/>
    <p:sldLayoutId id="2147488375" r:id="rId9"/>
    <p:sldLayoutId id="2147488376" r:id="rId10"/>
    <p:sldLayoutId id="2147488377" r:id="rId11"/>
    <p:sldLayoutId id="2147488378" r:id="rId12"/>
    <p:sldLayoutId id="2147488379"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6675080"/>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Gill Sans MT"/>
              </a:rPr>
              <a:pPr/>
              <a:t>7/13/18</a:t>
            </a:fld>
            <a:endParaRPr lang="en-US">
              <a:solidFill>
                <a:prstClr val="black">
                  <a:tint val="75000"/>
                </a:prstClr>
              </a:solidFill>
              <a:latin typeface="Gill Sans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Gill Sans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56266906"/>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7/13/18</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2286246379"/>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defTabSz="914400"/>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defTabSz="914400"/>
            <a:fld id="{6F400BD0-49BF-48FC-8114-37C1D4F5AB3D}" type="slidenum">
              <a:rPr lang="en-US" altLang="en-US">
                <a:solidFill>
                  <a:srgbClr val="000000"/>
                </a:solidFill>
              </a:rPr>
              <a:pPr defTabSz="914400"/>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defTabSz="914400">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914400">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8657069"/>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A6E66D7-25D4-7942-B252-BA546C3B21A4}"/>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7688104E-355A-0841-9C8A-BC5C807F3E7F}"/>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CB1F67F-9389-B845-BE4D-86338D00CBD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161D14C-ACB8-624E-A9FB-35755CC4919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36333DC9-A31B-394B-9F22-29AF69020209}" type="slidenum">
              <a:rPr lang="en-US" altLang="en-US"/>
              <a:pPr>
                <a:defRPr/>
              </a:pPr>
              <a:t>‹#›</a:t>
            </a:fld>
            <a:endParaRPr lang="en-US" altLang="en-US"/>
          </a:p>
        </p:txBody>
      </p:sp>
      <p:sp>
        <p:nvSpPr>
          <p:cNvPr id="1030" name="Line 1032">
            <a:extLst>
              <a:ext uri="{FF2B5EF4-FFF2-40B4-BE49-F238E27FC236}">
                <a16:creationId xmlns:a16="http://schemas.microsoft.com/office/drawing/2014/main" id="{AD8B9E45-F535-BE4F-97AF-C937D395C8D5}"/>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B542CF70-40CF-ED4B-A03B-09D83FB2007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94511353"/>
      </p:ext>
    </p:extLst>
  </p:cSld>
  <p:clrMap bg1="lt1" tx1="dk1" bg2="lt2" tx2="dk2" accent1="accent1" accent2="accent2" accent3="accent3" accent4="accent4" accent5="accent5" accent6="accent6" hlink="hlink" folHlink="folHlink"/>
  <p:sldLayoutIdLst>
    <p:sldLayoutId id="2147488424" r:id="rId1"/>
    <p:sldLayoutId id="2147488425" r:id="rId2"/>
    <p:sldLayoutId id="2147488426" r:id="rId3"/>
    <p:sldLayoutId id="2147488427" r:id="rId4"/>
    <p:sldLayoutId id="2147488428" r:id="rId5"/>
    <p:sldLayoutId id="2147488429" r:id="rId6"/>
    <p:sldLayoutId id="2147488430" r:id="rId7"/>
    <p:sldLayoutId id="2147488431" r:id="rId8"/>
    <p:sldLayoutId id="2147488432" r:id="rId9"/>
    <p:sldLayoutId id="2147488433" r:id="rId10"/>
    <p:sldLayoutId id="2147488434" r:id="rId11"/>
    <p:sldLayoutId id="214748843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7/13/18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321266912"/>
      </p:ext>
    </p:extLst>
  </p:cSld>
  <p:clrMap bg1="lt1" tx1="dk1" bg2="lt2" tx2="dk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908805746"/>
      </p:ext>
    </p:extLst>
  </p:cSld>
  <p:clrMap bg1="lt1" tx1="dk1" bg2="lt2" tx2="dk2" accent1="accent1" accent2="accent2" accent3="accent3" accent4="accent4" accent5="accent5" accent6="accent6" hlink="hlink" folHlink="folHlink"/>
  <p:sldLayoutIdLst>
    <p:sldLayoutId id="2147488449" r:id="rId1"/>
    <p:sldLayoutId id="2147488450" r:id="rId2"/>
    <p:sldLayoutId id="2147488451" r:id="rId3"/>
    <p:sldLayoutId id="2147488452" r:id="rId4"/>
    <p:sldLayoutId id="2147488453" r:id="rId5"/>
    <p:sldLayoutId id="2147488454" r:id="rId6"/>
    <p:sldLayoutId id="2147488455" r:id="rId7"/>
    <p:sldLayoutId id="2147488456" r:id="rId8"/>
    <p:sldLayoutId id="2147488457" r:id="rId9"/>
    <p:sldLayoutId id="2147488458" r:id="rId10"/>
    <p:sldLayoutId id="2147488459"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45686643"/>
      </p:ext>
    </p:extLst>
  </p:cSld>
  <p:clrMap bg1="lt1" tx1="dk1" bg2="lt2" tx2="dk2" accent1="accent1" accent2="accent2" accent3="accent3" accent4="accent4" accent5="accent5" accent6="accent6" hlink="hlink" folHlink="folHlink"/>
  <p:sldLayoutIdLst>
    <p:sldLayoutId id="2147488461" r:id="rId1"/>
    <p:sldLayoutId id="2147488462" r:id="rId2"/>
    <p:sldLayoutId id="2147488463" r:id="rId3"/>
    <p:sldLayoutId id="2147488464" r:id="rId4"/>
    <p:sldLayoutId id="2147488465" r:id="rId5"/>
    <p:sldLayoutId id="2147488466" r:id="rId6"/>
    <p:sldLayoutId id="2147488467" r:id="rId7"/>
    <p:sldLayoutId id="2147488468" r:id="rId8"/>
    <p:sldLayoutId id="2147488469" r:id="rId9"/>
    <p:sldLayoutId id="2147488470" r:id="rId10"/>
    <p:sldLayoutId id="2147488471" r:id="rId11"/>
    <p:sldLayoutId id="21474884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28131902"/>
      </p:ext>
    </p:extLst>
  </p:cSld>
  <p:clrMap bg1="lt1" tx1="dk1" bg2="lt2" tx2="dk2" accent1="accent1" accent2="accent2" accent3="accent3" accent4="accent4" accent5="accent5" accent6="accent6" hlink="hlink" folHlink="folHlink"/>
  <p:sldLayoutIdLst>
    <p:sldLayoutId id="2147488474" r:id="rId1"/>
    <p:sldLayoutId id="2147488475" r:id="rId2"/>
    <p:sldLayoutId id="2147488476" r:id="rId3"/>
    <p:sldLayoutId id="2147488477" r:id="rId4"/>
    <p:sldLayoutId id="2147488478" r:id="rId5"/>
    <p:sldLayoutId id="2147488479" r:id="rId6"/>
    <p:sldLayoutId id="2147488480" r:id="rId7"/>
    <p:sldLayoutId id="2147488481" r:id="rId8"/>
    <p:sldLayoutId id="2147488482" r:id="rId9"/>
    <p:sldLayoutId id="2147488483" r:id="rId10"/>
    <p:sldLayoutId id="2147488484" r:id="rId11"/>
    <p:sldLayoutId id="21474884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65565852"/>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 id="214748849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63.bin"/><Relationship Id="rId2" Type="http://schemas.openxmlformats.org/officeDocument/2006/relationships/notesSlide" Target="../notesSlides/notesSlide48.xml"/><Relationship Id="rId1" Type="http://schemas.openxmlformats.org/officeDocument/2006/relationships/slideLayout" Target="../slideLayouts/slideLayout495.xml"/><Relationship Id="rId5" Type="http://schemas.openxmlformats.org/officeDocument/2006/relationships/image" Target="../media/image65.bin"/><Relationship Id="rId4" Type="http://schemas.openxmlformats.org/officeDocument/2006/relationships/image" Target="../media/image64.bin"/></Relationships>
</file>

<file path=ppt/slides/_rels/slide101.xml.rels><?xml version="1.0" encoding="UTF-8" standalone="yes"?>
<Relationships xmlns="http://schemas.openxmlformats.org/package/2006/relationships"><Relationship Id="rId3" Type="http://schemas.openxmlformats.org/officeDocument/2006/relationships/image" Target="../media/image63.bin"/><Relationship Id="rId2" Type="http://schemas.openxmlformats.org/officeDocument/2006/relationships/notesSlide" Target="../notesSlides/notesSlide49.xml"/><Relationship Id="rId1" Type="http://schemas.openxmlformats.org/officeDocument/2006/relationships/slideLayout" Target="../slideLayouts/slideLayout495.xml"/><Relationship Id="rId6" Type="http://schemas.openxmlformats.org/officeDocument/2006/relationships/image" Target="../media/image66.png"/><Relationship Id="rId5" Type="http://schemas.openxmlformats.org/officeDocument/2006/relationships/image" Target="../media/image65.bin"/><Relationship Id="rId4" Type="http://schemas.openxmlformats.org/officeDocument/2006/relationships/image" Target="../media/image64.bin"/></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9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9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5.xml"/></Relationships>
</file>

<file path=ppt/slides/_rels/slide105.xml.rels><?xml version="1.0" encoding="UTF-8" standalone="yes"?>
<Relationships xmlns="http://schemas.openxmlformats.org/package/2006/relationships"><Relationship Id="rId3" Type="http://schemas.openxmlformats.org/officeDocument/2006/relationships/hyperlink" Target="https://github.com/CMU-SAFARI/DRAM-Voltage-Study" TargetMode="External"/><Relationship Id="rId2" Type="http://schemas.openxmlformats.org/officeDocument/2006/relationships/notesSlide" Target="../notesSlides/notesSlide53.xml"/><Relationship Id="rId1" Type="http://schemas.openxmlformats.org/officeDocument/2006/relationships/slideLayout" Target="../slideLayouts/slideLayout495.xml"/><Relationship Id="rId4" Type="http://schemas.openxmlformats.org/officeDocument/2006/relationships/hyperlink" Target="https://github.com/CMU-SAFARI/ramulator" TargetMode="External"/></Relationships>
</file>

<file path=ppt/slides/_rels/slide10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4.xml"/><Relationship Id="rId1" Type="http://schemas.openxmlformats.org/officeDocument/2006/relationships/slideLayout" Target="../slideLayouts/slideLayout495.xml"/><Relationship Id="rId4" Type="http://schemas.openxmlformats.org/officeDocument/2006/relationships/chart" Target="../charts/chart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0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425.xml"/><Relationship Id="rId4" Type="http://schemas.openxmlformats.org/officeDocument/2006/relationships/image" Target="../media/image6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42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3.xml"/></Relationships>
</file>

<file path=ppt/slides/_rels/slide11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2.xml"/><Relationship Id="rId1" Type="http://schemas.openxmlformats.org/officeDocument/2006/relationships/slideLayout" Target="../slideLayouts/slideLayout423.xml"/></Relationships>
</file>

<file path=ppt/slides/_rels/slide11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42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119.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7.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9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90.xml"/></Relationships>
</file>

<file path=ppt/slides/_rels/slide1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7.xml"/><Relationship Id="rId1" Type="http://schemas.openxmlformats.org/officeDocument/2006/relationships/slideLayout" Target="../slideLayouts/slideLayout39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ithub.com/CMU-SAFARI/ramulator"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0.xml"/><Relationship Id="rId1" Type="http://schemas.openxmlformats.org/officeDocument/2006/relationships/slideLayout" Target="../slideLayouts/slideLayout390.xml"/><Relationship Id="rId4" Type="http://schemas.openxmlformats.org/officeDocument/2006/relationships/chart" Target="../charts/chart20.xml"/></Relationships>
</file>

<file path=ppt/slides/_rels/slide1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1.xml"/><Relationship Id="rId1" Type="http://schemas.openxmlformats.org/officeDocument/2006/relationships/slideLayout" Target="../slideLayouts/slideLayout39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9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3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3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3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3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36.xml"/></Relationships>
</file>

<file path=ppt/slides/_rels/slide13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8.xml"/><Relationship Id="rId1" Type="http://schemas.openxmlformats.org/officeDocument/2006/relationships/slideLayout" Target="../slideLayouts/slideLayout390.xml"/><Relationship Id="rId4" Type="http://schemas.openxmlformats.org/officeDocument/2006/relationships/chart" Target="../charts/chart23.xml"/></Relationships>
</file>

<file path=ppt/slides/_rels/slide13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9.xml"/><Relationship Id="rId1" Type="http://schemas.openxmlformats.org/officeDocument/2006/relationships/slideLayout" Target="../slideLayouts/slideLayout53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425.xml"/><Relationship Id="rId5" Type="http://schemas.openxmlformats.org/officeDocument/2006/relationships/image" Target="../media/image77.png"/><Relationship Id="rId4" Type="http://schemas.openxmlformats.org/officeDocument/2006/relationships/hyperlink" Target="http://users.ece.cmu.edu/~omutlu/pub/lee_hpca13_talk.pptx"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2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25.xml"/></Relationships>
</file>

<file path=ppt/slides/_rels/slide1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52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2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25.xml"/></Relationships>
</file>

<file path=ppt/slides/_rels/slide1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52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2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25.xml"/></Relationships>
</file>

<file path=ppt/slides/_rels/slide15.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arxiv.org/pdf/1711.01177.pdf"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25.xml"/></Relationships>
</file>

<file path=ppt/slides/_rels/slide1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hpca22.site.ac.upc.edu/" TargetMode="External"/><Relationship Id="rId7" Type="http://schemas.openxmlformats.org/officeDocument/2006/relationships/image" Target="../media/image80.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1.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1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1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1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1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19.xml"/></Relationships>
</file>

<file path=ppt/slides/_rels/slide15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95.xml"/><Relationship Id="rId1" Type="http://schemas.openxmlformats.org/officeDocument/2006/relationships/slideLayout" Target="../slideLayouts/slideLayout519.xml"/><Relationship Id="rId4" Type="http://schemas.openxmlformats.org/officeDocument/2006/relationships/chart" Target="../charts/char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g"/><Relationship Id="rId2" Type="http://schemas.openxmlformats.org/officeDocument/2006/relationships/image" Target="../media/image22.png"/><Relationship Id="rId1" Type="http://schemas.openxmlformats.org/officeDocument/2006/relationships/slideLayout" Target="../slideLayouts/slideLayout580.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19.xml"/></Relationships>
</file>

<file path=ppt/slides/_rels/slide1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7.xml"/><Relationship Id="rId1" Type="http://schemas.openxmlformats.org/officeDocument/2006/relationships/slideLayout" Target="../slideLayouts/slideLayout5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1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19.xml"/></Relationships>
</file>

<file path=ppt/slides/_rels/slide16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00.xml"/><Relationship Id="rId1" Type="http://schemas.openxmlformats.org/officeDocument/2006/relationships/slideLayout" Target="../slideLayouts/slideLayout519.xml"/></Relationships>
</file>

<file path=ppt/slides/_rels/slide16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01.xml"/><Relationship Id="rId1" Type="http://schemas.openxmlformats.org/officeDocument/2006/relationships/slideLayout" Target="../slideLayouts/slideLayout519.xml"/></Relationships>
</file>

<file path=ppt/slides/_rels/slide16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02.xml"/><Relationship Id="rId1" Type="http://schemas.openxmlformats.org/officeDocument/2006/relationships/slideLayout" Target="../slideLayouts/slideLayout519.xml"/></Relationships>
</file>

<file path=ppt/slides/_rels/slide167.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83.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81.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78.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2.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81.xml"/><Relationship Id="rId4" Type="http://schemas.openxmlformats.org/officeDocument/2006/relationships/image" Target="../media/image84.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9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9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8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547.xml"/></Relationships>
</file>

<file path=ppt/slides/_rels/slide181.xml.rels><?xml version="1.0" encoding="UTF-8" standalone="yes"?>
<Relationships xmlns="http://schemas.openxmlformats.org/package/2006/relationships"><Relationship Id="rId3" Type="http://schemas.openxmlformats.org/officeDocument/2006/relationships/hyperlink" Target="https://people.inf.ethz.ch/omutlu/index.html" TargetMode="External"/><Relationship Id="rId2" Type="http://schemas.openxmlformats.org/officeDocument/2006/relationships/hyperlink" Target="mailto:omutlu@gmail.com" TargetMode="External"/><Relationship Id="rId1" Type="http://schemas.openxmlformats.org/officeDocument/2006/relationships/slideLayout" Target="../slideLayouts/slideLayout54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4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46.xml"/></Relationships>
</file>

<file path=ppt/slides/_rels/slide18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6.xml"/></Relationships>
</file>

<file path=ppt/slides/_rels/slide18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7.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592.xml"/><Relationship Id="rId4" Type="http://schemas.openxmlformats.org/officeDocument/2006/relationships/image" Target="../media/image85.png"/></Relationships>
</file>

<file path=ppt/slides/_rels/slide18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6.png"/><Relationship Id="rId1" Type="http://schemas.openxmlformats.org/officeDocument/2006/relationships/slideLayout" Target="../slideLayouts/slideLayout592.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8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592.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xml"/><Relationship Id="rId1" Type="http://schemas.openxmlformats.org/officeDocument/2006/relationships/slideLayout" Target="../slideLayouts/slideLayout379.xml"/></Relationships>
</file>

<file path=ppt/slides/_rels/slide1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604.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Q2soXY2Zi9OhoVQBXYFIZywZXCPl4M_"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www.ece.cmu.edu/~ece740/f13/doku.php?id=schedule" TargetMode="External"/><Relationship Id="rId14" Type="http://schemas.openxmlformats.org/officeDocument/2006/relationships/hyperlink" Target="http://www.ece.cmu.edu/~ece740/f15/doku.php?id=schedule"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04.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9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16.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16.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16.xml"/><Relationship Id="rId4" Type="http://schemas.openxmlformats.org/officeDocument/2006/relationships/image" Target="../media/image89.png"/></Relationships>
</file>

<file path=ppt/slides/_rels/slide19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04.xml"/><Relationship Id="rId4" Type="http://schemas.openxmlformats.org/officeDocument/2006/relationships/hyperlink" Target="https://people.inf.ethz.ch/omutlu/acaces2018.html"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1.xml"/></Relationships>
</file>

<file path=ppt/slides/_rels/slide1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79.xml"/></Relationships>
</file>

<file path=ppt/slides/_rels/slide2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1.xml"/></Relationships>
</file>

<file path=ppt/slides/_rels/slide20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8.png"/><Relationship Id="rId4" Type="http://schemas.openxmlformats.org/officeDocument/2006/relationships/hyperlink" Target="https://github.com/CMU-SAFARI/ramulato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7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9.xml"/></Relationships>
</file>

<file path=ppt/slides/_rels/slide23.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arxiv.org/pdf/1711.01177.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58.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6.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25.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4.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47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7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0.xml"/></Relationships>
</file>

<file path=ppt/slides/_rels/slide53.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21.xml"/><Relationship Id="rId1" Type="http://schemas.openxmlformats.org/officeDocument/2006/relationships/slideLayout" Target="../slideLayouts/slideLayout47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0.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25.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425.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github.com/CMU-SAFARI/SoftMC" TargetMode="External"/><Relationship Id="rId1" Type="http://schemas.openxmlformats.org/officeDocument/2006/relationships/slideLayout" Target="../slideLayouts/slideLayout4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70.xml"/></Relationships>
</file>

<file path=ppt/slides/_rels/slide6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70.xml"/><Relationship Id="rId4" Type="http://schemas.openxmlformats.org/officeDocument/2006/relationships/chart" Target="../charts/chart4.xml"/></Relationships>
</file>

<file path=ppt/slides/_rels/slide6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470.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49.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476.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59.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59.xml"/></Relationships>
</file>

<file path=ppt/slides/_rels/slide74.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28.xml"/><Relationship Id="rId1" Type="http://schemas.openxmlformats.org/officeDocument/2006/relationships/slideLayout" Target="../slideLayouts/slideLayout459.xml"/></Relationships>
</file>

<file path=ppt/slides/_rels/slide7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459.xml"/><Relationship Id="rId5" Type="http://schemas.openxmlformats.org/officeDocument/2006/relationships/hyperlink" Target="https://people.inf.ethz.ch/omutlu/pub/understanding-latency-variation-in-DRAM-chips_sigmetrics16.pdf" TargetMode="External"/><Relationship Id="rId4" Type="http://schemas.openxmlformats.org/officeDocument/2006/relationships/chart" Target="../charts/chart10.xml"/></Relationships>
</file>

<file path=ppt/slides/_rels/slide76.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30.xml"/><Relationship Id="rId1" Type="http://schemas.openxmlformats.org/officeDocument/2006/relationships/slideLayout" Target="../slideLayouts/slideLayout459.xml"/><Relationship Id="rId4" Type="http://schemas.openxmlformats.org/officeDocument/2006/relationships/chart" Target="../charts/char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7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www.sigmetrics.org/sigmetrics2016/" TargetMode="External"/><Relationship Id="rId7" Type="http://schemas.openxmlformats.org/officeDocument/2006/relationships/image" Target="../media/image52.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425.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8.xml"/></Relationships>
</file>

<file path=ppt/slides/_rels/slide8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488.xml"/><Relationship Id="rId4" Type="http://schemas.openxmlformats.org/officeDocument/2006/relationships/chart" Target="../charts/char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8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425.xml"/><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495.xml"/><Relationship Id="rId5" Type="http://schemas.microsoft.com/office/2007/relationships/hdphoto" Target="../media/hdphoto1.wdp"/><Relationship Id="rId4" Type="http://schemas.openxmlformats.org/officeDocument/2006/relationships/image" Target="../media/image56.png"/></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49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5.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495.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495.xml"/><Relationship Id="rId4" Type="http://schemas.openxmlformats.org/officeDocument/2006/relationships/hyperlink" Target="https://github.com/CMU-SAFARI/DRAM-Voltage-Study"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5.xml"/></Relationships>
</file>

<file path=ppt/slides/_rels/slide9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2.xml"/><Relationship Id="rId1" Type="http://schemas.openxmlformats.org/officeDocument/2006/relationships/slideLayout" Target="../slideLayouts/slideLayout495.xml"/></Relationships>
</file>

<file path=ppt/slides/_rels/slide9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495.xml"/><Relationship Id="rId5" Type="http://schemas.openxmlformats.org/officeDocument/2006/relationships/hyperlink" Target="https://github.com/CMU-SAFARI/DRAM-Voltage-Study" TargetMode="External"/><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95.xml"/></Relationships>
</file>

<file path=ppt/slides/_rels/slide9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5.xml"/><Relationship Id="rId1" Type="http://schemas.openxmlformats.org/officeDocument/2006/relationships/slideLayout" Target="../slideLayouts/slideLayout49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5.xml"/></Relationships>
</file>

<file path=ppt/slides/_rels/slide9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7.xml"/><Relationship Id="rId1" Type="http://schemas.openxmlformats.org/officeDocument/2006/relationships/slideLayout" Target="../slideLayouts/slideLayout4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10750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Lecture 5, Topic 4: Low-Latency Memory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6435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Voltron Overview</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6" name="TextBox 5"/>
          <p:cNvSpPr txBox="1"/>
          <p:nvPr/>
        </p:nvSpPr>
        <p:spPr>
          <a:xfrm>
            <a:off x="0" y="5033088"/>
            <a:ext cx="9144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4136"/>
                </a:solidFill>
                <a:effectLst/>
                <a:uLnTx/>
                <a:uFillTx/>
                <a:latin typeface="Gill Sans MT"/>
                <a:ea typeface=""/>
                <a:cs typeface="+mn-cs"/>
              </a:rPr>
              <a:t>How do we predict performance loss due to increased latency under low DRAM voltage?</a:t>
            </a: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Tree>
    <p:extLst>
      <p:ext uri="{BB962C8B-B14F-4D97-AF65-F5344CB8AC3E}">
        <p14:creationId xmlns:p14="http://schemas.microsoft.com/office/powerpoint/2010/main" val="217960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Linear Model to Predict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
        <p:nvSpPr>
          <p:cNvPr id="8" name="Rectangle 7"/>
          <p:cNvSpPr/>
          <p:nvPr/>
        </p:nvSpPr>
        <p:spPr>
          <a:xfrm>
            <a:off x="276664" y="1477108"/>
            <a:ext cx="3058221" cy="306190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p:nvSpPr>
        <p:spPr>
          <a:xfrm>
            <a:off x="4338689" y="3735109"/>
            <a:ext cx="4086665" cy="785987"/>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p:nvSpPr>
        <p:spPr>
          <a:xfrm>
            <a:off x="6583175" y="1679843"/>
            <a:ext cx="1994580" cy="1846901"/>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3" name="lin model"/>
          <p:cNvGrpSpPr/>
          <p:nvPr/>
        </p:nvGrpSpPr>
        <p:grpSpPr>
          <a:xfrm>
            <a:off x="2231319" y="4644667"/>
            <a:ext cx="3577558" cy="1864038"/>
            <a:chOff x="2505639" y="4644667"/>
            <a:chExt cx="3577558" cy="1864038"/>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15" y="4644667"/>
              <a:ext cx="1485829" cy="1348998"/>
            </a:xfrm>
            <a:prstGeom prst="rect">
              <a:avLst/>
            </a:prstGeom>
          </p:spPr>
        </p:pic>
        <p:sp>
          <p:nvSpPr>
            <p:cNvPr id="29" name="TextBox 28"/>
            <p:cNvSpPr txBox="1"/>
            <p:nvPr/>
          </p:nvSpPr>
          <p:spPr>
            <a:xfrm>
              <a:off x="2505639" y="6047040"/>
              <a:ext cx="3577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8064A2">
                      <a:lumMod val="50000"/>
                    </a:srgbClr>
                  </a:solidFill>
                  <a:effectLst/>
                  <a:uLnTx/>
                  <a:uFillTx/>
                  <a:latin typeface="Gill Sans MT"/>
                  <a:ea typeface=""/>
                  <a:cs typeface="+mn-cs"/>
                </a:rPr>
                <a:t>Linear regression model</a:t>
              </a:r>
            </a:p>
          </p:txBody>
        </p:sp>
      </p:grpSp>
      <p:grpSp>
        <p:nvGrpSpPr>
          <p:cNvPr id="42" name="inputs"/>
          <p:cNvGrpSpPr/>
          <p:nvPr/>
        </p:nvGrpSpPr>
        <p:grpSpPr>
          <a:xfrm>
            <a:off x="224359" y="4519774"/>
            <a:ext cx="2588807" cy="1901591"/>
            <a:chOff x="498679" y="4519774"/>
            <a:chExt cx="2588807" cy="1901591"/>
          </a:xfrm>
        </p:grpSpPr>
        <p:sp>
          <p:nvSpPr>
            <p:cNvPr id="24" name="TextBox 23"/>
            <p:cNvSpPr txBox="1"/>
            <p:nvPr/>
          </p:nvSpPr>
          <p:spPr>
            <a:xfrm>
              <a:off x="553665" y="4519774"/>
              <a:ext cx="21955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Application’s characteristics</a:t>
              </a:r>
            </a:p>
          </p:txBody>
        </p:sp>
        <p:sp>
          <p:nvSpPr>
            <p:cNvPr id="26" name="TextBox 25"/>
            <p:cNvSpPr txBox="1"/>
            <p:nvPr/>
          </p:nvSpPr>
          <p:spPr>
            <a:xfrm>
              <a:off x="498679" y="5615311"/>
              <a:ext cx="18523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[1.3V, 1.25V,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27" name="TextBox 26"/>
            <p:cNvSpPr txBox="1"/>
            <p:nvPr/>
          </p:nvSpPr>
          <p:spPr>
            <a:xfrm>
              <a:off x="588856" y="5959700"/>
              <a:ext cx="2195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DRAM Voltage</a:t>
              </a:r>
            </a:p>
          </p:txBody>
        </p:sp>
        <p:sp>
          <p:nvSpPr>
            <p:cNvPr id="28" name="Right Arrow 27"/>
            <p:cNvSpPr/>
            <p:nvPr/>
          </p:nvSpPr>
          <p:spPr>
            <a:xfrm>
              <a:off x="2509486" y="4772698"/>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ight Arrow 29"/>
            <p:cNvSpPr/>
            <p:nvPr/>
          </p:nvSpPr>
          <p:spPr>
            <a:xfrm>
              <a:off x="2505639" y="5615311"/>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1" name="pred loss"/>
          <p:cNvGrpSpPr/>
          <p:nvPr/>
        </p:nvGrpSpPr>
        <p:grpSpPr>
          <a:xfrm>
            <a:off x="4389172" y="4906675"/>
            <a:ext cx="2312906" cy="1162717"/>
            <a:chOff x="4522814" y="4906675"/>
            <a:chExt cx="2312906" cy="1162717"/>
          </a:xfrm>
        </p:grpSpPr>
        <p:sp>
          <p:nvSpPr>
            <p:cNvPr id="31" name="TextBox 30"/>
            <p:cNvSpPr txBox="1"/>
            <p:nvPr/>
          </p:nvSpPr>
          <p:spPr>
            <a:xfrm>
              <a:off x="4793890" y="4906675"/>
              <a:ext cx="16850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 -3%,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32" name="TextBox 31"/>
            <p:cNvSpPr txBox="1"/>
            <p:nvPr/>
          </p:nvSpPr>
          <p:spPr>
            <a:xfrm>
              <a:off x="4560522" y="5238395"/>
              <a:ext cx="2275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Predicted </a:t>
              </a:r>
              <a:r>
                <a:rPr kumimoji="0" lang="en-US" sz="2400" b="0" i="1" u="none" strike="noStrike" kern="1200" cap="none" spc="0" normalizeH="0" baseline="0" noProof="0">
                  <a:ln>
                    <a:noFill/>
                  </a:ln>
                  <a:solidFill>
                    <a:prstClr val="black"/>
                  </a:solidFill>
                  <a:effectLst/>
                  <a:uLnTx/>
                  <a:uFillTx/>
                  <a:latin typeface="Gill Sans MT"/>
                  <a:ea typeface=""/>
                  <a:cs typeface="+mn-cs"/>
                </a:rPr>
                <a:t>performance loss</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3" name="Right Arrow 32"/>
            <p:cNvSpPr/>
            <p:nvPr/>
          </p:nvSpPr>
          <p:spPr>
            <a:xfrm>
              <a:off x="4522814"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0" name="min output"/>
          <p:cNvGrpSpPr/>
          <p:nvPr/>
        </p:nvGrpSpPr>
        <p:grpSpPr>
          <a:xfrm>
            <a:off x="6273883" y="4695678"/>
            <a:ext cx="1751050" cy="1547098"/>
            <a:chOff x="6309048" y="4695678"/>
            <a:chExt cx="1751050" cy="1547098"/>
          </a:xfrm>
        </p:grpSpPr>
        <p:sp>
          <p:nvSpPr>
            <p:cNvPr id="37" name="TextBox 36"/>
            <p:cNvSpPr txBox="1"/>
            <p:nvPr/>
          </p:nvSpPr>
          <p:spPr>
            <a:xfrm>
              <a:off x="6641494" y="4695678"/>
              <a:ext cx="1077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Voltage</a:t>
              </a:r>
            </a:p>
          </p:txBody>
        </p:sp>
        <p:sp>
          <p:nvSpPr>
            <p:cNvPr id="34" name="min_volt_func"/>
            <p:cNvSpPr/>
            <p:nvPr/>
          </p:nvSpPr>
          <p:spPr>
            <a:xfrm>
              <a:off x="6641495" y="4743500"/>
              <a:ext cx="955070" cy="774769"/>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ight Arrow 34"/>
            <p:cNvSpPr/>
            <p:nvPr/>
          </p:nvSpPr>
          <p:spPr>
            <a:xfrm>
              <a:off x="7719153"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Right Arrow 35"/>
            <p:cNvSpPr/>
            <p:nvPr/>
          </p:nvSpPr>
          <p:spPr>
            <a:xfrm>
              <a:off x="6309048" y="4892403"/>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6649993" y="5781111"/>
              <a:ext cx="976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Gill Sans MT"/>
                  <a:ea typeface=""/>
                  <a:cs typeface="+mn-cs"/>
                </a:rPr>
                <a:t>Target</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9" name="Right Arrow 38"/>
            <p:cNvSpPr/>
            <p:nvPr/>
          </p:nvSpPr>
          <p:spPr>
            <a:xfrm rot="16200000">
              <a:off x="6948558" y="5489371"/>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cxnSp>
        <p:nvCxnSpPr>
          <p:cNvPr id="45" name="Straight Connector 44"/>
          <p:cNvCxnSpPr/>
          <p:nvPr/>
        </p:nvCxnSpPr>
        <p:spPr>
          <a:xfrm flipH="1">
            <a:off x="498679" y="3526744"/>
            <a:ext cx="2967414" cy="1012270"/>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55891" y="3526744"/>
            <a:ext cx="2743362" cy="1168934"/>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73738" y="4812318"/>
            <a:ext cx="9380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Final</a:t>
            </a:r>
            <a:br>
              <a:rPr kumimoji="0" lang="en-US" sz="2000" b="0" i="0" u="none" strike="noStrike" kern="1200" cap="none" spc="0" normalizeH="0" baseline="0" noProof="0">
                <a:ln>
                  <a:noFill/>
                </a:ln>
                <a:solidFill>
                  <a:prstClr val="black"/>
                </a:solidFill>
                <a:effectLst/>
                <a:uLnTx/>
                <a:uFillTx/>
                <a:latin typeface="Gill Sans MT"/>
                <a:ea typeface=""/>
                <a:cs typeface="+mn-cs"/>
              </a:rPr>
            </a:br>
            <a:r>
              <a:rPr kumimoji="0" lang="en-US" sz="2000" b="0" i="0" u="none" strike="noStrike" kern="1200" cap="none" spc="0" normalizeH="0" baseline="0" noProof="0">
                <a:ln>
                  <a:noFill/>
                </a:ln>
                <a:solidFill>
                  <a:prstClr val="black"/>
                </a:solidFill>
                <a:effectLst/>
                <a:uLnTx/>
                <a:uFillTx/>
                <a:latin typeface="Gill Sans MT"/>
                <a:ea typeface=""/>
                <a:cs typeface="+mn-cs"/>
              </a:rPr>
              <a:t>Voltage</a:t>
            </a:r>
          </a:p>
        </p:txBody>
      </p:sp>
    </p:spTree>
    <p:extLst>
      <p:ext uri="{BB962C8B-B14F-4D97-AF65-F5344CB8AC3E}">
        <p14:creationId xmlns:p14="http://schemas.microsoft.com/office/powerpoint/2010/main" val="42082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1143000"/>
          </a:xfrm>
        </p:spPr>
        <p:txBody>
          <a:bodyPr>
            <a:normAutofit fontScale="90000"/>
          </a:bodyPr>
          <a:lstStyle/>
          <a:p>
            <a:r>
              <a:rPr lang="en-US"/>
              <a:t>Regression </a:t>
            </a:r>
            <a:r>
              <a:rPr lang="en-US" dirty="0"/>
              <a:t>Model to Predict Performance</a:t>
            </a:r>
          </a:p>
        </p:txBody>
      </p:sp>
      <p:sp>
        <p:nvSpPr>
          <p:cNvPr id="3" name="Content Placeholder 2"/>
          <p:cNvSpPr>
            <a:spLocks noGrp="1"/>
          </p:cNvSpPr>
          <p:nvPr>
            <p:ph idx="1"/>
          </p:nvPr>
        </p:nvSpPr>
        <p:spPr/>
        <p:txBody>
          <a:bodyPr/>
          <a:lstStyle/>
          <a:p>
            <a:r>
              <a:rPr lang="en-US" dirty="0">
                <a:solidFill>
                  <a:srgbClr val="0070C0"/>
                </a:solidFill>
              </a:rPr>
              <a:t>Application’s characteristics for the model</a:t>
            </a:r>
            <a:r>
              <a:rPr lang="en-US" dirty="0"/>
              <a:t>:</a:t>
            </a:r>
          </a:p>
          <a:p>
            <a:pPr lvl="1"/>
            <a:r>
              <a:rPr lang="en-US" b="1" i="1" dirty="0"/>
              <a:t>Memory intensity</a:t>
            </a:r>
            <a:r>
              <a:rPr lang="en-US" dirty="0"/>
              <a:t>: Frequency of last-level cache misses</a:t>
            </a:r>
          </a:p>
          <a:p>
            <a:pPr lvl="1"/>
            <a:r>
              <a:rPr lang="en-US" b="1" i="1" dirty="0"/>
              <a:t>Memory stall time</a:t>
            </a:r>
            <a:r>
              <a:rPr lang="en-US" dirty="0"/>
              <a:t>: Amount of time memory requests stall commit inside CPU</a:t>
            </a:r>
          </a:p>
          <a:p>
            <a:pPr lvl="1"/>
            <a:endParaRPr lang="en-US" dirty="0"/>
          </a:p>
          <a:p>
            <a:r>
              <a:rPr lang="en-US" dirty="0">
                <a:solidFill>
                  <a:srgbClr val="0070C0"/>
                </a:solidFill>
              </a:rPr>
              <a:t>Handling multiple applications</a:t>
            </a:r>
            <a:r>
              <a:rPr lang="en-US" dirty="0"/>
              <a:t>:</a:t>
            </a:r>
          </a:p>
          <a:p>
            <a:pPr lvl="1"/>
            <a:r>
              <a:rPr lang="en-US" dirty="0"/>
              <a:t>Predict a performance loss for each application</a:t>
            </a:r>
          </a:p>
          <a:p>
            <a:pPr lvl="1"/>
            <a:r>
              <a:rPr lang="en-US" dirty="0"/>
              <a:t>Select the minimum voltage that satisfies the performance target for all applications</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4715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to Prior Work</a:t>
            </a:r>
          </a:p>
        </p:txBody>
      </p:sp>
      <p:sp>
        <p:nvSpPr>
          <p:cNvPr id="3" name="Content Placeholder 2"/>
          <p:cNvSpPr>
            <a:spLocks noGrp="1"/>
          </p:cNvSpPr>
          <p:nvPr>
            <p:ph idx="1"/>
          </p:nvPr>
        </p:nvSpPr>
        <p:spPr/>
        <p:txBody>
          <a:bodyPr/>
          <a:lstStyle/>
          <a:p>
            <a:r>
              <a:rPr lang="en-US" sz="2400" u="sng" dirty="0"/>
              <a:t>Prior work</a:t>
            </a:r>
            <a:r>
              <a:rPr lang="en-US" dirty="0"/>
              <a:t>: </a:t>
            </a:r>
            <a:r>
              <a:rPr lang="en-US" sz="2400" dirty="0"/>
              <a:t>Dynamically scale </a:t>
            </a:r>
            <a:r>
              <a:rPr lang="en-US" sz="2400" i="1" dirty="0"/>
              <a:t>frequency and voltage </a:t>
            </a:r>
            <a:r>
              <a:rPr lang="en-US" sz="2400" dirty="0"/>
              <a:t>of the entire DRAM based on bandwidth demand</a:t>
            </a:r>
            <a:r>
              <a:rPr lang="en-US" sz="2400" i="1" dirty="0"/>
              <a:t> </a:t>
            </a:r>
            <a:r>
              <a:rPr lang="en-US" sz="2000" dirty="0">
                <a:solidFill>
                  <a:prstClr val="black"/>
                </a:solidFill>
                <a:latin typeface="Gill Sans MT" panose="020B0502020104020203"/>
              </a:rPr>
              <a:t>[</a:t>
            </a:r>
            <a:r>
              <a:rPr lang="en-US" sz="2000" dirty="0"/>
              <a:t>David+, ICAC’11</a:t>
            </a:r>
            <a:r>
              <a:rPr lang="en-US" sz="2000" dirty="0">
                <a:solidFill>
                  <a:prstClr val="black"/>
                </a:solidFill>
                <a:latin typeface="Gill Sans MT" panose="020B0502020104020203"/>
              </a:rPr>
              <a:t>]</a:t>
            </a:r>
            <a:r>
              <a:rPr lang="en-US" sz="2400" i="1" dirty="0"/>
              <a:t> </a:t>
            </a:r>
            <a:r>
              <a:rPr lang="en-US" sz="2400" dirty="0"/>
              <a:t> </a:t>
            </a:r>
          </a:p>
          <a:p>
            <a:pPr lvl="1"/>
            <a:r>
              <a:rPr lang="en-US" u="sng" dirty="0">
                <a:solidFill>
                  <a:srgbClr val="FF0000"/>
                </a:solidFill>
              </a:rPr>
              <a:t>Problem</a:t>
            </a:r>
            <a:r>
              <a:rPr lang="en-US" sz="2000" dirty="0">
                <a:solidFill>
                  <a:srgbClr val="FF0000"/>
                </a:solidFill>
              </a:rPr>
              <a:t>: </a:t>
            </a:r>
            <a:r>
              <a:rPr lang="en-US" dirty="0">
                <a:solidFill>
                  <a:srgbClr val="FF0000"/>
                </a:solidFill>
              </a:rPr>
              <a:t>Lowering voltage on the peripheral circuitry decreases channel frequency (memory data throughput)</a:t>
            </a:r>
          </a:p>
          <a:p>
            <a:r>
              <a:rPr lang="en-US" sz="2400" u="sng" dirty="0"/>
              <a:t>Voltron</a:t>
            </a:r>
            <a:r>
              <a:rPr lang="en-US" sz="2400" dirty="0"/>
              <a:t>: Reduce voltage to only </a:t>
            </a:r>
            <a:r>
              <a:rPr lang="en-US" sz="2400" dirty="0">
                <a:solidFill>
                  <a:srgbClr val="0070C0"/>
                </a:solidFill>
              </a:rPr>
              <a:t>DRAM array </a:t>
            </a:r>
            <a:r>
              <a:rPr lang="en-US" sz="2400" dirty="0"/>
              <a:t>without changing the voltage to peripheral circuitry</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28" name="Rounded Rectangle 27"/>
          <p:cNvSpPr/>
          <p:nvPr/>
        </p:nvSpPr>
        <p:spPr>
          <a:xfrm>
            <a:off x="633006" y="3785134"/>
            <a:ext cx="3218213" cy="2033609"/>
          </a:xfrm>
          <a:prstGeom prst="roundRect">
            <a:avLst>
              <a:gd name="adj" fmla="val 3605"/>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8" name="low_volt memdvfs"/>
          <p:cNvSpPr/>
          <p:nvPr/>
        </p:nvSpPr>
        <p:spPr>
          <a:xfrm>
            <a:off x="633006" y="3780395"/>
            <a:ext cx="3218213" cy="2033609"/>
          </a:xfrm>
          <a:prstGeom prst="roundRect">
            <a:avLst>
              <a:gd name="adj" fmla="val 3605"/>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3" name="DRAM chip"/>
          <p:cNvGrpSpPr/>
          <p:nvPr/>
        </p:nvGrpSpPr>
        <p:grpSpPr>
          <a:xfrm>
            <a:off x="768973" y="3780395"/>
            <a:ext cx="2823183" cy="2575955"/>
            <a:chOff x="768973" y="3780395"/>
            <a:chExt cx="2823183" cy="2575955"/>
          </a:xfrm>
        </p:grpSpPr>
        <p:sp>
          <p:nvSpPr>
            <p:cNvPr id="33" name="TextBox 32"/>
            <p:cNvSpPr txBox="1"/>
            <p:nvPr/>
          </p:nvSpPr>
          <p:spPr>
            <a:xfrm>
              <a:off x="778209" y="3783681"/>
              <a:ext cx="1343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Peripheral</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Circuitry</a:t>
              </a:r>
            </a:p>
          </p:txBody>
        </p:sp>
        <p:sp>
          <p:nvSpPr>
            <p:cNvPr id="36" name="TextBox 35"/>
            <p:cNvSpPr txBox="1"/>
            <p:nvPr/>
          </p:nvSpPr>
          <p:spPr>
            <a:xfrm>
              <a:off x="2637821" y="3780395"/>
              <a:ext cx="9460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DRAM</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Array</a:t>
              </a:r>
            </a:p>
          </p:txBody>
        </p:sp>
        <p:grpSp>
          <p:nvGrpSpPr>
            <p:cNvPr id="7" name="Group 6"/>
            <p:cNvGrpSpPr/>
            <p:nvPr/>
          </p:nvGrpSpPr>
          <p:grpSpPr>
            <a:xfrm>
              <a:off x="847627" y="4429586"/>
              <a:ext cx="2744529" cy="1275817"/>
              <a:chOff x="894576" y="4372625"/>
              <a:chExt cx="3517777" cy="1615869"/>
            </a:xfrm>
          </p:grpSpPr>
          <p:sp>
            <p:nvSpPr>
              <p:cNvPr id="31" name="Rounded Rectangle 30"/>
              <p:cNvSpPr/>
              <p:nvPr/>
            </p:nvSpPr>
            <p:spPr>
              <a:xfrm>
                <a:off x="894576" y="4594012"/>
                <a:ext cx="1389458" cy="66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Control</a:t>
                </a:r>
                <a:br>
                  <a:rPr kumimoji="0" lang="en-US" sz="1800" b="1" i="0" u="none" strike="noStrike" kern="1200" cap="none" spc="0" normalizeH="0" baseline="0" noProof="0" dirty="0">
                    <a:ln>
                      <a:noFill/>
                    </a:ln>
                    <a:solidFill>
                      <a:prstClr val="white"/>
                    </a:solidFill>
                    <a:effectLst/>
                    <a:uLnTx/>
                    <a:uFillTx/>
                    <a:latin typeface="Gill Sans MT"/>
                    <a:ea typeface="+mn-ea"/>
                    <a:cs typeface="+mn-cs"/>
                  </a:rPr>
                </a:br>
                <a:r>
                  <a:rPr kumimoji="0" lang="en-US" sz="1800" b="1" i="0" u="none" strike="noStrike" kern="1200" cap="none" spc="0" normalizeH="0" baseline="0" noProof="0" dirty="0">
                    <a:ln>
                      <a:noFill/>
                    </a:ln>
                    <a:solidFill>
                      <a:prstClr val="white"/>
                    </a:solidFill>
                    <a:effectLst/>
                    <a:uLnTx/>
                    <a:uFillTx/>
                    <a:latin typeface="Gill Sans MT"/>
                    <a:ea typeface="+mn-ea"/>
                    <a:cs typeface="+mn-cs"/>
                  </a:rPr>
                  <a:t>Logic</a:t>
                </a:r>
              </a:p>
            </p:txBody>
          </p:sp>
          <p:sp>
            <p:nvSpPr>
              <p:cNvPr id="32" name="Rounded Rectangle 31"/>
              <p:cNvSpPr/>
              <p:nvPr/>
            </p:nvSpPr>
            <p:spPr>
              <a:xfrm>
                <a:off x="894576" y="5489221"/>
                <a:ext cx="1389458" cy="37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I/O</a:t>
                </a:r>
              </a:p>
            </p:txBody>
          </p:sp>
          <p:grpSp>
            <p:nvGrpSpPr>
              <p:cNvPr id="35" name="Group 34"/>
              <p:cNvGrpSpPr/>
              <p:nvPr/>
            </p:nvGrpSpPr>
            <p:grpSpPr>
              <a:xfrm>
                <a:off x="2647483" y="4372625"/>
                <a:ext cx="1764870" cy="1615869"/>
                <a:chOff x="1994891" y="3913443"/>
                <a:chExt cx="1764870" cy="1615869"/>
              </a:xfrm>
            </p:grpSpPr>
            <p:sp>
              <p:nvSpPr>
                <p:cNvPr id="37" name="bank3"/>
                <p:cNvSpPr/>
                <p:nvPr/>
              </p:nvSpPr>
              <p:spPr>
                <a:xfrm>
                  <a:off x="2333410" y="3913443"/>
                  <a:ext cx="1426351" cy="1256685"/>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bank2"/>
                <p:cNvSpPr/>
                <p:nvPr/>
              </p:nvSpPr>
              <p:spPr>
                <a:xfrm>
                  <a:off x="2162063" y="4055071"/>
                  <a:ext cx="1412965" cy="1269931"/>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39" name="bank"/>
                <p:cNvGrpSpPr/>
                <p:nvPr/>
              </p:nvGrpSpPr>
              <p:grpSpPr>
                <a:xfrm>
                  <a:off x="1994891" y="4233664"/>
                  <a:ext cx="1396306" cy="1295648"/>
                  <a:chOff x="5076854" y="1142999"/>
                  <a:chExt cx="3379524" cy="4898283"/>
                </a:xfrm>
              </p:grpSpPr>
              <p:sp>
                <p:nvSpPr>
                  <p:cNvPr id="40" name="Rounded Rectangle 39"/>
                  <p:cNvSpPr/>
                  <p:nvPr/>
                </p:nvSpPr>
                <p:spPr>
                  <a:xfrm>
                    <a:off x="5076854" y="1142999"/>
                    <a:ext cx="3379524" cy="4898283"/>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 name="TextBox 40"/>
                  <p:cNvSpPr txBox="1"/>
                  <p:nvPr/>
                </p:nvSpPr>
                <p:spPr>
                  <a:xfrm>
                    <a:off x="5586201" y="2543249"/>
                    <a:ext cx="2787849" cy="1915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grpSp>
          </p:grpSp>
          <p:grpSp>
            <p:nvGrpSpPr>
              <p:cNvPr id="43" name="Group 42"/>
              <p:cNvGrpSpPr/>
              <p:nvPr/>
            </p:nvGrpSpPr>
            <p:grpSpPr>
              <a:xfrm>
                <a:off x="2284033" y="4767194"/>
                <a:ext cx="469478" cy="1092129"/>
                <a:chOff x="1649910" y="4362757"/>
                <a:chExt cx="469478" cy="1092129"/>
              </a:xfrm>
            </p:grpSpPr>
            <p:sp>
              <p:nvSpPr>
                <p:cNvPr id="46" name="Right Arrow 45"/>
                <p:cNvSpPr/>
                <p:nvPr/>
              </p:nvSpPr>
              <p:spPr>
                <a:xfrm>
                  <a:off x="1651065" y="4362757"/>
                  <a:ext cx="363450" cy="315721"/>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7" name="Left-Right Arrow 46"/>
                <p:cNvSpPr/>
                <p:nvPr/>
              </p:nvSpPr>
              <p:spPr>
                <a:xfrm>
                  <a:off x="1649910" y="5090746"/>
                  <a:ext cx="469478" cy="364140"/>
                </a:xfrm>
                <a:prstGeom prst="leftRightArrow">
                  <a:avLst>
                    <a:gd name="adj1" fmla="val 56125"/>
                    <a:gd name="adj2" fmla="val 39569"/>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cxnSp>
          <p:nvCxnSpPr>
            <p:cNvPr id="44" name="Straight Connector 43"/>
            <p:cNvCxnSpPr/>
            <p:nvPr/>
          </p:nvCxnSpPr>
          <p:spPr>
            <a:xfrm>
              <a:off x="1623458" y="5576232"/>
              <a:ext cx="0" cy="497027"/>
            </a:xfrm>
            <a:prstGeom prst="line">
              <a:avLst/>
            </a:prstGeom>
            <a:ln w="4127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8973" y="5987018"/>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
                  <a:cs typeface="+mn-cs"/>
                </a:rPr>
                <a:t>Off-chip channel</a:t>
              </a: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grpSp>
      <p:grpSp>
        <p:nvGrpSpPr>
          <p:cNvPr id="12" name="low_freq"/>
          <p:cNvGrpSpPr/>
          <p:nvPr/>
        </p:nvGrpSpPr>
        <p:grpSpPr>
          <a:xfrm>
            <a:off x="232376" y="5824745"/>
            <a:ext cx="2285306" cy="787474"/>
            <a:chOff x="232376" y="5824745"/>
            <a:chExt cx="2285306" cy="787474"/>
          </a:xfrm>
        </p:grpSpPr>
        <p:sp>
          <p:nvSpPr>
            <p:cNvPr id="29" name="TextBox 28"/>
            <p:cNvSpPr txBox="1"/>
            <p:nvPr/>
          </p:nvSpPr>
          <p:spPr>
            <a:xfrm>
              <a:off x="232376" y="6150554"/>
              <a:ext cx="22853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4136"/>
                  </a:solidFill>
                  <a:effectLst/>
                  <a:uLnTx/>
                  <a:uFillTx/>
                  <a:latin typeface="Gill Sans MT"/>
                  <a:ea typeface=""/>
                  <a:cs typeface="+mn-cs"/>
                </a:rPr>
                <a:t>Low frequency</a:t>
              </a:r>
              <a:endParaRPr kumimoji="0" lang="en-US" sz="2400" b="1" i="0" u="none" strike="noStrike" kern="1200" cap="none" spc="0" normalizeH="0" baseline="0" noProof="0" dirty="0">
                <a:ln>
                  <a:noFill/>
                </a:ln>
                <a:solidFill>
                  <a:srgbClr val="FF4136"/>
                </a:solidFill>
                <a:effectLst/>
                <a:uLnTx/>
                <a:uFillTx/>
                <a:latin typeface="Gill Sans MT"/>
                <a:ea typeface=""/>
                <a:cs typeface="+mn-cs"/>
              </a:endParaRPr>
            </a:p>
          </p:txBody>
        </p:sp>
        <p:cxnSp>
          <p:nvCxnSpPr>
            <p:cNvPr id="10" name="Straight Arrow Connector 9"/>
            <p:cNvCxnSpPr/>
            <p:nvPr/>
          </p:nvCxnSpPr>
          <p:spPr>
            <a:xfrm flipV="1">
              <a:off x="498264" y="5824745"/>
              <a:ext cx="242343" cy="404423"/>
            </a:xfrm>
            <a:prstGeom prst="straightConnector1">
              <a:avLst/>
            </a:prstGeom>
            <a:ln w="34925" cap="rnd">
              <a:solidFill>
                <a:srgbClr val="FF4136"/>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70" name="Rounded Rectangle 69"/>
          <p:cNvSpPr/>
          <p:nvPr/>
        </p:nvSpPr>
        <p:spPr>
          <a:xfrm>
            <a:off x="4705704" y="3780395"/>
            <a:ext cx="3218213" cy="2033609"/>
          </a:xfrm>
          <a:prstGeom prst="roundRect">
            <a:avLst>
              <a:gd name="adj" fmla="val 3605"/>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1" name="low_volt voltron"/>
          <p:cNvSpPr/>
          <p:nvPr/>
        </p:nvSpPr>
        <p:spPr>
          <a:xfrm>
            <a:off x="6177412" y="3775656"/>
            <a:ext cx="1746505" cy="2033609"/>
          </a:xfrm>
          <a:prstGeom prst="roundRect">
            <a:avLst>
              <a:gd name="adj" fmla="val 3605"/>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DRAM chip _voltron"/>
          <p:cNvGrpSpPr/>
          <p:nvPr/>
        </p:nvGrpSpPr>
        <p:grpSpPr>
          <a:xfrm>
            <a:off x="4841671" y="3775656"/>
            <a:ext cx="2823183" cy="2575955"/>
            <a:chOff x="4841671" y="3775656"/>
            <a:chExt cx="2823183" cy="2575955"/>
          </a:xfrm>
        </p:grpSpPr>
        <p:sp>
          <p:nvSpPr>
            <p:cNvPr id="72" name="TextBox 71"/>
            <p:cNvSpPr txBox="1"/>
            <p:nvPr/>
          </p:nvSpPr>
          <p:spPr>
            <a:xfrm>
              <a:off x="4850907" y="3778942"/>
              <a:ext cx="1343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Peripheral</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Circuitry</a:t>
              </a:r>
            </a:p>
          </p:txBody>
        </p:sp>
        <p:sp>
          <p:nvSpPr>
            <p:cNvPr id="73" name="TextBox 72"/>
            <p:cNvSpPr txBox="1"/>
            <p:nvPr/>
          </p:nvSpPr>
          <p:spPr>
            <a:xfrm>
              <a:off x="6710519" y="3775656"/>
              <a:ext cx="9460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DRAM</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Array</a:t>
              </a:r>
            </a:p>
          </p:txBody>
        </p:sp>
        <p:grpSp>
          <p:nvGrpSpPr>
            <p:cNvPr id="74" name="Group 73"/>
            <p:cNvGrpSpPr/>
            <p:nvPr/>
          </p:nvGrpSpPr>
          <p:grpSpPr>
            <a:xfrm>
              <a:off x="4920325" y="4424847"/>
              <a:ext cx="2744529" cy="1275817"/>
              <a:chOff x="894576" y="4372625"/>
              <a:chExt cx="3517777" cy="1615869"/>
            </a:xfrm>
          </p:grpSpPr>
          <p:sp>
            <p:nvSpPr>
              <p:cNvPr id="75" name="Rounded Rectangle 74"/>
              <p:cNvSpPr/>
              <p:nvPr/>
            </p:nvSpPr>
            <p:spPr>
              <a:xfrm>
                <a:off x="894576" y="4594012"/>
                <a:ext cx="1389458" cy="66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Control</a:t>
                </a:r>
                <a:br>
                  <a:rPr kumimoji="0" lang="en-US" sz="1800" b="1" i="0" u="none" strike="noStrike" kern="1200" cap="none" spc="0" normalizeH="0" baseline="0" noProof="0" dirty="0">
                    <a:ln>
                      <a:noFill/>
                    </a:ln>
                    <a:solidFill>
                      <a:prstClr val="white"/>
                    </a:solidFill>
                    <a:effectLst/>
                    <a:uLnTx/>
                    <a:uFillTx/>
                    <a:latin typeface="Gill Sans MT"/>
                    <a:ea typeface="+mn-ea"/>
                    <a:cs typeface="+mn-cs"/>
                  </a:rPr>
                </a:br>
                <a:r>
                  <a:rPr kumimoji="0" lang="en-US" sz="1800" b="1" i="0" u="none" strike="noStrike" kern="1200" cap="none" spc="0" normalizeH="0" baseline="0" noProof="0" dirty="0">
                    <a:ln>
                      <a:noFill/>
                    </a:ln>
                    <a:solidFill>
                      <a:prstClr val="white"/>
                    </a:solidFill>
                    <a:effectLst/>
                    <a:uLnTx/>
                    <a:uFillTx/>
                    <a:latin typeface="Gill Sans MT"/>
                    <a:ea typeface="+mn-ea"/>
                    <a:cs typeface="+mn-cs"/>
                  </a:rPr>
                  <a:t>Logic</a:t>
                </a:r>
              </a:p>
            </p:txBody>
          </p:sp>
          <p:sp>
            <p:nvSpPr>
              <p:cNvPr id="76" name="Rounded Rectangle 75"/>
              <p:cNvSpPr/>
              <p:nvPr/>
            </p:nvSpPr>
            <p:spPr>
              <a:xfrm>
                <a:off x="894576" y="5489221"/>
                <a:ext cx="1389458" cy="37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I/O</a:t>
                </a:r>
              </a:p>
            </p:txBody>
          </p:sp>
          <p:grpSp>
            <p:nvGrpSpPr>
              <p:cNvPr id="77" name="Group 76"/>
              <p:cNvGrpSpPr/>
              <p:nvPr/>
            </p:nvGrpSpPr>
            <p:grpSpPr>
              <a:xfrm>
                <a:off x="2647483" y="4372625"/>
                <a:ext cx="1764870" cy="1615869"/>
                <a:chOff x="1994891" y="3913443"/>
                <a:chExt cx="1764870" cy="1615869"/>
              </a:xfrm>
            </p:grpSpPr>
            <p:sp>
              <p:nvSpPr>
                <p:cNvPr id="81" name="bank3"/>
                <p:cNvSpPr/>
                <p:nvPr/>
              </p:nvSpPr>
              <p:spPr>
                <a:xfrm>
                  <a:off x="2333410" y="3913443"/>
                  <a:ext cx="1426351" cy="1256685"/>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2" name="bank2"/>
                <p:cNvSpPr/>
                <p:nvPr/>
              </p:nvSpPr>
              <p:spPr>
                <a:xfrm>
                  <a:off x="2162063" y="4055071"/>
                  <a:ext cx="1412965" cy="1269931"/>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3" name="bank"/>
                <p:cNvGrpSpPr/>
                <p:nvPr/>
              </p:nvGrpSpPr>
              <p:grpSpPr>
                <a:xfrm>
                  <a:off x="1994891" y="4233664"/>
                  <a:ext cx="1396306" cy="1295648"/>
                  <a:chOff x="5076854" y="1142999"/>
                  <a:chExt cx="3379524" cy="4898283"/>
                </a:xfrm>
              </p:grpSpPr>
              <p:sp>
                <p:nvSpPr>
                  <p:cNvPr id="84" name="Rounded Rectangle 83"/>
                  <p:cNvSpPr/>
                  <p:nvPr/>
                </p:nvSpPr>
                <p:spPr>
                  <a:xfrm>
                    <a:off x="5076854" y="1142999"/>
                    <a:ext cx="3379524" cy="4898283"/>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5" name="TextBox 84"/>
                  <p:cNvSpPr txBox="1"/>
                  <p:nvPr/>
                </p:nvSpPr>
                <p:spPr>
                  <a:xfrm>
                    <a:off x="5586201" y="2543249"/>
                    <a:ext cx="2787849" cy="1915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grpSp>
          </p:grpSp>
          <p:grpSp>
            <p:nvGrpSpPr>
              <p:cNvPr id="78" name="Group 77"/>
              <p:cNvGrpSpPr/>
              <p:nvPr/>
            </p:nvGrpSpPr>
            <p:grpSpPr>
              <a:xfrm>
                <a:off x="2284033" y="4767194"/>
                <a:ext cx="469478" cy="1092129"/>
                <a:chOff x="1649910" y="4362757"/>
                <a:chExt cx="469478" cy="1092129"/>
              </a:xfrm>
            </p:grpSpPr>
            <p:sp>
              <p:nvSpPr>
                <p:cNvPr id="79" name="Right Arrow 78"/>
                <p:cNvSpPr/>
                <p:nvPr/>
              </p:nvSpPr>
              <p:spPr>
                <a:xfrm>
                  <a:off x="1651065" y="4362757"/>
                  <a:ext cx="363450" cy="315721"/>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0" name="Left-Right Arrow 79"/>
                <p:cNvSpPr/>
                <p:nvPr/>
              </p:nvSpPr>
              <p:spPr>
                <a:xfrm>
                  <a:off x="1649910" y="5090746"/>
                  <a:ext cx="469478" cy="364140"/>
                </a:xfrm>
                <a:prstGeom prst="leftRightArrow">
                  <a:avLst>
                    <a:gd name="adj1" fmla="val 56125"/>
                    <a:gd name="adj2" fmla="val 39569"/>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cxnSp>
          <p:nvCxnSpPr>
            <p:cNvPr id="86" name="Straight Connector 85"/>
            <p:cNvCxnSpPr/>
            <p:nvPr/>
          </p:nvCxnSpPr>
          <p:spPr>
            <a:xfrm>
              <a:off x="5696156" y="5571493"/>
              <a:ext cx="0" cy="497027"/>
            </a:xfrm>
            <a:prstGeom prst="line">
              <a:avLst/>
            </a:prstGeom>
            <a:ln w="4127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841671" y="5982279"/>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
                  <a:cs typeface="+mn-cs"/>
                </a:rPr>
                <a:t>Off-chip channel</a:t>
              </a: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grpSp>
      <p:grpSp>
        <p:nvGrpSpPr>
          <p:cNvPr id="15" name="high_freq"/>
          <p:cNvGrpSpPr/>
          <p:nvPr/>
        </p:nvGrpSpPr>
        <p:grpSpPr>
          <a:xfrm>
            <a:off x="4200845" y="5836835"/>
            <a:ext cx="2369816" cy="799318"/>
            <a:chOff x="6115082" y="5427023"/>
            <a:chExt cx="2369816" cy="799318"/>
          </a:xfrm>
        </p:grpSpPr>
        <p:sp>
          <p:nvSpPr>
            <p:cNvPr id="88" name="TextBox 87"/>
            <p:cNvSpPr txBox="1"/>
            <p:nvPr/>
          </p:nvSpPr>
          <p:spPr>
            <a:xfrm>
              <a:off x="6115082" y="5764676"/>
              <a:ext cx="23698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DD6"/>
                  </a:solidFill>
                  <a:effectLst/>
                  <a:uLnTx/>
                  <a:uFillTx/>
                  <a:latin typeface="Gill Sans MT"/>
                  <a:ea typeface=""/>
                  <a:cs typeface="+mn-cs"/>
                </a:rPr>
                <a:t>High frequency</a:t>
              </a:r>
              <a:endParaRPr kumimoji="0" lang="en-US" sz="2400" b="1" i="0" u="none" strike="noStrike" kern="1200" cap="none" spc="0" normalizeH="0" baseline="0" noProof="0" dirty="0">
                <a:ln>
                  <a:noFill/>
                </a:ln>
                <a:solidFill>
                  <a:srgbClr val="004DD6"/>
                </a:solidFill>
                <a:effectLst/>
                <a:uLnTx/>
                <a:uFillTx/>
                <a:latin typeface="Gill Sans MT"/>
                <a:ea typeface=""/>
                <a:cs typeface="+mn-cs"/>
              </a:endParaRPr>
            </a:p>
          </p:txBody>
        </p:sp>
        <p:cxnSp>
          <p:nvCxnSpPr>
            <p:cNvPr id="89" name="Straight Arrow Connector 88"/>
            <p:cNvCxnSpPr/>
            <p:nvPr/>
          </p:nvCxnSpPr>
          <p:spPr>
            <a:xfrm flipV="1">
              <a:off x="6525286" y="5427023"/>
              <a:ext cx="219250" cy="442082"/>
            </a:xfrm>
            <a:prstGeom prst="straightConnector1">
              <a:avLst/>
            </a:prstGeom>
            <a:ln w="34925" cap="rnd">
              <a:solidFill>
                <a:srgbClr val="004DD6"/>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58" name="lip text"/>
          <p:cNvSpPr/>
          <p:nvPr/>
        </p:nvSpPr>
        <p:spPr>
          <a:xfrm>
            <a:off x="649959" y="4617695"/>
            <a:ext cx="3201260" cy="451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Futura Medium" charset="0"/>
                <a:ea typeface="Futura Medium" charset="0"/>
                <a:cs typeface="Futura Medium" charset="0"/>
              </a:rPr>
              <a:t>Low Voltage</a:t>
            </a:r>
            <a:endParaRPr kumimoji="0" lang="en-US" sz="24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
        <p:nvSpPr>
          <p:cNvPr id="59" name="lip text"/>
          <p:cNvSpPr/>
          <p:nvPr/>
        </p:nvSpPr>
        <p:spPr>
          <a:xfrm>
            <a:off x="6176254" y="4617694"/>
            <a:ext cx="1747663" cy="7525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Futura Medium" charset="0"/>
                <a:ea typeface="Futura Medium" charset="0"/>
                <a:cs typeface="Futura Medium" charset="0"/>
              </a:rPr>
              <a:t>Low Voltage</a:t>
            </a:r>
            <a:endParaRPr kumimoji="0" lang="en-US" sz="24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
        <p:nvSpPr>
          <p:cNvPr id="18" name="TextBox 17"/>
          <p:cNvSpPr txBox="1"/>
          <p:nvPr/>
        </p:nvSpPr>
        <p:spPr>
          <a:xfrm>
            <a:off x="2540635" y="5806797"/>
            <a:ext cx="1364091" cy="400110"/>
          </a:xfrm>
          <a:prstGeom prst="rect">
            <a:avLst/>
          </a:prstGeom>
          <a:noFill/>
          <a:ln>
            <a:solidFill>
              <a:schemeClr val="bg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Prior Work</a:t>
            </a:r>
          </a:p>
        </p:txBody>
      </p:sp>
      <p:sp>
        <p:nvSpPr>
          <p:cNvPr id="61" name="TextBox 60"/>
          <p:cNvSpPr txBox="1"/>
          <p:nvPr/>
        </p:nvSpPr>
        <p:spPr>
          <a:xfrm>
            <a:off x="6932024" y="5806797"/>
            <a:ext cx="960776" cy="400110"/>
          </a:xfrm>
          <a:prstGeom prst="rect">
            <a:avLst/>
          </a:prstGeom>
          <a:noFill/>
          <a:ln>
            <a:solidFill>
              <a:schemeClr val="bg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Voltron</a:t>
            </a:r>
          </a:p>
        </p:txBody>
      </p:sp>
    </p:spTree>
    <p:extLst>
      <p:ext uri="{BB962C8B-B14F-4D97-AF65-F5344CB8AC3E}">
        <p14:creationId xmlns:p14="http://schemas.microsoft.com/office/powerpoint/2010/main" val="110299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8" grpId="0" animBg="1"/>
      <p:bldP spid="48" grpId="0" animBg="1"/>
      <p:bldP spid="70" grpId="0" animBg="1"/>
      <p:bldP spid="71" grpId="0" animBg="1"/>
      <p:bldP spid="58" grpId="0" animBg="1"/>
      <p:bldP spid="59" grpId="0" animBg="1"/>
      <p:bldP spid="18" grpId="0" animBg="1"/>
      <p:bldP spid="6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Spatial Locality of Errors</a:t>
            </a:r>
          </a:p>
        </p:txBody>
      </p:sp>
      <p:sp>
        <p:nvSpPr>
          <p:cNvPr id="3" name="Content Placeholder 2"/>
          <p:cNvSpPr>
            <a:spLocks noGrp="1"/>
          </p:cNvSpPr>
          <p:nvPr>
            <p:ph idx="1"/>
          </p:nvPr>
        </p:nvSpPr>
        <p:spPr/>
        <p:txBody>
          <a:bodyPr/>
          <a:lstStyle/>
          <a:p>
            <a:pPr marL="0" indent="0">
              <a:buNone/>
            </a:pPr>
            <a:r>
              <a:rPr lang="en-US" u="sng" dirty="0"/>
              <a:t>Key idea</a:t>
            </a:r>
            <a:r>
              <a:rPr lang="en-US" dirty="0"/>
              <a:t>: Increase the latency only for DRAM banks that observe errors under low voltage</a:t>
            </a:r>
          </a:p>
          <a:p>
            <a:pPr lvl="1"/>
            <a:r>
              <a:rPr lang="en-US" sz="2200" u="sng" dirty="0">
                <a:solidFill>
                  <a:schemeClr val="accent3">
                    <a:lumMod val="50000"/>
                  </a:schemeClr>
                </a:solidFill>
              </a:rPr>
              <a:t>Benefit</a:t>
            </a:r>
            <a:r>
              <a:rPr lang="en-US" sz="2200" dirty="0">
                <a:solidFill>
                  <a:schemeClr val="accent3">
                    <a:lumMod val="50000"/>
                  </a:schemeClr>
                </a:solidFill>
              </a:rPr>
              <a:t>: Higher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0" name="Rounded Rectangle 69"/>
          <p:cNvSpPr/>
          <p:nvPr/>
        </p:nvSpPr>
        <p:spPr>
          <a:xfrm>
            <a:off x="2007647" y="3130942"/>
            <a:ext cx="5188701" cy="2033609"/>
          </a:xfrm>
          <a:prstGeom prst="roundRect">
            <a:avLst>
              <a:gd name="adj" fmla="val 3605"/>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1" name="low_volt voltron"/>
          <p:cNvSpPr/>
          <p:nvPr/>
        </p:nvSpPr>
        <p:spPr>
          <a:xfrm>
            <a:off x="3496166" y="3129489"/>
            <a:ext cx="3700182" cy="2033609"/>
          </a:xfrm>
          <a:prstGeom prst="roundRect">
            <a:avLst>
              <a:gd name="adj" fmla="val 3605"/>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DRAM chip _voltron"/>
          <p:cNvGrpSpPr/>
          <p:nvPr/>
        </p:nvGrpSpPr>
        <p:grpSpPr>
          <a:xfrm>
            <a:off x="2143614" y="3129489"/>
            <a:ext cx="4941633" cy="2572669"/>
            <a:chOff x="4841671" y="3778942"/>
            <a:chExt cx="4941633" cy="2572669"/>
          </a:xfrm>
        </p:grpSpPr>
        <p:sp>
          <p:nvSpPr>
            <p:cNvPr id="72" name="TextBox 71"/>
            <p:cNvSpPr txBox="1"/>
            <p:nvPr/>
          </p:nvSpPr>
          <p:spPr>
            <a:xfrm>
              <a:off x="4850907" y="3778942"/>
              <a:ext cx="1343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Peripheral</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Circuitry</a:t>
              </a:r>
            </a:p>
          </p:txBody>
        </p:sp>
        <p:sp>
          <p:nvSpPr>
            <p:cNvPr id="73" name="TextBox 72"/>
            <p:cNvSpPr txBox="1"/>
            <p:nvPr/>
          </p:nvSpPr>
          <p:spPr>
            <a:xfrm>
              <a:off x="7144888" y="3931163"/>
              <a:ext cx="18488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Gill Sans MT"/>
                  <a:ea typeface=""/>
                  <a:cs typeface="+mn-cs"/>
                </a:rPr>
                <a:t>DRAM Array</a:t>
              </a:r>
              <a:endParaRPr kumimoji="0" lang="en-US" sz="2000" b="1" i="1" u="none" strike="noStrike" kern="1200" cap="none" spc="0" normalizeH="0" baseline="0" noProof="0" dirty="0">
                <a:ln>
                  <a:noFill/>
                </a:ln>
                <a:solidFill>
                  <a:prstClr val="black"/>
                </a:solidFill>
                <a:effectLst/>
                <a:uLnTx/>
                <a:uFillTx/>
                <a:latin typeface="Gill Sans MT"/>
                <a:ea typeface=""/>
                <a:cs typeface="+mn-cs"/>
              </a:endParaRPr>
            </a:p>
          </p:txBody>
        </p:sp>
        <p:grpSp>
          <p:nvGrpSpPr>
            <p:cNvPr id="74" name="Group 73"/>
            <p:cNvGrpSpPr/>
            <p:nvPr/>
          </p:nvGrpSpPr>
          <p:grpSpPr>
            <a:xfrm>
              <a:off x="4920325" y="4599645"/>
              <a:ext cx="4862979" cy="1101020"/>
              <a:chOff x="894576" y="4594012"/>
              <a:chExt cx="6233082" cy="1394482"/>
            </a:xfrm>
          </p:grpSpPr>
          <p:sp>
            <p:nvSpPr>
              <p:cNvPr id="75" name="Rounded Rectangle 74"/>
              <p:cNvSpPr/>
              <p:nvPr/>
            </p:nvSpPr>
            <p:spPr>
              <a:xfrm>
                <a:off x="894576" y="4594012"/>
                <a:ext cx="1389458" cy="66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Control</a:t>
                </a:r>
                <a:br>
                  <a:rPr kumimoji="0" lang="en-US" sz="1800" b="1" i="0" u="none" strike="noStrike" kern="1200" cap="none" spc="0" normalizeH="0" baseline="0" noProof="0" dirty="0">
                    <a:ln>
                      <a:noFill/>
                    </a:ln>
                    <a:solidFill>
                      <a:prstClr val="white"/>
                    </a:solidFill>
                    <a:effectLst/>
                    <a:uLnTx/>
                    <a:uFillTx/>
                    <a:latin typeface="Gill Sans MT"/>
                    <a:ea typeface="+mn-ea"/>
                    <a:cs typeface="+mn-cs"/>
                  </a:rPr>
                </a:br>
                <a:r>
                  <a:rPr kumimoji="0" lang="en-US" sz="1800" b="1" i="0" u="none" strike="noStrike" kern="1200" cap="none" spc="0" normalizeH="0" baseline="0" noProof="0" dirty="0">
                    <a:ln>
                      <a:noFill/>
                    </a:ln>
                    <a:solidFill>
                      <a:prstClr val="white"/>
                    </a:solidFill>
                    <a:effectLst/>
                    <a:uLnTx/>
                    <a:uFillTx/>
                    <a:latin typeface="Gill Sans MT"/>
                    <a:ea typeface="+mn-ea"/>
                    <a:cs typeface="+mn-cs"/>
                  </a:rPr>
                  <a:t>Logic</a:t>
                </a:r>
              </a:p>
            </p:txBody>
          </p:sp>
          <p:sp>
            <p:nvSpPr>
              <p:cNvPr id="76" name="Rounded Rectangle 75"/>
              <p:cNvSpPr/>
              <p:nvPr/>
            </p:nvSpPr>
            <p:spPr>
              <a:xfrm>
                <a:off x="894576" y="5489221"/>
                <a:ext cx="1389458" cy="37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I/O</a:t>
                </a:r>
              </a:p>
            </p:txBody>
          </p:sp>
          <p:grpSp>
            <p:nvGrpSpPr>
              <p:cNvPr id="77" name="Group 76"/>
              <p:cNvGrpSpPr/>
              <p:nvPr/>
            </p:nvGrpSpPr>
            <p:grpSpPr>
              <a:xfrm>
                <a:off x="2647483" y="4692846"/>
                <a:ext cx="4480175" cy="1295648"/>
                <a:chOff x="1994891" y="4233664"/>
                <a:chExt cx="4480175" cy="1295648"/>
              </a:xfrm>
            </p:grpSpPr>
            <p:sp>
              <p:nvSpPr>
                <p:cNvPr id="81" name="bank3"/>
                <p:cNvSpPr/>
                <p:nvPr/>
              </p:nvSpPr>
              <p:spPr>
                <a:xfrm>
                  <a:off x="5048716" y="4233664"/>
                  <a:ext cx="1426350" cy="1256686"/>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2" name="bank2"/>
                <p:cNvSpPr/>
                <p:nvPr/>
              </p:nvSpPr>
              <p:spPr>
                <a:xfrm>
                  <a:off x="3513324" y="4233664"/>
                  <a:ext cx="1412965" cy="1269931"/>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3" name="bank"/>
                <p:cNvGrpSpPr/>
                <p:nvPr/>
              </p:nvGrpSpPr>
              <p:grpSpPr>
                <a:xfrm>
                  <a:off x="1994891" y="4233664"/>
                  <a:ext cx="1396306" cy="1295648"/>
                  <a:chOff x="5076854" y="1142999"/>
                  <a:chExt cx="3379524" cy="4898283"/>
                </a:xfrm>
              </p:grpSpPr>
              <p:sp>
                <p:nvSpPr>
                  <p:cNvPr id="84" name="Rounded Rectangle 83"/>
                  <p:cNvSpPr/>
                  <p:nvPr/>
                </p:nvSpPr>
                <p:spPr>
                  <a:xfrm>
                    <a:off x="5076854" y="1142999"/>
                    <a:ext cx="3379524" cy="4898283"/>
                  </a:xfrm>
                  <a:prstGeom prst="roundRect">
                    <a:avLst>
                      <a:gd name="adj" fmla="val 7485"/>
                    </a:avLst>
                  </a:prstGeom>
                  <a:solidFill>
                    <a:srgbClr val="FF41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5" name="TextBox 84"/>
                  <p:cNvSpPr txBox="1"/>
                  <p:nvPr/>
                </p:nvSpPr>
                <p:spPr>
                  <a:xfrm>
                    <a:off x="5333474" y="2543249"/>
                    <a:ext cx="3040576" cy="1915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Gill Sans MT"/>
                        <a:ea typeface=""/>
                        <a:cs typeface="+mn-cs"/>
                      </a:rPr>
                      <a:t>Bank 0</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grpSp>
          </p:grpSp>
          <p:grpSp>
            <p:nvGrpSpPr>
              <p:cNvPr id="78" name="Group 77"/>
              <p:cNvGrpSpPr/>
              <p:nvPr/>
            </p:nvGrpSpPr>
            <p:grpSpPr>
              <a:xfrm>
                <a:off x="2284033" y="4767194"/>
                <a:ext cx="469478" cy="1092129"/>
                <a:chOff x="1649910" y="4362757"/>
                <a:chExt cx="469478" cy="1092129"/>
              </a:xfrm>
            </p:grpSpPr>
            <p:sp>
              <p:nvSpPr>
                <p:cNvPr id="79" name="Right Arrow 78"/>
                <p:cNvSpPr/>
                <p:nvPr/>
              </p:nvSpPr>
              <p:spPr>
                <a:xfrm>
                  <a:off x="1651065" y="4362757"/>
                  <a:ext cx="363450" cy="315721"/>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0" name="Left-Right Arrow 79"/>
                <p:cNvSpPr/>
                <p:nvPr/>
              </p:nvSpPr>
              <p:spPr>
                <a:xfrm>
                  <a:off x="1649910" y="5090746"/>
                  <a:ext cx="469478" cy="364140"/>
                </a:xfrm>
                <a:prstGeom prst="leftRightArrow">
                  <a:avLst>
                    <a:gd name="adj1" fmla="val 56125"/>
                    <a:gd name="adj2" fmla="val 39569"/>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cxnSp>
          <p:nvCxnSpPr>
            <p:cNvPr id="86" name="Straight Connector 85"/>
            <p:cNvCxnSpPr/>
            <p:nvPr/>
          </p:nvCxnSpPr>
          <p:spPr>
            <a:xfrm>
              <a:off x="5696156" y="5571493"/>
              <a:ext cx="0" cy="497027"/>
            </a:xfrm>
            <a:prstGeom prst="line">
              <a:avLst/>
            </a:prstGeom>
            <a:ln w="4127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841671" y="5982279"/>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
                  <a:cs typeface="+mn-cs"/>
                </a:rPr>
                <a:t>Off-chip channel</a:t>
              </a: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grpSp>
      <p:sp>
        <p:nvSpPr>
          <p:cNvPr id="53" name="TextBox 52"/>
          <p:cNvSpPr txBox="1"/>
          <p:nvPr/>
        </p:nvSpPr>
        <p:spPr>
          <a:xfrm>
            <a:off x="4881201" y="4320931"/>
            <a:ext cx="9801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 1</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sp>
        <p:nvSpPr>
          <p:cNvPr id="54" name="TextBox 53"/>
          <p:cNvSpPr txBox="1"/>
          <p:nvPr/>
        </p:nvSpPr>
        <p:spPr>
          <a:xfrm>
            <a:off x="6058465" y="4336208"/>
            <a:ext cx="9801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 2</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sp>
        <p:nvSpPr>
          <p:cNvPr id="5" name="TextBox 4"/>
          <p:cNvSpPr txBox="1"/>
          <p:nvPr/>
        </p:nvSpPr>
        <p:spPr>
          <a:xfrm>
            <a:off x="3168625" y="5725342"/>
            <a:ext cx="19880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4136"/>
                </a:solidFill>
                <a:effectLst/>
                <a:uLnTx/>
                <a:uFillTx/>
                <a:latin typeface="Gill Sans MT"/>
                <a:ea typeface=""/>
                <a:cs typeface="+mn-cs"/>
              </a:rPr>
              <a:t>High latency</a:t>
            </a:r>
          </a:p>
        </p:txBody>
      </p:sp>
      <p:cxnSp>
        <p:nvCxnSpPr>
          <p:cNvPr id="8" name="Straight Arrow Connector 7"/>
          <p:cNvCxnSpPr>
            <a:stCxn id="5" idx="0"/>
          </p:cNvCxnSpPr>
          <p:nvPr/>
        </p:nvCxnSpPr>
        <p:spPr>
          <a:xfrm flipH="1" flipV="1">
            <a:off x="4127396" y="4879367"/>
            <a:ext cx="35252" cy="845975"/>
          </a:xfrm>
          <a:prstGeom prst="straightConnector1">
            <a:avLst/>
          </a:prstGeom>
          <a:ln w="3492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318512" y="5725342"/>
            <a:ext cx="19035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ill Sans MT"/>
                <a:ea typeface=""/>
                <a:cs typeface="+mn-cs"/>
              </a:rPr>
              <a:t>Low latency</a:t>
            </a:r>
          </a:p>
        </p:txBody>
      </p:sp>
      <p:cxnSp>
        <p:nvCxnSpPr>
          <p:cNvPr id="62" name="Straight Arrow Connector 61"/>
          <p:cNvCxnSpPr/>
          <p:nvPr/>
        </p:nvCxnSpPr>
        <p:spPr>
          <a:xfrm flipH="1" flipV="1">
            <a:off x="5626620" y="4858845"/>
            <a:ext cx="233249" cy="843313"/>
          </a:xfrm>
          <a:prstGeom prst="straightConnector1">
            <a:avLst/>
          </a:prstGeom>
          <a:ln w="3492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859869" y="4916746"/>
            <a:ext cx="410410" cy="785412"/>
          </a:xfrm>
          <a:prstGeom prst="straightConnector1">
            <a:avLst/>
          </a:prstGeom>
          <a:ln w="3492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072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Voltron Evaluation Methodology</a:t>
            </a:r>
          </a:p>
        </p:txBody>
      </p:sp>
      <p:sp>
        <p:nvSpPr>
          <p:cNvPr id="3" name="Content Placeholder 2"/>
          <p:cNvSpPr>
            <a:spLocks noGrp="1"/>
          </p:cNvSpPr>
          <p:nvPr>
            <p:ph idx="1"/>
          </p:nvPr>
        </p:nvSpPr>
        <p:spPr/>
        <p:txBody>
          <a:bodyPr/>
          <a:lstStyle/>
          <a:p>
            <a:r>
              <a:rPr lang="en-US" b="1" dirty="0"/>
              <a:t>Cycle-level simulator</a:t>
            </a:r>
            <a:r>
              <a:rPr lang="en-US" dirty="0"/>
              <a:t>: </a:t>
            </a:r>
            <a:r>
              <a:rPr lang="en-US" dirty="0" err="1"/>
              <a:t>Ramulator</a:t>
            </a:r>
            <a:r>
              <a:rPr lang="en-US" dirty="0"/>
              <a:t> </a:t>
            </a:r>
            <a:r>
              <a:rPr lang="en-US" sz="2000" dirty="0"/>
              <a:t>[CAL’15]</a:t>
            </a:r>
          </a:p>
          <a:p>
            <a:pPr lvl="1"/>
            <a:r>
              <a:rPr lang="en-US" b="1" dirty="0" err="1"/>
              <a:t>McPAT</a:t>
            </a:r>
            <a:r>
              <a:rPr lang="en-US" b="1" dirty="0"/>
              <a:t> </a:t>
            </a:r>
            <a:r>
              <a:rPr lang="en-US" dirty="0"/>
              <a:t>and</a:t>
            </a:r>
            <a:r>
              <a:rPr lang="en-US" b="1" dirty="0"/>
              <a:t> </a:t>
            </a:r>
            <a:r>
              <a:rPr lang="en-US" b="1" dirty="0" err="1"/>
              <a:t>DRAMPower</a:t>
            </a:r>
            <a:r>
              <a:rPr lang="en-US" dirty="0"/>
              <a:t> for energy measurement</a:t>
            </a:r>
          </a:p>
          <a:p>
            <a:pPr lvl="1"/>
            <a:endParaRPr lang="en-US" dirty="0"/>
          </a:p>
          <a:p>
            <a:pPr>
              <a:lnSpc>
                <a:spcPct val="150000"/>
              </a:lnSpc>
            </a:pPr>
            <a:r>
              <a:rPr lang="en-US" b="1" dirty="0"/>
              <a:t>4-core</a:t>
            </a:r>
            <a:r>
              <a:rPr lang="en-US" dirty="0"/>
              <a:t> system with DDR3L memory</a:t>
            </a:r>
          </a:p>
          <a:p>
            <a:pPr>
              <a:lnSpc>
                <a:spcPct val="150000"/>
              </a:lnSpc>
            </a:pPr>
            <a:r>
              <a:rPr lang="en-US" b="1" dirty="0"/>
              <a:t>Benchmarks</a:t>
            </a:r>
            <a:r>
              <a:rPr lang="en-US" dirty="0"/>
              <a:t>: SPEC2006, YCSB</a:t>
            </a:r>
          </a:p>
          <a:p>
            <a:r>
              <a:rPr lang="en-US" dirty="0"/>
              <a:t>Comparison to prior work: </a:t>
            </a:r>
            <a:r>
              <a:rPr lang="en-US" b="1" dirty="0" err="1"/>
              <a:t>MemDVFS</a:t>
            </a:r>
            <a:r>
              <a:rPr lang="en-US" dirty="0"/>
              <a:t> </a:t>
            </a:r>
            <a:r>
              <a:rPr lang="en-US" sz="1600" dirty="0"/>
              <a:t>[David+, ICAC’11]</a:t>
            </a:r>
            <a:endParaRPr lang="en-US" dirty="0"/>
          </a:p>
          <a:p>
            <a:pPr lvl="1"/>
            <a:r>
              <a:rPr lang="en-US" dirty="0"/>
              <a:t>Dynamic DRAM frequency and voltage scaling</a:t>
            </a:r>
          </a:p>
          <a:p>
            <a:pPr lvl="1"/>
            <a:r>
              <a:rPr lang="en-US" dirty="0"/>
              <a:t>Scaling based on the </a:t>
            </a:r>
            <a:r>
              <a:rPr lang="en-US" i="1" dirty="0"/>
              <a:t>memory bandwidth consumption</a:t>
            </a:r>
          </a:p>
          <a:p>
            <a:pPr lvl="1"/>
            <a:endParaRPr lang="en-US" i="1"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5" name="TextBox 4">
            <a:hlinkClick r:id="rId3"/>
          </p:cNvPr>
          <p:cNvSpPr txBox="1"/>
          <p:nvPr/>
        </p:nvSpPr>
        <p:spPr>
          <a:xfrm>
            <a:off x="763498" y="2112324"/>
            <a:ext cx="4652684" cy="49975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hlinkClick r:id="rId4"/>
              </a:rPr>
              <a:t>https://github.com/CMU-SAFARI/ramulator</a:t>
            </a:r>
            <a:endParaRPr kumimoji="0" lang="en-US" sz="20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17717376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Energy Savings with Bounded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7" name="Chart 6"/>
          <p:cNvGraphicFramePr>
            <a:graphicFrameLocks/>
          </p:cNvGraphicFramePr>
          <p:nvPr>
            <p:extLst/>
          </p:nvPr>
        </p:nvGraphicFramePr>
        <p:xfrm>
          <a:off x="408654" y="1219200"/>
          <a:ext cx="4610100" cy="5137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nvPr>
        </p:nvGraphicFramePr>
        <p:xfrm>
          <a:off x="5015901" y="1362105"/>
          <a:ext cx="3823299" cy="4994244"/>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5957004" y="4727787"/>
            <a:ext cx="2729796" cy="0"/>
          </a:xfrm>
          <a:prstGeom prst="line">
            <a:avLst/>
          </a:prstGeom>
          <a:ln w="603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1588" y="4713757"/>
            <a:ext cx="21975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Performance Target</a:t>
            </a:r>
          </a:p>
        </p:txBody>
      </p:sp>
      <p:sp>
        <p:nvSpPr>
          <p:cNvPr id="25" name="TextBox 24"/>
          <p:cNvSpPr txBox="1"/>
          <p:nvPr/>
        </p:nvSpPr>
        <p:spPr>
          <a:xfrm>
            <a:off x="1789028" y="1602800"/>
            <a:ext cx="1724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Gill Sans MT"/>
                <a:ea typeface=""/>
                <a:cs typeface="+mn-cs"/>
              </a:rPr>
              <a:t>[David+, ICAC’11]</a:t>
            </a:r>
          </a:p>
        </p:txBody>
      </p:sp>
      <p:cxnSp>
        <p:nvCxnSpPr>
          <p:cNvPr id="16" name="Straight Connector 15"/>
          <p:cNvCxnSpPr/>
          <p:nvPr/>
        </p:nvCxnSpPr>
        <p:spPr>
          <a:xfrm>
            <a:off x="6109404" y="2000353"/>
            <a:ext cx="2577396" cy="0"/>
          </a:xfrm>
          <a:prstGeom prst="line">
            <a:avLst/>
          </a:prstGeom>
          <a:ln w="158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825848" y="2427641"/>
            <a:ext cx="2746152" cy="2686226"/>
            <a:chOff x="1825848" y="2427641"/>
            <a:chExt cx="2746152" cy="2686226"/>
          </a:xfrm>
        </p:grpSpPr>
        <p:grpSp>
          <p:nvGrpSpPr>
            <p:cNvPr id="24" name="Group 23"/>
            <p:cNvGrpSpPr/>
            <p:nvPr/>
          </p:nvGrpSpPr>
          <p:grpSpPr>
            <a:xfrm>
              <a:off x="1825848" y="2448732"/>
              <a:ext cx="2450791" cy="2665135"/>
              <a:chOff x="1825848" y="2448732"/>
              <a:chExt cx="2450791" cy="2665135"/>
            </a:xfrm>
          </p:grpSpPr>
          <p:cxnSp>
            <p:nvCxnSpPr>
              <p:cNvPr id="17" name="Straight Arrow Connector 16"/>
              <p:cNvCxnSpPr/>
              <p:nvPr/>
            </p:nvCxnSpPr>
            <p:spPr>
              <a:xfrm>
                <a:off x="3855059" y="2448732"/>
                <a:ext cx="0" cy="2665135"/>
              </a:xfrm>
              <a:prstGeom prst="straightConnector1">
                <a:avLst/>
              </a:prstGeom>
              <a:ln w="34925" cap="rnd">
                <a:solidFill>
                  <a:schemeClr val="accent3">
                    <a:lumMod val="75000"/>
                  </a:schemeClr>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5848" y="2453256"/>
                <a:ext cx="2450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More savings for </a:t>
                </a:r>
                <a:b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b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high bandwidth applications</a:t>
                </a:r>
              </a:p>
            </p:txBody>
          </p:sp>
        </p:grpSp>
        <p:cxnSp>
          <p:nvCxnSpPr>
            <p:cNvPr id="6" name="Straight Connector 5"/>
            <p:cNvCxnSpPr/>
            <p:nvPr/>
          </p:nvCxnSpPr>
          <p:spPr>
            <a:xfrm flipH="1">
              <a:off x="3610467" y="2427641"/>
              <a:ext cx="961533" cy="0"/>
            </a:xfrm>
            <a:prstGeom prst="line">
              <a:avLst/>
            </a:prstGeom>
            <a:ln w="34925" cap="rnd">
              <a:solidFill>
                <a:schemeClr val="accent3">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64240" y="1475809"/>
            <a:ext cx="3183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BBB59">
                    <a:lumMod val="75000"/>
                  </a:srgbClr>
                </a:solidFill>
                <a:effectLst/>
                <a:uLnTx/>
                <a:uFillTx/>
                <a:latin typeface="Gill Sans MT"/>
                <a:ea typeface=""/>
                <a:cs typeface="+mn-cs"/>
              </a:rPr>
              <a:t>Meets performance target</a:t>
            </a:r>
            <a:endPar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endParaRPr>
          </a:p>
        </p:txBody>
      </p:sp>
      <p:grpSp>
        <p:nvGrpSpPr>
          <p:cNvPr id="36" name="e savings"/>
          <p:cNvGrpSpPr/>
          <p:nvPr/>
        </p:nvGrpSpPr>
        <p:grpSpPr>
          <a:xfrm>
            <a:off x="2466536" y="1997484"/>
            <a:ext cx="2497438" cy="2028508"/>
            <a:chOff x="2466536" y="1997484"/>
            <a:chExt cx="2497438" cy="2028508"/>
          </a:xfrm>
        </p:grpSpPr>
        <p:sp>
          <p:nvSpPr>
            <p:cNvPr id="30" name="TextBox 29"/>
            <p:cNvSpPr txBox="1"/>
            <p:nvPr/>
          </p:nvSpPr>
          <p:spPr>
            <a:xfrm>
              <a:off x="4016411" y="1997484"/>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7.3%</a:t>
              </a:r>
            </a:p>
          </p:txBody>
        </p:sp>
        <p:sp>
          <p:nvSpPr>
            <p:cNvPr id="31" name="TextBox 30"/>
            <p:cNvSpPr txBox="1"/>
            <p:nvPr/>
          </p:nvSpPr>
          <p:spPr>
            <a:xfrm>
              <a:off x="2466536" y="3564327"/>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3.2%</a:t>
              </a:r>
            </a:p>
          </p:txBody>
        </p:sp>
      </p:grpSp>
      <p:grpSp>
        <p:nvGrpSpPr>
          <p:cNvPr id="37" name="perf loss"/>
          <p:cNvGrpSpPr/>
          <p:nvPr/>
        </p:nvGrpSpPr>
        <p:grpSpPr>
          <a:xfrm>
            <a:off x="6675971" y="2933039"/>
            <a:ext cx="2279324" cy="526375"/>
            <a:chOff x="6848120" y="3019028"/>
            <a:chExt cx="2279324" cy="526375"/>
          </a:xfrm>
        </p:grpSpPr>
        <p:sp>
          <p:nvSpPr>
            <p:cNvPr id="32" name="TextBox 31"/>
            <p:cNvSpPr txBox="1"/>
            <p:nvPr/>
          </p:nvSpPr>
          <p:spPr>
            <a:xfrm>
              <a:off x="6848120" y="301902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-1.6%</a:t>
              </a:r>
            </a:p>
          </p:txBody>
        </p:sp>
        <p:sp>
          <p:nvSpPr>
            <p:cNvPr id="34" name="TextBox 33"/>
            <p:cNvSpPr txBox="1"/>
            <p:nvPr/>
          </p:nvSpPr>
          <p:spPr>
            <a:xfrm>
              <a:off x="8179881" y="308373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-1.8%</a:t>
              </a:r>
            </a:p>
          </p:txBody>
        </p:sp>
      </p:grpSp>
    </p:spTree>
    <p:extLst>
      <p:ext uri="{BB962C8B-B14F-4D97-AF65-F5344CB8AC3E}">
        <p14:creationId xmlns:p14="http://schemas.microsoft.com/office/powerpoint/2010/main" val="337105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4" grpId="0"/>
      <p:bldP spid="2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066800"/>
          </a:xfrm>
        </p:spPr>
        <p:txBody>
          <a:bodyPr/>
          <a:lstStyle/>
          <a:p>
            <a:r>
              <a:rPr lang="en-US"/>
              <a:t>Voltron: </a:t>
            </a:r>
            <a:r>
              <a:rPr lang="en-US" dirty="0"/>
              <a:t>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Can trade-off between voltage and latency to improve energy or performance</a:t>
            </a:r>
          </a:p>
          <a:p>
            <a:pPr marL="0" indent="0">
              <a:buNone/>
            </a:pPr>
            <a:r>
              <a:rPr lang="en-US" dirty="0"/>
              <a:t>   + Can exploit the high voltage margin present in DRAM</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finding the reliable operating voltage for each chip </a:t>
            </a:r>
            <a:r>
              <a:rPr lang="en-US" dirty="0">
                <a:sym typeface="Wingdings"/>
              </a:rPr>
              <a:t> higher testing cost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693541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2720050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826182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6632599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13694415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204016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36770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19605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85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4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3371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dirty="0"/>
              <a:t>DL-PUF is </a:t>
            </a:r>
            <a:r>
              <a:rPr lang="en-US" b="1" dirty="0">
                <a:solidFill>
                  <a:schemeClr val="accent6">
                    <a:lumMod val="75000"/>
                  </a:schemeClr>
                </a:solidFill>
              </a:rPr>
              <a:t>orders of magnitude faster </a:t>
            </a:r>
            <a:r>
              <a:rPr lang="en-US" dirty="0"/>
              <a:t>than prior DRAM PUFs!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42482837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7406077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42483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3643706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Reducing Refresh Latency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8558556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On 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171563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1371600"/>
            <a:ext cx="6984776" cy="977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715986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616095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3351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2998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0831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277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1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10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31917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8527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0993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41347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68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38200"/>
          </a:xfrm>
        </p:spPr>
        <p:txBody>
          <a:bodyPr>
            <a:normAutofit/>
          </a:bodyPr>
          <a:lstStyle/>
          <a:p>
            <a:r>
              <a:rPr lang="en-US" dirty="0"/>
              <a:t>   Inter-Segment Migration</a:t>
            </a:r>
          </a:p>
        </p:txBody>
      </p:sp>
      <p:cxnSp>
        <p:nvCxnSpPr>
          <p:cNvPr id="177" name="Straight Arrow Connector 176"/>
          <p:cNvCxnSpPr/>
          <p:nvPr/>
        </p:nvCxnSpPr>
        <p:spPr>
          <a:xfrm flipV="1">
            <a:off x="3871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34144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V="1">
            <a:off x="29572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V="1">
            <a:off x="25000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V="1">
            <a:off x="20428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V="1">
            <a:off x="1585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endCxn id="185"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3690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85" name="Rectangle 184"/>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2" name="Straight Arrow Connector 191"/>
          <p:cNvCxnSpPr>
            <a:stCxn id="184" idx="0"/>
          </p:cNvCxnSpPr>
          <p:nvPr/>
        </p:nvCxnSpPr>
        <p:spPr>
          <a:xfrm flipV="1">
            <a:off x="3873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3" name="Oval 192"/>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32336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5" name="Straight Arrow Connector 194"/>
          <p:cNvCxnSpPr>
            <a:stCxn id="194" idx="0"/>
          </p:cNvCxnSpPr>
          <p:nvPr/>
        </p:nvCxnSpPr>
        <p:spPr>
          <a:xfrm flipV="1">
            <a:off x="34165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6" name="Oval 195"/>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27764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29593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9" name="Oval 198"/>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23192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2" name="Straight Arrow Connector 201"/>
          <p:cNvCxnSpPr>
            <a:stCxn id="201" idx="0"/>
          </p:cNvCxnSpPr>
          <p:nvPr/>
        </p:nvCxnSpPr>
        <p:spPr>
          <a:xfrm flipV="1">
            <a:off x="25021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1" name="Oval 210"/>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Rectangle 211"/>
          <p:cNvSpPr/>
          <p:nvPr/>
        </p:nvSpPr>
        <p:spPr>
          <a:xfrm>
            <a:off x="18620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20449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4" name="Oval 213"/>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Rectangle 214"/>
          <p:cNvSpPr/>
          <p:nvPr/>
        </p:nvSpPr>
        <p:spPr>
          <a:xfrm>
            <a:off x="1404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6" name="Straight Arrow Connector 215"/>
          <p:cNvCxnSpPr>
            <a:stCxn id="215" idx="0"/>
          </p:cNvCxnSpPr>
          <p:nvPr/>
        </p:nvCxnSpPr>
        <p:spPr>
          <a:xfrm flipV="1">
            <a:off x="1587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7" name="Oval 216"/>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8" name="Straight Arrow Connector 217"/>
          <p:cNvCxnSpPr>
            <a:endCxn id="219" idx="3"/>
          </p:cNvCxnSpPr>
          <p:nvPr/>
        </p:nvCxnSpPr>
        <p:spPr>
          <a:xfrm flipH="1">
            <a:off x="1280160" y="33946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914400" y="32117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0" name="Oval 219"/>
          <p:cNvSpPr/>
          <p:nvPr/>
        </p:nvSpPr>
        <p:spPr>
          <a:xfrm>
            <a:off x="3695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Oval 220"/>
          <p:cNvSpPr/>
          <p:nvPr/>
        </p:nvSpPr>
        <p:spPr>
          <a:xfrm>
            <a:off x="32384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Oval 221"/>
          <p:cNvSpPr/>
          <p:nvPr/>
        </p:nvSpPr>
        <p:spPr>
          <a:xfrm>
            <a:off x="27812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3240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8668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409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6" name="Straight Arrow Connector 225"/>
          <p:cNvCxnSpPr>
            <a:endCxn id="227" idx="3"/>
          </p:cNvCxnSpPr>
          <p:nvPr/>
        </p:nvCxnSpPr>
        <p:spPr>
          <a:xfrm flipH="1">
            <a:off x="1280160" y="38518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914400" y="36689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8" name="Oval 227"/>
          <p:cNvSpPr/>
          <p:nvPr/>
        </p:nvSpPr>
        <p:spPr>
          <a:xfrm>
            <a:off x="3695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Oval 228"/>
          <p:cNvSpPr/>
          <p:nvPr/>
        </p:nvSpPr>
        <p:spPr>
          <a:xfrm>
            <a:off x="32384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0" name="Oval 229"/>
          <p:cNvSpPr/>
          <p:nvPr/>
        </p:nvSpPr>
        <p:spPr>
          <a:xfrm>
            <a:off x="27812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3240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8668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409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4" name="Straight Arrow Connector 233"/>
          <p:cNvCxnSpPr>
            <a:endCxn id="235" idx="3"/>
          </p:cNvCxnSpPr>
          <p:nvPr/>
        </p:nvCxnSpPr>
        <p:spPr>
          <a:xfrm flipH="1">
            <a:off x="1280160" y="43090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914400" y="41261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35"/>
          <p:cNvSpPr/>
          <p:nvPr/>
        </p:nvSpPr>
        <p:spPr>
          <a:xfrm>
            <a:off x="3695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32384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27812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23240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18668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1409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2" name="Straight Arrow Connector 241"/>
          <p:cNvCxnSpPr>
            <a:endCxn id="243"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3" name="Rectangle 242"/>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9" name="Oval 248"/>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280160" y="56044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914400" y="54215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51"/>
          <p:cNvSpPr/>
          <p:nvPr/>
        </p:nvSpPr>
        <p:spPr>
          <a:xfrm>
            <a:off x="3695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32384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7812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3240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8668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409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p:nvPr/>
        </p:nvCxnSpPr>
        <p:spPr>
          <a:xfrm>
            <a:off x="4406366" y="5029200"/>
            <a:ext cx="0" cy="683929"/>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H="1" flipV="1">
            <a:off x="4330168" y="4947563"/>
            <a:ext cx="76198" cy="81637"/>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V="1">
            <a:off x="4330168" y="5713129"/>
            <a:ext cx="76198" cy="83508"/>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4419600" y="5181598"/>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9BBB59">
                    <a:lumMod val="50000"/>
                  </a:srgbClr>
                </a:solidFill>
                <a:effectLst/>
                <a:uLnTx/>
                <a:uFillTx/>
                <a:latin typeface="Calibri"/>
                <a:ea typeface="+mn-ea"/>
                <a:cs typeface="+mn-cs"/>
              </a:rPr>
              <a:t>Near Segment</a:t>
            </a:r>
          </a:p>
        </p:txBody>
      </p:sp>
      <p:cxnSp>
        <p:nvCxnSpPr>
          <p:cNvPr id="268" name="Straight Arrow Connector 267"/>
          <p:cNvCxnSpPr/>
          <p:nvPr/>
        </p:nvCxnSpPr>
        <p:spPr>
          <a:xfrm>
            <a:off x="4419598" y="2819400"/>
            <a:ext cx="0" cy="1592892"/>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H="1" flipV="1">
            <a:off x="4343400" y="273776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flipV="1">
            <a:off x="4343400" y="4412292"/>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1" name="Rectangle 270"/>
          <p:cNvSpPr/>
          <p:nvPr/>
        </p:nvSpPr>
        <p:spPr>
          <a:xfrm>
            <a:off x="4432832" y="3429000"/>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Calibri"/>
                <a:ea typeface="+mn-ea"/>
                <a:cs typeface="+mn-cs"/>
              </a:rPr>
              <a:t>Far Segment</a:t>
            </a:r>
          </a:p>
        </p:txBody>
      </p:sp>
      <p:sp>
        <p:nvSpPr>
          <p:cNvPr id="272" name="Rectangle 271"/>
          <p:cNvSpPr/>
          <p:nvPr/>
        </p:nvSpPr>
        <p:spPr>
          <a:xfrm>
            <a:off x="4419600" y="4495799"/>
            <a:ext cx="4114800" cy="45176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Isolation Transistor</a:t>
            </a:r>
          </a:p>
        </p:txBody>
      </p:sp>
      <p:sp>
        <p:nvSpPr>
          <p:cNvPr id="273" name="Rectangle 272"/>
          <p:cNvSpPr/>
          <p:nvPr/>
        </p:nvSpPr>
        <p:spPr>
          <a:xfrm>
            <a:off x="4419599" y="5867398"/>
            <a:ext cx="357337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Sense Amplifier</a:t>
            </a:r>
          </a:p>
        </p:txBody>
      </p:sp>
      <p:sp>
        <p:nvSpPr>
          <p:cNvPr id="331" name="Rectangle 330"/>
          <p:cNvSpPr/>
          <p:nvPr/>
        </p:nvSpPr>
        <p:spPr>
          <a:xfrm>
            <a:off x="1404853" y="58674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39" name="Rectangle 338"/>
          <p:cNvSpPr/>
          <p:nvPr/>
        </p:nvSpPr>
        <p:spPr>
          <a:xfrm>
            <a:off x="36908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2" name="Rectangle 341"/>
          <p:cNvSpPr/>
          <p:nvPr/>
        </p:nvSpPr>
        <p:spPr>
          <a:xfrm>
            <a:off x="32336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4" name="Rectangle 343"/>
          <p:cNvSpPr/>
          <p:nvPr/>
        </p:nvSpPr>
        <p:spPr>
          <a:xfrm>
            <a:off x="27764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6" name="Rectangle 345"/>
          <p:cNvSpPr/>
          <p:nvPr/>
        </p:nvSpPr>
        <p:spPr>
          <a:xfrm>
            <a:off x="23192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8" name="Rectangle 347"/>
          <p:cNvSpPr/>
          <p:nvPr/>
        </p:nvSpPr>
        <p:spPr>
          <a:xfrm>
            <a:off x="18620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p:cNvGrpSpPr/>
          <p:nvPr/>
        </p:nvGrpSpPr>
        <p:grpSpPr>
          <a:xfrm>
            <a:off x="914400" y="2590800"/>
            <a:ext cx="3309853" cy="3278329"/>
            <a:chOff x="914400" y="2590800"/>
            <a:chExt cx="3309853" cy="3278329"/>
          </a:xfrm>
        </p:grpSpPr>
        <p:cxnSp>
          <p:nvCxnSpPr>
            <p:cNvPr id="275" name="Straight Arrow Connector 274"/>
            <p:cNvCxnSpPr>
              <a:endCxn id="276" idx="3"/>
            </p:cNvCxnSpPr>
            <p:nvPr/>
          </p:nvCxnSpPr>
          <p:spPr>
            <a:xfrm flipH="1">
              <a:off x="1280160" y="33946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Rectangle 275"/>
            <p:cNvSpPr/>
            <p:nvPr/>
          </p:nvSpPr>
          <p:spPr>
            <a:xfrm>
              <a:off x="914400" y="32117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695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32384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7812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23240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8668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1409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7" name="Straight Arrow Connector 306"/>
            <p:cNvCxnSpPr>
              <a:endCxn id="308" idx="3"/>
            </p:cNvCxnSpPr>
            <p:nvPr/>
          </p:nvCxnSpPr>
          <p:spPr>
            <a:xfrm flipH="1">
              <a:off x="1280160" y="38518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8" name="Rectangle 307"/>
            <p:cNvSpPr/>
            <p:nvPr/>
          </p:nvSpPr>
          <p:spPr>
            <a:xfrm>
              <a:off x="914400" y="36689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09" name="Oval 308"/>
            <p:cNvSpPr/>
            <p:nvPr/>
          </p:nvSpPr>
          <p:spPr>
            <a:xfrm>
              <a:off x="3695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32384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7812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p:cNvSpPr/>
            <p:nvPr/>
          </p:nvSpPr>
          <p:spPr>
            <a:xfrm>
              <a:off x="23240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p:cNvSpPr/>
            <p:nvPr/>
          </p:nvSpPr>
          <p:spPr>
            <a:xfrm>
              <a:off x="18668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p:cNvSpPr/>
            <p:nvPr/>
          </p:nvSpPr>
          <p:spPr>
            <a:xfrm>
              <a:off x="1409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3" name="Straight Arrow Connector 322"/>
            <p:cNvCxnSpPr>
              <a:endCxn id="324" idx="3"/>
            </p:cNvCxnSpPr>
            <p:nvPr/>
          </p:nvCxnSpPr>
          <p:spPr>
            <a:xfrm flipH="1">
              <a:off x="1280160" y="43090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4" name="Rectangle 323"/>
            <p:cNvSpPr/>
            <p:nvPr/>
          </p:nvSpPr>
          <p:spPr>
            <a:xfrm>
              <a:off x="914400" y="41261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25" name="Oval 324"/>
            <p:cNvSpPr/>
            <p:nvPr/>
          </p:nvSpPr>
          <p:spPr>
            <a:xfrm>
              <a:off x="3695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6" name="Oval 325"/>
            <p:cNvSpPr/>
            <p:nvPr/>
          </p:nvSpPr>
          <p:spPr>
            <a:xfrm>
              <a:off x="32384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7" name="Oval 326"/>
            <p:cNvSpPr/>
            <p:nvPr/>
          </p:nvSpPr>
          <p:spPr>
            <a:xfrm>
              <a:off x="27812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23240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18668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1409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2" name="Straight Arrow Connector 331"/>
            <p:cNvCxnSpPr/>
            <p:nvPr/>
          </p:nvCxnSpPr>
          <p:spPr>
            <a:xfrm flipV="1">
              <a:off x="3871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flipV="1">
              <a:off x="34144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flipV="1">
              <a:off x="29572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flipV="1">
              <a:off x="25000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6" name="Straight Arrow Connector 335"/>
            <p:cNvCxnSpPr/>
            <p:nvPr/>
          </p:nvCxnSpPr>
          <p:spPr>
            <a:xfrm flipV="1">
              <a:off x="20428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7" name="Straight Arrow Connector 336"/>
            <p:cNvCxnSpPr/>
            <p:nvPr/>
          </p:nvCxnSpPr>
          <p:spPr>
            <a:xfrm flipV="1">
              <a:off x="1585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a:endCxn id="340"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40" name="Rectangle 339"/>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40"/>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3" name="Oval 342"/>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5" name="Oval 344"/>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7" name="Oval 346"/>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9" name="Oval 348"/>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0" name="Oval 349"/>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51" name="Straight Arrow Connector 350"/>
            <p:cNvCxnSpPr>
              <a:endCxn id="352" idx="3"/>
            </p:cNvCxnSpPr>
            <p:nvPr/>
          </p:nvCxnSpPr>
          <p:spPr>
            <a:xfrm flipH="1">
              <a:off x="1280160" y="56044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52" name="Rectangle 351"/>
            <p:cNvSpPr/>
            <p:nvPr/>
          </p:nvSpPr>
          <p:spPr>
            <a:xfrm>
              <a:off x="914400" y="54215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52"/>
            <p:cNvSpPr/>
            <p:nvPr/>
          </p:nvSpPr>
          <p:spPr>
            <a:xfrm>
              <a:off x="3695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4" name="Oval 353"/>
            <p:cNvSpPr/>
            <p:nvPr/>
          </p:nvSpPr>
          <p:spPr>
            <a:xfrm>
              <a:off x="32384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5" name="Oval 354"/>
            <p:cNvSpPr/>
            <p:nvPr/>
          </p:nvSpPr>
          <p:spPr>
            <a:xfrm>
              <a:off x="27812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6" name="Oval 355"/>
            <p:cNvSpPr/>
            <p:nvPr/>
          </p:nvSpPr>
          <p:spPr>
            <a:xfrm>
              <a:off x="23240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7" name="Oval 356"/>
            <p:cNvSpPr/>
            <p:nvPr/>
          </p:nvSpPr>
          <p:spPr>
            <a:xfrm>
              <a:off x="18668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8" name="Oval 357"/>
            <p:cNvSpPr/>
            <p:nvPr/>
          </p:nvSpPr>
          <p:spPr>
            <a:xfrm>
              <a:off x="1409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59" name="Straight Arrow Connector 358"/>
            <p:cNvCxnSpPr>
              <a:stCxn id="339" idx="0"/>
            </p:cNvCxnSpPr>
            <p:nvPr/>
          </p:nvCxnSpPr>
          <p:spPr>
            <a:xfrm flipV="1">
              <a:off x="38737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a:stCxn id="342" idx="0"/>
            </p:cNvCxnSpPr>
            <p:nvPr/>
          </p:nvCxnSpPr>
          <p:spPr>
            <a:xfrm flipV="1">
              <a:off x="34165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flipV="1">
              <a:off x="2959333"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flipV="1">
              <a:off x="2497705"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a:stCxn id="348" idx="0"/>
            </p:cNvCxnSpPr>
            <p:nvPr/>
          </p:nvCxnSpPr>
          <p:spPr>
            <a:xfrm flipV="1">
              <a:off x="20449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flipV="1">
              <a:off x="1587733" y="4874996"/>
              <a:ext cx="0" cy="97852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a:endCxn id="366"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66" name="Rectangle 365"/>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66"/>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8" name="Oval 367"/>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70" name="Oval 369"/>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71" name="Oval 370"/>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72" name="Oval 371"/>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3" name="Group 372"/>
          <p:cNvGrpSpPr/>
          <p:nvPr/>
        </p:nvGrpSpPr>
        <p:grpSpPr>
          <a:xfrm>
            <a:off x="1580802" y="4572000"/>
            <a:ext cx="2294162" cy="304800"/>
            <a:chOff x="1725846" y="4724400"/>
            <a:chExt cx="2294162" cy="304800"/>
          </a:xfrm>
        </p:grpSpPr>
        <p:cxnSp>
          <p:nvCxnSpPr>
            <p:cNvPr id="374" name="Straight Arrow Connector 373"/>
            <p:cNvCxnSpPr/>
            <p:nvPr/>
          </p:nvCxnSpPr>
          <p:spPr>
            <a:xfrm flipV="1">
              <a:off x="1725846" y="4724400"/>
              <a:ext cx="6931" cy="304800"/>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p:nvPr/>
          </p:nvCxnSpPr>
          <p:spPr>
            <a:xfrm flipH="1" flipV="1">
              <a:off x="2187930" y="4724400"/>
              <a:ext cx="1691" cy="302996"/>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6" name="Straight Arrow Connector 375"/>
            <p:cNvCxnSpPr/>
            <p:nvPr/>
          </p:nvCxnSpPr>
          <p:spPr>
            <a:xfrm flipV="1">
              <a:off x="2648408" y="4726204"/>
              <a:ext cx="0"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7" name="Straight Arrow Connector 376"/>
            <p:cNvCxnSpPr/>
            <p:nvPr/>
          </p:nvCxnSpPr>
          <p:spPr>
            <a:xfrm flipH="1" flipV="1">
              <a:off x="31023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8" name="Straight Arrow Connector 377"/>
            <p:cNvCxnSpPr/>
            <p:nvPr/>
          </p:nvCxnSpPr>
          <p:spPr>
            <a:xfrm flipH="1" flipV="1">
              <a:off x="35595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9" name="Straight Arrow Connector 378"/>
            <p:cNvCxnSpPr/>
            <p:nvPr/>
          </p:nvCxnSpPr>
          <p:spPr>
            <a:xfrm flipH="1" flipV="1">
              <a:off x="40167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380" name="Rectangle 379"/>
          <p:cNvSpPr/>
          <p:nvPr/>
        </p:nvSpPr>
        <p:spPr>
          <a:xfrm>
            <a:off x="1402080" y="274500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Source</a:t>
            </a:r>
          </a:p>
        </p:txBody>
      </p:sp>
      <p:sp>
        <p:nvSpPr>
          <p:cNvPr id="389" name="Rectangle 388"/>
          <p:cNvSpPr/>
          <p:nvPr/>
        </p:nvSpPr>
        <p:spPr>
          <a:xfrm>
            <a:off x="1399223" y="4961916"/>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Destination</a:t>
            </a:r>
          </a:p>
        </p:txBody>
      </p:sp>
      <p:sp>
        <p:nvSpPr>
          <p:cNvPr id="390" name="Content Placeholder 2"/>
          <p:cNvSpPr>
            <a:spLocks noGrp="1"/>
          </p:cNvSpPr>
          <p:nvPr>
            <p:ph idx="1"/>
          </p:nvPr>
        </p:nvSpPr>
        <p:spPr>
          <a:xfrm>
            <a:off x="305834" y="762000"/>
            <a:ext cx="8838163" cy="1981200"/>
          </a:xfrm>
        </p:spPr>
        <p:txBody>
          <a:bodyPr/>
          <a:lstStyle/>
          <a:p>
            <a:pPr>
              <a:lnSpc>
                <a:spcPct val="90000"/>
              </a:lnSpc>
            </a:pPr>
            <a:r>
              <a:rPr lang="en-US" sz="3200" b="1" dirty="0"/>
              <a:t>Goal: </a:t>
            </a:r>
            <a:r>
              <a:rPr lang="en-US" dirty="0"/>
              <a:t>Migrate</a:t>
            </a:r>
            <a:r>
              <a:rPr lang="en-US" sz="2800" dirty="0"/>
              <a:t> source row into destination row</a:t>
            </a:r>
          </a:p>
        </p:txBody>
      </p:sp>
      <p:sp>
        <p:nvSpPr>
          <p:cNvPr id="156" name="Content Placeholder 2"/>
          <p:cNvSpPr txBox="1">
            <a:spLocks/>
          </p:cNvSpPr>
          <p:nvPr/>
        </p:nvSpPr>
        <p:spPr>
          <a:xfrm>
            <a:off x="305834" y="1219200"/>
            <a:ext cx="8609566"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Naïve way: </a:t>
            </a:r>
            <a:r>
              <a:rPr kumimoji="0" lang="en-US" sz="2800" b="0" i="0" u="none" strike="noStrike" kern="1200" cap="none" spc="0" normalizeH="0" baseline="0" noProof="0" dirty="0">
                <a:ln>
                  <a:noFill/>
                </a:ln>
                <a:solidFill>
                  <a:prstClr val="black"/>
                </a:solidFill>
                <a:effectLst/>
                <a:uLnTx/>
                <a:uFillTx/>
                <a:latin typeface="Calibri"/>
                <a:ea typeface="+mn-ea"/>
                <a:cs typeface="+mn-cs"/>
              </a:rPr>
              <a:t>Memory controller reads the source row </a:t>
            </a:r>
            <a:r>
              <a:rPr kumimoji="0" lang="en-US" sz="2800" b="0" i="1" u="none" strike="noStrike" kern="1200" cap="none" spc="0" normalizeH="0" baseline="0" noProof="0" dirty="0">
                <a:ln>
                  <a:noFill/>
                </a:ln>
                <a:solidFill>
                  <a:prstClr val="black"/>
                </a:solidFill>
                <a:effectLst/>
                <a:uLnTx/>
                <a:uFillTx/>
                <a:latin typeface="Calibri"/>
                <a:ea typeface="+mn-ea"/>
                <a:cs typeface="+mn-cs"/>
              </a:rPr>
              <a:t>byte by byte </a:t>
            </a:r>
            <a:r>
              <a:rPr kumimoji="0" lang="en-US" sz="2800" b="0" i="0" u="none" strike="noStrike" kern="1200" cap="none" spc="0" normalizeH="0" baseline="0" noProof="0" dirty="0">
                <a:ln>
                  <a:noFill/>
                </a:ln>
                <a:solidFill>
                  <a:prstClr val="black"/>
                </a:solidFill>
                <a:effectLst/>
                <a:uLnTx/>
                <a:uFillTx/>
                <a:latin typeface="Calibri"/>
                <a:ea typeface="+mn-ea"/>
                <a:cs typeface="+mn-cs"/>
              </a:rPr>
              <a:t>and writes to destination row </a:t>
            </a:r>
            <a:r>
              <a:rPr kumimoji="0" lang="en-US" sz="2800" b="0" i="1" u="none" strike="noStrike" kern="1200" cap="none" spc="0" normalizeH="0" baseline="0" noProof="0" dirty="0">
                <a:ln>
                  <a:noFill/>
                </a:ln>
                <a:solidFill>
                  <a:prstClr val="black"/>
                </a:solidFill>
                <a:effectLst/>
                <a:uLnTx/>
                <a:uFillTx/>
                <a:latin typeface="Calibri"/>
                <a:ea typeface="+mn-ea"/>
                <a:cs typeface="+mn-cs"/>
              </a:rPr>
              <a:t>byte by byte</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p>
        </p:txBody>
      </p:sp>
      <p:sp>
        <p:nvSpPr>
          <p:cNvPr id="157" name="Rectangle 156"/>
          <p:cNvSpPr/>
          <p:nvPr/>
        </p:nvSpPr>
        <p:spPr>
          <a:xfrm>
            <a:off x="5943600" y="2057398"/>
            <a:ext cx="3796768"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 High latency</a:t>
            </a:r>
          </a:p>
        </p:txBody>
      </p:sp>
    </p:spTree>
    <p:extLst>
      <p:ext uri="{BB962C8B-B14F-4D97-AF65-F5344CB8AC3E}">
        <p14:creationId xmlns:p14="http://schemas.microsoft.com/office/powerpoint/2010/main" val="220714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38200"/>
          </a:xfrm>
        </p:spPr>
        <p:txBody>
          <a:bodyPr>
            <a:normAutofit/>
          </a:bodyPr>
          <a:lstStyle/>
          <a:p>
            <a:r>
              <a:rPr lang="en-US" dirty="0"/>
              <a:t>   Inter-Segment Migration</a:t>
            </a:r>
          </a:p>
        </p:txBody>
      </p:sp>
      <p:sp>
        <p:nvSpPr>
          <p:cNvPr id="1134" name="Content Placeholder 2"/>
          <p:cNvSpPr>
            <a:spLocks noGrp="1"/>
          </p:cNvSpPr>
          <p:nvPr>
            <p:ph idx="1"/>
          </p:nvPr>
        </p:nvSpPr>
        <p:spPr>
          <a:xfrm>
            <a:off x="305835" y="762000"/>
            <a:ext cx="8533366" cy="1981200"/>
          </a:xfrm>
        </p:spPr>
        <p:txBody>
          <a:bodyPr/>
          <a:lstStyle/>
          <a:p>
            <a:pPr>
              <a:lnSpc>
                <a:spcPct val="90000"/>
              </a:lnSpc>
            </a:pPr>
            <a:r>
              <a:rPr lang="en-US" sz="3200" b="1" dirty="0"/>
              <a:t>Our way: </a:t>
            </a:r>
          </a:p>
          <a:p>
            <a:pPr lvl="1">
              <a:lnSpc>
                <a:spcPct val="90000"/>
              </a:lnSpc>
            </a:pPr>
            <a:r>
              <a:rPr lang="en-US" sz="2800" dirty="0">
                <a:solidFill>
                  <a:schemeClr val="tx2">
                    <a:lumMod val="75000"/>
                  </a:schemeClr>
                </a:solidFill>
              </a:rPr>
              <a:t>Source and destination cells</a:t>
            </a:r>
            <a:r>
              <a:rPr lang="en-US" sz="2800" b="1" i="1" dirty="0">
                <a:solidFill>
                  <a:schemeClr val="tx2">
                    <a:lumMod val="75000"/>
                  </a:schemeClr>
                </a:solidFill>
              </a:rPr>
              <a:t> share </a:t>
            </a:r>
            <a:r>
              <a:rPr lang="en-US" sz="2800" b="1" i="1" dirty="0" err="1">
                <a:solidFill>
                  <a:schemeClr val="tx2">
                    <a:lumMod val="75000"/>
                  </a:schemeClr>
                </a:solidFill>
              </a:rPr>
              <a:t>bitlines</a:t>
            </a:r>
            <a:endParaRPr lang="en-US" sz="2800" b="1" i="1" dirty="0">
              <a:solidFill>
                <a:schemeClr val="tx2">
                  <a:lumMod val="75000"/>
                </a:schemeClr>
              </a:solidFill>
            </a:endParaRPr>
          </a:p>
          <a:p>
            <a:pPr lvl="1">
              <a:lnSpc>
                <a:spcPct val="90000"/>
              </a:lnSpc>
            </a:pPr>
            <a:r>
              <a:rPr lang="en-US" sz="2800" dirty="0"/>
              <a:t>Transfer data from source to destination across </a:t>
            </a:r>
            <a:r>
              <a:rPr lang="en-US" sz="2800" b="1" i="1" dirty="0"/>
              <a:t>shared </a:t>
            </a:r>
            <a:r>
              <a:rPr lang="en-US" sz="2800" b="1" i="1" dirty="0" err="1"/>
              <a:t>bitlines</a:t>
            </a:r>
            <a:r>
              <a:rPr lang="en-US" sz="2800" dirty="0"/>
              <a:t> concurrently</a:t>
            </a:r>
          </a:p>
        </p:txBody>
      </p:sp>
      <p:cxnSp>
        <p:nvCxnSpPr>
          <p:cNvPr id="123" name="Straight Arrow Connector 122"/>
          <p:cNvCxnSpPr/>
          <p:nvPr/>
        </p:nvCxnSpPr>
        <p:spPr>
          <a:xfrm flipV="1">
            <a:off x="3871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34144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29572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5000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V="1">
            <a:off x="20428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1585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endCxn id="138"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3690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38" name="Rectangle 137"/>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39" name="Straight Arrow Connector 138"/>
          <p:cNvCxnSpPr>
            <a:stCxn id="137" idx="0"/>
          </p:cNvCxnSpPr>
          <p:nvPr/>
        </p:nvCxnSpPr>
        <p:spPr>
          <a:xfrm flipV="1">
            <a:off x="3873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Rectangle 152"/>
          <p:cNvSpPr/>
          <p:nvPr/>
        </p:nvSpPr>
        <p:spPr>
          <a:xfrm>
            <a:off x="32336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4" name="Straight Arrow Connector 153"/>
          <p:cNvCxnSpPr>
            <a:stCxn id="153" idx="0"/>
          </p:cNvCxnSpPr>
          <p:nvPr/>
        </p:nvCxnSpPr>
        <p:spPr>
          <a:xfrm flipV="1">
            <a:off x="34165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5" name="Oval 154"/>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Rectangle 155"/>
          <p:cNvSpPr/>
          <p:nvPr/>
        </p:nvSpPr>
        <p:spPr>
          <a:xfrm>
            <a:off x="27764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29593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ectangle 158"/>
          <p:cNvSpPr/>
          <p:nvPr/>
        </p:nvSpPr>
        <p:spPr>
          <a:xfrm>
            <a:off x="23192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60" name="Straight Arrow Connector 159"/>
          <p:cNvCxnSpPr>
            <a:stCxn id="159" idx="0"/>
          </p:cNvCxnSpPr>
          <p:nvPr/>
        </p:nvCxnSpPr>
        <p:spPr>
          <a:xfrm flipV="1">
            <a:off x="25021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1" name="Oval 160"/>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Rectangle 161"/>
          <p:cNvSpPr/>
          <p:nvPr/>
        </p:nvSpPr>
        <p:spPr>
          <a:xfrm>
            <a:off x="18620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63" name="Straight Arrow Connector 162"/>
          <p:cNvCxnSpPr>
            <a:stCxn id="162" idx="0"/>
          </p:cNvCxnSpPr>
          <p:nvPr/>
        </p:nvCxnSpPr>
        <p:spPr>
          <a:xfrm flipV="1">
            <a:off x="20449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Rectangle 164"/>
          <p:cNvSpPr/>
          <p:nvPr/>
        </p:nvSpPr>
        <p:spPr>
          <a:xfrm>
            <a:off x="1404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66" name="Straight Arrow Connector 165"/>
          <p:cNvCxnSpPr>
            <a:stCxn id="165" idx="0"/>
          </p:cNvCxnSpPr>
          <p:nvPr/>
        </p:nvCxnSpPr>
        <p:spPr>
          <a:xfrm flipV="1">
            <a:off x="1587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8" name="Straight Arrow Connector 167"/>
          <p:cNvCxnSpPr>
            <a:endCxn id="169" idx="3"/>
          </p:cNvCxnSpPr>
          <p:nvPr/>
        </p:nvCxnSpPr>
        <p:spPr>
          <a:xfrm flipH="1">
            <a:off x="1280160" y="33946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914400" y="32117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70" name="Oval 169"/>
          <p:cNvSpPr/>
          <p:nvPr/>
        </p:nvSpPr>
        <p:spPr>
          <a:xfrm>
            <a:off x="3695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32384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27812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23240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8668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409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8" name="Straight Arrow Connector 177"/>
          <p:cNvCxnSpPr>
            <a:endCxn id="179" idx="3"/>
          </p:cNvCxnSpPr>
          <p:nvPr/>
        </p:nvCxnSpPr>
        <p:spPr>
          <a:xfrm flipH="1">
            <a:off x="1280160" y="38518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a:xfrm>
            <a:off x="914400" y="36689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81" name="Oval 180"/>
          <p:cNvSpPr/>
          <p:nvPr/>
        </p:nvSpPr>
        <p:spPr>
          <a:xfrm>
            <a:off x="3695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Oval 181"/>
          <p:cNvSpPr/>
          <p:nvPr/>
        </p:nvSpPr>
        <p:spPr>
          <a:xfrm>
            <a:off x="32384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Oval 182"/>
          <p:cNvSpPr/>
          <p:nvPr/>
        </p:nvSpPr>
        <p:spPr>
          <a:xfrm>
            <a:off x="27812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Oval 184"/>
          <p:cNvSpPr/>
          <p:nvPr/>
        </p:nvSpPr>
        <p:spPr>
          <a:xfrm>
            <a:off x="23240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Oval 185"/>
          <p:cNvSpPr/>
          <p:nvPr/>
        </p:nvSpPr>
        <p:spPr>
          <a:xfrm>
            <a:off x="18668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Oval 191"/>
          <p:cNvSpPr/>
          <p:nvPr/>
        </p:nvSpPr>
        <p:spPr>
          <a:xfrm>
            <a:off x="1409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3" name="Straight Arrow Connector 192"/>
          <p:cNvCxnSpPr>
            <a:endCxn id="194" idx="3"/>
          </p:cNvCxnSpPr>
          <p:nvPr/>
        </p:nvCxnSpPr>
        <p:spPr>
          <a:xfrm flipH="1">
            <a:off x="1280160" y="43090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4" name="Rectangle 193"/>
          <p:cNvSpPr/>
          <p:nvPr/>
        </p:nvSpPr>
        <p:spPr>
          <a:xfrm>
            <a:off x="914400" y="41261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95" name="Oval 194"/>
          <p:cNvSpPr/>
          <p:nvPr/>
        </p:nvSpPr>
        <p:spPr>
          <a:xfrm>
            <a:off x="3695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Oval 195"/>
          <p:cNvSpPr/>
          <p:nvPr/>
        </p:nvSpPr>
        <p:spPr>
          <a:xfrm>
            <a:off x="32384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Oval 196"/>
          <p:cNvSpPr/>
          <p:nvPr/>
        </p:nvSpPr>
        <p:spPr>
          <a:xfrm>
            <a:off x="27812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Oval 197"/>
          <p:cNvSpPr/>
          <p:nvPr/>
        </p:nvSpPr>
        <p:spPr>
          <a:xfrm>
            <a:off x="23240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Oval 198"/>
          <p:cNvSpPr/>
          <p:nvPr/>
        </p:nvSpPr>
        <p:spPr>
          <a:xfrm>
            <a:off x="18668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1409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4" name="Straight Arrow Connector 213"/>
          <p:cNvCxnSpPr>
            <a:endCxn id="215"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6" name="Oval 215"/>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Oval 218"/>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Oval 219"/>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Oval 220"/>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2" name="Straight Arrow Connector 221"/>
          <p:cNvCxnSpPr>
            <a:endCxn id="223" idx="3"/>
          </p:cNvCxnSpPr>
          <p:nvPr/>
        </p:nvCxnSpPr>
        <p:spPr>
          <a:xfrm flipH="1">
            <a:off x="1280160" y="56044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3" name="Rectangle 222"/>
          <p:cNvSpPr/>
          <p:nvPr/>
        </p:nvSpPr>
        <p:spPr>
          <a:xfrm>
            <a:off x="914400" y="54215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Oval 230"/>
          <p:cNvSpPr/>
          <p:nvPr/>
        </p:nvSpPr>
        <p:spPr>
          <a:xfrm>
            <a:off x="3695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32384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27812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23240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Oval 234"/>
          <p:cNvSpPr/>
          <p:nvPr/>
        </p:nvSpPr>
        <p:spPr>
          <a:xfrm>
            <a:off x="18668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1409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7" name="Straight Arrow Connector 236"/>
          <p:cNvCxnSpPr/>
          <p:nvPr/>
        </p:nvCxnSpPr>
        <p:spPr>
          <a:xfrm>
            <a:off x="4406366" y="5029200"/>
            <a:ext cx="0" cy="683929"/>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4330168" y="4947563"/>
            <a:ext cx="76198" cy="81637"/>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V="1">
            <a:off x="4330168" y="5713129"/>
            <a:ext cx="76198" cy="83508"/>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4419600" y="5181598"/>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9BBB59">
                    <a:lumMod val="50000"/>
                  </a:srgbClr>
                </a:solidFill>
                <a:effectLst/>
                <a:uLnTx/>
                <a:uFillTx/>
                <a:latin typeface="Calibri"/>
                <a:ea typeface="+mn-ea"/>
                <a:cs typeface="+mn-cs"/>
              </a:rPr>
              <a:t>Near Segment</a:t>
            </a:r>
          </a:p>
        </p:txBody>
      </p:sp>
      <p:cxnSp>
        <p:nvCxnSpPr>
          <p:cNvPr id="247" name="Straight Arrow Connector 246"/>
          <p:cNvCxnSpPr/>
          <p:nvPr/>
        </p:nvCxnSpPr>
        <p:spPr>
          <a:xfrm>
            <a:off x="4419598" y="2819400"/>
            <a:ext cx="0" cy="1592892"/>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flipV="1">
            <a:off x="4343400" y="273776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V="1">
            <a:off x="4343400" y="4412292"/>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0" name="Rectangle 249"/>
          <p:cNvSpPr/>
          <p:nvPr/>
        </p:nvSpPr>
        <p:spPr>
          <a:xfrm>
            <a:off x="4432832" y="3429000"/>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Calibri"/>
                <a:ea typeface="+mn-ea"/>
                <a:cs typeface="+mn-cs"/>
              </a:rPr>
              <a:t>Far Segment</a:t>
            </a:r>
          </a:p>
        </p:txBody>
      </p:sp>
      <p:sp>
        <p:nvSpPr>
          <p:cNvPr id="251" name="Rectangle 250"/>
          <p:cNvSpPr/>
          <p:nvPr/>
        </p:nvSpPr>
        <p:spPr>
          <a:xfrm>
            <a:off x="4419600" y="4495799"/>
            <a:ext cx="4114800" cy="45176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Isolation Transistor</a:t>
            </a:r>
          </a:p>
        </p:txBody>
      </p:sp>
      <p:sp>
        <p:nvSpPr>
          <p:cNvPr id="252" name="Rectangle 251"/>
          <p:cNvSpPr/>
          <p:nvPr/>
        </p:nvSpPr>
        <p:spPr>
          <a:xfrm>
            <a:off x="4419599" y="5867398"/>
            <a:ext cx="357337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Sense Amplifier</a:t>
            </a:r>
          </a:p>
        </p:txBody>
      </p:sp>
      <p:cxnSp>
        <p:nvCxnSpPr>
          <p:cNvPr id="254" name="Straight Arrow Connector 253"/>
          <p:cNvCxnSpPr>
            <a:endCxn id="255" idx="3"/>
          </p:cNvCxnSpPr>
          <p:nvPr/>
        </p:nvCxnSpPr>
        <p:spPr>
          <a:xfrm flipH="1">
            <a:off x="1280160" y="33946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a:xfrm>
            <a:off x="914400" y="32117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55"/>
          <p:cNvSpPr/>
          <p:nvPr/>
        </p:nvSpPr>
        <p:spPr>
          <a:xfrm>
            <a:off x="3695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32384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27812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23240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18668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1409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2" name="Straight Arrow Connector 261"/>
          <p:cNvCxnSpPr>
            <a:endCxn id="263" idx="3"/>
          </p:cNvCxnSpPr>
          <p:nvPr/>
        </p:nvCxnSpPr>
        <p:spPr>
          <a:xfrm flipH="1">
            <a:off x="1280160" y="38518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3" name="Rectangle 262"/>
          <p:cNvSpPr/>
          <p:nvPr/>
        </p:nvSpPr>
        <p:spPr>
          <a:xfrm>
            <a:off x="914400" y="36689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63"/>
          <p:cNvSpPr/>
          <p:nvPr/>
        </p:nvSpPr>
        <p:spPr>
          <a:xfrm>
            <a:off x="3695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32384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27812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Oval 266"/>
          <p:cNvSpPr/>
          <p:nvPr/>
        </p:nvSpPr>
        <p:spPr>
          <a:xfrm>
            <a:off x="23240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Oval 267"/>
          <p:cNvSpPr/>
          <p:nvPr/>
        </p:nvSpPr>
        <p:spPr>
          <a:xfrm>
            <a:off x="18668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Oval 268"/>
          <p:cNvSpPr/>
          <p:nvPr/>
        </p:nvSpPr>
        <p:spPr>
          <a:xfrm>
            <a:off x="1409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0" name="Straight Arrow Connector 269"/>
          <p:cNvCxnSpPr>
            <a:endCxn id="271" idx="3"/>
          </p:cNvCxnSpPr>
          <p:nvPr/>
        </p:nvCxnSpPr>
        <p:spPr>
          <a:xfrm flipH="1">
            <a:off x="1280160" y="43090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1" name="Rectangle 270"/>
          <p:cNvSpPr/>
          <p:nvPr/>
        </p:nvSpPr>
        <p:spPr>
          <a:xfrm>
            <a:off x="914400" y="41261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71"/>
          <p:cNvSpPr/>
          <p:nvPr/>
        </p:nvSpPr>
        <p:spPr>
          <a:xfrm>
            <a:off x="3695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32384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4" name="Oval 273"/>
          <p:cNvSpPr/>
          <p:nvPr/>
        </p:nvSpPr>
        <p:spPr>
          <a:xfrm>
            <a:off x="27812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5" name="Oval 274"/>
          <p:cNvSpPr/>
          <p:nvPr/>
        </p:nvSpPr>
        <p:spPr>
          <a:xfrm>
            <a:off x="23240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6" name="Oval 275"/>
          <p:cNvSpPr/>
          <p:nvPr/>
        </p:nvSpPr>
        <p:spPr>
          <a:xfrm>
            <a:off x="18668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1409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Rectangle 277"/>
          <p:cNvSpPr/>
          <p:nvPr/>
        </p:nvSpPr>
        <p:spPr>
          <a:xfrm>
            <a:off x="1404853" y="58674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79" name="Straight Arrow Connector 278"/>
          <p:cNvCxnSpPr/>
          <p:nvPr/>
        </p:nvCxnSpPr>
        <p:spPr>
          <a:xfrm flipV="1">
            <a:off x="3871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flipV="1">
            <a:off x="34144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V="1">
            <a:off x="29572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flipV="1">
            <a:off x="25000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flipV="1">
            <a:off x="20428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flipV="1">
            <a:off x="1585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a:endCxn id="287"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36908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87" name="Rectangle 286"/>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87"/>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9" name="Rectangle 288"/>
          <p:cNvSpPr/>
          <p:nvPr/>
        </p:nvSpPr>
        <p:spPr>
          <a:xfrm>
            <a:off x="32336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89"/>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1" name="Rectangle 290"/>
          <p:cNvSpPr/>
          <p:nvPr/>
        </p:nvSpPr>
        <p:spPr>
          <a:xfrm>
            <a:off x="27764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91"/>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3" name="Rectangle 292"/>
          <p:cNvSpPr/>
          <p:nvPr/>
        </p:nvSpPr>
        <p:spPr>
          <a:xfrm>
            <a:off x="23192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93"/>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5" name="Rectangle 294"/>
          <p:cNvSpPr/>
          <p:nvPr/>
        </p:nvSpPr>
        <p:spPr>
          <a:xfrm>
            <a:off x="18620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95"/>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8" name="Straight Arrow Connector 297"/>
          <p:cNvCxnSpPr>
            <a:endCxn id="299" idx="3"/>
          </p:cNvCxnSpPr>
          <p:nvPr/>
        </p:nvCxnSpPr>
        <p:spPr>
          <a:xfrm flipH="1">
            <a:off x="1280160" y="56044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914400" y="54215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99"/>
          <p:cNvSpPr/>
          <p:nvPr/>
        </p:nvSpPr>
        <p:spPr>
          <a:xfrm>
            <a:off x="3695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32384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27812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3240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8668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409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6" name="Straight Arrow Connector 305"/>
          <p:cNvCxnSpPr>
            <a:stCxn id="286" idx="0"/>
          </p:cNvCxnSpPr>
          <p:nvPr/>
        </p:nvCxnSpPr>
        <p:spPr>
          <a:xfrm flipV="1">
            <a:off x="38737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a:stCxn id="289" idx="0"/>
          </p:cNvCxnSpPr>
          <p:nvPr/>
        </p:nvCxnSpPr>
        <p:spPr>
          <a:xfrm flipV="1">
            <a:off x="34165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flipV="1">
            <a:off x="2959333"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flipV="1">
            <a:off x="2497705"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a:stCxn id="295" idx="0"/>
          </p:cNvCxnSpPr>
          <p:nvPr/>
        </p:nvCxnSpPr>
        <p:spPr>
          <a:xfrm flipV="1">
            <a:off x="20449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V="1">
            <a:off x="1587733" y="4874996"/>
            <a:ext cx="0" cy="97852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a:endCxn id="313"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13" name="Rectangle 312"/>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14" name="Oval 313"/>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7" name="Rectangle 326"/>
          <p:cNvSpPr/>
          <p:nvPr/>
        </p:nvSpPr>
        <p:spPr>
          <a:xfrm>
            <a:off x="1402080" y="274222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Source</a:t>
            </a:r>
          </a:p>
        </p:txBody>
      </p:sp>
      <p:sp>
        <p:nvSpPr>
          <p:cNvPr id="328" name="Rectangle 327"/>
          <p:cNvSpPr/>
          <p:nvPr/>
        </p:nvSpPr>
        <p:spPr>
          <a:xfrm>
            <a:off x="1401651" y="496858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Destination</a:t>
            </a:r>
          </a:p>
        </p:txBody>
      </p:sp>
      <p:grpSp>
        <p:nvGrpSpPr>
          <p:cNvPr id="329" name="Group 328"/>
          <p:cNvGrpSpPr/>
          <p:nvPr/>
        </p:nvGrpSpPr>
        <p:grpSpPr>
          <a:xfrm>
            <a:off x="1416801" y="2756813"/>
            <a:ext cx="2651760" cy="2585086"/>
            <a:chOff x="9533989" y="3384689"/>
            <a:chExt cx="2651760" cy="2585086"/>
          </a:xfrm>
        </p:grpSpPr>
        <p:cxnSp>
          <p:nvCxnSpPr>
            <p:cNvPr id="330" name="Straight Arrow Connector 329"/>
            <p:cNvCxnSpPr>
              <a:endCxn id="336" idx="4"/>
            </p:cNvCxnSpPr>
            <p:nvPr/>
          </p:nvCxnSpPr>
          <p:spPr>
            <a:xfrm flipV="1">
              <a:off x="9710059" y="3750449"/>
              <a:ext cx="6810" cy="14591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31" name="Oval 330"/>
            <p:cNvSpPr/>
            <p:nvPr/>
          </p:nvSpPr>
          <p:spPr>
            <a:xfrm>
              <a:off x="118199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113627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109055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104483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5" name="Oval 334"/>
            <p:cNvSpPr/>
            <p:nvPr/>
          </p:nvSpPr>
          <p:spPr>
            <a:xfrm>
              <a:off x="99911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6" name="Oval 335"/>
            <p:cNvSpPr/>
            <p:nvPr/>
          </p:nvSpPr>
          <p:spPr>
            <a:xfrm>
              <a:off x="95339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7" name="Straight Arrow Connector 336"/>
            <p:cNvCxnSpPr>
              <a:stCxn id="343" idx="4"/>
            </p:cNvCxnSpPr>
            <p:nvPr/>
          </p:nvCxnSpPr>
          <p:spPr>
            <a:xfrm flipH="1" flipV="1">
              <a:off x="119981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a:stCxn id="344" idx="4"/>
            </p:cNvCxnSpPr>
            <p:nvPr/>
          </p:nvCxnSpPr>
          <p:spPr>
            <a:xfrm flipH="1" flipV="1">
              <a:off x="115409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9" name="Straight Arrow Connector 338"/>
            <p:cNvCxnSpPr>
              <a:stCxn id="345" idx="4"/>
            </p:cNvCxnSpPr>
            <p:nvPr/>
          </p:nvCxnSpPr>
          <p:spPr>
            <a:xfrm flipH="1" flipV="1">
              <a:off x="11083706" y="5512576"/>
              <a:ext cx="4763" cy="457199"/>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a:stCxn id="346" idx="4"/>
            </p:cNvCxnSpPr>
            <p:nvPr/>
          </p:nvCxnSpPr>
          <p:spPr>
            <a:xfrm flipH="1" flipV="1">
              <a:off x="10622078" y="5512576"/>
              <a:ext cx="9191" cy="457199"/>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1" name="Straight Arrow Connector 340"/>
            <p:cNvCxnSpPr>
              <a:stCxn id="347" idx="4"/>
            </p:cNvCxnSpPr>
            <p:nvPr/>
          </p:nvCxnSpPr>
          <p:spPr>
            <a:xfrm flipH="1" flipV="1">
              <a:off x="101693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a:stCxn id="348" idx="4"/>
            </p:cNvCxnSpPr>
            <p:nvPr/>
          </p:nvCxnSpPr>
          <p:spPr>
            <a:xfrm flipH="1" flipV="1">
              <a:off x="97121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43" name="Oval 342"/>
            <p:cNvSpPr/>
            <p:nvPr/>
          </p:nvSpPr>
          <p:spPr>
            <a:xfrm>
              <a:off x="118199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4" name="Oval 343"/>
            <p:cNvSpPr/>
            <p:nvPr/>
          </p:nvSpPr>
          <p:spPr>
            <a:xfrm>
              <a:off x="113627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5" name="Oval 344"/>
            <p:cNvSpPr/>
            <p:nvPr/>
          </p:nvSpPr>
          <p:spPr>
            <a:xfrm>
              <a:off x="109055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104483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7" name="Oval 346"/>
            <p:cNvSpPr/>
            <p:nvPr/>
          </p:nvSpPr>
          <p:spPr>
            <a:xfrm>
              <a:off x="99911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8" name="Oval 347"/>
            <p:cNvSpPr/>
            <p:nvPr/>
          </p:nvSpPr>
          <p:spPr>
            <a:xfrm>
              <a:off x="95339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9" name="Straight Arrow Connector 348"/>
            <p:cNvCxnSpPr>
              <a:endCxn id="335" idx="4"/>
            </p:cNvCxnSpPr>
            <p:nvPr/>
          </p:nvCxnSpPr>
          <p:spPr>
            <a:xfrm flipV="1">
              <a:off x="10162808" y="3750449"/>
              <a:ext cx="11261" cy="1507351"/>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a:endCxn id="334" idx="4"/>
            </p:cNvCxnSpPr>
            <p:nvPr/>
          </p:nvCxnSpPr>
          <p:spPr>
            <a:xfrm flipV="1">
              <a:off x="10622280" y="3750449"/>
              <a:ext cx="8989" cy="14615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a:endCxn id="333" idx="4"/>
            </p:cNvCxnSpPr>
            <p:nvPr/>
          </p:nvCxnSpPr>
          <p:spPr>
            <a:xfrm flipV="1">
              <a:off x="11077208" y="3750449"/>
              <a:ext cx="11261" cy="1433869"/>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2" name="Straight Arrow Connector 351"/>
            <p:cNvCxnSpPr>
              <a:endCxn id="332" idx="4"/>
            </p:cNvCxnSpPr>
            <p:nvPr/>
          </p:nvCxnSpPr>
          <p:spPr>
            <a:xfrm flipV="1">
              <a:off x="11534408" y="3750449"/>
              <a:ext cx="11261" cy="14615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3" name="Straight Arrow Connector 352"/>
            <p:cNvCxnSpPr>
              <a:endCxn id="331" idx="4"/>
            </p:cNvCxnSpPr>
            <p:nvPr/>
          </p:nvCxnSpPr>
          <p:spPr>
            <a:xfrm flipV="1">
              <a:off x="12000487" y="3750449"/>
              <a:ext cx="2382" cy="14591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354" name="Group 353"/>
            <p:cNvGrpSpPr/>
            <p:nvPr/>
          </p:nvGrpSpPr>
          <p:grpSpPr>
            <a:xfrm>
              <a:off x="9704481" y="5210175"/>
              <a:ext cx="2289399" cy="304800"/>
              <a:chOff x="1571327" y="4572000"/>
              <a:chExt cx="2289399" cy="304800"/>
            </a:xfrm>
          </p:grpSpPr>
          <p:cxnSp>
            <p:nvCxnSpPr>
              <p:cNvPr id="355" name="Straight Arrow Connector 354"/>
              <p:cNvCxnSpPr/>
              <p:nvPr/>
            </p:nvCxnSpPr>
            <p:spPr>
              <a:xfrm flipV="1">
                <a:off x="1571327" y="4572000"/>
                <a:ext cx="0" cy="304800"/>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p:nvPr/>
            </p:nvCxnSpPr>
            <p:spPr>
              <a:xfrm flipH="1" flipV="1">
                <a:off x="2029654" y="4573804"/>
                <a:ext cx="685"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7" name="Straight Arrow Connector 356"/>
              <p:cNvCxnSpPr/>
              <p:nvPr/>
            </p:nvCxnSpPr>
            <p:spPr>
              <a:xfrm flipH="1" flipV="1">
                <a:off x="2486854" y="4573804"/>
                <a:ext cx="2272"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flipH="1" flipV="1">
                <a:off x="2944054" y="4573804"/>
                <a:ext cx="2272"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flipH="1" flipV="1">
                <a:off x="3401254" y="4573804"/>
                <a:ext cx="2272"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flipH="1" flipV="1">
                <a:off x="3860501" y="4572000"/>
                <a:ext cx="225" cy="302996"/>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grpSp>
      </p:grpSp>
      <p:grpSp>
        <p:nvGrpSpPr>
          <p:cNvPr id="187" name="Group 186"/>
          <p:cNvGrpSpPr/>
          <p:nvPr/>
        </p:nvGrpSpPr>
        <p:grpSpPr>
          <a:xfrm>
            <a:off x="1580802" y="4572000"/>
            <a:ext cx="2294162" cy="304800"/>
            <a:chOff x="1725846" y="4724400"/>
            <a:chExt cx="2294162" cy="304800"/>
          </a:xfrm>
        </p:grpSpPr>
        <p:cxnSp>
          <p:nvCxnSpPr>
            <p:cNvPr id="188" name="Straight Arrow Connector 187"/>
            <p:cNvCxnSpPr/>
            <p:nvPr/>
          </p:nvCxnSpPr>
          <p:spPr>
            <a:xfrm flipV="1">
              <a:off x="1725846" y="4724400"/>
              <a:ext cx="6931" cy="304800"/>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flipV="1">
              <a:off x="2187930" y="4724400"/>
              <a:ext cx="1691" cy="302996"/>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V="1">
              <a:off x="2648408" y="4726204"/>
              <a:ext cx="0"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31023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flipV="1">
              <a:off x="35595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flipV="1">
              <a:off x="40167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159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2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p:bldP spid="32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 name="Group 293"/>
          <p:cNvGrpSpPr/>
          <p:nvPr/>
        </p:nvGrpSpPr>
        <p:grpSpPr>
          <a:xfrm>
            <a:off x="1588645" y="4553876"/>
            <a:ext cx="2289399" cy="304800"/>
            <a:chOff x="1571327" y="4572000"/>
            <a:chExt cx="2289399" cy="304800"/>
          </a:xfrm>
        </p:grpSpPr>
        <p:cxnSp>
          <p:nvCxnSpPr>
            <p:cNvPr id="295" name="Straight Arrow Connector 294"/>
            <p:cNvCxnSpPr/>
            <p:nvPr/>
          </p:nvCxnSpPr>
          <p:spPr>
            <a:xfrm flipV="1">
              <a:off x="1571327" y="4572000"/>
              <a:ext cx="0" cy="304800"/>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flipH="1" flipV="1">
              <a:off x="2029654" y="4573804"/>
              <a:ext cx="685"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p:nvPr/>
          </p:nvCxnSpPr>
          <p:spPr>
            <a:xfrm flipH="1" flipV="1">
              <a:off x="2486854" y="4573804"/>
              <a:ext cx="2272"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flipH="1" flipV="1">
              <a:off x="2944054" y="4573804"/>
              <a:ext cx="2272"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H="1" flipV="1">
              <a:off x="3401254" y="4573804"/>
              <a:ext cx="2272"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H="1" flipV="1">
              <a:off x="3860501" y="4572000"/>
              <a:ext cx="225" cy="302996"/>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 y="0"/>
            <a:ext cx="9143999" cy="838200"/>
          </a:xfrm>
        </p:spPr>
        <p:txBody>
          <a:bodyPr>
            <a:normAutofit/>
          </a:bodyPr>
          <a:lstStyle/>
          <a:p>
            <a:r>
              <a:rPr lang="en-US" dirty="0"/>
              <a:t>   Inter-Segment Migration</a:t>
            </a:r>
          </a:p>
        </p:txBody>
      </p:sp>
      <p:grpSp>
        <p:nvGrpSpPr>
          <p:cNvPr id="4" name="Group 3"/>
          <p:cNvGrpSpPr/>
          <p:nvPr/>
        </p:nvGrpSpPr>
        <p:grpSpPr>
          <a:xfrm>
            <a:off x="4330168" y="2737763"/>
            <a:ext cx="4204232" cy="3510637"/>
            <a:chOff x="4330168" y="2737763"/>
            <a:chExt cx="4204232" cy="3510637"/>
          </a:xfrm>
        </p:grpSpPr>
        <p:cxnSp>
          <p:nvCxnSpPr>
            <p:cNvPr id="176" name="Straight Arrow Connector 175"/>
            <p:cNvCxnSpPr/>
            <p:nvPr/>
          </p:nvCxnSpPr>
          <p:spPr>
            <a:xfrm>
              <a:off x="4406366" y="5029200"/>
              <a:ext cx="0" cy="683929"/>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flipV="1">
              <a:off x="4330168" y="4947563"/>
              <a:ext cx="76198" cy="81637"/>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4330168" y="5713129"/>
              <a:ext cx="76198" cy="83508"/>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4419600" y="5181598"/>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9BBB59">
                      <a:lumMod val="50000"/>
                    </a:srgbClr>
                  </a:solidFill>
                  <a:effectLst/>
                  <a:uLnTx/>
                  <a:uFillTx/>
                  <a:latin typeface="Calibri"/>
                  <a:ea typeface="+mn-ea"/>
                  <a:cs typeface="+mn-cs"/>
                </a:rPr>
                <a:t>Near Segment</a:t>
              </a:r>
            </a:p>
          </p:txBody>
        </p:sp>
        <p:cxnSp>
          <p:nvCxnSpPr>
            <p:cNvPr id="187" name="Straight Arrow Connector 186"/>
            <p:cNvCxnSpPr/>
            <p:nvPr/>
          </p:nvCxnSpPr>
          <p:spPr>
            <a:xfrm>
              <a:off x="4419598" y="2819400"/>
              <a:ext cx="0" cy="1592892"/>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flipV="1">
              <a:off x="4343400" y="273776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4343400" y="4412292"/>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4432832" y="3429000"/>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Calibri"/>
                  <a:ea typeface="+mn-ea"/>
                  <a:cs typeface="+mn-cs"/>
                </a:rPr>
                <a:t>Far Segment</a:t>
              </a:r>
            </a:p>
          </p:txBody>
        </p:sp>
        <p:sp>
          <p:nvSpPr>
            <p:cNvPr id="191" name="Rectangle 190"/>
            <p:cNvSpPr/>
            <p:nvPr/>
          </p:nvSpPr>
          <p:spPr>
            <a:xfrm>
              <a:off x="4419600" y="4495799"/>
              <a:ext cx="4114800" cy="45176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Isolation Transistor</a:t>
              </a:r>
            </a:p>
          </p:txBody>
        </p:sp>
        <p:sp>
          <p:nvSpPr>
            <p:cNvPr id="192" name="Rectangle 191"/>
            <p:cNvSpPr/>
            <p:nvPr/>
          </p:nvSpPr>
          <p:spPr>
            <a:xfrm>
              <a:off x="4419599" y="5867398"/>
              <a:ext cx="357337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193" name="Group 192"/>
          <p:cNvGrpSpPr/>
          <p:nvPr/>
        </p:nvGrpSpPr>
        <p:grpSpPr>
          <a:xfrm>
            <a:off x="914400" y="2590800"/>
            <a:ext cx="3309853" cy="3644089"/>
            <a:chOff x="2628900" y="6744453"/>
            <a:chExt cx="3309853" cy="3644089"/>
          </a:xfrm>
        </p:grpSpPr>
        <p:cxnSp>
          <p:nvCxnSpPr>
            <p:cNvPr id="194" name="Straight Arrow Connector 193"/>
            <p:cNvCxnSpPr>
              <a:endCxn id="195" idx="3"/>
            </p:cNvCxnSpPr>
            <p:nvPr/>
          </p:nvCxnSpPr>
          <p:spPr>
            <a:xfrm flipH="1">
              <a:off x="2994660" y="75482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2628900" y="73653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96" name="Oval 195"/>
            <p:cNvSpPr/>
            <p:nvPr/>
          </p:nvSpPr>
          <p:spPr>
            <a:xfrm>
              <a:off x="54101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Oval 196"/>
            <p:cNvSpPr/>
            <p:nvPr/>
          </p:nvSpPr>
          <p:spPr>
            <a:xfrm>
              <a:off x="49529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Oval 197"/>
            <p:cNvSpPr/>
            <p:nvPr/>
          </p:nvSpPr>
          <p:spPr>
            <a:xfrm>
              <a:off x="44957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Oval 198"/>
            <p:cNvSpPr/>
            <p:nvPr/>
          </p:nvSpPr>
          <p:spPr>
            <a:xfrm>
              <a:off x="40385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35813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31241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8" name="Straight Arrow Connector 217"/>
            <p:cNvCxnSpPr>
              <a:endCxn id="219" idx="3"/>
            </p:cNvCxnSpPr>
            <p:nvPr/>
          </p:nvCxnSpPr>
          <p:spPr>
            <a:xfrm flipH="1">
              <a:off x="2994660" y="80054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2628900" y="78225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0" name="Oval 219"/>
            <p:cNvSpPr/>
            <p:nvPr/>
          </p:nvSpPr>
          <p:spPr>
            <a:xfrm>
              <a:off x="54101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Oval 220"/>
            <p:cNvSpPr/>
            <p:nvPr/>
          </p:nvSpPr>
          <p:spPr>
            <a:xfrm>
              <a:off x="49529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Oval 221"/>
            <p:cNvSpPr/>
            <p:nvPr/>
          </p:nvSpPr>
          <p:spPr>
            <a:xfrm>
              <a:off x="44957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40385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35813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31241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6" name="Straight Arrow Connector 225"/>
            <p:cNvCxnSpPr>
              <a:endCxn id="227" idx="3"/>
            </p:cNvCxnSpPr>
            <p:nvPr/>
          </p:nvCxnSpPr>
          <p:spPr>
            <a:xfrm flipH="1">
              <a:off x="2994660" y="84626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2628900" y="82797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8" name="Oval 227"/>
            <p:cNvSpPr/>
            <p:nvPr/>
          </p:nvSpPr>
          <p:spPr>
            <a:xfrm>
              <a:off x="54101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Oval 228"/>
            <p:cNvSpPr/>
            <p:nvPr/>
          </p:nvSpPr>
          <p:spPr>
            <a:xfrm>
              <a:off x="49529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44957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40385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35813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31241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Rectangle 240"/>
            <p:cNvSpPr/>
            <p:nvPr/>
          </p:nvSpPr>
          <p:spPr>
            <a:xfrm>
              <a:off x="3119353" y="10021053"/>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2" name="Straight Arrow Connector 241"/>
            <p:cNvCxnSpPr/>
            <p:nvPr/>
          </p:nvCxnSpPr>
          <p:spPr>
            <a:xfrm flipV="1">
              <a:off x="55861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flipV="1">
              <a:off x="51289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V="1">
              <a:off x="46717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flipV="1">
              <a:off x="42145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V="1">
              <a:off x="37573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flipV="1">
              <a:off x="33001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endCxn id="250" idx="3"/>
            </p:cNvCxnSpPr>
            <p:nvPr/>
          </p:nvCxnSpPr>
          <p:spPr>
            <a:xfrm flipH="1">
              <a:off x="2994660" y="7081537"/>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54053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0" name="Rectangle 249"/>
            <p:cNvSpPr/>
            <p:nvPr/>
          </p:nvSpPr>
          <p:spPr>
            <a:xfrm>
              <a:off x="2628900" y="6898657"/>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50"/>
            <p:cNvSpPr/>
            <p:nvPr/>
          </p:nvSpPr>
          <p:spPr>
            <a:xfrm>
              <a:off x="54101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2" name="Rectangle 251"/>
            <p:cNvSpPr/>
            <p:nvPr/>
          </p:nvSpPr>
          <p:spPr>
            <a:xfrm>
              <a:off x="49481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49529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Rectangle 253"/>
            <p:cNvSpPr/>
            <p:nvPr/>
          </p:nvSpPr>
          <p:spPr>
            <a:xfrm>
              <a:off x="44909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54"/>
            <p:cNvSpPr/>
            <p:nvPr/>
          </p:nvSpPr>
          <p:spPr>
            <a:xfrm>
              <a:off x="44957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Rectangle 255"/>
            <p:cNvSpPr/>
            <p:nvPr/>
          </p:nvSpPr>
          <p:spPr>
            <a:xfrm>
              <a:off x="40337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56"/>
            <p:cNvSpPr/>
            <p:nvPr/>
          </p:nvSpPr>
          <p:spPr>
            <a:xfrm>
              <a:off x="40385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Rectangle 257"/>
            <p:cNvSpPr/>
            <p:nvPr/>
          </p:nvSpPr>
          <p:spPr>
            <a:xfrm>
              <a:off x="35765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58"/>
            <p:cNvSpPr/>
            <p:nvPr/>
          </p:nvSpPr>
          <p:spPr>
            <a:xfrm>
              <a:off x="35813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31241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1" name="Straight Arrow Connector 260"/>
            <p:cNvCxnSpPr>
              <a:endCxn id="262" idx="3"/>
            </p:cNvCxnSpPr>
            <p:nvPr/>
          </p:nvCxnSpPr>
          <p:spPr>
            <a:xfrm flipH="1">
              <a:off x="2994660" y="97580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2" name="Rectangle 261"/>
            <p:cNvSpPr/>
            <p:nvPr/>
          </p:nvSpPr>
          <p:spPr>
            <a:xfrm>
              <a:off x="2628900" y="95751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62"/>
            <p:cNvSpPr/>
            <p:nvPr/>
          </p:nvSpPr>
          <p:spPr>
            <a:xfrm>
              <a:off x="54101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49529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44957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40385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Oval 266"/>
            <p:cNvSpPr/>
            <p:nvPr/>
          </p:nvSpPr>
          <p:spPr>
            <a:xfrm>
              <a:off x="35813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Oval 267"/>
            <p:cNvSpPr/>
            <p:nvPr/>
          </p:nvSpPr>
          <p:spPr>
            <a:xfrm>
              <a:off x="31241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9" name="Straight Arrow Connector 268"/>
            <p:cNvCxnSpPr>
              <a:stCxn id="249" idx="0"/>
            </p:cNvCxnSpPr>
            <p:nvPr/>
          </p:nvCxnSpPr>
          <p:spPr>
            <a:xfrm flipV="1">
              <a:off x="5588233" y="9028649"/>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a:stCxn id="252" idx="0"/>
            </p:cNvCxnSpPr>
            <p:nvPr/>
          </p:nvCxnSpPr>
          <p:spPr>
            <a:xfrm flipV="1">
              <a:off x="5131033" y="9028649"/>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V="1">
              <a:off x="4673833" y="9030453"/>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V="1">
              <a:off x="4212205" y="9030453"/>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a:stCxn id="258" idx="0"/>
            </p:cNvCxnSpPr>
            <p:nvPr/>
          </p:nvCxnSpPr>
          <p:spPr>
            <a:xfrm flipV="1">
              <a:off x="3759433" y="9028649"/>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V="1">
              <a:off x="3302233" y="9028649"/>
              <a:ext cx="0" cy="97852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endCxn id="276" idx="3"/>
            </p:cNvCxnSpPr>
            <p:nvPr/>
          </p:nvCxnSpPr>
          <p:spPr>
            <a:xfrm flipH="1">
              <a:off x="2994660" y="9300863"/>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Rectangle 275"/>
            <p:cNvSpPr/>
            <p:nvPr/>
          </p:nvSpPr>
          <p:spPr>
            <a:xfrm>
              <a:off x="2628900" y="9117983"/>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54101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49529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44957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40385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35813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31241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0" name="Rectangle 289"/>
          <p:cNvSpPr/>
          <p:nvPr/>
        </p:nvSpPr>
        <p:spPr>
          <a:xfrm>
            <a:off x="1402080" y="274222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Calibri"/>
              <a:ea typeface="+mn-ea"/>
              <a:cs typeface="+mn-cs"/>
            </a:endParaRPr>
          </a:p>
        </p:txBody>
      </p:sp>
      <p:sp>
        <p:nvSpPr>
          <p:cNvPr id="369" name="Rectangle 368"/>
          <p:cNvSpPr/>
          <p:nvPr/>
        </p:nvSpPr>
        <p:spPr>
          <a:xfrm>
            <a:off x="1403350" y="2743200"/>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Calibri"/>
              <a:ea typeface="+mn-ea"/>
              <a:cs typeface="+mn-cs"/>
            </a:endParaRPr>
          </a:p>
        </p:txBody>
      </p:sp>
      <p:sp>
        <p:nvSpPr>
          <p:cNvPr id="370" name="Rectangle 369"/>
          <p:cNvSpPr/>
          <p:nvPr/>
        </p:nvSpPr>
        <p:spPr>
          <a:xfrm>
            <a:off x="1402421" y="5862566"/>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Calibri"/>
              <a:ea typeface="+mn-ea"/>
              <a:cs typeface="+mn-cs"/>
            </a:endParaRPr>
          </a:p>
        </p:txBody>
      </p:sp>
      <p:sp>
        <p:nvSpPr>
          <p:cNvPr id="100" name="Content Placeholder 2"/>
          <p:cNvSpPr>
            <a:spLocks noGrp="1"/>
          </p:cNvSpPr>
          <p:nvPr>
            <p:ph idx="1"/>
          </p:nvPr>
        </p:nvSpPr>
        <p:spPr>
          <a:xfrm>
            <a:off x="305835" y="762000"/>
            <a:ext cx="8533366" cy="1981200"/>
          </a:xfrm>
        </p:spPr>
        <p:txBody>
          <a:bodyPr/>
          <a:lstStyle/>
          <a:p>
            <a:pPr>
              <a:lnSpc>
                <a:spcPct val="90000"/>
              </a:lnSpc>
            </a:pPr>
            <a:r>
              <a:rPr lang="en-US" sz="3200" b="1" dirty="0"/>
              <a:t>Our way: </a:t>
            </a:r>
          </a:p>
          <a:p>
            <a:pPr lvl="1">
              <a:lnSpc>
                <a:spcPct val="90000"/>
              </a:lnSpc>
            </a:pPr>
            <a:r>
              <a:rPr lang="en-US" sz="2800" dirty="0">
                <a:solidFill>
                  <a:schemeClr val="tx2">
                    <a:lumMod val="75000"/>
                  </a:schemeClr>
                </a:solidFill>
              </a:rPr>
              <a:t>Source and destination cells </a:t>
            </a:r>
            <a:r>
              <a:rPr lang="en-US" sz="2800" b="1" i="1" dirty="0">
                <a:solidFill>
                  <a:schemeClr val="tx2">
                    <a:lumMod val="75000"/>
                  </a:schemeClr>
                </a:solidFill>
              </a:rPr>
              <a:t>share</a:t>
            </a:r>
            <a:r>
              <a:rPr lang="en-US" sz="2800" dirty="0">
                <a:solidFill>
                  <a:schemeClr val="tx2">
                    <a:lumMod val="75000"/>
                  </a:schemeClr>
                </a:solidFill>
              </a:rPr>
              <a:t> </a:t>
            </a:r>
            <a:r>
              <a:rPr lang="en-US" sz="2800" b="1" i="1" dirty="0" err="1">
                <a:solidFill>
                  <a:schemeClr val="tx2">
                    <a:lumMod val="75000"/>
                  </a:schemeClr>
                </a:solidFill>
              </a:rPr>
              <a:t>bitlines</a:t>
            </a:r>
            <a:endParaRPr lang="en-US" sz="2800" b="1" i="1" dirty="0">
              <a:solidFill>
                <a:schemeClr val="tx2">
                  <a:lumMod val="75000"/>
                </a:schemeClr>
              </a:solidFill>
            </a:endParaRPr>
          </a:p>
          <a:p>
            <a:pPr lvl="1">
              <a:lnSpc>
                <a:spcPct val="90000"/>
              </a:lnSpc>
            </a:pPr>
            <a:r>
              <a:rPr lang="en-US" sz="2800" dirty="0"/>
              <a:t>Transfer data from source to destination across</a:t>
            </a:r>
            <a:r>
              <a:rPr lang="en-US" sz="2800" b="1" i="1" dirty="0"/>
              <a:t> shared </a:t>
            </a:r>
            <a:r>
              <a:rPr lang="en-US" sz="2800" b="1" i="1" dirty="0" err="1"/>
              <a:t>bitlines</a:t>
            </a:r>
            <a:r>
              <a:rPr lang="en-US" sz="2800" dirty="0"/>
              <a:t> concurrently</a:t>
            </a:r>
          </a:p>
        </p:txBody>
      </p:sp>
      <p:sp>
        <p:nvSpPr>
          <p:cNvPr id="292" name="Rounded Rectangular Callout 291"/>
          <p:cNvSpPr/>
          <p:nvPr/>
        </p:nvSpPr>
        <p:spPr>
          <a:xfrm>
            <a:off x="4278180" y="3851810"/>
            <a:ext cx="4713420" cy="88459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Step 2: </a:t>
            </a:r>
            <a:r>
              <a:rPr kumimoji="0" lang="en-US" sz="2800" b="0" i="0" u="none" strike="noStrike" kern="1200" cap="none" spc="0" normalizeH="0" baseline="0" noProof="0" dirty="0">
                <a:ln>
                  <a:noFill/>
                </a:ln>
                <a:solidFill>
                  <a:prstClr val="white"/>
                </a:solidFill>
                <a:effectLst/>
                <a:uLnTx/>
                <a:uFillTx/>
                <a:latin typeface="Calibri"/>
                <a:ea typeface="+mn-ea"/>
                <a:cs typeface="+mn-cs"/>
              </a:rPr>
              <a:t>Activate destination row to connect cell and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3" name="Rounded Rectangular Callout 292"/>
          <p:cNvSpPr/>
          <p:nvPr/>
        </p:nvSpPr>
        <p:spPr>
          <a:xfrm>
            <a:off x="4267200" y="1905000"/>
            <a:ext cx="4585234" cy="627340"/>
          </a:xfrm>
          <a:prstGeom prst="wedgeRoundRectCallout">
            <a:avLst>
              <a:gd name="adj1" fmla="val -51251"/>
              <a:gd name="adj2" fmla="val 11554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Step 1: </a:t>
            </a:r>
            <a:r>
              <a:rPr kumimoji="0" lang="en-US" sz="2800" b="0" i="0" u="none" strike="noStrike" kern="1200" cap="none" spc="0" normalizeH="0" baseline="0" noProof="0" dirty="0">
                <a:ln>
                  <a:noFill/>
                </a:ln>
                <a:solidFill>
                  <a:prstClr val="white"/>
                </a:solidFill>
                <a:effectLst/>
                <a:uLnTx/>
                <a:uFillTx/>
                <a:latin typeface="Calibri"/>
                <a:ea typeface="+mn-ea"/>
                <a:cs typeface="+mn-cs"/>
              </a:rPr>
              <a:t>Activate source row</a:t>
            </a:r>
          </a:p>
        </p:txBody>
      </p:sp>
      <p:sp>
        <p:nvSpPr>
          <p:cNvPr id="371" name="Content Placeholder 2"/>
          <p:cNvSpPr txBox="1">
            <a:spLocks/>
          </p:cNvSpPr>
          <p:nvPr/>
        </p:nvSpPr>
        <p:spPr>
          <a:xfrm>
            <a:off x="762000" y="3215640"/>
            <a:ext cx="8229600" cy="548640"/>
          </a:xfrm>
          <a:prstGeom prst="rect">
            <a:avLst/>
          </a:prstGeom>
          <a:solidFill>
            <a:srgbClr val="FFFF00"/>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Additional ~4ns over row access latency</a:t>
            </a:r>
          </a:p>
        </p:txBody>
      </p:sp>
      <p:sp>
        <p:nvSpPr>
          <p:cNvPr id="102" name="Content Placeholder 2"/>
          <p:cNvSpPr txBox="1">
            <a:spLocks/>
          </p:cNvSpPr>
          <p:nvPr/>
        </p:nvSpPr>
        <p:spPr>
          <a:xfrm>
            <a:off x="762000" y="2680123"/>
            <a:ext cx="8229600" cy="548640"/>
          </a:xfrm>
          <a:prstGeom prst="rect">
            <a:avLst/>
          </a:prstGeom>
          <a:solidFill>
            <a:srgbClr val="FFFF00"/>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Migration is overlapped with source row access</a:t>
            </a:r>
          </a:p>
        </p:txBody>
      </p:sp>
    </p:spTree>
    <p:extLst>
      <p:ext uri="{BB962C8B-B14F-4D97-AF65-F5344CB8AC3E}">
        <p14:creationId xmlns:p14="http://schemas.microsoft.com/office/powerpoint/2010/main" val="96062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0"/>
                                        </p:tgtEl>
                                        <p:attrNameLst>
                                          <p:attrName>style.visibility</p:attrName>
                                        </p:attrNameLst>
                                      </p:cBhvr>
                                      <p:to>
                                        <p:strVal val="visible"/>
                                      </p:to>
                                    </p:set>
                                    <p:animEffect transition="in" filter="fade">
                                      <p:cBhvr>
                                        <p:cTn id="13" dur="500"/>
                                        <p:tgtEl>
                                          <p:spTgt spid="2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9"/>
                                        </p:tgtEl>
                                        <p:attrNameLst>
                                          <p:attrName>style.visibility</p:attrName>
                                        </p:attrNameLst>
                                      </p:cBhvr>
                                      <p:to>
                                        <p:strVal val="visible"/>
                                      </p:to>
                                    </p:set>
                                    <p:animEffect transition="in" filter="fade">
                                      <p:cBhvr>
                                        <p:cTn id="16" dur="500"/>
                                        <p:tgtEl>
                                          <p:spTgt spid="36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61111E-6 0.00371 L -3.61111E-6 0.45417 " pathEditMode="relative" rAng="0" ptsTypes="AA">
                                      <p:cBhvr>
                                        <p:cTn id="20" dur="2000" fill="hold"/>
                                        <p:tgtEl>
                                          <p:spTgt spid="290"/>
                                        </p:tgtEl>
                                        <p:attrNameLst>
                                          <p:attrName>ppt_x</p:attrName>
                                          <p:attrName>ppt_y</p:attrName>
                                        </p:attrNameLst>
                                      </p:cBhvr>
                                      <p:rCtr x="0" y="22523"/>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70"/>
                                        </p:tgtEl>
                                        <p:attrNameLst>
                                          <p:attrName>style.visibility</p:attrName>
                                        </p:attrNameLst>
                                      </p:cBhvr>
                                      <p:to>
                                        <p:strVal val="visible"/>
                                      </p:to>
                                    </p:set>
                                    <p:animEffect transition="in" filter="fade">
                                      <p:cBhvr>
                                        <p:cTn id="27" dur="500"/>
                                        <p:tgtEl>
                                          <p:spTgt spid="37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3.61111E-6 -0.00463 L -3.61111E-6 -0.13148 " pathEditMode="relative" rAng="0" ptsTypes="AA">
                                      <p:cBhvr>
                                        <p:cTn id="31" dur="2000" fill="hold"/>
                                        <p:tgtEl>
                                          <p:spTgt spid="370"/>
                                        </p:tgtEl>
                                        <p:attrNameLst>
                                          <p:attrName>ppt_x</p:attrName>
                                          <p:attrName>ppt_y</p:attrName>
                                        </p:attrNameLst>
                                      </p:cBhvr>
                                      <p:rCtr x="0" y="-6343"/>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290" grpId="1" animBg="1"/>
      <p:bldP spid="369" grpId="0" animBg="1"/>
      <p:bldP spid="370" grpId="0" animBg="1"/>
      <p:bldP spid="370" grpId="1" animBg="1"/>
      <p:bldP spid="292" grpId="0" animBg="1"/>
      <p:bldP spid="293" grpId="0" animBg="1"/>
      <p:bldP spid="371" grpId="0" animBg="1"/>
      <p:bldP spid="10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5715000"/>
            <a:ext cx="8382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26228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18996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nvPr>
        </p:nvGraphicFramePr>
        <p:xfrm>
          <a:off x="873630" y="1104423"/>
          <a:ext cx="793242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 y="0"/>
            <a:ext cx="9144001" cy="838200"/>
          </a:xfrm>
        </p:spPr>
        <p:txBody>
          <a:bodyPr>
            <a:noAutofit/>
          </a:bodyPr>
          <a:lstStyle/>
          <a:p>
            <a:r>
              <a:rPr lang="en-US" sz="3900" dirty="0"/>
              <a:t> Single-Core: Varying Near Segment Length</a:t>
            </a:r>
          </a:p>
        </p:txBody>
      </p:sp>
      <p:sp>
        <p:nvSpPr>
          <p:cNvPr id="7" name="TextBox 6"/>
          <p:cNvSpPr txBox="1"/>
          <p:nvPr/>
        </p:nvSpPr>
        <p:spPr>
          <a:xfrm>
            <a:off x="360044" y="539216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
                <a:cs typeface="+mn-cs"/>
              </a:rPr>
              <a:t>By adjusting the near segment length, we can trade off cache capacity for cache latency  </a:t>
            </a:r>
          </a:p>
        </p:txBody>
      </p:sp>
      <p:sp>
        <p:nvSpPr>
          <p:cNvPr id="9" name="Left Arrow 8"/>
          <p:cNvSpPr/>
          <p:nvPr/>
        </p:nvSpPr>
        <p:spPr>
          <a:xfrm flipH="1">
            <a:off x="1709195" y="2438399"/>
            <a:ext cx="6563331" cy="874971"/>
          </a:xfrm>
          <a:prstGeom prst="lef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Larger cache capacity</a:t>
            </a:r>
          </a:p>
        </p:txBody>
      </p:sp>
      <p:sp>
        <p:nvSpPr>
          <p:cNvPr id="10" name="Left Arrow 9"/>
          <p:cNvSpPr/>
          <p:nvPr/>
        </p:nvSpPr>
        <p:spPr>
          <a:xfrm flipH="1">
            <a:off x="1709197" y="3313370"/>
            <a:ext cx="6563330" cy="87763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Higher cache access latency</a:t>
            </a:r>
          </a:p>
        </p:txBody>
      </p:sp>
      <p:sp>
        <p:nvSpPr>
          <p:cNvPr id="3" name="Oval 2"/>
          <p:cNvSpPr/>
          <p:nvPr/>
        </p:nvSpPr>
        <p:spPr>
          <a:xfrm>
            <a:off x="5360964" y="1524000"/>
            <a:ext cx="762000" cy="685800"/>
          </a:xfrm>
          <a:prstGeom prst="ellipse">
            <a:avLst/>
          </a:pr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
          <p:cNvSpPr txBox="1"/>
          <p:nvPr/>
        </p:nvSpPr>
        <p:spPr>
          <a:xfrm>
            <a:off x="5979033" y="838200"/>
            <a:ext cx="2285999" cy="101048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libri"/>
                <a:ea typeface="+mn-ea"/>
                <a:cs typeface="+mn-cs"/>
              </a:rPr>
              <a:t>Maximum IPC 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17" name="TextBox 1"/>
          <p:cNvSpPr txBox="1"/>
          <p:nvPr/>
        </p:nvSpPr>
        <p:spPr>
          <a:xfrm rot="16200000">
            <a:off x="-1323358" y="2808780"/>
            <a:ext cx="3924780" cy="51605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Performance 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
          <p:cNvSpPr txBox="1"/>
          <p:nvPr/>
        </p:nvSpPr>
        <p:spPr>
          <a:xfrm>
            <a:off x="1743101" y="4953000"/>
            <a:ext cx="6633556" cy="36492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Near Segment Length (cells)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913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0.7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68203879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168042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LISA: Low-Cost Inter-Linked </a:t>
            </a:r>
            <a:r>
              <a:rPr lang="en-US" sz="4000" dirty="0" err="1"/>
              <a:t>Subarrays</a:t>
            </a:r>
            <a:br>
              <a:rPr lang="en-US" sz="4000" dirty="0"/>
            </a:br>
            <a:r>
              <a:rPr lang="en-US" sz="3000" b="1" dirty="0"/>
              <a:t>[HPCA 2016]</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063961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Inefficient Bulk Data Movement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2" name="Content Placeholder 2"/>
          <p:cNvSpPr>
            <a:spLocks noGrp="1"/>
          </p:cNvSpPr>
          <p:nvPr>
            <p:ph idx="1"/>
          </p:nvPr>
        </p:nvSpPr>
        <p:spPr>
          <a:xfrm>
            <a:off x="304800" y="1219200"/>
            <a:ext cx="8639372" cy="5334000"/>
          </a:xfrm>
        </p:spPr>
        <p:txBody>
          <a:bodyPr/>
          <a:lstStyle/>
          <a:p>
            <a:pPr marL="0" indent="0">
              <a:buNone/>
            </a:pPr>
            <a:r>
              <a:rPr lang="en-US" i="1" dirty="0"/>
              <a:t>Bulk data movement is a key operation in many applications</a:t>
            </a:r>
            <a:endParaRPr lang="en-US" dirty="0"/>
          </a:p>
          <a:p>
            <a:pPr marL="457200" lvl="1" indent="-228600"/>
            <a:r>
              <a:rPr lang="en-US" i="1" spc="-70" dirty="0" err="1">
                <a:ea typeface="Verdana" panose="020B0604030504040204" pitchFamily="34" charset="0"/>
                <a:cs typeface="Verdana" panose="020B0604030504040204" pitchFamily="34" charset="0"/>
              </a:rPr>
              <a:t>memmove</a:t>
            </a:r>
            <a:r>
              <a:rPr lang="en-US" spc="-70" dirty="0"/>
              <a:t> &amp; </a:t>
            </a:r>
            <a:r>
              <a:rPr lang="en-US" i="1" spc="-70" dirty="0" err="1">
                <a:ea typeface="Verdana" panose="020B0604030504040204" pitchFamily="34" charset="0"/>
                <a:cs typeface="Verdana" panose="020B0604030504040204" pitchFamily="34" charset="0"/>
              </a:rPr>
              <a:t>memcpy</a:t>
            </a:r>
            <a:r>
              <a:rPr lang="en-US" i="1" spc="-70" dirty="0">
                <a:ea typeface="Verdana" panose="020B0604030504040204" pitchFamily="34" charset="0"/>
                <a:cs typeface="Verdana" panose="020B0604030504040204" pitchFamily="34" charset="0"/>
              </a:rPr>
              <a:t>:</a:t>
            </a:r>
            <a:r>
              <a:rPr lang="en-US" sz="2800" spc="-70" dirty="0">
                <a:ea typeface="Verdana" panose="020B0604030504040204" pitchFamily="34" charset="0"/>
                <a:cs typeface="Verdana" panose="020B0604030504040204" pitchFamily="34" charset="0"/>
              </a:rPr>
              <a:t> </a:t>
            </a:r>
            <a:r>
              <a:rPr lang="en-US" spc="-70" dirty="0">
                <a:ea typeface="Verdana" panose="020B0604030504040204" pitchFamily="34" charset="0"/>
                <a:cs typeface="Verdana" panose="020B0604030504040204" pitchFamily="34" charset="0"/>
              </a:rPr>
              <a:t>5% cycles in Google’s datacenter </a:t>
            </a:r>
            <a:r>
              <a:rPr lang="en-US" sz="1800" spc="-70" dirty="0">
                <a:ea typeface="Verdana" panose="020B0604030504040204" pitchFamily="34" charset="0"/>
                <a:cs typeface="Verdana" panose="020B0604030504040204" pitchFamily="34" charset="0"/>
              </a:rPr>
              <a:t>[</a:t>
            </a:r>
            <a:r>
              <a:rPr lang="en-US" sz="1800" spc="-70" dirty="0" err="1">
                <a:ea typeface="Verdana" panose="020B0604030504040204" pitchFamily="34" charset="0"/>
                <a:cs typeface="Verdana" panose="020B0604030504040204" pitchFamily="34" charset="0"/>
              </a:rPr>
              <a:t>Kanev</a:t>
            </a:r>
            <a:r>
              <a:rPr lang="en-US" sz="1800" spc="-70" dirty="0">
                <a:ea typeface="Verdana" panose="020B0604030504040204" pitchFamily="34" charset="0"/>
                <a:cs typeface="Verdana" panose="020B0604030504040204" pitchFamily="34" charset="0"/>
              </a:rPr>
              <a:t>+ ISCA’15]</a:t>
            </a:r>
            <a:endParaRPr lang="en-US" spc="-70" dirty="0">
              <a:ea typeface="Verdana" panose="020B0604030504040204" pitchFamily="34" charset="0"/>
              <a:cs typeface="Verdana" panose="020B0604030504040204" pitchFamily="34" charset="0"/>
            </a:endParaRPr>
          </a:p>
          <a:p>
            <a:pPr lvl="1"/>
            <a:endParaRPr lang="en-US" dirty="0"/>
          </a:p>
        </p:txBody>
      </p:sp>
      <p:grpSp>
        <p:nvGrpSpPr>
          <p:cNvPr id="40" name="system"/>
          <p:cNvGrpSpPr/>
          <p:nvPr/>
        </p:nvGrpSpPr>
        <p:grpSpPr>
          <a:xfrm>
            <a:off x="479513" y="2624436"/>
            <a:ext cx="7795741" cy="2730899"/>
            <a:chOff x="409575" y="2286000"/>
            <a:chExt cx="7795741" cy="2730899"/>
          </a:xfrm>
        </p:grpSpPr>
        <p:grpSp>
          <p:nvGrpSpPr>
            <p:cNvPr id="5" name="Group 4"/>
            <p:cNvGrpSpPr/>
            <p:nvPr/>
          </p:nvGrpSpPr>
          <p:grpSpPr>
            <a:xfrm>
              <a:off x="409575" y="2286000"/>
              <a:ext cx="7795741" cy="2730899"/>
              <a:chOff x="2638425" y="4058951"/>
              <a:chExt cx="7795741" cy="2730899"/>
            </a:xfrm>
          </p:grpSpPr>
          <p:sp>
            <p:nvSpPr>
              <p:cNvPr id="8" name="Rounded Rectangle 7"/>
              <p:cNvSpPr/>
              <p:nvPr/>
            </p:nvSpPr>
            <p:spPr>
              <a:xfrm>
                <a:off x="7904627" y="4058951"/>
                <a:ext cx="2529539" cy="2093026"/>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9" name="R"/>
              <p:cNvSpPr/>
              <p:nvPr/>
            </p:nvSpPr>
            <p:spPr>
              <a:xfrm>
                <a:off x="2638425" y="4058951"/>
                <a:ext cx="2630586" cy="2139438"/>
              </a:xfrm>
              <a:prstGeom prst="roundRect">
                <a:avLst>
                  <a:gd name="adj" fmla="val 5494"/>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0" name="R"/>
              <p:cNvSpPr/>
              <p:nvPr/>
            </p:nvSpPr>
            <p:spPr>
              <a:xfrm>
                <a:off x="4337139" y="4347937"/>
                <a:ext cx="793573" cy="1560949"/>
              </a:xfrm>
              <a:prstGeom prst="roundRect">
                <a:avLst>
                  <a:gd name="adj" fmla="val 5494"/>
                </a:avLst>
              </a:prstGeom>
              <a:solidFill>
                <a:schemeClr val="bg1"/>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 Controller</a:t>
                </a:r>
              </a:p>
            </p:txBody>
          </p:sp>
          <p:sp>
            <p:nvSpPr>
              <p:cNvPr id="11" name="R"/>
              <p:cNvSpPr/>
              <p:nvPr/>
            </p:nvSpPr>
            <p:spPr>
              <a:xfrm>
                <a:off x="3492523" y="6128031"/>
                <a:ext cx="922390"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CPU</a:t>
                </a:r>
              </a:p>
            </p:txBody>
          </p:sp>
          <p:sp>
            <p:nvSpPr>
              <p:cNvPr id="13" name="R"/>
              <p:cNvSpPr/>
              <p:nvPr/>
            </p:nvSpPr>
            <p:spPr>
              <a:xfrm>
                <a:off x="8037449" y="6128031"/>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a:t>
                </a:r>
              </a:p>
            </p:txBody>
          </p:sp>
        </p:grpSp>
        <p:sp>
          <p:nvSpPr>
            <p:cNvPr id="34" name="channel"/>
            <p:cNvSpPr/>
            <p:nvPr/>
          </p:nvSpPr>
          <p:spPr>
            <a:xfrm>
              <a:off x="3081394" y="3069814"/>
              <a:ext cx="2511442" cy="571640"/>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Channel</a:t>
              </a:r>
              <a:endParaRPr kumimoji="0" lang="en-US" sz="28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grpSp>
        <p:nvGrpSpPr>
          <p:cNvPr id="16" name="src"/>
          <p:cNvGrpSpPr/>
          <p:nvPr/>
        </p:nvGrpSpPr>
        <p:grpSpPr>
          <a:xfrm>
            <a:off x="5925246" y="3183808"/>
            <a:ext cx="2170475" cy="290680"/>
            <a:chOff x="8306006" y="5221985"/>
            <a:chExt cx="2170475" cy="290680"/>
          </a:xfrm>
        </p:grpSpPr>
        <p:sp>
          <p:nvSpPr>
            <p:cNvPr id="17" name="Rectangle 16"/>
            <p:cNvSpPr/>
            <p:nvPr/>
          </p:nvSpPr>
          <p:spPr>
            <a:xfrm>
              <a:off x="10113408"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8" name="Rectangle 17"/>
            <p:cNvSpPr/>
            <p:nvPr/>
          </p:nvSpPr>
          <p:spPr>
            <a:xfrm>
              <a:off x="83060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9" name="Rectangle 18"/>
            <p:cNvSpPr/>
            <p:nvPr/>
          </p:nvSpPr>
          <p:spPr>
            <a:xfrm>
              <a:off x="875785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0" name="Rectangle 19"/>
            <p:cNvSpPr/>
            <p:nvPr/>
          </p:nvSpPr>
          <p:spPr>
            <a:xfrm>
              <a:off x="92097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1" name="Rectangle 20"/>
            <p:cNvSpPr/>
            <p:nvPr/>
          </p:nvSpPr>
          <p:spPr>
            <a:xfrm>
              <a:off x="9661557"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grpSp>
      <p:sp>
        <p:nvSpPr>
          <p:cNvPr id="22" name="dst  blk"/>
          <p:cNvSpPr/>
          <p:nvPr/>
        </p:nvSpPr>
        <p:spPr>
          <a:xfrm>
            <a:off x="5925246" y="3860040"/>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3" name="src blk"/>
          <p:cNvSpPr/>
          <p:nvPr/>
        </p:nvSpPr>
        <p:spPr>
          <a:xfrm>
            <a:off x="5925246"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4" name="src"/>
          <p:cNvSpPr/>
          <p:nvPr/>
        </p:nvSpPr>
        <p:spPr>
          <a:xfrm>
            <a:off x="5835787" y="3766134"/>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5" name="dst"/>
          <p:cNvSpPr/>
          <p:nvPr/>
        </p:nvSpPr>
        <p:spPr>
          <a:xfrm>
            <a:off x="5835787" y="3081636"/>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6" name="R"/>
          <p:cNvSpPr/>
          <p:nvPr/>
        </p:nvSpPr>
        <p:spPr>
          <a:xfrm>
            <a:off x="8266720" y="3766134"/>
            <a:ext cx="594661"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dst</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27" name="R"/>
          <p:cNvSpPr/>
          <p:nvPr/>
        </p:nvSpPr>
        <p:spPr>
          <a:xfrm>
            <a:off x="8223338" y="3119002"/>
            <a:ext cx="615862"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src</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6" name="punch"/>
          <p:cNvSpPr/>
          <p:nvPr/>
        </p:nvSpPr>
        <p:spPr>
          <a:xfrm>
            <a:off x="0" y="5318504"/>
            <a:ext cx="9144000" cy="1031529"/>
          </a:xfrm>
          <a:prstGeom prst="roundRect">
            <a:avLst>
              <a:gd name="adj" fmla="val 928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Gill Sans MT"/>
                <a:ea typeface="+mn-ea"/>
                <a:cs typeface="+mn-cs"/>
              </a:rPr>
              <a:t>Long latency and high energy</a:t>
            </a:r>
          </a:p>
        </p:txBody>
      </p:sp>
      <p:sp>
        <p:nvSpPr>
          <p:cNvPr id="35" name="Rounded Rectangle 34"/>
          <p:cNvSpPr/>
          <p:nvPr/>
        </p:nvSpPr>
        <p:spPr>
          <a:xfrm>
            <a:off x="1651317" y="2770617"/>
            <a:ext cx="426202" cy="1817000"/>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LLC</a:t>
            </a:r>
          </a:p>
        </p:txBody>
      </p:sp>
      <p:grpSp>
        <p:nvGrpSpPr>
          <p:cNvPr id="7" name="Group 6"/>
          <p:cNvGrpSpPr/>
          <p:nvPr/>
        </p:nvGrpSpPr>
        <p:grpSpPr>
          <a:xfrm>
            <a:off x="597740" y="2782505"/>
            <a:ext cx="941740" cy="1793225"/>
            <a:chOff x="597813" y="2793972"/>
            <a:chExt cx="941740" cy="1793225"/>
          </a:xfrm>
        </p:grpSpPr>
        <p:sp>
          <p:nvSpPr>
            <p:cNvPr id="6" name="Rounded Rectangle 5"/>
            <p:cNvSpPr/>
            <p:nvPr/>
          </p:nvSpPr>
          <p:spPr>
            <a:xfrm>
              <a:off x="60781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37" name="Rounded Rectangle 36"/>
            <p:cNvSpPr/>
            <p:nvPr/>
          </p:nvSpPr>
          <p:spPr>
            <a:xfrm>
              <a:off x="597813"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2" name="Rounded Rectangle 41"/>
            <p:cNvSpPr/>
            <p:nvPr/>
          </p:nvSpPr>
          <p:spPr>
            <a:xfrm>
              <a:off x="111330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3" name="Rounded Rectangle 42"/>
            <p:cNvSpPr/>
            <p:nvPr/>
          </p:nvSpPr>
          <p:spPr>
            <a:xfrm>
              <a:off x="1113919"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grpSp>
      <p:sp>
        <p:nvSpPr>
          <p:cNvPr id="3" name="TextBox 2"/>
          <p:cNvSpPr txBox="1"/>
          <p:nvPr/>
        </p:nvSpPr>
        <p:spPr>
          <a:xfrm>
            <a:off x="3962358" y="3860040"/>
            <a:ext cx="10198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64 bits</a:t>
            </a:r>
          </a:p>
        </p:txBody>
      </p:sp>
      <p:sp>
        <p:nvSpPr>
          <p:cNvPr id="33" name="src blk2"/>
          <p:cNvSpPr/>
          <p:nvPr/>
        </p:nvSpPr>
        <p:spPr>
          <a:xfrm>
            <a:off x="6377778"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6" name="src blk3"/>
          <p:cNvSpPr/>
          <p:nvPr/>
        </p:nvSpPr>
        <p:spPr>
          <a:xfrm>
            <a:off x="6832816"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8" name="src blk4"/>
          <p:cNvSpPr/>
          <p:nvPr/>
        </p:nvSpPr>
        <p:spPr>
          <a:xfrm>
            <a:off x="7282091"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9" name="src blk5"/>
          <p:cNvSpPr/>
          <p:nvPr/>
        </p:nvSpPr>
        <p:spPr>
          <a:xfrm>
            <a:off x="7731292"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1" name="dst  blk2"/>
          <p:cNvSpPr/>
          <p:nvPr/>
        </p:nvSpPr>
        <p:spPr>
          <a:xfrm>
            <a:off x="6371260"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4" name="dst  blk3"/>
          <p:cNvSpPr/>
          <p:nvPr/>
        </p:nvSpPr>
        <p:spPr>
          <a:xfrm>
            <a:off x="6823792"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5" name="dst  blk4"/>
          <p:cNvSpPr/>
          <p:nvPr/>
        </p:nvSpPr>
        <p:spPr>
          <a:xfrm>
            <a:off x="7276868"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7" name="dst  blk5"/>
          <p:cNvSpPr/>
          <p:nvPr/>
        </p:nvSpPr>
        <p:spPr>
          <a:xfrm>
            <a:off x="7729944" y="385667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16137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66667E-6 -3.33333E-6 L -0.09375 0.04722 L -0.45521 0.04722 L -0.525 0.00556 " pathEditMode="relative" ptsTypes="AAAA">
                                      <p:cBhvr>
                                        <p:cTn id="28" dur="2000" fill="hold"/>
                                        <p:tgtEl>
                                          <p:spTgt spid="2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2" nodeType="clickEffect">
                                  <p:stCondLst>
                                    <p:cond delay="0"/>
                                  </p:stCondLst>
                                  <p:childTnLst>
                                    <p:animMotion origin="layout" path="M -0.525 0.00555 L -0.44983 0.03912 L -0.08976 0.03912 L -0.00104 0.09791 " pathEditMode="relative" rAng="0" ptsTypes="AAAA">
                                      <p:cBhvr>
                                        <p:cTn id="32" dur="2000" fill="hold"/>
                                        <p:tgtEl>
                                          <p:spTgt spid="23"/>
                                        </p:tgtEl>
                                        <p:attrNameLst>
                                          <p:attrName>ppt_x</p:attrName>
                                          <p:attrName>ppt_y</p:attrName>
                                        </p:attrNameLst>
                                      </p:cBhvr>
                                      <p:rCtr x="26198" y="4606"/>
                                    </p:animMotion>
                                  </p:childTnLst>
                                </p:cTn>
                              </p:par>
                              <p:par>
                                <p:cTn id="33" presetID="1" presetClass="exit" presetSubtype="0" fill="hold" grpId="3" nodeType="withEffect">
                                  <p:stCondLst>
                                    <p:cond delay="200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ntr" presetSubtype="0" fill="hold" grpId="0" nodeType="withEffect">
                                  <p:stCondLst>
                                    <p:cond delay="2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3.33333E-6 3.7037E-6 L -0.10261 0.05046 L -0.49775 0.05046 L -0.57396 0.00555 " pathEditMode="relative" rAng="0" ptsTypes="AAAA">
                                      <p:cBhvr>
                                        <p:cTn id="44" dur="1000" fill="hold"/>
                                        <p:tgtEl>
                                          <p:spTgt spid="33"/>
                                        </p:tgtEl>
                                        <p:attrNameLst>
                                          <p:attrName>ppt_x</p:attrName>
                                          <p:attrName>ppt_y</p:attrName>
                                        </p:attrNameLst>
                                      </p:cBhvr>
                                      <p:rCtr x="-28698" y="2523"/>
                                    </p:animMotion>
                                  </p:childTnLst>
                                </p:cTn>
                              </p:par>
                              <p:par>
                                <p:cTn id="45" presetID="0" presetClass="path" presetSubtype="0" accel="50000" decel="50000" fill="hold" grpId="2" nodeType="withEffect">
                                  <p:stCondLst>
                                    <p:cond delay="1000"/>
                                  </p:stCondLst>
                                  <p:childTnLst>
                                    <p:animMotion origin="layout" path="M -0.57448 0.00555 L -0.49271 0.03796 L -0.10035 0.03796 L -0.00364 0.0949 " pathEditMode="relative" rAng="0" ptsTypes="AAAA">
                                      <p:cBhvr>
                                        <p:cTn id="46" dur="1000" fill="hold"/>
                                        <p:tgtEl>
                                          <p:spTgt spid="33"/>
                                        </p:tgtEl>
                                        <p:attrNameLst>
                                          <p:attrName>ppt_x</p:attrName>
                                          <p:attrName>ppt_y</p:attrName>
                                        </p:attrNameLst>
                                      </p:cBhvr>
                                      <p:rCtr x="28542" y="4468"/>
                                    </p:animMotion>
                                  </p:childTnLst>
                                </p:cTn>
                              </p:par>
                              <p:par>
                                <p:cTn id="47" presetID="1" presetClass="exit" presetSubtype="0" fill="hold" grpId="3" nodeType="withEffect">
                                  <p:stCondLst>
                                    <p:cond delay="200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grpId="0" nodeType="withEffect">
                                  <p:stCondLst>
                                    <p:cond delay="200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36"/>
                                        </p:tgtEl>
                                        <p:attrNameLst>
                                          <p:attrName>style.visibility</p:attrName>
                                        </p:attrNameLst>
                                      </p:cBhvr>
                                      <p:to>
                                        <p:strVal val="visible"/>
                                      </p:to>
                                    </p:set>
                                  </p:childTnLst>
                                </p:cTn>
                              </p:par>
                              <p:par>
                                <p:cTn id="53" presetID="0" presetClass="path" presetSubtype="0" accel="50000" decel="50000" fill="hold" grpId="1" nodeType="withEffect">
                                  <p:stCondLst>
                                    <p:cond delay="2000"/>
                                  </p:stCondLst>
                                  <p:childTnLst>
                                    <p:animMotion origin="layout" path="M 0.00416 0.00602 L -0.10695 0.05648 L -0.53455 0.05648 L -0.61702 0.01158 " pathEditMode="relative" rAng="0" ptsTypes="AAAA">
                                      <p:cBhvr>
                                        <p:cTn id="54" dur="1000" fill="hold"/>
                                        <p:tgtEl>
                                          <p:spTgt spid="36"/>
                                        </p:tgtEl>
                                        <p:attrNameLst>
                                          <p:attrName>ppt_x</p:attrName>
                                          <p:attrName>ppt_y</p:attrName>
                                        </p:attrNameLst>
                                      </p:cBhvr>
                                      <p:rCtr x="-31059" y="2523"/>
                                    </p:animMotion>
                                  </p:childTnLst>
                                </p:cTn>
                              </p:par>
                              <p:par>
                                <p:cTn id="55" presetID="0" presetClass="path" presetSubtype="0" accel="50000" decel="50000" fill="hold" grpId="2" nodeType="withEffect">
                                  <p:stCondLst>
                                    <p:cond delay="3000"/>
                                  </p:stCondLst>
                                  <p:childTnLst>
                                    <p:animMotion origin="layout" path="M -0.61701 0.01157 L -0.52916 0.04167 L -0.10763 0.04167 L -0.00364 0.09491 " pathEditMode="relative" rAng="0" ptsTypes="AAAA">
                                      <p:cBhvr>
                                        <p:cTn id="56" dur="1000" fill="hold"/>
                                        <p:tgtEl>
                                          <p:spTgt spid="36"/>
                                        </p:tgtEl>
                                        <p:attrNameLst>
                                          <p:attrName>ppt_x</p:attrName>
                                          <p:attrName>ppt_y</p:attrName>
                                        </p:attrNameLst>
                                      </p:cBhvr>
                                      <p:rCtr x="30660" y="4167"/>
                                    </p:animMotion>
                                  </p:childTnLst>
                                </p:cTn>
                              </p:par>
                              <p:par>
                                <p:cTn id="57" presetID="1" presetClass="exit" presetSubtype="0" fill="hold" grpId="3" nodeType="withEffect">
                                  <p:stCondLst>
                                    <p:cond delay="400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ntr" presetSubtype="0" fill="hold" grpId="0" nodeType="withEffect">
                                  <p:stCondLst>
                                    <p:cond delay="400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4000"/>
                                  </p:stCondLst>
                                  <p:childTnLst>
                                    <p:set>
                                      <p:cBhvr>
                                        <p:cTn id="62" dur="1" fill="hold">
                                          <p:stCondLst>
                                            <p:cond delay="0"/>
                                          </p:stCondLst>
                                        </p:cTn>
                                        <p:tgtEl>
                                          <p:spTgt spid="38"/>
                                        </p:tgtEl>
                                        <p:attrNameLst>
                                          <p:attrName>style.visibility</p:attrName>
                                        </p:attrNameLst>
                                      </p:cBhvr>
                                      <p:to>
                                        <p:strVal val="visible"/>
                                      </p:to>
                                    </p:set>
                                  </p:childTnLst>
                                </p:cTn>
                              </p:par>
                              <p:par>
                                <p:cTn id="63" presetID="0" presetClass="path" presetSubtype="0" accel="50000" decel="50000" fill="hold" grpId="1" nodeType="withEffect">
                                  <p:stCondLst>
                                    <p:cond delay="4000"/>
                                  </p:stCondLst>
                                  <p:childTnLst>
                                    <p:animMotion origin="layout" path="M -2.5E-6 7.40741E-7 L -0.12066 0.05046 L -0.58507 0.05046 L -0.67448 0.00555 " pathEditMode="relative" rAng="0" ptsTypes="AAAA">
                                      <p:cBhvr>
                                        <p:cTn id="64" dur="1000" fill="hold"/>
                                        <p:tgtEl>
                                          <p:spTgt spid="38"/>
                                        </p:tgtEl>
                                        <p:attrNameLst>
                                          <p:attrName>ppt_x</p:attrName>
                                          <p:attrName>ppt_y</p:attrName>
                                        </p:attrNameLst>
                                      </p:cBhvr>
                                      <p:rCtr x="-33733" y="2523"/>
                                    </p:animMotion>
                                  </p:childTnLst>
                                </p:cTn>
                              </p:par>
                              <p:par>
                                <p:cTn id="65" presetID="0" presetClass="path" presetSubtype="0" accel="50000" decel="50000" fill="hold" grpId="2" nodeType="withEffect">
                                  <p:stCondLst>
                                    <p:cond delay="5000"/>
                                  </p:stCondLst>
                                  <p:childTnLst>
                                    <p:animMotion origin="layout" path="M -0.6698 0.00949 L -0.57448 0.04028 L -0.11667 0.04028 L -0.00365 0.09491 " pathEditMode="relative" rAng="0" ptsTypes="AAAA">
                                      <p:cBhvr>
                                        <p:cTn id="66" dur="1000" fill="hold"/>
                                        <p:tgtEl>
                                          <p:spTgt spid="38"/>
                                        </p:tgtEl>
                                        <p:attrNameLst>
                                          <p:attrName>ppt_x</p:attrName>
                                          <p:attrName>ppt_y</p:attrName>
                                        </p:attrNameLst>
                                      </p:cBhvr>
                                      <p:rCtr x="33299" y="4259"/>
                                    </p:animMotion>
                                  </p:childTnLst>
                                </p:cTn>
                              </p:par>
                              <p:par>
                                <p:cTn id="67" presetID="1" presetClass="exit" presetSubtype="0" fill="hold" grpId="3" nodeType="withEffect">
                                  <p:stCondLst>
                                    <p:cond delay="600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ntr" presetSubtype="0" fill="hold" grpId="0" nodeType="withEffect">
                                  <p:stCondLst>
                                    <p:cond delay="600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6000"/>
                                  </p:stCondLst>
                                  <p:childTnLst>
                                    <p:set>
                                      <p:cBhvr>
                                        <p:cTn id="72" dur="1" fill="hold">
                                          <p:stCondLst>
                                            <p:cond delay="0"/>
                                          </p:stCondLst>
                                        </p:cTn>
                                        <p:tgtEl>
                                          <p:spTgt spid="39"/>
                                        </p:tgtEl>
                                        <p:attrNameLst>
                                          <p:attrName>style.visibility</p:attrName>
                                        </p:attrNameLst>
                                      </p:cBhvr>
                                      <p:to>
                                        <p:strVal val="visible"/>
                                      </p:to>
                                    </p:set>
                                  </p:childTnLst>
                                </p:cTn>
                              </p:par>
                              <p:par>
                                <p:cTn id="73" presetID="0" presetClass="path" presetSubtype="0" accel="50000" decel="50000" fill="hold" grpId="1" nodeType="withEffect">
                                  <p:stCondLst>
                                    <p:cond delay="6000"/>
                                  </p:stCondLst>
                                  <p:childTnLst>
                                    <p:animMotion origin="layout" path="M 0.00034 0.00393 L -0.1283 0.05439 L -0.62361 0.05439 L -0.71893 0.00949 " pathEditMode="relative" rAng="0" ptsTypes="AAAA">
                                      <p:cBhvr>
                                        <p:cTn id="74" dur="1000" fill="hold"/>
                                        <p:tgtEl>
                                          <p:spTgt spid="39"/>
                                        </p:tgtEl>
                                        <p:attrNameLst>
                                          <p:attrName>ppt_x</p:attrName>
                                          <p:attrName>ppt_y</p:attrName>
                                        </p:attrNameLst>
                                      </p:cBhvr>
                                      <p:rCtr x="-35955" y="2523"/>
                                    </p:animMotion>
                                  </p:childTnLst>
                                </p:cTn>
                              </p:par>
                              <p:par>
                                <p:cTn id="75" presetID="0" presetClass="path" presetSubtype="0" accel="50000" decel="50000" fill="hold" grpId="2" nodeType="withEffect">
                                  <p:stCondLst>
                                    <p:cond delay="7000"/>
                                  </p:stCondLst>
                                  <p:childTnLst>
                                    <p:animMotion origin="layout" path="M -0.71893 0.00949 L -0.61667 0.04028 L -0.12518 0.04028 L -0.00365 0.09491 " pathEditMode="relative" rAng="0" ptsTypes="AAAA">
                                      <p:cBhvr>
                                        <p:cTn id="76" dur="1000" fill="hold"/>
                                        <p:tgtEl>
                                          <p:spTgt spid="39"/>
                                        </p:tgtEl>
                                        <p:attrNameLst>
                                          <p:attrName>ppt_x</p:attrName>
                                          <p:attrName>ppt_y</p:attrName>
                                        </p:attrNameLst>
                                      </p:cBhvr>
                                      <p:rCtr x="35764" y="4259"/>
                                    </p:animMotion>
                                  </p:childTnLst>
                                </p:cTn>
                              </p:par>
                              <p:par>
                                <p:cTn id="77" presetID="1" presetClass="exit" presetSubtype="0" fill="hold" grpId="3" nodeType="withEffect">
                                  <p:stCondLst>
                                    <p:cond delay="8000"/>
                                  </p:stCondLst>
                                  <p:childTnLst>
                                    <p:set>
                                      <p:cBhvr>
                                        <p:cTn id="78" dur="1" fill="hold">
                                          <p:stCondLst>
                                            <p:cond delay="0"/>
                                          </p:stCondLst>
                                        </p:cTn>
                                        <p:tgtEl>
                                          <p:spTgt spid="39"/>
                                        </p:tgtEl>
                                        <p:attrNameLst>
                                          <p:attrName>style.visibility</p:attrName>
                                        </p:attrNameLst>
                                      </p:cBhvr>
                                      <p:to>
                                        <p:strVal val="hidden"/>
                                      </p:to>
                                    </p:set>
                                  </p:childTnLst>
                                </p:cTn>
                              </p:par>
                              <p:par>
                                <p:cTn id="79" presetID="1" presetClass="entr" presetSubtype="0" fill="hold" grpId="0" nodeType="withEffect">
                                  <p:stCondLst>
                                    <p:cond delay="800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3" grpId="2" animBg="1"/>
      <p:bldP spid="23" grpId="3" animBg="1"/>
      <p:bldP spid="24" grpId="0" animBg="1"/>
      <p:bldP spid="25" grpId="0" animBg="1"/>
      <p:bldP spid="26" grpId="0"/>
      <p:bldP spid="27" grpId="0"/>
      <p:bldP spid="46" grpId="0"/>
      <p:bldP spid="35" grpId="0" animBg="1"/>
      <p:bldP spid="3" grpId="0"/>
      <p:bldP spid="33" grpId="0" animBg="1"/>
      <p:bldP spid="33" grpId="1" animBg="1"/>
      <p:bldP spid="33" grpId="2" animBg="1"/>
      <p:bldP spid="33" grpId="3" animBg="1"/>
      <p:bldP spid="36" grpId="0" animBg="1"/>
      <p:bldP spid="36" grpId="1" animBg="1"/>
      <p:bldP spid="36" grpId="2" animBg="1"/>
      <p:bldP spid="36" grpId="3" animBg="1"/>
      <p:bldP spid="38" grpId="0" animBg="1"/>
      <p:bldP spid="38" grpId="1" animBg="1"/>
      <p:bldP spid="38" grpId="2" animBg="1"/>
      <p:bldP spid="38" grpId="3" animBg="1"/>
      <p:bldP spid="39" grpId="0" animBg="1"/>
      <p:bldP spid="39" grpId="1" animBg="1"/>
      <p:bldP spid="39" grpId="2" animBg="1"/>
      <p:bldP spid="39" grpId="3" animBg="1"/>
      <p:bldP spid="41" grpId="0" animBg="1"/>
      <p:bldP spid="44" grpId="0" animBg="1"/>
      <p:bldP spid="45" grpId="0" animBg="1"/>
      <p:bldP spid="4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Data Inside DRAM?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mn-ea"/>
                  <a:cs typeface="+mn-cs"/>
                </a:rPr>
                <a:t>DRAM </a:t>
              </a:r>
              <a:br>
                <a:rPr kumimoji="0" lang="en-US" sz="2400" b="0" i="0" u="none" strike="noStrike" kern="0" cap="none" spc="0" normalizeH="0" baseline="0" noProof="0" dirty="0">
                  <a:ln>
                    <a:noFill/>
                  </a:ln>
                  <a:solidFill>
                    <a:prstClr val="black"/>
                  </a:solidFill>
                  <a:effectLst/>
                  <a:uLnTx/>
                  <a:uFillTx/>
                  <a:latin typeface="Gill Sans MT"/>
                  <a:ea typeface="+mn-ea"/>
                  <a:cs typeface="+mn-cs"/>
                </a:rPr>
              </a:br>
              <a:r>
                <a:rPr kumimoji="0" lang="en-US" sz="2400" b="0" i="0" u="none" strike="noStrike" kern="0" cap="none" spc="0" normalizeH="0" baseline="0" noProof="0" dirty="0">
                  <a:ln>
                    <a:noFill/>
                  </a:ln>
                  <a:solidFill>
                    <a:prstClr val="black"/>
                  </a:solidFill>
                  <a:effectLst/>
                  <a:uLnTx/>
                  <a:uFillTx/>
                  <a:latin typeface="Gill Sans MT"/>
                  <a:ea typeface="+mn-ea"/>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mn-ea"/>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mn-ea"/>
                    <a:cs typeface="+mn-cs"/>
                  </a:rPr>
                </a:br>
                <a:r>
                  <a:rPr kumimoji="0" lang="en-US" sz="2400" b="1" i="0" u="none" strike="noStrike" kern="1200" cap="none" spc="0" normalizeH="0" baseline="0" noProof="0" dirty="0">
                    <a:ln>
                      <a:noFill/>
                    </a:ln>
                    <a:solidFill>
                      <a:srgbClr val="C0504D"/>
                    </a:solidFill>
                    <a:effectLst/>
                    <a:uLnTx/>
                    <a:uFillTx/>
                    <a:latin typeface="Gill Sans MT"/>
                    <a:ea typeface="+mn-ea"/>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512</a:t>
              </a:r>
              <a:br>
                <a:rPr kumimoji="0" lang="en-US" sz="2400" b="0" i="0" u="none" strike="noStrike" kern="1200" cap="none" spc="0" normalizeH="0" baseline="0" noProof="0" dirty="0">
                  <a:ln>
                    <a:noFill/>
                  </a:ln>
                  <a:solidFill>
                    <a:prstClr val="black"/>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mn-ea"/>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2268571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Applications</a:t>
            </a:r>
          </a:p>
        </p:txBody>
      </p:sp>
      <p:sp>
        <p:nvSpPr>
          <p:cNvPr id="3" name="Content Placeholder 2"/>
          <p:cNvSpPr>
            <a:spLocks noGrp="1"/>
          </p:cNvSpPr>
          <p:nvPr>
            <p:ph idx="1"/>
          </p:nvPr>
        </p:nvSpPr>
        <p:spPr>
          <a:xfrm>
            <a:off x="304800" y="1219200"/>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lvl="1">
              <a:lnSpc>
                <a:spcPct val="95000"/>
              </a:lnSpc>
            </a:pPr>
            <a:endParaRPr lang="en-US" dirty="0"/>
          </a:p>
          <a:p>
            <a:pPr lvl="1">
              <a:lnSpc>
                <a:spcPct val="95000"/>
              </a:lnSpc>
            </a:pPr>
            <a:endParaRPr lang="en-US" dirty="0"/>
          </a:p>
          <a:p>
            <a:pPr>
              <a:lnSpc>
                <a:spcPct val="95000"/>
              </a:lnSpc>
            </a:pPr>
            <a:r>
              <a:rPr lang="en-US" dirty="0">
                <a:latin typeface="+mj-lt"/>
              </a:rPr>
              <a:t>LISA is a </a:t>
            </a:r>
            <a:r>
              <a:rPr lang="en-US" b="1" dirty="0">
                <a:latin typeface="+mj-lt"/>
              </a:rPr>
              <a:t>versatile substrate </a:t>
            </a:r>
            <a:r>
              <a:rPr lang="en-US" dirty="0">
                <a:latin typeface="+mj-lt"/>
                <a:ea typeface="Cambria Math" panose="02040503050406030204" pitchFamily="18" charset="0"/>
              </a:rPr>
              <a:t>→ </a:t>
            </a:r>
            <a:r>
              <a:rPr lang="en-US" dirty="0">
                <a:latin typeface="+mj-lt"/>
              </a:rPr>
              <a:t>new applications</a:t>
            </a:r>
            <a:br>
              <a:rPr lang="en-US" dirty="0">
                <a:latin typeface="+mj-lt"/>
              </a:rPr>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7" name="sa"/>
          <p:cNvGrpSpPr/>
          <p:nvPr/>
        </p:nvGrpSpPr>
        <p:grpSpPr>
          <a:xfrm>
            <a:off x="2438401" y="2586041"/>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2</a:t>
              </a:r>
            </a:p>
          </p:txBody>
        </p:sp>
      </p:grpSp>
      <p:grpSp>
        <p:nvGrpSpPr>
          <p:cNvPr id="8" name="iso"/>
          <p:cNvGrpSpPr/>
          <p:nvPr/>
        </p:nvGrpSpPr>
        <p:grpSpPr>
          <a:xfrm>
            <a:off x="2438400" y="2751466"/>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a:ea typeface="+mn-ea"/>
                  <a:cs typeface="+mn-cs"/>
                </a:rPr>
                <a:t>…</a:t>
              </a:r>
            </a:p>
          </p:txBody>
        </p:sp>
      </p:grpSp>
      <p:sp>
        <p:nvSpPr>
          <p:cNvPr id="9" name="app1"/>
          <p:cNvSpPr txBox="1"/>
          <p:nvPr/>
        </p:nvSpPr>
        <p:spPr>
          <a:xfrm>
            <a:off x="633434" y="4195867"/>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bulk data copy</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Copy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1.363ms→0.148ms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(9.2x)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Cambria Math" panose="02040503050406030204" pitchFamily="18" charset="0"/>
                <a:cs typeface="+mn-cs"/>
              </a:rPr>
              <a:t>66</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speedup, -55% DRAM energy</a:t>
            </a:r>
          </a:p>
        </p:txBody>
      </p:sp>
      <p:sp>
        <p:nvSpPr>
          <p:cNvPr id="11" name="app2"/>
          <p:cNvSpPr txBox="1"/>
          <p:nvPr/>
        </p:nvSpPr>
        <p:spPr>
          <a:xfrm>
            <a:off x="633434" y="4997135"/>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In-DRAM caching</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Hot data access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48.7ns→21.5ns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5% speedup</a:t>
            </a:r>
          </a:p>
        </p:txBody>
      </p:sp>
      <p:sp>
        <p:nvSpPr>
          <p:cNvPr id="10" name="app3"/>
          <p:cNvSpPr txBox="1"/>
          <p:nvPr/>
        </p:nvSpPr>
        <p:spPr>
          <a:xfrm>
            <a:off x="646134" y="5798403"/>
            <a:ext cx="7125861"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precharge</a:t>
            </a:r>
            <a:r>
              <a:rPr kumimoji="0" lang="en-US" sz="2400" b="0" i="0" u="none" strike="noStrike" kern="1200" cap="none" spc="0" normalizeH="0" baseline="0" noProof="0" dirty="0">
                <a:ln>
                  <a:noFill/>
                </a:ln>
                <a:solidFill>
                  <a:prstClr val="black"/>
                </a:solidFill>
                <a:effectLst/>
                <a:uLnTx/>
                <a:uFillTx/>
                <a:latin typeface="Gill Sans MT"/>
                <a:ea typeface="+mn-ea"/>
                <a:cs typeface="+mn-cs"/>
              </a:rPr>
              <a:t>:</a:t>
            </a:r>
            <a:r>
              <a:rPr kumimoji="0" lang="en-US" sz="2400" b="0" i="0" u="none" strike="noStrike" kern="1200" cap="none" spc="0" normalizeH="0" baseline="0" noProof="0" dirty="0">
                <a:ln>
                  <a:noFill/>
                </a:ln>
                <a:solidFill>
                  <a:srgbClr val="008F00"/>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Precharge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13.1ns→5.0ns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(2.6x)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8% speedup</a:t>
            </a:r>
          </a:p>
        </p:txBody>
      </p:sp>
    </p:spTree>
    <p:extLst>
      <p:ext uri="{BB962C8B-B14F-4D97-AF65-F5344CB8AC3E}">
        <p14:creationId xmlns:p14="http://schemas.microsoft.com/office/powerpoint/2010/main" val="1335279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DRAM Command to Use LISA</a:t>
            </a:r>
          </a:p>
        </p:txBody>
      </p:sp>
      <p:sp>
        <p:nvSpPr>
          <p:cNvPr id="3" name="Content Placeholder 2"/>
          <p:cNvSpPr>
            <a:spLocks noGrp="1"/>
          </p:cNvSpPr>
          <p:nvPr>
            <p:ph idx="1"/>
          </p:nvPr>
        </p:nvSpPr>
        <p:spPr/>
        <p:txBody>
          <a:bodyPr>
            <a:normAutofit/>
          </a:bodyPr>
          <a:lstStyle/>
          <a:p>
            <a:pPr marL="0" indent="0">
              <a:buNone/>
            </a:pPr>
            <a:r>
              <a:rPr lang="en-US" b="1" dirty="0"/>
              <a:t>Row Buffer Movement (RBM)</a:t>
            </a:r>
            <a:r>
              <a:rPr lang="en-US" dirty="0"/>
              <a:t>: </a:t>
            </a:r>
            <a:r>
              <a:rPr lang="en-US" sz="2600" dirty="0"/>
              <a:t>Move a row of data in an activated row buffer to a precharged one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08" name="iso1"/>
          <p:cNvGrpSpPr/>
          <p:nvPr/>
        </p:nvGrpSpPr>
        <p:grpSpPr>
          <a:xfrm>
            <a:off x="3205628" y="3781777"/>
            <a:ext cx="1648889" cy="467501"/>
            <a:chOff x="1341483" y="3114827"/>
            <a:chExt cx="1648889" cy="467501"/>
          </a:xfrm>
        </p:grpSpPr>
        <p:sp>
          <p:nvSpPr>
            <p:cNvPr id="109" name="iso highlight"/>
            <p:cNvSpPr/>
            <p:nvPr/>
          </p:nvSpPr>
          <p:spPr>
            <a:xfrm>
              <a:off x="1341483" y="3133897"/>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10" name="iso"/>
            <p:cNvGrpSpPr/>
            <p:nvPr/>
          </p:nvGrpSpPr>
          <p:grpSpPr>
            <a:xfrm>
              <a:off x="1466475" y="3114827"/>
              <a:ext cx="1379335" cy="467501"/>
              <a:chOff x="1466475" y="3114827"/>
              <a:chExt cx="1379335" cy="467501"/>
            </a:xfrm>
          </p:grpSpPr>
          <p:grpSp>
            <p:nvGrpSpPr>
              <p:cNvPr id="111" name="Group 110"/>
              <p:cNvGrpSpPr/>
              <p:nvPr/>
            </p:nvGrpSpPr>
            <p:grpSpPr>
              <a:xfrm>
                <a:off x="1466475" y="3118824"/>
                <a:ext cx="131621" cy="462341"/>
                <a:chOff x="2076075" y="3911669"/>
                <a:chExt cx="131621" cy="462341"/>
              </a:xfrm>
            </p:grpSpPr>
            <p:cxnSp>
              <p:nvCxnSpPr>
                <p:cNvPr id="124" name="Straight Connector 123"/>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883198" y="3119987"/>
                <a:ext cx="131621" cy="462341"/>
                <a:chOff x="2076075" y="3911669"/>
                <a:chExt cx="131621" cy="462341"/>
              </a:xfrm>
            </p:grpSpPr>
            <p:cxnSp>
              <p:nvCxnSpPr>
                <p:cNvPr id="121" name="Straight Connector 12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301789" y="3119987"/>
                <a:ext cx="131621" cy="462341"/>
                <a:chOff x="2076075" y="3911669"/>
                <a:chExt cx="131621" cy="462341"/>
              </a:xfrm>
            </p:grpSpPr>
            <p:cxnSp>
              <p:nvCxnSpPr>
                <p:cNvPr id="118" name="Straight Connector 11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2714189" y="3114827"/>
                <a:ext cx="131621" cy="462341"/>
                <a:chOff x="2076075" y="3911669"/>
                <a:chExt cx="131621" cy="462341"/>
              </a:xfrm>
            </p:grpSpPr>
            <p:cxnSp>
              <p:nvCxnSpPr>
                <p:cNvPr id="115" name="Straight Connector 11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grpSp>
        <p:nvGrpSpPr>
          <p:cNvPr id="284" name="subarrays"/>
          <p:cNvGrpSpPr/>
          <p:nvPr/>
        </p:nvGrpSpPr>
        <p:grpSpPr>
          <a:xfrm>
            <a:off x="1514553" y="2133600"/>
            <a:ext cx="3397591" cy="3746725"/>
            <a:chOff x="1514553" y="2133600"/>
            <a:chExt cx="3397591" cy="3746725"/>
          </a:xfrm>
        </p:grpSpPr>
        <p:grpSp>
          <p:nvGrpSpPr>
            <p:cNvPr id="283" name="subarrays"/>
            <p:cNvGrpSpPr/>
            <p:nvPr/>
          </p:nvGrpSpPr>
          <p:grpSpPr>
            <a:xfrm>
              <a:off x="2964031" y="2133600"/>
              <a:ext cx="1948113" cy="3746725"/>
              <a:chOff x="2964031" y="2133600"/>
              <a:chExt cx="1948113" cy="3746725"/>
            </a:xfrm>
          </p:grpSpPr>
          <p:grpSp>
            <p:nvGrpSpPr>
              <p:cNvPr id="10" name="sa 1"/>
              <p:cNvGrpSpPr/>
              <p:nvPr/>
            </p:nvGrpSpPr>
            <p:grpSpPr>
              <a:xfrm>
                <a:off x="2964031" y="2133600"/>
                <a:ext cx="1948113" cy="1689560"/>
                <a:chOff x="2852487" y="2123752"/>
                <a:chExt cx="1948113" cy="1689560"/>
              </a:xfrm>
            </p:grpSpPr>
            <p:grpSp>
              <p:nvGrpSpPr>
                <p:cNvPr id="11" name="Group 10"/>
                <p:cNvGrpSpPr/>
                <p:nvPr/>
              </p:nvGrpSpPr>
              <p:grpSpPr>
                <a:xfrm>
                  <a:off x="3348370" y="2123752"/>
                  <a:ext cx="1250172" cy="1144705"/>
                  <a:chOff x="6856240" y="2176752"/>
                  <a:chExt cx="1250172" cy="1588746"/>
                </a:xfrm>
              </p:grpSpPr>
              <p:cxnSp>
                <p:nvCxnSpPr>
                  <p:cNvPr id="49" name="Straight Connector 48"/>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0" name="Straight Connector 49"/>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1" name="Straight Connector 50"/>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2" name="Straight Connector 51"/>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12" name="Rounded Rectangle 11"/>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13" name="Group 12"/>
                <p:cNvGrpSpPr/>
                <p:nvPr/>
              </p:nvGrpSpPr>
              <p:grpSpPr>
                <a:xfrm>
                  <a:off x="3059509" y="2331558"/>
                  <a:ext cx="1741091" cy="701733"/>
                  <a:chOff x="6567379" y="2828598"/>
                  <a:chExt cx="2383118" cy="701733"/>
                </a:xfrm>
              </p:grpSpPr>
              <p:cxnSp>
                <p:nvCxnSpPr>
                  <p:cNvPr id="46" name="Straight Connector 45"/>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7" name="Straight Connector 46"/>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8" name="Straight Connector 47"/>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14" name="Group 13"/>
                <p:cNvGrpSpPr/>
                <p:nvPr/>
              </p:nvGrpSpPr>
              <p:grpSpPr>
                <a:xfrm>
                  <a:off x="3203938" y="3268458"/>
                  <a:ext cx="288863" cy="544854"/>
                  <a:chOff x="7527818" y="3399502"/>
                  <a:chExt cx="365760" cy="689898"/>
                </a:xfrm>
              </p:grpSpPr>
              <p:sp>
                <p:nvSpPr>
                  <p:cNvPr id="42" name="Rounded Rectangle 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43" name="Group 42"/>
                  <p:cNvGrpSpPr/>
                  <p:nvPr/>
                </p:nvGrpSpPr>
                <p:grpSpPr>
                  <a:xfrm>
                    <a:off x="7596548" y="3446841"/>
                    <a:ext cx="228300" cy="595221"/>
                    <a:chOff x="6229860" y="2963660"/>
                    <a:chExt cx="228300" cy="595221"/>
                  </a:xfrm>
                </p:grpSpPr>
                <p:sp>
                  <p:nvSpPr>
                    <p:cNvPr id="44" name="Rounded Rectangle 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5" name="Rounded Rectangle 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5" name="Oval 14"/>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6" name="Oval 15"/>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 name="Oval 16"/>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18" name="Group 17"/>
                <p:cNvGrpSpPr/>
                <p:nvPr/>
              </p:nvGrpSpPr>
              <p:grpSpPr>
                <a:xfrm>
                  <a:off x="3620662" y="3268458"/>
                  <a:ext cx="288863" cy="544854"/>
                  <a:chOff x="7527818" y="3399502"/>
                  <a:chExt cx="365760" cy="689898"/>
                </a:xfrm>
              </p:grpSpPr>
              <p:sp>
                <p:nvSpPr>
                  <p:cNvPr id="38" name="Rounded Rectangle 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9" name="Group 38"/>
                  <p:cNvGrpSpPr/>
                  <p:nvPr/>
                </p:nvGrpSpPr>
                <p:grpSpPr>
                  <a:xfrm>
                    <a:off x="7596548" y="3446841"/>
                    <a:ext cx="228300" cy="595221"/>
                    <a:chOff x="6229860" y="2963660"/>
                    <a:chExt cx="228300" cy="595221"/>
                  </a:xfrm>
                </p:grpSpPr>
                <p:sp>
                  <p:nvSpPr>
                    <p:cNvPr id="40" name="Rounded Rectangle 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1" name="Rounded Rectangle 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9" name="Oval 18"/>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 name="Oval 19"/>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 name="Oval 20"/>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2" name="Group 21"/>
                <p:cNvGrpSpPr/>
                <p:nvPr/>
              </p:nvGrpSpPr>
              <p:grpSpPr>
                <a:xfrm>
                  <a:off x="4037386" y="3268458"/>
                  <a:ext cx="288863" cy="544854"/>
                  <a:chOff x="7527818" y="3399502"/>
                  <a:chExt cx="365760" cy="689898"/>
                </a:xfrm>
              </p:grpSpPr>
              <p:sp>
                <p:nvSpPr>
                  <p:cNvPr id="34" name="Rounded Rectangle 33"/>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5" name="Group 34"/>
                  <p:cNvGrpSpPr/>
                  <p:nvPr/>
                </p:nvGrpSpPr>
                <p:grpSpPr>
                  <a:xfrm>
                    <a:off x="7596548" y="3446841"/>
                    <a:ext cx="228300" cy="595221"/>
                    <a:chOff x="6229860" y="2963660"/>
                    <a:chExt cx="228300" cy="595221"/>
                  </a:xfrm>
                </p:grpSpPr>
                <p:sp>
                  <p:nvSpPr>
                    <p:cNvPr id="36" name="Rounded Rectangle 35"/>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7" name="Rounded Rectangle 36"/>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3" name="Oval 22"/>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 name="Oval 23"/>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5" name="Oval 24"/>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6" name="Group 25"/>
                <p:cNvGrpSpPr/>
                <p:nvPr/>
              </p:nvGrpSpPr>
              <p:grpSpPr>
                <a:xfrm>
                  <a:off x="4454110" y="3268458"/>
                  <a:ext cx="288863" cy="544854"/>
                  <a:chOff x="7527818" y="3399502"/>
                  <a:chExt cx="365760" cy="689898"/>
                </a:xfrm>
              </p:grpSpPr>
              <p:sp>
                <p:nvSpPr>
                  <p:cNvPr id="30" name="Rounded Rectangle 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1" name="Group 30"/>
                  <p:cNvGrpSpPr/>
                  <p:nvPr/>
                </p:nvGrpSpPr>
                <p:grpSpPr>
                  <a:xfrm>
                    <a:off x="7596548" y="3446841"/>
                    <a:ext cx="228300" cy="595221"/>
                    <a:chOff x="6229860" y="2963660"/>
                    <a:chExt cx="228300" cy="595221"/>
                  </a:xfrm>
                </p:grpSpPr>
                <p:sp>
                  <p:nvSpPr>
                    <p:cNvPr id="32" name="Rounded Rectangle 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3" name="Rounded Rectangle 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7" name="Oval 26"/>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8" name="Oval 27"/>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9" name="Oval 28"/>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53" name="sa 2"/>
              <p:cNvGrpSpPr/>
              <p:nvPr/>
            </p:nvGrpSpPr>
            <p:grpSpPr>
              <a:xfrm>
                <a:off x="2964031" y="4190765"/>
                <a:ext cx="1948113" cy="1689560"/>
                <a:chOff x="2852487" y="2123752"/>
                <a:chExt cx="1948113" cy="1689560"/>
              </a:xfrm>
            </p:grpSpPr>
            <p:grpSp>
              <p:nvGrpSpPr>
                <p:cNvPr id="54" name="Group 53"/>
                <p:cNvGrpSpPr/>
                <p:nvPr/>
              </p:nvGrpSpPr>
              <p:grpSpPr>
                <a:xfrm>
                  <a:off x="3348370" y="2123752"/>
                  <a:ext cx="1250172" cy="1144705"/>
                  <a:chOff x="6856240" y="2176752"/>
                  <a:chExt cx="1250172" cy="1588746"/>
                </a:xfrm>
              </p:grpSpPr>
              <p:cxnSp>
                <p:nvCxnSpPr>
                  <p:cNvPr id="92" name="Straight Connector 91"/>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3" name="Straight Connector 92"/>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4" name="Straight Connector 93"/>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5" name="Straight Connector 94"/>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55" name="Rounded Rectangle 54"/>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56" name="Group 55"/>
                <p:cNvGrpSpPr/>
                <p:nvPr/>
              </p:nvGrpSpPr>
              <p:grpSpPr>
                <a:xfrm>
                  <a:off x="3059509" y="2331558"/>
                  <a:ext cx="1741091" cy="701733"/>
                  <a:chOff x="6567379" y="2828598"/>
                  <a:chExt cx="2383118" cy="701733"/>
                </a:xfrm>
              </p:grpSpPr>
              <p:cxnSp>
                <p:nvCxnSpPr>
                  <p:cNvPr id="89" name="Straight Connector 88"/>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0" name="Straight Connector 89"/>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1" name="Straight Connector 90"/>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57" name="Group 56"/>
                <p:cNvGrpSpPr/>
                <p:nvPr/>
              </p:nvGrpSpPr>
              <p:grpSpPr>
                <a:xfrm>
                  <a:off x="3203938" y="3268458"/>
                  <a:ext cx="288863" cy="544854"/>
                  <a:chOff x="7527818" y="3399502"/>
                  <a:chExt cx="365760" cy="689898"/>
                </a:xfrm>
              </p:grpSpPr>
              <p:sp>
                <p:nvSpPr>
                  <p:cNvPr id="85" name="Rounded Rectangle 8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6" name="Group 85"/>
                  <p:cNvGrpSpPr/>
                  <p:nvPr/>
                </p:nvGrpSpPr>
                <p:grpSpPr>
                  <a:xfrm>
                    <a:off x="7596548" y="3446841"/>
                    <a:ext cx="228300" cy="595221"/>
                    <a:chOff x="6229860" y="2963660"/>
                    <a:chExt cx="228300" cy="595221"/>
                  </a:xfrm>
                </p:grpSpPr>
                <p:sp>
                  <p:nvSpPr>
                    <p:cNvPr id="87" name="Rounded Rectangle 8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8" name="Rounded Rectangle 8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58" name="Oval 57"/>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59" name="Oval 58"/>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0" name="Oval 59"/>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1" name="Group 60"/>
                <p:cNvGrpSpPr/>
                <p:nvPr/>
              </p:nvGrpSpPr>
              <p:grpSpPr>
                <a:xfrm>
                  <a:off x="3620662" y="3268458"/>
                  <a:ext cx="288863" cy="544854"/>
                  <a:chOff x="7527818" y="3399502"/>
                  <a:chExt cx="365760" cy="689898"/>
                </a:xfrm>
              </p:grpSpPr>
              <p:sp>
                <p:nvSpPr>
                  <p:cNvPr id="81" name="Rounded Rectangle 80"/>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2" name="Group 81"/>
                  <p:cNvGrpSpPr/>
                  <p:nvPr/>
                </p:nvGrpSpPr>
                <p:grpSpPr>
                  <a:xfrm>
                    <a:off x="7596548" y="3446841"/>
                    <a:ext cx="228300" cy="595221"/>
                    <a:chOff x="6229860" y="2963660"/>
                    <a:chExt cx="228300" cy="595221"/>
                  </a:xfrm>
                </p:grpSpPr>
                <p:sp>
                  <p:nvSpPr>
                    <p:cNvPr id="83" name="Rounded Rectangle 82"/>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4" name="Rounded Rectangle 83"/>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2" name="Oval 61"/>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3" name="Oval 62"/>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4" name="Oval 63"/>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5" name="Group 64"/>
                <p:cNvGrpSpPr/>
                <p:nvPr/>
              </p:nvGrpSpPr>
              <p:grpSpPr>
                <a:xfrm>
                  <a:off x="4037386" y="3268458"/>
                  <a:ext cx="288863" cy="544854"/>
                  <a:chOff x="7527818" y="3399502"/>
                  <a:chExt cx="365760" cy="689898"/>
                </a:xfrm>
              </p:grpSpPr>
              <p:sp>
                <p:nvSpPr>
                  <p:cNvPr id="77" name="Rounded Rectangle 7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8" name="Group 77"/>
                  <p:cNvGrpSpPr/>
                  <p:nvPr/>
                </p:nvGrpSpPr>
                <p:grpSpPr>
                  <a:xfrm>
                    <a:off x="7596548" y="3446841"/>
                    <a:ext cx="228300" cy="595221"/>
                    <a:chOff x="6229860" y="2963660"/>
                    <a:chExt cx="228300" cy="595221"/>
                  </a:xfrm>
                </p:grpSpPr>
                <p:sp>
                  <p:nvSpPr>
                    <p:cNvPr id="79" name="Rounded Rectangle 7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0" name="Rounded Rectangle 7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6" name="Oval 65"/>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7" name="Oval 66"/>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8" name="Oval 67"/>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9" name="Group 68"/>
                <p:cNvGrpSpPr/>
                <p:nvPr/>
              </p:nvGrpSpPr>
              <p:grpSpPr>
                <a:xfrm>
                  <a:off x="4454110" y="3268458"/>
                  <a:ext cx="288863" cy="544854"/>
                  <a:chOff x="7527818" y="3399502"/>
                  <a:chExt cx="365760" cy="689898"/>
                </a:xfrm>
              </p:grpSpPr>
              <p:sp>
                <p:nvSpPr>
                  <p:cNvPr id="73" name="Rounded Rectangle 7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4" name="Group 73"/>
                  <p:cNvGrpSpPr/>
                  <p:nvPr/>
                </p:nvGrpSpPr>
                <p:grpSpPr>
                  <a:xfrm>
                    <a:off x="7596548" y="3446841"/>
                    <a:ext cx="228300" cy="595221"/>
                    <a:chOff x="6229860" y="2963660"/>
                    <a:chExt cx="228300" cy="595221"/>
                  </a:xfrm>
                </p:grpSpPr>
                <p:sp>
                  <p:nvSpPr>
                    <p:cNvPr id="75" name="Rounded Rectangle 7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76" name="Rounded Rectangle 7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70" name="Oval 69"/>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1" name="Oval 70"/>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2" name="Oval 71"/>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259" name="sa labels"/>
            <p:cNvGrpSpPr/>
            <p:nvPr/>
          </p:nvGrpSpPr>
          <p:grpSpPr>
            <a:xfrm>
              <a:off x="1514553" y="2461440"/>
              <a:ext cx="1498231" cy="2464506"/>
              <a:chOff x="1514553" y="2461440"/>
              <a:chExt cx="1498231" cy="2464506"/>
            </a:xfrm>
          </p:grpSpPr>
          <p:sp>
            <p:nvSpPr>
              <p:cNvPr id="257" name="TextBox 256"/>
              <p:cNvSpPr txBox="1"/>
              <p:nvPr/>
            </p:nvSpPr>
            <p:spPr>
              <a:xfrm>
                <a:off x="1514553" y="2461440"/>
                <a:ext cx="14982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mn-ea"/>
                    <a:cs typeface="+mn-cs"/>
                  </a:rPr>
                  <a:t>Subarray 1</a:t>
                </a:r>
              </a:p>
            </p:txBody>
          </p:sp>
          <p:sp>
            <p:nvSpPr>
              <p:cNvPr id="258" name="TextBox 257"/>
              <p:cNvSpPr txBox="1"/>
              <p:nvPr/>
            </p:nvSpPr>
            <p:spPr>
              <a:xfrm>
                <a:off x="1514553" y="4464281"/>
                <a:ext cx="14496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mn-ea"/>
                    <a:cs typeface="+mn-cs"/>
                  </a:rPr>
                  <a:t>Subarray 2</a:t>
                </a:r>
              </a:p>
            </p:txBody>
          </p:sp>
        </p:grpSp>
      </p:grpSp>
      <p:sp>
        <p:nvSpPr>
          <p:cNvPr id="148" name="src row"/>
          <p:cNvSpPr/>
          <p:nvPr/>
        </p:nvSpPr>
        <p:spPr>
          <a:xfrm>
            <a:off x="3219510" y="3278741"/>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157" name="cmd"/>
          <p:cNvGrpSpPr/>
          <p:nvPr/>
        </p:nvGrpSpPr>
        <p:grpSpPr>
          <a:xfrm>
            <a:off x="156742" y="3800847"/>
            <a:ext cx="2884582" cy="462007"/>
            <a:chOff x="156742" y="3800847"/>
            <a:chExt cx="2884582" cy="462007"/>
          </a:xfrm>
        </p:grpSpPr>
        <p:sp>
          <p:nvSpPr>
            <p:cNvPr id="155" name="TextBox 154"/>
            <p:cNvSpPr txBox="1"/>
            <p:nvPr/>
          </p:nvSpPr>
          <p:spPr>
            <a:xfrm>
              <a:off x="156742" y="3801189"/>
              <a:ext cx="2510258"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RBM: SA1</a:t>
              </a:r>
              <a:r>
                <a:rPr kumimoji="0" lang="en-US" sz="2400" b="1" i="0" u="none" strike="noStrike" kern="1200" cap="none" spc="0" normalizeH="0" baseline="0" noProof="0" dirty="0">
                  <a:ln>
                    <a:noFill/>
                  </a:ln>
                  <a:solidFill>
                    <a:srgbClr val="1F497D"/>
                  </a:solidFill>
                  <a:effectLst/>
                  <a:uLnTx/>
                  <a:uFillTx/>
                  <a:latin typeface="Cambria Math" panose="02040503050406030204" pitchFamily="18" charset="0"/>
                  <a:ea typeface="Cambria Math" panose="02040503050406030204" pitchFamily="18" charset="0"/>
                  <a:cs typeface="+mn-cs"/>
                </a:rPr>
                <a:t>→</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SA2</a:t>
              </a:r>
            </a:p>
          </p:txBody>
        </p:sp>
        <p:sp>
          <p:nvSpPr>
            <p:cNvPr id="156" name="Right Arrow 155"/>
            <p:cNvSpPr/>
            <p:nvPr/>
          </p:nvSpPr>
          <p:spPr>
            <a:xfrm>
              <a:off x="2590800" y="3800847"/>
              <a:ext cx="450524" cy="46200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188" name="closed iso"/>
          <p:cNvGrpSpPr/>
          <p:nvPr/>
        </p:nvGrpSpPr>
        <p:grpSpPr>
          <a:xfrm>
            <a:off x="3205627" y="3783945"/>
            <a:ext cx="1648889" cy="467501"/>
            <a:chOff x="6235520" y="3801189"/>
            <a:chExt cx="1648889" cy="467501"/>
          </a:xfrm>
        </p:grpSpPr>
        <p:sp>
          <p:nvSpPr>
            <p:cNvPr id="160"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62" name="Group 161"/>
            <p:cNvGrpSpPr/>
            <p:nvPr/>
          </p:nvGrpSpPr>
          <p:grpSpPr>
            <a:xfrm>
              <a:off x="6489806" y="3805186"/>
              <a:ext cx="2327" cy="462341"/>
              <a:chOff x="2205369" y="3911669"/>
              <a:chExt cx="2327" cy="462341"/>
            </a:xfrm>
          </p:grpSpPr>
          <p:cxnSp>
            <p:nvCxnSpPr>
              <p:cNvPr id="176" name="Straight Connector 17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6906529" y="3806349"/>
              <a:ext cx="2327" cy="462341"/>
              <a:chOff x="2205369" y="3911669"/>
              <a:chExt cx="2327" cy="462341"/>
            </a:xfrm>
          </p:grpSpPr>
          <p:cxnSp>
            <p:nvCxnSpPr>
              <p:cNvPr id="173" name="Straight Connector 17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7323605" y="3806349"/>
              <a:ext cx="2327" cy="462341"/>
              <a:chOff x="2205369" y="3911669"/>
              <a:chExt cx="2327" cy="462341"/>
            </a:xfrm>
          </p:grpSpPr>
          <p:cxnSp>
            <p:nvCxnSpPr>
              <p:cNvPr id="170" name="Straight Connector 1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7737520" y="3801189"/>
              <a:ext cx="2327" cy="462341"/>
              <a:chOff x="2205369" y="3911669"/>
              <a:chExt cx="2327" cy="462341"/>
            </a:xfrm>
          </p:grpSpPr>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82" name="Straight Connector 181"/>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253" name="trans_blind"/>
          <p:cNvGrpSpPr/>
          <p:nvPr/>
        </p:nvGrpSpPr>
        <p:grpSpPr>
          <a:xfrm>
            <a:off x="2902004" y="2186954"/>
            <a:ext cx="2090083" cy="4609789"/>
            <a:chOff x="2902004" y="2186954"/>
            <a:chExt cx="2090083" cy="4609789"/>
          </a:xfrm>
        </p:grpSpPr>
        <p:sp>
          <p:nvSpPr>
            <p:cNvPr id="251" name="Rounded Rectangle 250"/>
            <p:cNvSpPr/>
            <p:nvPr/>
          </p:nvSpPr>
          <p:spPr>
            <a:xfrm>
              <a:off x="2910820" y="4235275"/>
              <a:ext cx="2050601" cy="1022525"/>
            </a:xfrm>
            <a:prstGeom prst="roundRect">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0" name="Rounded Rectangle 249"/>
            <p:cNvSpPr/>
            <p:nvPr/>
          </p:nvSpPr>
          <p:spPr>
            <a:xfrm>
              <a:off x="2902004" y="2186954"/>
              <a:ext cx="2050601" cy="997574"/>
            </a:xfrm>
            <a:prstGeom prst="roundRect">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2" name="Rounded Rectangle 251"/>
            <p:cNvSpPr/>
            <p:nvPr/>
          </p:nvSpPr>
          <p:spPr>
            <a:xfrm>
              <a:off x="2941486" y="6297956"/>
              <a:ext cx="2050601" cy="498787"/>
            </a:xfrm>
            <a:prstGeom prst="roundRect">
              <a:avLst>
                <a:gd name="adj" fmla="val 137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93" name="act_bl"/>
          <p:cNvGrpSpPr/>
          <p:nvPr/>
        </p:nvGrpSpPr>
        <p:grpSpPr>
          <a:xfrm>
            <a:off x="3453501" y="2135768"/>
            <a:ext cx="1250172" cy="1144705"/>
            <a:chOff x="7131828" y="2978323"/>
            <a:chExt cx="1250172" cy="1144705"/>
          </a:xfrm>
        </p:grpSpPr>
        <p:cxnSp>
          <p:nvCxnSpPr>
            <p:cNvPr id="189" name="Straight Connector 188"/>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90" name="Straight Connector 189"/>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91" name="Straight Connector 190"/>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92" name="Straight Connector 191"/>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194" name="pre_bl"/>
          <p:cNvGrpSpPr/>
          <p:nvPr/>
        </p:nvGrpSpPr>
        <p:grpSpPr>
          <a:xfrm>
            <a:off x="3459912" y="4189602"/>
            <a:ext cx="1250172" cy="1144705"/>
            <a:chOff x="7131828" y="2978323"/>
            <a:chExt cx="1250172" cy="1144705"/>
          </a:xfrm>
        </p:grpSpPr>
        <p:cxnSp>
          <p:nvCxnSpPr>
            <p:cNvPr id="195" name="Straight Connector 194"/>
            <p:cNvCxnSpPr/>
            <p:nvPr/>
          </p:nvCxnSpPr>
          <p:spPr>
            <a:xfrm>
              <a:off x="7131828"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cxnSp>
          <p:nvCxnSpPr>
            <p:cNvPr id="196" name="Straight Connector 195"/>
            <p:cNvCxnSpPr/>
            <p:nvPr/>
          </p:nvCxnSpPr>
          <p:spPr>
            <a:xfrm>
              <a:off x="7548552"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cxnSp>
          <p:nvCxnSpPr>
            <p:cNvPr id="197" name="Straight Connector 196"/>
            <p:cNvCxnSpPr/>
            <p:nvPr/>
          </p:nvCxnSpPr>
          <p:spPr>
            <a:xfrm>
              <a:off x="7965276"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cxnSp>
          <p:nvCxnSpPr>
            <p:cNvPr id="198" name="Straight Connector 197"/>
            <p:cNvCxnSpPr/>
            <p:nvPr/>
          </p:nvCxnSpPr>
          <p:spPr>
            <a:xfrm>
              <a:off x="8382000"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grpSp>
      <p:sp>
        <p:nvSpPr>
          <p:cNvPr id="246" name="charge_vdd"/>
          <p:cNvSpPr/>
          <p:nvPr/>
        </p:nvSpPr>
        <p:spPr bwMode="auto">
          <a:xfrm>
            <a:off x="5997926" y="2363685"/>
            <a:ext cx="226184" cy="760413"/>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73" name="charge_vdd-delta"/>
          <p:cNvSpPr/>
          <p:nvPr/>
        </p:nvSpPr>
        <p:spPr bwMode="auto">
          <a:xfrm>
            <a:off x="5996718" y="2479813"/>
            <a:ext cx="226184" cy="644413"/>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grpSp>
        <p:nvGrpSpPr>
          <p:cNvPr id="6" name="Group 5"/>
          <p:cNvGrpSpPr/>
          <p:nvPr/>
        </p:nvGrpSpPr>
        <p:grpSpPr>
          <a:xfrm>
            <a:off x="5995510" y="2377796"/>
            <a:ext cx="904800" cy="2845042"/>
            <a:chOff x="5995510" y="2377796"/>
            <a:chExt cx="904800" cy="2845042"/>
          </a:xfrm>
        </p:grpSpPr>
        <p:sp>
          <p:nvSpPr>
            <p:cNvPr id="237" name="new_charge_vdd"/>
            <p:cNvSpPr/>
            <p:nvPr/>
          </p:nvSpPr>
          <p:spPr bwMode="auto">
            <a:xfrm>
              <a:off x="5998280" y="4480394"/>
              <a:ext cx="227392" cy="742444"/>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36" name="new_charge_vdd"/>
            <p:cNvSpPr/>
            <p:nvPr/>
          </p:nvSpPr>
          <p:spPr bwMode="auto">
            <a:xfrm>
              <a:off x="5995510" y="2377796"/>
              <a:ext cx="227392" cy="742444"/>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34" name="New Vdd Text"/>
            <p:cNvSpPr txBox="1"/>
            <p:nvPr/>
          </p:nvSpPr>
          <p:spPr>
            <a:xfrm>
              <a:off x="6291120" y="2479813"/>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235" name="New Vdd Text"/>
            <p:cNvSpPr txBox="1"/>
            <p:nvPr/>
          </p:nvSpPr>
          <p:spPr>
            <a:xfrm>
              <a:off x="6302069" y="4589109"/>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sp>
        <p:nvSpPr>
          <p:cNvPr id="224" name="..."/>
          <p:cNvSpPr txBox="1"/>
          <p:nvPr/>
        </p:nvSpPr>
        <p:spPr>
          <a:xfrm rot="5400000">
            <a:off x="3894065" y="5981694"/>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a:t>
            </a:r>
          </a:p>
        </p:txBody>
      </p:sp>
      <p:grpSp>
        <p:nvGrpSpPr>
          <p:cNvPr id="285" name="vddframe"/>
          <p:cNvGrpSpPr/>
          <p:nvPr/>
        </p:nvGrpSpPr>
        <p:grpSpPr>
          <a:xfrm>
            <a:off x="5996718" y="2368988"/>
            <a:ext cx="892644" cy="760413"/>
            <a:chOff x="5996718" y="2368988"/>
            <a:chExt cx="892644" cy="760413"/>
          </a:xfrm>
        </p:grpSpPr>
        <p:grpSp>
          <p:nvGrpSpPr>
            <p:cNvPr id="272" name="vdd_frame"/>
            <p:cNvGrpSpPr/>
            <p:nvPr/>
          </p:nvGrpSpPr>
          <p:grpSpPr>
            <a:xfrm>
              <a:off x="5997926" y="2368988"/>
              <a:ext cx="891436" cy="760413"/>
              <a:chOff x="5997926" y="2368988"/>
              <a:chExt cx="891436" cy="760413"/>
            </a:xfrm>
          </p:grpSpPr>
          <p:sp>
            <p:nvSpPr>
              <p:cNvPr id="247" name="Rectangle 246"/>
              <p:cNvSpPr/>
              <p:nvPr/>
            </p:nvSpPr>
            <p:spPr bwMode="auto">
              <a:xfrm>
                <a:off x="5997926" y="2368988"/>
                <a:ext cx="226184" cy="760413"/>
              </a:xfrm>
              <a:prstGeom prst="rect">
                <a:avLst/>
              </a:prstGeom>
              <a:noFill/>
              <a:ln w="22225">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60" name="Vdd Text"/>
              <p:cNvSpPr txBox="1"/>
              <p:nvPr/>
            </p:nvSpPr>
            <p:spPr>
              <a:xfrm>
                <a:off x="6291121" y="2485289"/>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cxnSp>
          <p:nvCxnSpPr>
            <p:cNvPr id="282" name="Straight Connector 281"/>
            <p:cNvCxnSpPr/>
            <p:nvPr/>
          </p:nvCxnSpPr>
          <p:spPr>
            <a:xfrm>
              <a:off x="5996718" y="2756351"/>
              <a:ext cx="22618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5" name="charge_vdd/2"/>
          <p:cNvSpPr/>
          <p:nvPr/>
        </p:nvSpPr>
        <p:spPr bwMode="auto">
          <a:xfrm>
            <a:off x="5997926" y="4851160"/>
            <a:ext cx="226184" cy="377555"/>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74" name="charge_vdd/2+delta"/>
          <p:cNvSpPr/>
          <p:nvPr/>
        </p:nvSpPr>
        <p:spPr bwMode="auto">
          <a:xfrm>
            <a:off x="5996718" y="4675529"/>
            <a:ext cx="226184" cy="548640"/>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grpSp>
        <p:nvGrpSpPr>
          <p:cNvPr id="271" name="vdd/2_frame"/>
          <p:cNvGrpSpPr/>
          <p:nvPr/>
        </p:nvGrpSpPr>
        <p:grpSpPr>
          <a:xfrm>
            <a:off x="5997926" y="4473605"/>
            <a:ext cx="1223822" cy="760413"/>
            <a:chOff x="5997926" y="4473605"/>
            <a:chExt cx="1223822" cy="760413"/>
          </a:xfrm>
        </p:grpSpPr>
        <p:sp>
          <p:nvSpPr>
            <p:cNvPr id="216" name="Rectangle 215"/>
            <p:cNvSpPr/>
            <p:nvPr/>
          </p:nvSpPr>
          <p:spPr bwMode="auto">
            <a:xfrm>
              <a:off x="5997926" y="4473605"/>
              <a:ext cx="226184" cy="760413"/>
            </a:xfrm>
            <a:prstGeom prst="rect">
              <a:avLst/>
            </a:prstGeom>
            <a:noFill/>
            <a:ln w="22225">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201" name="Straight Connector 200"/>
            <p:cNvCxnSpPr/>
            <p:nvPr/>
          </p:nvCxnSpPr>
          <p:spPr>
            <a:xfrm>
              <a:off x="5997926" y="4851160"/>
              <a:ext cx="22618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Vdd Text"/>
            <p:cNvSpPr txBox="1"/>
            <p:nvPr/>
          </p:nvSpPr>
          <p:spPr>
            <a:xfrm>
              <a:off x="6299701" y="4589110"/>
              <a:ext cx="9220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/2</a:t>
              </a:r>
            </a:p>
          </p:txBody>
        </p:sp>
      </p:grpSp>
      <p:sp>
        <p:nvSpPr>
          <p:cNvPr id="275" name="Vdd-delta Text"/>
          <p:cNvSpPr txBox="1"/>
          <p:nvPr/>
        </p:nvSpPr>
        <p:spPr>
          <a:xfrm>
            <a:off x="6289913" y="2479813"/>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t>
            </a:r>
            <a:r>
              <a:rPr kumimoji="0" lang="el-G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Δ</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276" name="Vdd/2+delta Text"/>
          <p:cNvSpPr txBox="1"/>
          <p:nvPr/>
        </p:nvSpPr>
        <p:spPr>
          <a:xfrm>
            <a:off x="6299701" y="4589110"/>
            <a:ext cx="13003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/2+</a:t>
            </a:r>
            <a:r>
              <a:rPr kumimoji="0" lang="el-G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Δ</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nvGrpSpPr>
          <p:cNvPr id="220" name="iso_highlight"/>
          <p:cNvGrpSpPr/>
          <p:nvPr/>
        </p:nvGrpSpPr>
        <p:grpSpPr>
          <a:xfrm>
            <a:off x="3171052" y="3417913"/>
            <a:ext cx="2239314" cy="823441"/>
            <a:chOff x="940804" y="5365598"/>
            <a:chExt cx="2239314" cy="599724"/>
          </a:xfrm>
        </p:grpSpPr>
        <p:sp>
          <p:nvSpPr>
            <p:cNvPr id="221" name="left_iso_highlight"/>
            <p:cNvSpPr/>
            <p:nvPr/>
          </p:nvSpPr>
          <p:spPr>
            <a:xfrm>
              <a:off x="940804" y="5652316"/>
              <a:ext cx="1727172" cy="313006"/>
            </a:xfrm>
            <a:prstGeom prst="roundRect">
              <a:avLst/>
            </a:prstGeom>
            <a:no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222" name="TextBox 221"/>
            <p:cNvSpPr txBox="1"/>
            <p:nvPr/>
          </p:nvSpPr>
          <p:spPr>
            <a:xfrm>
              <a:off x="2617143" y="5365598"/>
              <a:ext cx="562975" cy="3810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281" name="charge sharing"/>
          <p:cNvGrpSpPr/>
          <p:nvPr/>
        </p:nvGrpSpPr>
        <p:grpSpPr>
          <a:xfrm>
            <a:off x="3459912" y="3222257"/>
            <a:ext cx="2649898" cy="1395631"/>
            <a:chOff x="3459912" y="3222257"/>
            <a:chExt cx="2649898" cy="1395631"/>
          </a:xfrm>
        </p:grpSpPr>
        <p:grpSp>
          <p:nvGrpSpPr>
            <p:cNvPr id="262" name="act_bl"/>
            <p:cNvGrpSpPr/>
            <p:nvPr/>
          </p:nvGrpSpPr>
          <p:grpSpPr>
            <a:xfrm>
              <a:off x="3459912" y="3808295"/>
              <a:ext cx="1250172" cy="809593"/>
              <a:chOff x="7131828" y="2978323"/>
              <a:chExt cx="1250172" cy="1144705"/>
            </a:xfrm>
          </p:grpSpPr>
          <p:cxnSp>
            <p:nvCxnSpPr>
              <p:cNvPr id="263" name="Straight Connector 262"/>
              <p:cNvCxnSpPr/>
              <p:nvPr/>
            </p:nvCxnSpPr>
            <p:spPr>
              <a:xfrm>
                <a:off x="7131828"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cxnSp>
            <p:nvCxnSpPr>
              <p:cNvPr id="264" name="Straight Connector 263"/>
              <p:cNvCxnSpPr/>
              <p:nvPr/>
            </p:nvCxnSpPr>
            <p:spPr>
              <a:xfrm>
                <a:off x="7548552"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cxnSp>
            <p:nvCxnSpPr>
              <p:cNvPr id="265" name="Straight Connector 264"/>
              <p:cNvCxnSpPr/>
              <p:nvPr/>
            </p:nvCxnSpPr>
            <p:spPr>
              <a:xfrm>
                <a:off x="7965276"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cxnSp>
            <p:nvCxnSpPr>
              <p:cNvPr id="266" name="Straight Connector 265"/>
              <p:cNvCxnSpPr/>
              <p:nvPr/>
            </p:nvCxnSpPr>
            <p:spPr>
              <a:xfrm>
                <a:off x="8382000"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grpSp>
        <p:sp>
          <p:nvSpPr>
            <p:cNvPr id="278" name="TextBox 277"/>
            <p:cNvSpPr txBox="1"/>
            <p:nvPr/>
          </p:nvSpPr>
          <p:spPr>
            <a:xfrm>
              <a:off x="4841825" y="3768606"/>
              <a:ext cx="9047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504D"/>
                  </a:solidFill>
                  <a:effectLst/>
                  <a:uLnTx/>
                  <a:uFillTx/>
                  <a:latin typeface="Gill Sans MT"/>
                  <a:ea typeface="+mn-ea"/>
                  <a:cs typeface="+mn-cs"/>
                </a:rPr>
                <a:t>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504D"/>
                  </a:solidFill>
                  <a:effectLst/>
                  <a:uLnTx/>
                  <a:uFillTx/>
                  <a:latin typeface="Gill Sans MT"/>
                  <a:ea typeface="+mn-ea"/>
                  <a:cs typeface="+mn-cs"/>
                </a:rPr>
                <a:t>Sharing</a:t>
              </a:r>
            </a:p>
          </p:txBody>
        </p:sp>
        <p:cxnSp>
          <p:nvCxnSpPr>
            <p:cNvPr id="279" name="Straight Connector 278"/>
            <p:cNvCxnSpPr/>
            <p:nvPr/>
          </p:nvCxnSpPr>
          <p:spPr>
            <a:xfrm>
              <a:off x="6109810" y="3222257"/>
              <a:ext cx="0" cy="1170289"/>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grpSp>
      <p:sp>
        <p:nvSpPr>
          <p:cNvPr id="288" name="act_label"/>
          <p:cNvSpPr txBox="1"/>
          <p:nvPr/>
        </p:nvSpPr>
        <p:spPr>
          <a:xfrm>
            <a:off x="1773354" y="3235176"/>
            <a:ext cx="13676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Activated</a:t>
            </a:r>
          </a:p>
        </p:txBody>
      </p:sp>
      <p:sp>
        <p:nvSpPr>
          <p:cNvPr id="289" name="pre_label"/>
          <p:cNvSpPr txBox="1"/>
          <p:nvPr/>
        </p:nvSpPr>
        <p:spPr>
          <a:xfrm>
            <a:off x="1762583" y="5265860"/>
            <a:ext cx="15827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Precharged</a:t>
            </a:r>
          </a:p>
        </p:txBody>
      </p:sp>
      <p:sp>
        <p:nvSpPr>
          <p:cNvPr id="294" name="amp"/>
          <p:cNvSpPr txBox="1"/>
          <p:nvPr/>
        </p:nvSpPr>
        <p:spPr>
          <a:xfrm>
            <a:off x="4898223" y="5326186"/>
            <a:ext cx="23437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mn-ea"/>
                <a:cs typeface="+mn-cs"/>
              </a:rPr>
              <a:t>Amplify the charge</a:t>
            </a:r>
          </a:p>
        </p:txBody>
      </p:sp>
      <p:sp>
        <p:nvSpPr>
          <p:cNvPr id="300" name="dst  row"/>
          <p:cNvSpPr/>
          <p:nvPr/>
        </p:nvSpPr>
        <p:spPr>
          <a:xfrm>
            <a:off x="3227552" y="5343218"/>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301" name="dst_act_bl"/>
          <p:cNvGrpSpPr/>
          <p:nvPr/>
        </p:nvGrpSpPr>
        <p:grpSpPr>
          <a:xfrm>
            <a:off x="3461543" y="4200245"/>
            <a:ext cx="1250172" cy="1144705"/>
            <a:chOff x="7131828" y="2978323"/>
            <a:chExt cx="1250172" cy="1144705"/>
          </a:xfrm>
        </p:grpSpPr>
        <p:cxnSp>
          <p:nvCxnSpPr>
            <p:cNvPr id="302" name="Straight Connector 301"/>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3" name="Straight Connector 302"/>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4" name="Straight Connector 303"/>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5" name="Straight Connector 304"/>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sp>
        <p:nvSpPr>
          <p:cNvPr id="306" name="act_label"/>
          <p:cNvSpPr txBox="1"/>
          <p:nvPr/>
        </p:nvSpPr>
        <p:spPr>
          <a:xfrm>
            <a:off x="1767262" y="5262804"/>
            <a:ext cx="13676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Activated</a:t>
            </a:r>
          </a:p>
        </p:txBody>
      </p:sp>
      <p:sp>
        <p:nvSpPr>
          <p:cNvPr id="7" name="blind"/>
          <p:cNvSpPr/>
          <p:nvPr/>
        </p:nvSpPr>
        <p:spPr>
          <a:xfrm>
            <a:off x="6802648" y="4623862"/>
            <a:ext cx="838200" cy="495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3" name="punchline"/>
          <p:cNvSpPr/>
          <p:nvPr/>
        </p:nvSpPr>
        <p:spPr>
          <a:xfrm>
            <a:off x="0" y="4710606"/>
            <a:ext cx="9144000" cy="16901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2860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RBM transfers an entire row b/w subarrays</a:t>
            </a:r>
          </a:p>
        </p:txBody>
      </p:sp>
    </p:spTree>
    <p:extLst>
      <p:ext uri="{BB962C8B-B14F-4D97-AF65-F5344CB8AC3E}">
        <p14:creationId xmlns:p14="http://schemas.microsoft.com/office/powerpoint/2010/main" val="615334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8"/>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1" fill="hold" grpId="0" nodeType="clickEffect">
                                  <p:stCondLst>
                                    <p:cond delay="0"/>
                                  </p:stCondLst>
                                  <p:childTnLst>
                                    <p:animEffect transition="out" filter="wipe(up)">
                                      <p:cBhvr>
                                        <p:cTn id="54" dur="2500"/>
                                        <p:tgtEl>
                                          <p:spTgt spid="246"/>
                                        </p:tgtEl>
                                      </p:cBhvr>
                                    </p:animEffect>
                                    <p:set>
                                      <p:cBhvr>
                                        <p:cTn id="55" dur="1" fill="hold">
                                          <p:stCondLst>
                                            <p:cond delay="2499"/>
                                          </p:stCondLst>
                                        </p:cTn>
                                        <p:tgtEl>
                                          <p:spTgt spid="246"/>
                                        </p:tgtEl>
                                        <p:attrNameLst>
                                          <p:attrName>style.visibility</p:attrName>
                                        </p:attrNameLst>
                                      </p:cBhvr>
                                      <p:to>
                                        <p:strVal val="hidden"/>
                                      </p:to>
                                    </p:set>
                                  </p:childTnLst>
                                </p:cTn>
                              </p:par>
                              <p:par>
                                <p:cTn id="56" presetID="1" presetClass="entr" presetSubtype="0" fill="hold" grpId="0" nodeType="withEffect">
                                  <p:stCondLst>
                                    <p:cond delay="1300"/>
                                  </p:stCondLst>
                                  <p:childTnLst>
                                    <p:set>
                                      <p:cBhvr>
                                        <p:cTn id="57" dur="1" fill="hold">
                                          <p:stCondLst>
                                            <p:cond delay="0"/>
                                          </p:stCondLst>
                                        </p:cTn>
                                        <p:tgtEl>
                                          <p:spTgt spid="27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73"/>
                                        </p:tgtEl>
                                        <p:attrNameLst>
                                          <p:attrName>style.visibility</p:attrName>
                                        </p:attrNameLst>
                                      </p:cBhvr>
                                      <p:to>
                                        <p:strVal val="visible"/>
                                      </p:to>
                                    </p:set>
                                  </p:childTnLst>
                                </p:cTn>
                              </p:par>
                              <p:par>
                                <p:cTn id="60" presetID="22" presetClass="entr" presetSubtype="4" fill="hold" grpId="0" nodeType="withEffect">
                                  <p:stCondLst>
                                    <p:cond delay="1700"/>
                                  </p:stCondLst>
                                  <p:childTnLst>
                                    <p:set>
                                      <p:cBhvr>
                                        <p:cTn id="61" dur="1" fill="hold">
                                          <p:stCondLst>
                                            <p:cond delay="0"/>
                                          </p:stCondLst>
                                        </p:cTn>
                                        <p:tgtEl>
                                          <p:spTgt spid="274"/>
                                        </p:tgtEl>
                                        <p:attrNameLst>
                                          <p:attrName>style.visibility</p:attrName>
                                        </p:attrNameLst>
                                      </p:cBhvr>
                                      <p:to>
                                        <p:strVal val="visible"/>
                                      </p:to>
                                    </p:set>
                                    <p:animEffect transition="in" filter="wipe(down)">
                                      <p:cBhvr>
                                        <p:cTn id="62" dur="1800"/>
                                        <p:tgtEl>
                                          <p:spTgt spid="274"/>
                                        </p:tgtEl>
                                      </p:cBhvr>
                                    </p:animEffect>
                                  </p:childTnLst>
                                </p:cTn>
                              </p:par>
                              <p:par>
                                <p:cTn id="63" presetID="1" presetClass="entr" presetSubtype="0" fill="hold" grpId="0" nodeType="withEffect">
                                  <p:stCondLst>
                                    <p:cond delay="3500"/>
                                  </p:stCondLst>
                                  <p:childTnLst>
                                    <p:set>
                                      <p:cBhvr>
                                        <p:cTn id="64" dur="1" fill="hold">
                                          <p:stCondLst>
                                            <p:cond delay="0"/>
                                          </p:stCondLst>
                                        </p:cTn>
                                        <p:tgtEl>
                                          <p:spTgt spid="27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01"/>
                                        </p:tgtEl>
                                        <p:attrNameLst>
                                          <p:attrName>style.visibility</p:attrName>
                                        </p:attrNameLst>
                                      </p:cBhvr>
                                      <p:to>
                                        <p:strVal val="visible"/>
                                      </p:to>
                                    </p:set>
                                    <p:animEffect transition="in" filter="wipe(down)">
                                      <p:cBhvr>
                                        <p:cTn id="69" dur="500"/>
                                        <p:tgtEl>
                                          <p:spTgt spid="301"/>
                                        </p:tgtEl>
                                      </p:cBhvr>
                                    </p:animEffect>
                                  </p:childTnLst>
                                </p:cTn>
                              </p:par>
                              <p:par>
                                <p:cTn id="70" presetID="1" presetClass="exit" presetSubtype="0" fill="hold" nodeType="withEffect">
                                  <p:stCondLst>
                                    <p:cond delay="0"/>
                                  </p:stCondLst>
                                  <p:childTnLst>
                                    <p:set>
                                      <p:cBhvr>
                                        <p:cTn id="71" dur="1" fill="hold">
                                          <p:stCondLst>
                                            <p:cond delay="0"/>
                                          </p:stCondLst>
                                        </p:cTn>
                                        <p:tgtEl>
                                          <p:spTgt spid="281"/>
                                        </p:tgtEl>
                                        <p:attrNameLst>
                                          <p:attrName>style.visibility</p:attrName>
                                        </p:attrNameLst>
                                      </p:cBhvr>
                                      <p:to>
                                        <p:strVal val="hidden"/>
                                      </p:to>
                                    </p:set>
                                  </p:childTnLst>
                                </p:cTn>
                              </p:par>
                              <p:par>
                                <p:cTn id="72" presetID="1" presetClass="entr" presetSubtype="0" fill="hold" grpId="0" nodeType="withEffect">
                                  <p:stCondLst>
                                    <p:cond delay="500"/>
                                  </p:stCondLst>
                                  <p:childTnLst>
                                    <p:set>
                                      <p:cBhvr>
                                        <p:cTn id="73" dur="1" fill="hold">
                                          <p:stCondLst>
                                            <p:cond delay="0"/>
                                          </p:stCondLst>
                                        </p:cTn>
                                        <p:tgtEl>
                                          <p:spTgt spid="300"/>
                                        </p:tgtEl>
                                        <p:attrNameLst>
                                          <p:attrName>style.visibility</p:attrName>
                                        </p:attrNameLst>
                                      </p:cBhvr>
                                      <p:to>
                                        <p:strVal val="visible"/>
                                      </p:to>
                                    </p:set>
                                  </p:childTnLst>
                                </p:cTn>
                              </p:par>
                              <p:par>
                                <p:cTn id="74" presetID="1" presetClass="entr" presetSubtype="0" fill="hold" grpId="0" nodeType="withEffect">
                                  <p:stCondLst>
                                    <p:cond delay="500"/>
                                  </p:stCondLst>
                                  <p:childTnLst>
                                    <p:set>
                                      <p:cBhvr>
                                        <p:cTn id="75" dur="1" fill="hold">
                                          <p:stCondLst>
                                            <p:cond delay="0"/>
                                          </p:stCondLst>
                                        </p:cTn>
                                        <p:tgtEl>
                                          <p:spTgt spid="294"/>
                                        </p:tgtEl>
                                        <p:attrNameLst>
                                          <p:attrName>style.visibility</p:attrName>
                                        </p:attrNameLst>
                                      </p:cBhvr>
                                      <p:to>
                                        <p:strVal val="visible"/>
                                      </p:to>
                                    </p:set>
                                  </p:childTnLst>
                                </p:cTn>
                              </p:par>
                              <p:par>
                                <p:cTn id="76" presetID="1" presetClass="exit" presetSubtype="0" fill="hold" grpId="1" nodeType="withEffect">
                                  <p:stCondLst>
                                    <p:cond delay="500"/>
                                  </p:stCondLst>
                                  <p:childTnLst>
                                    <p:set>
                                      <p:cBhvr>
                                        <p:cTn id="77" dur="1" fill="hold">
                                          <p:stCondLst>
                                            <p:cond delay="0"/>
                                          </p:stCondLst>
                                        </p:cTn>
                                        <p:tgtEl>
                                          <p:spTgt spid="289"/>
                                        </p:tgtEl>
                                        <p:attrNameLst>
                                          <p:attrName>style.visibility</p:attrName>
                                        </p:attrNameLst>
                                      </p:cBhvr>
                                      <p:to>
                                        <p:strVal val="hidden"/>
                                      </p:to>
                                    </p:set>
                                  </p:childTnLst>
                                </p:cTn>
                              </p:par>
                              <p:par>
                                <p:cTn id="78" presetID="1" presetClass="entr" presetSubtype="0" fill="hold" grpId="0" nodeType="withEffect">
                                  <p:stCondLst>
                                    <p:cond delay="500"/>
                                  </p:stCondLst>
                                  <p:childTnLst>
                                    <p:set>
                                      <p:cBhvr>
                                        <p:cTn id="79" dur="1" fill="hold">
                                          <p:stCondLst>
                                            <p:cond delay="0"/>
                                          </p:stCondLst>
                                        </p:cTn>
                                        <p:tgtEl>
                                          <p:spTgt spid="30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childTnLst>
                                </p:cTn>
                              </p:par>
                              <p:par>
                                <p:cTn id="84" presetID="1" presetClass="exit" presetSubtype="0" fill="hold" grpId="1" nodeType="withEffect">
                                  <p:stCondLst>
                                    <p:cond delay="0"/>
                                  </p:stCondLst>
                                  <p:childTnLst>
                                    <p:set>
                                      <p:cBhvr>
                                        <p:cTn id="85" dur="1" fill="hold">
                                          <p:stCondLst>
                                            <p:cond delay="0"/>
                                          </p:stCondLst>
                                        </p:cTn>
                                        <p:tgtEl>
                                          <p:spTgt spid="27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76"/>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246" grpId="0" animBg="1"/>
      <p:bldP spid="246" grpId="1" animBg="1"/>
      <p:bldP spid="273" grpId="0" animBg="1"/>
      <p:bldP spid="224" grpId="0"/>
      <p:bldP spid="215" grpId="0" animBg="1"/>
      <p:bldP spid="274" grpId="0" animBg="1"/>
      <p:bldP spid="275" grpId="0"/>
      <p:bldP spid="275" grpId="1"/>
      <p:bldP spid="276" grpId="0"/>
      <p:bldP spid="276" grpId="1"/>
      <p:bldP spid="288" grpId="0"/>
      <p:bldP spid="289" grpId="0"/>
      <p:bldP spid="289" grpId="1"/>
      <p:bldP spid="294" grpId="0"/>
      <p:bldP spid="300" grpId="0" animBg="1"/>
      <p:bldP spid="306" grpId="0"/>
      <p:bldP spid="7" grpId="0" animBg="1"/>
      <p:bldP spid="22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RBM Analysis</a:t>
            </a:r>
          </a:p>
        </p:txBody>
      </p:sp>
      <p:sp>
        <p:nvSpPr>
          <p:cNvPr id="3" name="Content Placeholder 2"/>
          <p:cNvSpPr>
            <a:spLocks noGrp="1"/>
          </p:cNvSpPr>
          <p:nvPr>
            <p:ph idx="1"/>
          </p:nvPr>
        </p:nvSpPr>
        <p:spPr/>
        <p:txBody>
          <a:bodyPr>
            <a:noAutofit/>
          </a:bodyPr>
          <a:lstStyle/>
          <a:p>
            <a:r>
              <a:rPr lang="en-US" dirty="0"/>
              <a:t>The range of RBM depends on the DRAM design</a:t>
            </a:r>
          </a:p>
          <a:p>
            <a:pPr lvl="1"/>
            <a:r>
              <a:rPr lang="en-US" dirty="0"/>
              <a:t>Multiple RBMs to move data across &gt; 3 subarrays</a:t>
            </a:r>
          </a:p>
          <a:p>
            <a:pPr lvl="1"/>
            <a:endParaRPr lang="en-US" dirty="0"/>
          </a:p>
          <a:p>
            <a:pPr lvl="1"/>
            <a:endParaRPr lang="en-US" dirty="0"/>
          </a:p>
          <a:p>
            <a:pPr lvl="1"/>
            <a:endParaRPr lang="en-US" dirty="0"/>
          </a:p>
          <a:p>
            <a:pPr lvl="1">
              <a:lnSpc>
                <a:spcPct val="150000"/>
              </a:lnSpc>
            </a:pPr>
            <a:endParaRPr lang="en-US" dirty="0"/>
          </a:p>
          <a:p>
            <a:r>
              <a:rPr lang="en-US" dirty="0"/>
              <a:t>Validated with SPICE using worst-case cells</a:t>
            </a:r>
          </a:p>
          <a:p>
            <a:pPr lvl="1"/>
            <a:r>
              <a:rPr lang="en-US" dirty="0"/>
              <a:t>NCSU </a:t>
            </a:r>
            <a:r>
              <a:rPr lang="en-US" dirty="0" err="1"/>
              <a:t>FreePDK</a:t>
            </a:r>
            <a:r>
              <a:rPr lang="en-US" dirty="0"/>
              <a:t> 45nm library</a:t>
            </a:r>
          </a:p>
          <a:p>
            <a:pPr indent="-228600"/>
            <a:r>
              <a:rPr lang="en-US" b="1" dirty="0">
                <a:solidFill>
                  <a:srgbClr val="064FBA"/>
                </a:solidFill>
              </a:rPr>
              <a:t>4KB data in 8ns </a:t>
            </a:r>
            <a:r>
              <a:rPr lang="en-US" dirty="0">
                <a:solidFill>
                  <a:srgbClr val="064FBA"/>
                </a:solidFill>
                <a:ea typeface="Cambria Math" panose="02040503050406030204" pitchFamily="18" charset="0"/>
              </a:rPr>
              <a:t>(w/ 60% guardband)</a:t>
            </a:r>
            <a:br>
              <a:rPr lang="en-US" dirty="0">
                <a:solidFill>
                  <a:srgbClr val="064FBA"/>
                </a:solidFill>
                <a:ea typeface="Cambria Math" panose="02040503050406030204" pitchFamily="18" charset="0"/>
              </a:rPr>
            </a:br>
            <a:r>
              <a:rPr lang="en-US" dirty="0">
                <a:solidFill>
                  <a:srgbClr val="064FBA"/>
                </a:solidFill>
                <a:ea typeface="Cambria Math" panose="02040503050406030204" pitchFamily="18" charset="0"/>
              </a:rPr>
              <a:t>→ </a:t>
            </a:r>
            <a:r>
              <a:rPr lang="en-US" b="1" dirty="0">
                <a:solidFill>
                  <a:srgbClr val="064FBA"/>
                </a:solidFill>
                <a:ea typeface="Cambria Math" panose="02040503050406030204" pitchFamily="18" charset="0"/>
              </a:rPr>
              <a:t>500 GB/s, </a:t>
            </a:r>
            <a:r>
              <a:rPr lang="en-US" b="1" dirty="0">
                <a:solidFill>
                  <a:srgbClr val="064FBA"/>
                </a:solidFill>
              </a:rPr>
              <a:t>26x </a:t>
            </a:r>
            <a:r>
              <a:rPr lang="en-US" dirty="0">
                <a:solidFill>
                  <a:srgbClr val="064FBA"/>
                </a:solidFill>
              </a:rPr>
              <a:t>bandwidth of a DDR4-2400 channel</a:t>
            </a:r>
          </a:p>
          <a:p>
            <a:pPr indent="-228600"/>
            <a:r>
              <a:rPr lang="en-US" b="1" dirty="0">
                <a:solidFill>
                  <a:srgbClr val="064FBA"/>
                </a:solidFill>
              </a:rPr>
              <a:t>0.8% </a:t>
            </a:r>
            <a:r>
              <a:rPr lang="en-US" dirty="0">
                <a:solidFill>
                  <a:srgbClr val="064FBA"/>
                </a:solidFill>
              </a:rPr>
              <a:t>DRAM chip area overhead </a:t>
            </a:r>
            <a:r>
              <a:rPr lang="en-US" sz="2000" dirty="0">
                <a:solidFill>
                  <a:srgbClr val="064FBA"/>
                </a:solidFill>
              </a:rPr>
              <a:t>[O+ ISCA’14]</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7" name="sas"/>
          <p:cNvGrpSpPr/>
          <p:nvPr/>
        </p:nvGrpSpPr>
        <p:grpSpPr>
          <a:xfrm>
            <a:off x="2514599" y="2200343"/>
            <a:ext cx="3352801" cy="1762057"/>
            <a:chOff x="2514599" y="2200343"/>
            <a:chExt cx="3352801" cy="1762057"/>
          </a:xfrm>
        </p:grpSpPr>
        <p:sp>
          <p:nvSpPr>
            <p:cNvPr id="9" name="Rounded Rectangle 8"/>
            <p:cNvSpPr/>
            <p:nvPr/>
          </p:nvSpPr>
          <p:spPr>
            <a:xfrm>
              <a:off x="2514600" y="2200343"/>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10" name="Rounded Rectangle 9"/>
            <p:cNvSpPr/>
            <p:nvPr/>
          </p:nvSpPr>
          <p:spPr>
            <a:xfrm>
              <a:off x="2514600" y="2890148"/>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2</a:t>
              </a:r>
            </a:p>
          </p:txBody>
        </p:sp>
        <p:sp>
          <p:nvSpPr>
            <p:cNvPr id="17" name="Rounded Rectangle 16"/>
            <p:cNvSpPr/>
            <p:nvPr/>
          </p:nvSpPr>
          <p:spPr>
            <a:xfrm>
              <a:off x="2514599" y="3579953"/>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3</a:t>
              </a:r>
            </a:p>
          </p:txBody>
        </p:sp>
      </p:grpSp>
      <p:grpSp>
        <p:nvGrpSpPr>
          <p:cNvPr id="8" name="closed_iso"/>
          <p:cNvGrpSpPr/>
          <p:nvPr/>
        </p:nvGrpSpPr>
        <p:grpSpPr>
          <a:xfrm>
            <a:off x="2743200" y="2546215"/>
            <a:ext cx="2898930" cy="1074195"/>
            <a:chOff x="2743200" y="2546215"/>
            <a:chExt cx="2898930" cy="1074195"/>
          </a:xfrm>
        </p:grpSpPr>
        <p:grpSp>
          <p:nvGrpSpPr>
            <p:cNvPr id="18" name="closed iso1"/>
            <p:cNvGrpSpPr/>
            <p:nvPr/>
          </p:nvGrpSpPr>
          <p:grpSpPr>
            <a:xfrm>
              <a:off x="2743200" y="2546215"/>
              <a:ext cx="1250041" cy="390324"/>
              <a:chOff x="6489806" y="3801189"/>
              <a:chExt cx="1250041" cy="467501"/>
            </a:xfrm>
          </p:grpSpPr>
          <p:grpSp>
            <p:nvGrpSpPr>
              <p:cNvPr id="20" name="Group 19"/>
              <p:cNvGrpSpPr/>
              <p:nvPr/>
            </p:nvGrpSpPr>
            <p:grpSpPr>
              <a:xfrm>
                <a:off x="6489806" y="3805186"/>
                <a:ext cx="2327" cy="462341"/>
                <a:chOff x="2205369" y="3911669"/>
                <a:chExt cx="2327" cy="462341"/>
              </a:xfrm>
            </p:grpSpPr>
            <p:cxnSp>
              <p:nvCxnSpPr>
                <p:cNvPr id="34" name="Straight Connector 33"/>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906529" y="3806349"/>
                <a:ext cx="2327" cy="462341"/>
                <a:chOff x="2205369" y="3911669"/>
                <a:chExt cx="2327" cy="462341"/>
              </a:xfrm>
            </p:grpSpPr>
            <p:cxnSp>
              <p:nvCxnSpPr>
                <p:cNvPr id="32" name="Straight Connector 3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323605" y="3806349"/>
                <a:ext cx="2327" cy="462341"/>
                <a:chOff x="2205369" y="3911669"/>
                <a:chExt cx="2327" cy="462341"/>
              </a:xfrm>
            </p:grpSpPr>
            <p:cxnSp>
              <p:nvCxnSpPr>
                <p:cNvPr id="30" name="Straight Connector 2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737520" y="3801189"/>
                <a:ext cx="2327" cy="462341"/>
                <a:chOff x="2205369" y="3911669"/>
                <a:chExt cx="2327" cy="462341"/>
              </a:xfrm>
            </p:grpSpPr>
            <p:cxnSp>
              <p:nvCxnSpPr>
                <p:cNvPr id="28" name="Straight Connector 2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36" name="closed iso1"/>
            <p:cNvGrpSpPr/>
            <p:nvPr/>
          </p:nvGrpSpPr>
          <p:grpSpPr>
            <a:xfrm>
              <a:off x="4392089" y="2546215"/>
              <a:ext cx="1250041" cy="390324"/>
              <a:chOff x="6489806" y="3801189"/>
              <a:chExt cx="1250041" cy="467501"/>
            </a:xfrm>
          </p:grpSpPr>
          <p:grpSp>
            <p:nvGrpSpPr>
              <p:cNvPr id="38" name="Group 37"/>
              <p:cNvGrpSpPr/>
              <p:nvPr/>
            </p:nvGrpSpPr>
            <p:grpSpPr>
              <a:xfrm>
                <a:off x="6489806" y="3805186"/>
                <a:ext cx="2327" cy="462341"/>
                <a:chOff x="2205369" y="3911669"/>
                <a:chExt cx="2327" cy="462341"/>
              </a:xfrm>
            </p:grpSpPr>
            <p:cxnSp>
              <p:nvCxnSpPr>
                <p:cNvPr id="52" name="Straight Connector 5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6906529" y="3806349"/>
                <a:ext cx="2327" cy="462341"/>
                <a:chOff x="2205369" y="3911669"/>
                <a:chExt cx="2327" cy="462341"/>
              </a:xfrm>
            </p:grpSpPr>
            <p:cxnSp>
              <p:nvCxnSpPr>
                <p:cNvPr id="50" name="Straight Connector 4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7323605" y="3806349"/>
                <a:ext cx="2327" cy="462341"/>
                <a:chOff x="2205369" y="3911669"/>
                <a:chExt cx="2327" cy="462341"/>
              </a:xfrm>
            </p:grpSpPr>
            <p:cxnSp>
              <p:nvCxnSpPr>
                <p:cNvPr id="48" name="Straight Connector 4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37520" y="3801189"/>
                <a:ext cx="2327" cy="462341"/>
                <a:chOff x="2205369" y="3911669"/>
                <a:chExt cx="2327" cy="462341"/>
              </a:xfrm>
            </p:grpSpPr>
            <p:cxnSp>
              <p:nvCxnSpPr>
                <p:cNvPr id="46" name="Straight Connector 4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54" name="closed iso1"/>
            <p:cNvGrpSpPr/>
            <p:nvPr/>
          </p:nvGrpSpPr>
          <p:grpSpPr>
            <a:xfrm>
              <a:off x="2743200" y="3230086"/>
              <a:ext cx="1250041" cy="390324"/>
              <a:chOff x="6489806" y="3801189"/>
              <a:chExt cx="1250041" cy="467501"/>
            </a:xfrm>
          </p:grpSpPr>
          <p:grpSp>
            <p:nvGrpSpPr>
              <p:cNvPr id="56" name="Group 55"/>
              <p:cNvGrpSpPr/>
              <p:nvPr/>
            </p:nvGrpSpPr>
            <p:grpSpPr>
              <a:xfrm>
                <a:off x="6489806" y="3805186"/>
                <a:ext cx="2327" cy="462341"/>
                <a:chOff x="2205369" y="3911669"/>
                <a:chExt cx="2327" cy="462341"/>
              </a:xfrm>
            </p:grpSpPr>
            <p:cxnSp>
              <p:nvCxnSpPr>
                <p:cNvPr id="70" name="Straight Connector 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6906529" y="3806349"/>
                <a:ext cx="2327" cy="462341"/>
                <a:chOff x="2205369" y="3911669"/>
                <a:chExt cx="2327" cy="462341"/>
              </a:xfrm>
            </p:grpSpPr>
            <p:cxnSp>
              <p:nvCxnSpPr>
                <p:cNvPr id="68" name="Straight Connector 6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7323605" y="3806349"/>
                <a:ext cx="2327" cy="462341"/>
                <a:chOff x="2205369" y="3911669"/>
                <a:chExt cx="2327" cy="462341"/>
              </a:xfrm>
            </p:grpSpPr>
            <p:cxnSp>
              <p:nvCxnSpPr>
                <p:cNvPr id="66" name="Straight Connector 6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7737520" y="3801189"/>
                <a:ext cx="2327" cy="462341"/>
                <a:chOff x="2205369" y="3911669"/>
                <a:chExt cx="2327" cy="462341"/>
              </a:xfrm>
            </p:grpSpPr>
            <p:cxnSp>
              <p:nvCxnSpPr>
                <p:cNvPr id="64" name="Straight Connector 63"/>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72" name="closed iso1"/>
            <p:cNvGrpSpPr/>
            <p:nvPr/>
          </p:nvGrpSpPr>
          <p:grpSpPr>
            <a:xfrm>
              <a:off x="4392089" y="3230086"/>
              <a:ext cx="1250041" cy="390324"/>
              <a:chOff x="6489806" y="3801189"/>
              <a:chExt cx="1250041" cy="467501"/>
            </a:xfrm>
          </p:grpSpPr>
          <p:grpSp>
            <p:nvGrpSpPr>
              <p:cNvPr id="74" name="Group 73"/>
              <p:cNvGrpSpPr/>
              <p:nvPr/>
            </p:nvGrpSpPr>
            <p:grpSpPr>
              <a:xfrm>
                <a:off x="6489806" y="3805186"/>
                <a:ext cx="2327" cy="462341"/>
                <a:chOff x="2205369" y="3911669"/>
                <a:chExt cx="2327" cy="462341"/>
              </a:xfrm>
            </p:grpSpPr>
            <p:cxnSp>
              <p:nvCxnSpPr>
                <p:cNvPr id="88" name="Straight Connector 8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6906529" y="3806349"/>
                <a:ext cx="2327" cy="462341"/>
                <a:chOff x="2205369" y="3911669"/>
                <a:chExt cx="2327" cy="462341"/>
              </a:xfrm>
            </p:grpSpPr>
            <p:cxnSp>
              <p:nvCxnSpPr>
                <p:cNvPr id="86" name="Straight Connector 8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7323605" y="3806349"/>
                <a:ext cx="2327" cy="462341"/>
                <a:chOff x="2205369" y="3911669"/>
                <a:chExt cx="2327" cy="462341"/>
              </a:xfrm>
            </p:grpSpPr>
            <p:cxnSp>
              <p:nvCxnSpPr>
                <p:cNvPr id="84" name="Straight Connector 83"/>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7737520" y="3801189"/>
                <a:ext cx="2327" cy="462341"/>
                <a:chOff x="2205369" y="3911669"/>
                <a:chExt cx="2327" cy="462341"/>
              </a:xfrm>
            </p:grpSpPr>
            <p:cxnSp>
              <p:nvCxnSpPr>
                <p:cNvPr id="82" name="Straight Connector 8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78" name="Straight Connector 77"/>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sp>
        <p:nvSpPr>
          <p:cNvPr id="91" name="src row buffer"/>
          <p:cNvSpPr/>
          <p:nvPr/>
        </p:nvSpPr>
        <p:spPr>
          <a:xfrm>
            <a:off x="2594238" y="2370515"/>
            <a:ext cx="3196961" cy="173326"/>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6" name="open_iso"/>
          <p:cNvGrpSpPr/>
          <p:nvPr/>
        </p:nvGrpSpPr>
        <p:grpSpPr>
          <a:xfrm>
            <a:off x="2611579" y="2542788"/>
            <a:ext cx="3036311" cy="1090073"/>
            <a:chOff x="2611579" y="2542788"/>
            <a:chExt cx="3036311" cy="1090073"/>
          </a:xfrm>
        </p:grpSpPr>
        <p:grpSp>
          <p:nvGrpSpPr>
            <p:cNvPr id="93" name="iso"/>
            <p:cNvGrpSpPr/>
            <p:nvPr/>
          </p:nvGrpSpPr>
          <p:grpSpPr>
            <a:xfrm>
              <a:off x="2611579" y="2542788"/>
              <a:ext cx="1379335" cy="412729"/>
              <a:chOff x="1466475" y="3114827"/>
              <a:chExt cx="1379335" cy="467501"/>
            </a:xfrm>
          </p:grpSpPr>
          <p:grpSp>
            <p:nvGrpSpPr>
              <p:cNvPr id="94" name="Group 93"/>
              <p:cNvGrpSpPr/>
              <p:nvPr/>
            </p:nvGrpSpPr>
            <p:grpSpPr>
              <a:xfrm>
                <a:off x="1466475" y="3118824"/>
                <a:ext cx="131621" cy="462341"/>
                <a:chOff x="2076075" y="3911669"/>
                <a:chExt cx="131621" cy="462341"/>
              </a:xfrm>
            </p:grpSpPr>
            <p:cxnSp>
              <p:nvCxnSpPr>
                <p:cNvPr id="107" name="Straight Connector 106"/>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1883198" y="3119987"/>
                <a:ext cx="131621" cy="462341"/>
                <a:chOff x="2076075" y="3911669"/>
                <a:chExt cx="131621" cy="462341"/>
              </a:xfrm>
            </p:grpSpPr>
            <p:cxnSp>
              <p:nvCxnSpPr>
                <p:cNvPr id="104" name="Straight Connector 103"/>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2301789" y="3119987"/>
                <a:ext cx="131621" cy="462341"/>
                <a:chOff x="2076075" y="3911669"/>
                <a:chExt cx="131621" cy="462341"/>
              </a:xfrm>
            </p:grpSpPr>
            <p:cxnSp>
              <p:nvCxnSpPr>
                <p:cNvPr id="101" name="Straight Connector 10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2714189" y="3114827"/>
                <a:ext cx="131621" cy="462341"/>
                <a:chOff x="2076075" y="3911669"/>
                <a:chExt cx="131621" cy="462341"/>
              </a:xfrm>
            </p:grpSpPr>
            <p:cxnSp>
              <p:nvCxnSpPr>
                <p:cNvPr id="98" name="Straight Connector 9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127" name="iso"/>
            <p:cNvGrpSpPr/>
            <p:nvPr/>
          </p:nvGrpSpPr>
          <p:grpSpPr>
            <a:xfrm>
              <a:off x="4268555" y="2542788"/>
              <a:ext cx="1379335" cy="412729"/>
              <a:chOff x="1466475" y="3114827"/>
              <a:chExt cx="1379335" cy="467501"/>
            </a:xfrm>
          </p:grpSpPr>
          <p:grpSp>
            <p:nvGrpSpPr>
              <p:cNvPr id="128" name="Group 127"/>
              <p:cNvGrpSpPr/>
              <p:nvPr/>
            </p:nvGrpSpPr>
            <p:grpSpPr>
              <a:xfrm>
                <a:off x="1466475" y="3118824"/>
                <a:ext cx="131621" cy="462341"/>
                <a:chOff x="2076075" y="3911669"/>
                <a:chExt cx="131621" cy="462341"/>
              </a:xfrm>
            </p:grpSpPr>
            <p:cxnSp>
              <p:nvCxnSpPr>
                <p:cNvPr id="141" name="Straight Connector 14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883198" y="3119987"/>
                <a:ext cx="131621" cy="462341"/>
                <a:chOff x="2076075" y="3911669"/>
                <a:chExt cx="131621" cy="462341"/>
              </a:xfrm>
            </p:grpSpPr>
            <p:cxnSp>
              <p:nvCxnSpPr>
                <p:cNvPr id="138" name="Straight Connector 13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301789" y="3119987"/>
                <a:ext cx="131621" cy="462341"/>
                <a:chOff x="2076075" y="3911669"/>
                <a:chExt cx="131621" cy="462341"/>
              </a:xfrm>
            </p:grpSpPr>
            <p:cxnSp>
              <p:nvCxnSpPr>
                <p:cNvPr id="135" name="Straight Connector 13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2714189" y="3114827"/>
                <a:ext cx="131621" cy="462341"/>
                <a:chOff x="2076075" y="3911669"/>
                <a:chExt cx="131621" cy="462341"/>
              </a:xfrm>
            </p:grpSpPr>
            <p:cxnSp>
              <p:nvCxnSpPr>
                <p:cNvPr id="132" name="Straight Connector 131"/>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144" name="iso"/>
            <p:cNvGrpSpPr/>
            <p:nvPr/>
          </p:nvGrpSpPr>
          <p:grpSpPr>
            <a:xfrm>
              <a:off x="2611579" y="3219910"/>
              <a:ext cx="1379335" cy="412729"/>
              <a:chOff x="1466475" y="3114827"/>
              <a:chExt cx="1379335" cy="467501"/>
            </a:xfrm>
          </p:grpSpPr>
          <p:grpSp>
            <p:nvGrpSpPr>
              <p:cNvPr id="145" name="Group 144"/>
              <p:cNvGrpSpPr/>
              <p:nvPr/>
            </p:nvGrpSpPr>
            <p:grpSpPr>
              <a:xfrm>
                <a:off x="1466475" y="3118824"/>
                <a:ext cx="131621" cy="462341"/>
                <a:chOff x="2076075" y="3911669"/>
                <a:chExt cx="131621" cy="462341"/>
              </a:xfrm>
            </p:grpSpPr>
            <p:cxnSp>
              <p:nvCxnSpPr>
                <p:cNvPr id="158" name="Straight Connector 15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1883198" y="3119987"/>
                <a:ext cx="131621" cy="462341"/>
                <a:chOff x="2076075" y="3911669"/>
                <a:chExt cx="131621" cy="462341"/>
              </a:xfrm>
            </p:grpSpPr>
            <p:cxnSp>
              <p:nvCxnSpPr>
                <p:cNvPr id="155" name="Straight Connector 15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2301789" y="3119987"/>
                <a:ext cx="131621" cy="462341"/>
                <a:chOff x="2076075" y="3911669"/>
                <a:chExt cx="131621" cy="462341"/>
              </a:xfrm>
            </p:grpSpPr>
            <p:cxnSp>
              <p:nvCxnSpPr>
                <p:cNvPr id="152" name="Straight Connector 151"/>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2714189" y="3114827"/>
                <a:ext cx="131621" cy="462341"/>
                <a:chOff x="2076075" y="3911669"/>
                <a:chExt cx="131621" cy="462341"/>
              </a:xfrm>
            </p:grpSpPr>
            <p:cxnSp>
              <p:nvCxnSpPr>
                <p:cNvPr id="149" name="Straight Connector 148"/>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161" name="iso"/>
            <p:cNvGrpSpPr/>
            <p:nvPr/>
          </p:nvGrpSpPr>
          <p:grpSpPr>
            <a:xfrm>
              <a:off x="4262286" y="3220132"/>
              <a:ext cx="1379335" cy="412729"/>
              <a:chOff x="1466475" y="3114827"/>
              <a:chExt cx="1379335" cy="467501"/>
            </a:xfrm>
          </p:grpSpPr>
          <p:grpSp>
            <p:nvGrpSpPr>
              <p:cNvPr id="162" name="Group 161"/>
              <p:cNvGrpSpPr/>
              <p:nvPr/>
            </p:nvGrpSpPr>
            <p:grpSpPr>
              <a:xfrm>
                <a:off x="1466475" y="3118824"/>
                <a:ext cx="131621" cy="462341"/>
                <a:chOff x="2076075" y="3911669"/>
                <a:chExt cx="131621" cy="462341"/>
              </a:xfrm>
            </p:grpSpPr>
            <p:cxnSp>
              <p:nvCxnSpPr>
                <p:cNvPr id="175" name="Straight Connector 17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1883198" y="3119987"/>
                <a:ext cx="131621" cy="462341"/>
                <a:chOff x="2076075" y="3911669"/>
                <a:chExt cx="131621" cy="462341"/>
              </a:xfrm>
            </p:grpSpPr>
            <p:cxnSp>
              <p:nvCxnSpPr>
                <p:cNvPr id="172" name="Straight Connector 171"/>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2301789" y="3119987"/>
                <a:ext cx="131621" cy="462341"/>
                <a:chOff x="2076075" y="3911669"/>
                <a:chExt cx="131621" cy="462341"/>
              </a:xfrm>
            </p:grpSpPr>
            <p:cxnSp>
              <p:nvCxnSpPr>
                <p:cNvPr id="169" name="Straight Connector 168"/>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2714189" y="3114827"/>
                <a:ext cx="131621" cy="462341"/>
                <a:chOff x="2076075" y="3911669"/>
                <a:chExt cx="131621" cy="462341"/>
              </a:xfrm>
            </p:grpSpPr>
            <p:cxnSp>
              <p:nvCxnSpPr>
                <p:cNvPr id="166" name="Straight Connector 165"/>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32396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3.05556E-6 -1.85185E-6 L -0.00018 0.20417 " pathEditMode="relative" rAng="0" ptsTypes="AA">
                                      <p:cBhvr>
                                        <p:cTn id="26" dur="1500" fill="hold"/>
                                        <p:tgtEl>
                                          <p:spTgt spid="91"/>
                                        </p:tgtEl>
                                        <p:attrNameLst>
                                          <p:attrName>ppt_x</p:attrName>
                                          <p:attrName>ppt_y</p:attrName>
                                        </p:attrNameLst>
                                      </p:cBhvr>
                                      <p:rCtr x="-17" y="10208"/>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1" grpId="0" animBg="1"/>
      <p:bldP spid="91"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latin typeface="Arial Black" panose="020B0A04020102020204" pitchFamily="34" charset="0"/>
              </a:rPr>
              <a:t>1</a:t>
            </a:r>
            <a:r>
              <a:rPr lang="en-US" sz="3500" dirty="0">
                <a:latin typeface="+mj-lt"/>
              </a:rPr>
              <a:t>.</a:t>
            </a:r>
            <a:r>
              <a:rPr lang="en-US" sz="3500" dirty="0"/>
              <a:t> Rapid Inter-Subarray Copying (RISC)</a:t>
            </a:r>
          </a:p>
        </p:txBody>
      </p:sp>
      <p:sp>
        <p:nvSpPr>
          <p:cNvPr id="3" name="Content Placeholder 2"/>
          <p:cNvSpPr>
            <a:spLocks noGrp="1"/>
          </p:cNvSpPr>
          <p:nvPr>
            <p:ph idx="1"/>
          </p:nvPr>
        </p:nvSpPr>
        <p:spPr/>
        <p:txBody>
          <a:bodyPr/>
          <a:lstStyle/>
          <a:p>
            <a:r>
              <a:rPr lang="en-US" b="1" dirty="0"/>
              <a:t>Goal: </a:t>
            </a:r>
            <a:r>
              <a:rPr lang="en-US" dirty="0"/>
              <a:t>Efficiently copy a row across subarrays</a:t>
            </a:r>
          </a:p>
          <a:p>
            <a:r>
              <a:rPr lang="en-US" b="1" dirty="0"/>
              <a:t>Key idea</a:t>
            </a:r>
            <a:r>
              <a:rPr lang="en-US" dirty="0"/>
              <a:t>: Use </a:t>
            </a:r>
            <a:r>
              <a:rPr lang="en-US" i="1" dirty="0"/>
              <a:t>RBM</a:t>
            </a:r>
            <a:r>
              <a:rPr lang="en-US" dirty="0"/>
              <a:t> to form a new command sequence</a:t>
            </a:r>
            <a:endParaRPr lang="en-US" b="1"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08" name="iso1"/>
          <p:cNvGrpSpPr/>
          <p:nvPr/>
        </p:nvGrpSpPr>
        <p:grpSpPr>
          <a:xfrm>
            <a:off x="5105400" y="4073652"/>
            <a:ext cx="1648889" cy="467501"/>
            <a:chOff x="1341483" y="3114827"/>
            <a:chExt cx="1648889" cy="467501"/>
          </a:xfrm>
        </p:grpSpPr>
        <p:sp>
          <p:nvSpPr>
            <p:cNvPr id="109" name="iso highlight"/>
            <p:cNvSpPr/>
            <p:nvPr/>
          </p:nvSpPr>
          <p:spPr>
            <a:xfrm>
              <a:off x="1341483" y="3133897"/>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10" name="iso"/>
            <p:cNvGrpSpPr/>
            <p:nvPr/>
          </p:nvGrpSpPr>
          <p:grpSpPr>
            <a:xfrm>
              <a:off x="1466475" y="3114827"/>
              <a:ext cx="1379335" cy="467501"/>
              <a:chOff x="1466475" y="3114827"/>
              <a:chExt cx="1379335" cy="467501"/>
            </a:xfrm>
          </p:grpSpPr>
          <p:grpSp>
            <p:nvGrpSpPr>
              <p:cNvPr id="111" name="Group 110"/>
              <p:cNvGrpSpPr/>
              <p:nvPr/>
            </p:nvGrpSpPr>
            <p:grpSpPr>
              <a:xfrm>
                <a:off x="1466475" y="3118824"/>
                <a:ext cx="131621" cy="462341"/>
                <a:chOff x="2076075" y="3911669"/>
                <a:chExt cx="131621" cy="462341"/>
              </a:xfrm>
            </p:grpSpPr>
            <p:cxnSp>
              <p:nvCxnSpPr>
                <p:cNvPr id="124" name="Straight Connector 123"/>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883198" y="3119987"/>
                <a:ext cx="131621" cy="462341"/>
                <a:chOff x="2076075" y="3911669"/>
                <a:chExt cx="131621" cy="462341"/>
              </a:xfrm>
            </p:grpSpPr>
            <p:cxnSp>
              <p:nvCxnSpPr>
                <p:cNvPr id="121" name="Straight Connector 12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301789" y="3119987"/>
                <a:ext cx="131621" cy="462341"/>
                <a:chOff x="2076075" y="3911669"/>
                <a:chExt cx="131621" cy="462341"/>
              </a:xfrm>
            </p:grpSpPr>
            <p:cxnSp>
              <p:nvCxnSpPr>
                <p:cNvPr id="118" name="Straight Connector 11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2714189" y="3114827"/>
                <a:ext cx="131621" cy="462341"/>
                <a:chOff x="2076075" y="3911669"/>
                <a:chExt cx="131621" cy="462341"/>
              </a:xfrm>
            </p:grpSpPr>
            <p:cxnSp>
              <p:nvCxnSpPr>
                <p:cNvPr id="115" name="Straight Connector 11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grpSp>
        <p:nvGrpSpPr>
          <p:cNvPr id="284" name="subarrays"/>
          <p:cNvGrpSpPr/>
          <p:nvPr/>
        </p:nvGrpSpPr>
        <p:grpSpPr>
          <a:xfrm>
            <a:off x="4863803" y="2256555"/>
            <a:ext cx="3332388" cy="3915645"/>
            <a:chOff x="2964031" y="1964680"/>
            <a:chExt cx="3332388" cy="3915645"/>
          </a:xfrm>
        </p:grpSpPr>
        <p:grpSp>
          <p:nvGrpSpPr>
            <p:cNvPr id="283" name="subarrays"/>
            <p:cNvGrpSpPr/>
            <p:nvPr/>
          </p:nvGrpSpPr>
          <p:grpSpPr>
            <a:xfrm>
              <a:off x="2964031" y="2133600"/>
              <a:ext cx="1948113" cy="3746725"/>
              <a:chOff x="2964031" y="2133600"/>
              <a:chExt cx="1948113" cy="3746725"/>
            </a:xfrm>
          </p:grpSpPr>
          <p:grpSp>
            <p:nvGrpSpPr>
              <p:cNvPr id="10" name="sa 1"/>
              <p:cNvGrpSpPr/>
              <p:nvPr/>
            </p:nvGrpSpPr>
            <p:grpSpPr>
              <a:xfrm>
                <a:off x="2964031" y="2133600"/>
                <a:ext cx="1948113" cy="1689560"/>
                <a:chOff x="2852487" y="2123752"/>
                <a:chExt cx="1948113" cy="1689560"/>
              </a:xfrm>
            </p:grpSpPr>
            <p:grpSp>
              <p:nvGrpSpPr>
                <p:cNvPr id="11" name="Group 10"/>
                <p:cNvGrpSpPr/>
                <p:nvPr/>
              </p:nvGrpSpPr>
              <p:grpSpPr>
                <a:xfrm>
                  <a:off x="3348370" y="2123752"/>
                  <a:ext cx="1250172" cy="1144705"/>
                  <a:chOff x="6856240" y="2176752"/>
                  <a:chExt cx="1250172" cy="1588746"/>
                </a:xfrm>
              </p:grpSpPr>
              <p:cxnSp>
                <p:nvCxnSpPr>
                  <p:cNvPr id="49" name="Straight Connector 48"/>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0" name="Straight Connector 49"/>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1" name="Straight Connector 50"/>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2" name="Straight Connector 51"/>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12" name="Rounded Rectangle 11"/>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13" name="Group 12"/>
                <p:cNvGrpSpPr/>
                <p:nvPr/>
              </p:nvGrpSpPr>
              <p:grpSpPr>
                <a:xfrm>
                  <a:off x="3059509" y="2331558"/>
                  <a:ext cx="1741091" cy="701733"/>
                  <a:chOff x="6567379" y="2828598"/>
                  <a:chExt cx="2383118" cy="701733"/>
                </a:xfrm>
              </p:grpSpPr>
              <p:cxnSp>
                <p:nvCxnSpPr>
                  <p:cNvPr id="46" name="Straight Connector 45"/>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7" name="Straight Connector 46"/>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8" name="Straight Connector 47"/>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14" name="Group 13"/>
                <p:cNvGrpSpPr/>
                <p:nvPr/>
              </p:nvGrpSpPr>
              <p:grpSpPr>
                <a:xfrm>
                  <a:off x="3203938" y="3268458"/>
                  <a:ext cx="288863" cy="544854"/>
                  <a:chOff x="7527818" y="3399502"/>
                  <a:chExt cx="365760" cy="689898"/>
                </a:xfrm>
              </p:grpSpPr>
              <p:sp>
                <p:nvSpPr>
                  <p:cNvPr id="42" name="Rounded Rectangle 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43" name="Group 42"/>
                  <p:cNvGrpSpPr/>
                  <p:nvPr/>
                </p:nvGrpSpPr>
                <p:grpSpPr>
                  <a:xfrm>
                    <a:off x="7596548" y="3446841"/>
                    <a:ext cx="228300" cy="595221"/>
                    <a:chOff x="6229860" y="2963660"/>
                    <a:chExt cx="228300" cy="595221"/>
                  </a:xfrm>
                </p:grpSpPr>
                <p:sp>
                  <p:nvSpPr>
                    <p:cNvPr id="44" name="Rounded Rectangle 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5" name="Rounded Rectangle 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5" name="Oval 14"/>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6" name="Oval 15"/>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 name="Oval 16"/>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18" name="Group 17"/>
                <p:cNvGrpSpPr/>
                <p:nvPr/>
              </p:nvGrpSpPr>
              <p:grpSpPr>
                <a:xfrm>
                  <a:off x="3620662" y="3268458"/>
                  <a:ext cx="288863" cy="544854"/>
                  <a:chOff x="7527818" y="3399502"/>
                  <a:chExt cx="365760" cy="689898"/>
                </a:xfrm>
              </p:grpSpPr>
              <p:sp>
                <p:nvSpPr>
                  <p:cNvPr id="38" name="Rounded Rectangle 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9" name="Group 38"/>
                  <p:cNvGrpSpPr/>
                  <p:nvPr/>
                </p:nvGrpSpPr>
                <p:grpSpPr>
                  <a:xfrm>
                    <a:off x="7596548" y="3446841"/>
                    <a:ext cx="228300" cy="595221"/>
                    <a:chOff x="6229860" y="2963660"/>
                    <a:chExt cx="228300" cy="595221"/>
                  </a:xfrm>
                </p:grpSpPr>
                <p:sp>
                  <p:nvSpPr>
                    <p:cNvPr id="40" name="Rounded Rectangle 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1" name="Rounded Rectangle 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9" name="Oval 18"/>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 name="Oval 19"/>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 name="Oval 20"/>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2" name="Group 21"/>
                <p:cNvGrpSpPr/>
                <p:nvPr/>
              </p:nvGrpSpPr>
              <p:grpSpPr>
                <a:xfrm>
                  <a:off x="4037386" y="3268458"/>
                  <a:ext cx="288863" cy="544854"/>
                  <a:chOff x="7527818" y="3399502"/>
                  <a:chExt cx="365760" cy="689898"/>
                </a:xfrm>
              </p:grpSpPr>
              <p:sp>
                <p:nvSpPr>
                  <p:cNvPr id="34" name="Rounded Rectangle 33"/>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5" name="Group 34"/>
                  <p:cNvGrpSpPr/>
                  <p:nvPr/>
                </p:nvGrpSpPr>
                <p:grpSpPr>
                  <a:xfrm>
                    <a:off x="7596548" y="3446841"/>
                    <a:ext cx="228300" cy="595221"/>
                    <a:chOff x="6229860" y="2963660"/>
                    <a:chExt cx="228300" cy="595221"/>
                  </a:xfrm>
                </p:grpSpPr>
                <p:sp>
                  <p:nvSpPr>
                    <p:cNvPr id="36" name="Rounded Rectangle 35"/>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7" name="Rounded Rectangle 36"/>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3" name="Oval 22"/>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 name="Oval 23"/>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5" name="Oval 24"/>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6" name="Group 25"/>
                <p:cNvGrpSpPr/>
                <p:nvPr/>
              </p:nvGrpSpPr>
              <p:grpSpPr>
                <a:xfrm>
                  <a:off x="4454110" y="3268458"/>
                  <a:ext cx="288863" cy="544854"/>
                  <a:chOff x="7527818" y="3399502"/>
                  <a:chExt cx="365760" cy="689898"/>
                </a:xfrm>
              </p:grpSpPr>
              <p:sp>
                <p:nvSpPr>
                  <p:cNvPr id="30" name="Rounded Rectangle 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1" name="Group 30"/>
                  <p:cNvGrpSpPr/>
                  <p:nvPr/>
                </p:nvGrpSpPr>
                <p:grpSpPr>
                  <a:xfrm>
                    <a:off x="7596548" y="3446841"/>
                    <a:ext cx="228300" cy="595221"/>
                    <a:chOff x="6229860" y="2963660"/>
                    <a:chExt cx="228300" cy="595221"/>
                  </a:xfrm>
                </p:grpSpPr>
                <p:sp>
                  <p:nvSpPr>
                    <p:cNvPr id="32" name="Rounded Rectangle 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3" name="Rounded Rectangle 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7" name="Oval 26"/>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8" name="Oval 27"/>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9" name="Oval 28"/>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53" name="sa 2"/>
              <p:cNvGrpSpPr/>
              <p:nvPr/>
            </p:nvGrpSpPr>
            <p:grpSpPr>
              <a:xfrm>
                <a:off x="2964031" y="4190765"/>
                <a:ext cx="1948113" cy="1689560"/>
                <a:chOff x="2852487" y="2123752"/>
                <a:chExt cx="1948113" cy="1689560"/>
              </a:xfrm>
            </p:grpSpPr>
            <p:grpSp>
              <p:nvGrpSpPr>
                <p:cNvPr id="54" name="Group 53"/>
                <p:cNvGrpSpPr/>
                <p:nvPr/>
              </p:nvGrpSpPr>
              <p:grpSpPr>
                <a:xfrm>
                  <a:off x="3348370" y="2123752"/>
                  <a:ext cx="1250172" cy="1144705"/>
                  <a:chOff x="6856240" y="2176752"/>
                  <a:chExt cx="1250172" cy="1588746"/>
                </a:xfrm>
              </p:grpSpPr>
              <p:cxnSp>
                <p:nvCxnSpPr>
                  <p:cNvPr id="92" name="Straight Connector 91"/>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3" name="Straight Connector 92"/>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4" name="Straight Connector 93"/>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5" name="Straight Connector 94"/>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55" name="Rounded Rectangle 54"/>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56" name="Group 55"/>
                <p:cNvGrpSpPr/>
                <p:nvPr/>
              </p:nvGrpSpPr>
              <p:grpSpPr>
                <a:xfrm>
                  <a:off x="3059509" y="2331558"/>
                  <a:ext cx="1741091" cy="701733"/>
                  <a:chOff x="6567379" y="2828598"/>
                  <a:chExt cx="2383118" cy="701733"/>
                </a:xfrm>
              </p:grpSpPr>
              <p:cxnSp>
                <p:nvCxnSpPr>
                  <p:cNvPr id="89" name="Straight Connector 88"/>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0" name="Straight Connector 89"/>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1" name="Straight Connector 90"/>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57" name="Group 56"/>
                <p:cNvGrpSpPr/>
                <p:nvPr/>
              </p:nvGrpSpPr>
              <p:grpSpPr>
                <a:xfrm>
                  <a:off x="3203938" y="3268458"/>
                  <a:ext cx="288863" cy="544854"/>
                  <a:chOff x="7527818" y="3399502"/>
                  <a:chExt cx="365760" cy="689898"/>
                </a:xfrm>
              </p:grpSpPr>
              <p:sp>
                <p:nvSpPr>
                  <p:cNvPr id="85" name="Rounded Rectangle 8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6" name="Group 85"/>
                  <p:cNvGrpSpPr/>
                  <p:nvPr/>
                </p:nvGrpSpPr>
                <p:grpSpPr>
                  <a:xfrm>
                    <a:off x="7596548" y="3446841"/>
                    <a:ext cx="228300" cy="595221"/>
                    <a:chOff x="6229860" y="2963660"/>
                    <a:chExt cx="228300" cy="595221"/>
                  </a:xfrm>
                </p:grpSpPr>
                <p:sp>
                  <p:nvSpPr>
                    <p:cNvPr id="87" name="Rounded Rectangle 8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8" name="Rounded Rectangle 8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58" name="Oval 57"/>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59" name="Oval 58"/>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0" name="Oval 59"/>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1" name="Group 60"/>
                <p:cNvGrpSpPr/>
                <p:nvPr/>
              </p:nvGrpSpPr>
              <p:grpSpPr>
                <a:xfrm>
                  <a:off x="3620662" y="3268458"/>
                  <a:ext cx="288863" cy="544854"/>
                  <a:chOff x="7527818" y="3399502"/>
                  <a:chExt cx="365760" cy="689898"/>
                </a:xfrm>
              </p:grpSpPr>
              <p:sp>
                <p:nvSpPr>
                  <p:cNvPr id="81" name="Rounded Rectangle 80"/>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2" name="Group 81"/>
                  <p:cNvGrpSpPr/>
                  <p:nvPr/>
                </p:nvGrpSpPr>
                <p:grpSpPr>
                  <a:xfrm>
                    <a:off x="7596548" y="3446841"/>
                    <a:ext cx="228300" cy="595221"/>
                    <a:chOff x="6229860" y="2963660"/>
                    <a:chExt cx="228300" cy="595221"/>
                  </a:xfrm>
                </p:grpSpPr>
                <p:sp>
                  <p:nvSpPr>
                    <p:cNvPr id="83" name="Rounded Rectangle 82"/>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4" name="Rounded Rectangle 83"/>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2" name="Oval 61"/>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3" name="Oval 62"/>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4" name="Oval 63"/>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5" name="Group 64"/>
                <p:cNvGrpSpPr/>
                <p:nvPr/>
              </p:nvGrpSpPr>
              <p:grpSpPr>
                <a:xfrm>
                  <a:off x="4037386" y="3268458"/>
                  <a:ext cx="288863" cy="544854"/>
                  <a:chOff x="7527818" y="3399502"/>
                  <a:chExt cx="365760" cy="689898"/>
                </a:xfrm>
              </p:grpSpPr>
              <p:sp>
                <p:nvSpPr>
                  <p:cNvPr id="77" name="Rounded Rectangle 7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8" name="Group 77"/>
                  <p:cNvGrpSpPr/>
                  <p:nvPr/>
                </p:nvGrpSpPr>
                <p:grpSpPr>
                  <a:xfrm>
                    <a:off x="7596548" y="3446841"/>
                    <a:ext cx="228300" cy="595221"/>
                    <a:chOff x="6229860" y="2963660"/>
                    <a:chExt cx="228300" cy="595221"/>
                  </a:xfrm>
                </p:grpSpPr>
                <p:sp>
                  <p:nvSpPr>
                    <p:cNvPr id="79" name="Rounded Rectangle 7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0" name="Rounded Rectangle 7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6" name="Oval 65"/>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7" name="Oval 66"/>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8" name="Oval 67"/>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9" name="Group 68"/>
                <p:cNvGrpSpPr/>
                <p:nvPr/>
              </p:nvGrpSpPr>
              <p:grpSpPr>
                <a:xfrm>
                  <a:off x="4454110" y="3268458"/>
                  <a:ext cx="288863" cy="544854"/>
                  <a:chOff x="7527818" y="3399502"/>
                  <a:chExt cx="365760" cy="689898"/>
                </a:xfrm>
              </p:grpSpPr>
              <p:sp>
                <p:nvSpPr>
                  <p:cNvPr id="73" name="Rounded Rectangle 7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4" name="Group 73"/>
                  <p:cNvGrpSpPr/>
                  <p:nvPr/>
                </p:nvGrpSpPr>
                <p:grpSpPr>
                  <a:xfrm>
                    <a:off x="7596548" y="3446841"/>
                    <a:ext cx="228300" cy="595221"/>
                    <a:chOff x="6229860" y="2963660"/>
                    <a:chExt cx="228300" cy="595221"/>
                  </a:xfrm>
                </p:grpSpPr>
                <p:sp>
                  <p:nvSpPr>
                    <p:cNvPr id="75" name="Rounded Rectangle 7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76" name="Rounded Rectangle 7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70" name="Oval 69"/>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1" name="Oval 70"/>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2" name="Oval 71"/>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259" name="sa labels"/>
            <p:cNvGrpSpPr/>
            <p:nvPr/>
          </p:nvGrpSpPr>
          <p:grpSpPr>
            <a:xfrm>
              <a:off x="4798188" y="1964680"/>
              <a:ext cx="1498231" cy="2509039"/>
              <a:chOff x="4798188" y="1964680"/>
              <a:chExt cx="1498231" cy="2509039"/>
            </a:xfrm>
          </p:grpSpPr>
          <p:sp>
            <p:nvSpPr>
              <p:cNvPr id="257" name="TextBox 256"/>
              <p:cNvSpPr txBox="1"/>
              <p:nvPr/>
            </p:nvSpPr>
            <p:spPr>
              <a:xfrm>
                <a:off x="4798188" y="1964680"/>
                <a:ext cx="14982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lumMod val="50000"/>
                      </a:prstClr>
                    </a:solidFill>
                    <a:effectLst/>
                    <a:uLnTx/>
                    <a:uFillTx/>
                    <a:latin typeface="Gill Sans MT"/>
                    <a:ea typeface="+mn-ea"/>
                    <a:cs typeface="+mn-cs"/>
                  </a:rPr>
                  <a:t>Subarray 1</a:t>
                </a:r>
              </a:p>
            </p:txBody>
          </p:sp>
          <p:sp>
            <p:nvSpPr>
              <p:cNvPr id="258" name="TextBox 257"/>
              <p:cNvSpPr txBox="1"/>
              <p:nvPr/>
            </p:nvSpPr>
            <p:spPr>
              <a:xfrm>
                <a:off x="4798188" y="4012054"/>
                <a:ext cx="14496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lumMod val="50000"/>
                      </a:prstClr>
                    </a:solidFill>
                    <a:effectLst/>
                    <a:uLnTx/>
                    <a:uFillTx/>
                    <a:latin typeface="Gill Sans MT"/>
                    <a:ea typeface="+mn-ea"/>
                    <a:cs typeface="+mn-cs"/>
                  </a:rPr>
                  <a:t>Subarray 2</a:t>
                </a:r>
              </a:p>
            </p:txBody>
          </p:sp>
        </p:grpSp>
      </p:grpSp>
      <p:sp>
        <p:nvSpPr>
          <p:cNvPr id="148" name="src row buffer"/>
          <p:cNvSpPr/>
          <p:nvPr/>
        </p:nvSpPr>
        <p:spPr>
          <a:xfrm>
            <a:off x="5112037" y="3570616"/>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188" name="closed iso"/>
          <p:cNvGrpSpPr/>
          <p:nvPr/>
        </p:nvGrpSpPr>
        <p:grpSpPr>
          <a:xfrm>
            <a:off x="5105399" y="4075820"/>
            <a:ext cx="1648889" cy="467501"/>
            <a:chOff x="6235520" y="3801189"/>
            <a:chExt cx="1648889" cy="467501"/>
          </a:xfrm>
        </p:grpSpPr>
        <p:sp>
          <p:nvSpPr>
            <p:cNvPr id="160"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62" name="Group 161"/>
            <p:cNvGrpSpPr/>
            <p:nvPr/>
          </p:nvGrpSpPr>
          <p:grpSpPr>
            <a:xfrm>
              <a:off x="6489806" y="3805186"/>
              <a:ext cx="2327" cy="462341"/>
              <a:chOff x="2205369" y="3911669"/>
              <a:chExt cx="2327" cy="462341"/>
            </a:xfrm>
          </p:grpSpPr>
          <p:cxnSp>
            <p:nvCxnSpPr>
              <p:cNvPr id="176" name="Straight Connector 17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6906529" y="3806349"/>
              <a:ext cx="2327" cy="462341"/>
              <a:chOff x="2205369" y="3911669"/>
              <a:chExt cx="2327" cy="462341"/>
            </a:xfrm>
          </p:grpSpPr>
          <p:cxnSp>
            <p:nvCxnSpPr>
              <p:cNvPr id="173" name="Straight Connector 17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7323605" y="3806349"/>
              <a:ext cx="2327" cy="462341"/>
              <a:chOff x="2205369" y="3911669"/>
              <a:chExt cx="2327" cy="462341"/>
            </a:xfrm>
          </p:grpSpPr>
          <p:cxnSp>
            <p:nvCxnSpPr>
              <p:cNvPr id="170" name="Straight Connector 1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7737520" y="3801189"/>
              <a:ext cx="2327" cy="462341"/>
              <a:chOff x="2205369" y="3911669"/>
              <a:chExt cx="2327" cy="462341"/>
            </a:xfrm>
          </p:grpSpPr>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82" name="Straight Connector 181"/>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14" name="src row"/>
          <p:cNvSpPr/>
          <p:nvPr/>
        </p:nvSpPr>
        <p:spPr>
          <a:xfrm>
            <a:off x="5112037" y="2826081"/>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sp>
        <p:nvSpPr>
          <p:cNvPr id="217" name="dst  row"/>
          <p:cNvSpPr/>
          <p:nvPr/>
        </p:nvSpPr>
        <p:spPr>
          <a:xfrm>
            <a:off x="5125091" y="4891553"/>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218" name="src_act_bl"/>
          <p:cNvGrpSpPr/>
          <p:nvPr/>
        </p:nvGrpSpPr>
        <p:grpSpPr>
          <a:xfrm>
            <a:off x="5359684" y="3065961"/>
            <a:ext cx="1250172" cy="541854"/>
            <a:chOff x="7131828" y="2978323"/>
            <a:chExt cx="1250172" cy="1144705"/>
          </a:xfrm>
        </p:grpSpPr>
        <p:cxnSp>
          <p:nvCxnSpPr>
            <p:cNvPr id="219" name="Straight Connector 218"/>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0" name="Straight Connector 219"/>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1" name="Straight Connector 220"/>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2" name="Straight Connector 221"/>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grpSp>
      <p:grpSp>
        <p:nvGrpSpPr>
          <p:cNvPr id="223" name="dst_act_bl"/>
          <p:cNvGrpSpPr/>
          <p:nvPr/>
        </p:nvGrpSpPr>
        <p:grpSpPr>
          <a:xfrm flipV="1">
            <a:off x="5357360" y="5122878"/>
            <a:ext cx="1250172" cy="541854"/>
            <a:chOff x="7131828" y="2978323"/>
            <a:chExt cx="1250172" cy="1144705"/>
          </a:xfrm>
        </p:grpSpPr>
        <p:cxnSp>
          <p:nvCxnSpPr>
            <p:cNvPr id="224" name="Straight Connector 223"/>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5" name="Straight Connector 224"/>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6" name="Straight Connector 225"/>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7" name="Straight Connector 226"/>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grpSp>
      <p:cxnSp>
        <p:nvCxnSpPr>
          <p:cNvPr id="6" name="Straight Arrow Connector 5"/>
          <p:cNvCxnSpPr>
            <a:endCxn id="12" idx="3"/>
          </p:cNvCxnSpPr>
          <p:nvPr/>
        </p:nvCxnSpPr>
        <p:spPr>
          <a:xfrm flipV="1">
            <a:off x="3379545" y="2978124"/>
            <a:ext cx="1691280" cy="88092"/>
          </a:xfrm>
          <a:prstGeom prst="straightConnector1">
            <a:avLst/>
          </a:prstGeom>
          <a:ln w="34925"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3379545" y="4359287"/>
            <a:ext cx="1725854" cy="0"/>
          </a:xfrm>
          <a:prstGeom prst="straightConnector1">
            <a:avLst/>
          </a:prstGeom>
          <a:ln w="34925"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endCxn id="55" idx="3"/>
          </p:cNvCxnSpPr>
          <p:nvPr/>
        </p:nvCxnSpPr>
        <p:spPr>
          <a:xfrm flipV="1">
            <a:off x="3425742" y="5035289"/>
            <a:ext cx="1645083" cy="323240"/>
          </a:xfrm>
          <a:prstGeom prst="straightConnector1">
            <a:avLst/>
          </a:prstGeom>
          <a:ln w="34925"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127" name="act dst"/>
          <p:cNvGrpSpPr/>
          <p:nvPr/>
        </p:nvGrpSpPr>
        <p:grpSpPr>
          <a:xfrm>
            <a:off x="376526" y="5136487"/>
            <a:ext cx="4710119" cy="870523"/>
            <a:chOff x="319870" y="4607859"/>
            <a:chExt cx="4710119" cy="870523"/>
          </a:xfrm>
        </p:grpSpPr>
        <p:sp>
          <p:nvSpPr>
            <p:cNvPr id="213" name="act dst"/>
            <p:cNvSpPr txBox="1"/>
            <p:nvPr/>
          </p:nvSpPr>
          <p:spPr>
            <a:xfrm>
              <a:off x="838200" y="4607859"/>
              <a:ext cx="41917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Activate </a:t>
              </a:r>
              <a:r>
                <a:rPr kumimoji="0" lang="en-US" sz="2400" b="0" i="0" u="none" strike="noStrike" kern="1200" cap="none" spc="0" normalizeH="0" baseline="0" noProof="0" dirty="0" err="1">
                  <a:ln>
                    <a:noFill/>
                  </a:ln>
                  <a:solidFill>
                    <a:srgbClr val="00B050"/>
                  </a:solidFill>
                  <a:effectLst/>
                  <a:uLnTx/>
                  <a:uFillTx/>
                  <a:latin typeface="Gill Sans MT"/>
                  <a:ea typeface="+mn-ea"/>
                  <a:cs typeface="+mn-cs"/>
                </a:rPr>
                <a:t>dst</a:t>
              </a:r>
              <a:r>
                <a:rPr kumimoji="0" lang="en-US" sz="2400" b="0" i="0" u="none" strike="noStrike" kern="1200" cap="none" spc="0" normalizeH="0" baseline="0" noProof="0" dirty="0">
                  <a:ln>
                    <a:noFill/>
                  </a:ln>
                  <a:solidFill>
                    <a:srgbClr val="00B050"/>
                  </a:solidFill>
                  <a:effectLst/>
                  <a:uLnTx/>
                  <a:uFillTx/>
                  <a:latin typeface="Gill Sans MT"/>
                  <a:ea typeface="+mn-ea"/>
                  <a:cs typeface="+mn-cs"/>
                </a:rPr>
                <a:t> row</a:t>
              </a:r>
              <a:br>
                <a:rPr kumimoji="0" lang="en-US" sz="2400" b="1" i="0" u="none" strike="noStrike" kern="1200" cap="none" spc="0" normalizeH="0" baseline="0" noProof="0" dirty="0">
                  <a:ln>
                    <a:noFill/>
                  </a:ln>
                  <a:solidFill>
                    <a:srgbClr val="00B050"/>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(write row buffer into </a:t>
              </a:r>
              <a:r>
                <a:rPr kumimoji="0" lang="en-US" sz="2400" b="0" i="0" u="none" strike="noStrike" kern="1200" cap="none" spc="0" normalizeH="0" baseline="0" noProof="0" dirty="0" err="1">
                  <a:ln>
                    <a:noFill/>
                  </a:ln>
                  <a:solidFill>
                    <a:prstClr val="black"/>
                  </a:solidFill>
                  <a:effectLst/>
                  <a:uLnTx/>
                  <a:uFillTx/>
                  <a:latin typeface="Gill Sans MT"/>
                  <a:ea typeface="+mn-ea"/>
                  <a:cs typeface="+mn-cs"/>
                </a:rPr>
                <a:t>dst</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row)</a:t>
              </a:r>
            </a:p>
          </p:txBody>
        </p:sp>
        <p:sp>
          <p:nvSpPr>
            <p:cNvPr id="254" name="act dst"/>
            <p:cNvSpPr txBox="1"/>
            <p:nvPr/>
          </p:nvSpPr>
          <p:spPr>
            <a:xfrm>
              <a:off x="319870" y="4647385"/>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3</a:t>
              </a:r>
              <a:endPar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endParaRPr>
            </a:p>
          </p:txBody>
        </p:sp>
      </p:grpSp>
      <p:grpSp>
        <p:nvGrpSpPr>
          <p:cNvPr id="128" name="rbm"/>
          <p:cNvGrpSpPr/>
          <p:nvPr/>
        </p:nvGrpSpPr>
        <p:grpSpPr>
          <a:xfrm>
            <a:off x="404860" y="3943320"/>
            <a:ext cx="3241845" cy="830997"/>
            <a:chOff x="348204" y="3414692"/>
            <a:chExt cx="3241845" cy="830997"/>
          </a:xfrm>
        </p:grpSpPr>
        <p:sp>
          <p:nvSpPr>
            <p:cNvPr id="155" name="RBM"/>
            <p:cNvSpPr txBox="1"/>
            <p:nvPr/>
          </p:nvSpPr>
          <p:spPr>
            <a:xfrm>
              <a:off x="838200" y="3574643"/>
              <a:ext cx="2751849"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RBM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SA1</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400" b="0" i="0" u="none" strike="noStrike" kern="1200" cap="none" spc="0" normalizeH="0" baseline="0" noProof="0" dirty="0">
                  <a:ln>
                    <a:noFill/>
                  </a:ln>
                  <a:solidFill>
                    <a:prstClr val="black"/>
                  </a:solidFill>
                  <a:effectLst/>
                  <a:uLnTx/>
                  <a:uFillTx/>
                  <a:latin typeface="Gill Sans MT"/>
                  <a:ea typeface="+mn-ea"/>
                  <a:cs typeface="+mn-cs"/>
                </a:rPr>
                <a:t>SA2</a:t>
              </a:r>
            </a:p>
          </p:txBody>
        </p:sp>
        <p:sp>
          <p:nvSpPr>
            <p:cNvPr id="249" name="RBM"/>
            <p:cNvSpPr txBox="1"/>
            <p:nvPr/>
          </p:nvSpPr>
          <p:spPr>
            <a:xfrm>
              <a:off x="348204" y="3414692"/>
              <a:ext cx="538369"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2</a:t>
              </a:r>
              <a:endPar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endParaRPr>
            </a:p>
          </p:txBody>
        </p:sp>
      </p:grpSp>
      <p:grpSp>
        <p:nvGrpSpPr>
          <p:cNvPr id="146" name="act src"/>
          <p:cNvGrpSpPr/>
          <p:nvPr/>
        </p:nvGrpSpPr>
        <p:grpSpPr>
          <a:xfrm>
            <a:off x="378674" y="2587427"/>
            <a:ext cx="3047068" cy="830997"/>
            <a:chOff x="322018" y="2058799"/>
            <a:chExt cx="3047068" cy="830997"/>
          </a:xfrm>
        </p:grpSpPr>
        <p:sp>
          <p:nvSpPr>
            <p:cNvPr id="288" name="act src"/>
            <p:cNvSpPr txBox="1"/>
            <p:nvPr/>
          </p:nvSpPr>
          <p:spPr>
            <a:xfrm>
              <a:off x="838200" y="2225526"/>
              <a:ext cx="25308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Activate </a:t>
              </a:r>
              <a:r>
                <a:rPr kumimoji="0" lang="en-US" sz="2400" b="0" i="0" u="none" strike="noStrike" kern="1200" cap="none" spc="0" normalizeH="0" baseline="0" noProof="0" dirty="0" err="1">
                  <a:ln>
                    <a:noFill/>
                  </a:ln>
                  <a:solidFill>
                    <a:srgbClr val="0070C0"/>
                  </a:solidFill>
                  <a:effectLst/>
                  <a:uLnTx/>
                  <a:uFillTx/>
                  <a:latin typeface="Gill Sans MT"/>
                  <a:ea typeface="+mn-ea"/>
                  <a:cs typeface="+mn-cs"/>
                </a:rPr>
                <a:t>src</a:t>
              </a:r>
              <a:r>
                <a:rPr kumimoji="0" lang="en-US" sz="2400" b="0" i="0" u="none" strike="noStrike" kern="1200" cap="none" spc="0" normalizeH="0" baseline="0" noProof="0" dirty="0">
                  <a:ln>
                    <a:noFill/>
                  </a:ln>
                  <a:solidFill>
                    <a:srgbClr val="0070C0"/>
                  </a:solidFill>
                  <a:effectLst/>
                  <a:uLnTx/>
                  <a:uFillTx/>
                  <a:latin typeface="Gill Sans MT"/>
                  <a:ea typeface="+mn-ea"/>
                  <a:cs typeface="+mn-cs"/>
                </a:rPr>
                <a:t> row</a:t>
              </a:r>
            </a:p>
          </p:txBody>
        </p:sp>
        <p:sp>
          <p:nvSpPr>
            <p:cNvPr id="245" name="act src"/>
            <p:cNvSpPr txBox="1"/>
            <p:nvPr/>
          </p:nvSpPr>
          <p:spPr>
            <a:xfrm>
              <a:off x="322018" y="2058799"/>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1</a:t>
              </a:r>
            </a:p>
          </p:txBody>
        </p:sp>
      </p:grpSp>
      <p:pic>
        <p:nvPicPr>
          <p:cNvPr id="169" name="Picture 1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861" y="4378805"/>
            <a:ext cx="819205" cy="838911"/>
          </a:xfrm>
          <a:prstGeom prst="rect">
            <a:avLst/>
          </a:prstGeom>
        </p:spPr>
      </p:pic>
      <p:sp>
        <p:nvSpPr>
          <p:cNvPr id="243" name="Text src row"/>
          <p:cNvSpPr txBox="1"/>
          <p:nvPr/>
        </p:nvSpPr>
        <p:spPr>
          <a:xfrm>
            <a:off x="6804671" y="2707272"/>
            <a:ext cx="11392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Gill Sans MT"/>
                <a:ea typeface="+mn-ea"/>
                <a:cs typeface="+mn-cs"/>
              </a:rPr>
              <a:t>src</a:t>
            </a:r>
            <a:r>
              <a:rPr kumimoji="0" lang="en-US" sz="2400" b="0" i="0" u="none" strike="noStrike" kern="1200" cap="none" spc="0" normalizeH="0" baseline="0" noProof="0" dirty="0">
                <a:ln>
                  <a:noFill/>
                </a:ln>
                <a:solidFill>
                  <a:srgbClr val="0070C0"/>
                </a:solidFill>
                <a:effectLst/>
                <a:uLnTx/>
                <a:uFillTx/>
                <a:latin typeface="Gill Sans MT"/>
                <a:ea typeface="+mn-ea"/>
                <a:cs typeface="+mn-cs"/>
              </a:rPr>
              <a:t> row</a:t>
            </a:r>
          </a:p>
        </p:txBody>
      </p:sp>
      <p:sp>
        <p:nvSpPr>
          <p:cNvPr id="244" name="Text dst row"/>
          <p:cNvSpPr txBox="1"/>
          <p:nvPr/>
        </p:nvSpPr>
        <p:spPr>
          <a:xfrm>
            <a:off x="6804671" y="4760403"/>
            <a:ext cx="11501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Gill Sans MT"/>
                <a:ea typeface="+mn-ea"/>
                <a:cs typeface="+mn-cs"/>
              </a:rPr>
              <a:t>dst</a:t>
            </a:r>
            <a:r>
              <a:rPr kumimoji="0" lang="en-US" sz="2400" b="0" i="0" u="none" strike="noStrike" kern="1200" cap="none" spc="0" normalizeH="0" baseline="0" noProof="0" dirty="0">
                <a:ln>
                  <a:noFill/>
                </a:ln>
                <a:solidFill>
                  <a:srgbClr val="00B050"/>
                </a:solidFill>
                <a:effectLst/>
                <a:uLnTx/>
                <a:uFillTx/>
                <a:latin typeface="Gill Sans MT"/>
                <a:ea typeface="+mn-ea"/>
                <a:cs typeface="+mn-cs"/>
              </a:rPr>
              <a:t> row</a:t>
            </a:r>
          </a:p>
        </p:txBody>
      </p:sp>
      <p:sp>
        <p:nvSpPr>
          <p:cNvPr id="166" name="punchline"/>
          <p:cNvSpPr/>
          <p:nvPr/>
        </p:nvSpPr>
        <p:spPr>
          <a:xfrm>
            <a:off x="0" y="4482006"/>
            <a:ext cx="9144000" cy="16901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2860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Reduces row-copy latency by 9.2x,</a:t>
            </a:r>
            <a:b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DRAM energy by 48.1x</a:t>
            </a:r>
          </a:p>
        </p:txBody>
      </p:sp>
      <p:sp>
        <p:nvSpPr>
          <p:cNvPr id="172" name="src row buffer"/>
          <p:cNvSpPr/>
          <p:nvPr/>
        </p:nvSpPr>
        <p:spPr>
          <a:xfrm>
            <a:off x="5112037" y="3570566"/>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047922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4"/>
                                        </p:tgtEl>
                                        <p:attrNameLst>
                                          <p:attrName>style.visibility</p:attrName>
                                        </p:attrNameLst>
                                      </p:cBhvr>
                                      <p:to>
                                        <p:strVal val="visible"/>
                                      </p:to>
                                    </p:set>
                                  </p:childTnLst>
                                </p:cTn>
                              </p:par>
                              <p:par>
                                <p:cTn id="21" presetID="22" presetClass="entr" presetSubtype="1" fill="hold" nodeType="withEffect">
                                  <p:stCondLst>
                                    <p:cond delay="500"/>
                                  </p:stCondLst>
                                  <p:childTnLst>
                                    <p:set>
                                      <p:cBhvr>
                                        <p:cTn id="22" dur="1" fill="hold">
                                          <p:stCondLst>
                                            <p:cond delay="0"/>
                                          </p:stCondLst>
                                        </p:cTn>
                                        <p:tgtEl>
                                          <p:spTgt spid="218"/>
                                        </p:tgtEl>
                                        <p:attrNameLst>
                                          <p:attrName>style.visibility</p:attrName>
                                        </p:attrNameLst>
                                      </p:cBhvr>
                                      <p:to>
                                        <p:strVal val="visible"/>
                                      </p:to>
                                    </p:set>
                                    <p:animEffect transition="in" filter="wipe(up)">
                                      <p:cBhvr>
                                        <p:cTn id="23" dur="500"/>
                                        <p:tgtEl>
                                          <p:spTgt spid="218"/>
                                        </p:tgtEl>
                                      </p:cBhvr>
                                    </p:animEffect>
                                  </p:childTnLst>
                                </p:cTn>
                              </p:par>
                              <p:par>
                                <p:cTn id="24" presetID="1" presetClass="entr" presetSubtype="0" fill="hold" grpId="0" nodeType="withEffect">
                                  <p:stCondLst>
                                    <p:cond delay="1000"/>
                                  </p:stCondLst>
                                  <p:childTnLst>
                                    <p:set>
                                      <p:cBhvr>
                                        <p:cTn id="25" dur="1" fill="hold">
                                          <p:stCondLst>
                                            <p:cond delay="0"/>
                                          </p:stCondLst>
                                        </p:cTn>
                                        <p:tgtEl>
                                          <p:spTgt spid="14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8"/>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08"/>
                                        </p:tgtEl>
                                        <p:attrNameLst>
                                          <p:attrName>style.visibility</p:attrName>
                                        </p:attrNameLst>
                                      </p:cBhvr>
                                      <p:to>
                                        <p:strVal val="hidden"/>
                                      </p:to>
                                    </p:set>
                                  </p:childTnLst>
                                </p:cTn>
                              </p:par>
                              <p:par>
                                <p:cTn id="36" presetID="42" presetClass="path" presetSubtype="0" accel="50000" decel="50000" fill="hold" grpId="1" nodeType="withEffect">
                                  <p:stCondLst>
                                    <p:cond delay="0"/>
                                  </p:stCondLst>
                                  <p:childTnLst>
                                    <p:animMotion origin="layout" path="M -2.5E-6 2.59259E-6 L -2.5E-6 0.30092 " pathEditMode="relative" rAng="0" ptsTypes="AA">
                                      <p:cBhvr>
                                        <p:cTn id="37" dur="1500" fill="hold"/>
                                        <p:tgtEl>
                                          <p:spTgt spid="148"/>
                                        </p:tgtEl>
                                        <p:attrNameLst>
                                          <p:attrName>ppt_x</p:attrName>
                                          <p:attrName>ppt_y</p:attrName>
                                        </p:attrNameLst>
                                      </p:cBhvr>
                                      <p:rCtr x="0" y="15046"/>
                                    </p:animMotion>
                                  </p:childTnLst>
                                </p:cTn>
                              </p:par>
                              <p:par>
                                <p:cTn id="38" presetID="1" presetClass="entr" presetSubtype="0" fill="hold" grpId="0" nodeType="withEffect">
                                  <p:stCondLst>
                                    <p:cond delay="0"/>
                                  </p:stCondLst>
                                  <p:childTnLst>
                                    <p:set>
                                      <p:cBhvr>
                                        <p:cTn id="39" dur="1" fill="hold">
                                          <p:stCondLst>
                                            <p:cond delay="0"/>
                                          </p:stCondLst>
                                        </p:cTn>
                                        <p:tgtEl>
                                          <p:spTgt spid="17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9"/>
                                        </p:tgtEl>
                                        <p:attrNameLst>
                                          <p:attrName>style.visibility</p:attrName>
                                        </p:attrNameLst>
                                      </p:cBhvr>
                                      <p:to>
                                        <p:strVal val="visible"/>
                                      </p:to>
                                    </p:set>
                                  </p:childTnLst>
                                </p:cTn>
                              </p:par>
                              <p:par>
                                <p:cTn id="46" presetID="22" presetClass="entr" presetSubtype="4" fill="hold" nodeType="withEffect">
                                  <p:stCondLst>
                                    <p:cond delay="500"/>
                                  </p:stCondLst>
                                  <p:childTnLst>
                                    <p:set>
                                      <p:cBhvr>
                                        <p:cTn id="47" dur="1" fill="hold">
                                          <p:stCondLst>
                                            <p:cond delay="0"/>
                                          </p:stCondLst>
                                        </p:cTn>
                                        <p:tgtEl>
                                          <p:spTgt spid="223"/>
                                        </p:tgtEl>
                                        <p:attrNameLst>
                                          <p:attrName>style.visibility</p:attrName>
                                        </p:attrNameLst>
                                      </p:cBhvr>
                                      <p:to>
                                        <p:strVal val="visible"/>
                                      </p:to>
                                    </p:set>
                                    <p:animEffect transition="in" filter="wipe(down)">
                                      <p:cBhvr>
                                        <p:cTn id="48" dur="500"/>
                                        <p:tgtEl>
                                          <p:spTgt spid="223"/>
                                        </p:tgtEl>
                                      </p:cBhvr>
                                    </p:animEffect>
                                  </p:childTnLst>
                                </p:cTn>
                              </p:par>
                              <p:par>
                                <p:cTn id="49" presetID="1" presetClass="entr" presetSubtype="0" fill="hold" grpId="0" nodeType="withEffect">
                                  <p:stCondLst>
                                    <p:cond delay="500"/>
                                  </p:stCondLst>
                                  <p:childTnLst>
                                    <p:set>
                                      <p:cBhvr>
                                        <p:cTn id="50" dur="1" fill="hold">
                                          <p:stCondLst>
                                            <p:cond delay="0"/>
                                          </p:stCondLst>
                                        </p:cTn>
                                        <p:tgtEl>
                                          <p:spTgt spid="2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8" grpId="1" animBg="1"/>
      <p:bldP spid="214" grpId="0" animBg="1"/>
      <p:bldP spid="217" grpId="0" animBg="1"/>
      <p:bldP spid="243" grpId="0"/>
      <p:bldP spid="244" grpId="0"/>
      <p:bldP spid="166" grpId="0" animBg="1"/>
      <p:bldP spid="17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rPr>
              <a:t>2</a:t>
            </a:r>
            <a:r>
              <a:rPr lang="en-US" dirty="0">
                <a:latin typeface="+mj-lt"/>
              </a:rPr>
              <a:t>.</a:t>
            </a:r>
            <a:r>
              <a:rPr lang="en-US" dirty="0"/>
              <a:t> Variable Latency DRAM (VILLA)</a:t>
            </a:r>
          </a:p>
        </p:txBody>
      </p:sp>
      <p:sp>
        <p:nvSpPr>
          <p:cNvPr id="3" name="Content Placeholder 2"/>
          <p:cNvSpPr>
            <a:spLocks noGrp="1"/>
          </p:cNvSpPr>
          <p:nvPr>
            <p:ph idx="1"/>
          </p:nvPr>
        </p:nvSpPr>
        <p:spPr/>
        <p:txBody>
          <a:bodyPr/>
          <a:lstStyle/>
          <a:p>
            <a:r>
              <a:rPr lang="en-US" b="1" dirty="0"/>
              <a:t>Goal</a:t>
            </a:r>
            <a:r>
              <a:rPr lang="en-US" dirty="0"/>
              <a:t>: Reduce DRAM latency with low area overhead</a:t>
            </a:r>
          </a:p>
          <a:p>
            <a:r>
              <a:rPr lang="en-US" b="1" dirty="0"/>
              <a:t>Motivation</a:t>
            </a:r>
            <a:r>
              <a:rPr lang="en-US" dirty="0"/>
              <a:t>: Trade-off between area and latency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5" name="short sa"/>
          <p:cNvGrpSpPr/>
          <p:nvPr/>
        </p:nvGrpSpPr>
        <p:grpSpPr>
          <a:xfrm>
            <a:off x="6553200" y="3069357"/>
            <a:ext cx="1507434" cy="2265048"/>
            <a:chOff x="6553200" y="2702143"/>
            <a:chExt cx="1507434" cy="2265048"/>
          </a:xfrm>
        </p:grpSpPr>
        <p:grpSp>
          <p:nvGrpSpPr>
            <p:cNvPr id="119" name="subarray"/>
            <p:cNvGrpSpPr/>
            <p:nvPr/>
          </p:nvGrpSpPr>
          <p:grpSpPr>
            <a:xfrm>
              <a:off x="6553200" y="2702143"/>
              <a:ext cx="1505702" cy="1079738"/>
              <a:chOff x="5380382" y="2126823"/>
              <a:chExt cx="1588522" cy="1253040"/>
            </a:xfrm>
          </p:grpSpPr>
          <p:sp>
            <p:nvSpPr>
              <p:cNvPr id="163" name="Rounded Rectangle 162"/>
              <p:cNvSpPr/>
              <p:nvPr/>
            </p:nvSpPr>
            <p:spPr>
              <a:xfrm>
                <a:off x="5380382" y="2126823"/>
                <a:ext cx="297844" cy="816398"/>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cxnSp>
            <p:nvCxnSpPr>
              <p:cNvPr id="164" name="Straight Connector 163"/>
              <p:cNvCxnSpPr>
                <a:endCxn id="170" idx="6"/>
              </p:cNvCxnSpPr>
              <p:nvPr/>
            </p:nvCxnSpPr>
            <p:spPr>
              <a:xfrm flipV="1">
                <a:off x="5678226" y="231607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65" name="Straight Connector 164"/>
              <p:cNvCxnSpPr>
                <a:endCxn id="171" idx="6"/>
              </p:cNvCxnSpPr>
              <p:nvPr/>
            </p:nvCxnSpPr>
            <p:spPr>
              <a:xfrm flipV="1">
                <a:off x="5678226" y="276034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66" name="Group 165"/>
              <p:cNvGrpSpPr/>
              <p:nvPr/>
            </p:nvGrpSpPr>
            <p:grpSpPr>
              <a:xfrm>
                <a:off x="5861105" y="2133191"/>
                <a:ext cx="365760" cy="1246672"/>
                <a:chOff x="5861105" y="2133191"/>
                <a:chExt cx="365760" cy="1246672"/>
              </a:xfrm>
            </p:grpSpPr>
            <p:sp>
              <p:nvSpPr>
                <p:cNvPr id="172" name="Rounded Rectangle 171"/>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73" name="Straight Connector 172"/>
                <p:cNvCxnSpPr>
                  <a:stCxn id="174" idx="0"/>
                  <a:endCxn id="17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74" name="Oval 17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75" name="Oval 17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nvGrpSpPr>
              <p:cNvPr id="167" name="Group 166"/>
              <p:cNvGrpSpPr/>
              <p:nvPr/>
            </p:nvGrpSpPr>
            <p:grpSpPr>
              <a:xfrm>
                <a:off x="6603144" y="2133191"/>
                <a:ext cx="365760" cy="1246672"/>
                <a:chOff x="5861105" y="2133191"/>
                <a:chExt cx="365760" cy="1246672"/>
              </a:xfrm>
            </p:grpSpPr>
            <p:sp>
              <p:nvSpPr>
                <p:cNvPr id="168" name="Rounded Rectangle 167"/>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69" name="Straight Connector 168"/>
                <p:cNvCxnSpPr>
                  <a:stCxn id="17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70" name="Oval 16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71" name="Oval 17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grpSp>
          <p:nvGrpSpPr>
            <p:cNvPr id="120" name="subarray"/>
            <p:cNvGrpSpPr/>
            <p:nvPr/>
          </p:nvGrpSpPr>
          <p:grpSpPr>
            <a:xfrm>
              <a:off x="6554932" y="3887453"/>
              <a:ext cx="1505702" cy="1079738"/>
              <a:chOff x="5380382" y="2126823"/>
              <a:chExt cx="1588522" cy="1253040"/>
            </a:xfrm>
          </p:grpSpPr>
          <p:sp>
            <p:nvSpPr>
              <p:cNvPr id="150" name="Rounded Rectangle 149"/>
              <p:cNvSpPr/>
              <p:nvPr/>
            </p:nvSpPr>
            <p:spPr>
              <a:xfrm>
                <a:off x="5380382" y="2126823"/>
                <a:ext cx="297844" cy="816398"/>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cxnSp>
            <p:nvCxnSpPr>
              <p:cNvPr id="151" name="Straight Connector 150"/>
              <p:cNvCxnSpPr>
                <a:endCxn id="157" idx="6"/>
              </p:cNvCxnSpPr>
              <p:nvPr/>
            </p:nvCxnSpPr>
            <p:spPr>
              <a:xfrm flipV="1">
                <a:off x="5678226" y="231607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52" name="Straight Connector 151"/>
              <p:cNvCxnSpPr>
                <a:endCxn id="158" idx="6"/>
              </p:cNvCxnSpPr>
              <p:nvPr/>
            </p:nvCxnSpPr>
            <p:spPr>
              <a:xfrm flipV="1">
                <a:off x="5678226" y="276034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53" name="Group 152"/>
              <p:cNvGrpSpPr/>
              <p:nvPr/>
            </p:nvGrpSpPr>
            <p:grpSpPr>
              <a:xfrm>
                <a:off x="5861105" y="2133191"/>
                <a:ext cx="365760" cy="1246672"/>
                <a:chOff x="5861105" y="2133191"/>
                <a:chExt cx="365760" cy="1246672"/>
              </a:xfrm>
            </p:grpSpPr>
            <p:sp>
              <p:nvSpPr>
                <p:cNvPr id="159" name="Rounded Rectangle 158"/>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60" name="Straight Connector 159"/>
                <p:cNvCxnSpPr>
                  <a:stCxn id="161" idx="0"/>
                  <a:endCxn id="159"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61" name="Oval 160"/>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62" name="Oval 161"/>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nvGrpSpPr>
              <p:cNvPr id="154" name="Group 153"/>
              <p:cNvGrpSpPr/>
              <p:nvPr/>
            </p:nvGrpSpPr>
            <p:grpSpPr>
              <a:xfrm>
                <a:off x="6603144" y="2133191"/>
                <a:ext cx="365760" cy="1246672"/>
                <a:chOff x="5861105" y="2133191"/>
                <a:chExt cx="365760" cy="1246672"/>
              </a:xfrm>
            </p:grpSpPr>
            <p:sp>
              <p:nvSpPr>
                <p:cNvPr id="155" name="Rounded Rectangle 154"/>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56" name="Straight Connector 155"/>
                <p:cNvCxnSpPr>
                  <a:stCxn id="157"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57" name="Oval 156"/>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58" name="Oval 157"/>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grpSp>
      <p:grpSp>
        <p:nvGrpSpPr>
          <p:cNvPr id="177" name="long sa"/>
          <p:cNvGrpSpPr/>
          <p:nvPr/>
        </p:nvGrpSpPr>
        <p:grpSpPr>
          <a:xfrm>
            <a:off x="985379" y="3341486"/>
            <a:ext cx="1407109" cy="1891365"/>
            <a:chOff x="5380382" y="1244651"/>
            <a:chExt cx="1588522" cy="2135212"/>
          </a:xfrm>
        </p:grpSpPr>
        <p:sp>
          <p:nvSpPr>
            <p:cNvPr id="199" name="Rounded Rectangle 198"/>
            <p:cNvSpPr/>
            <p:nvPr/>
          </p:nvSpPr>
          <p:spPr>
            <a:xfrm>
              <a:off x="5380382" y="1251019"/>
              <a:ext cx="297844" cy="1692202"/>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cxnSp>
          <p:nvCxnSpPr>
            <p:cNvPr id="200" name="Straight Connector 199"/>
            <p:cNvCxnSpPr>
              <a:endCxn id="208" idx="6"/>
            </p:cNvCxnSpPr>
            <p:nvPr/>
          </p:nvCxnSpPr>
          <p:spPr>
            <a:xfrm flipV="1">
              <a:off x="5676802" y="1427531"/>
              <a:ext cx="1292102"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01" name="Straight Connector 200"/>
            <p:cNvCxnSpPr>
              <a:endCxn id="209" idx="6"/>
            </p:cNvCxnSpPr>
            <p:nvPr/>
          </p:nvCxnSpPr>
          <p:spPr>
            <a:xfrm flipV="1">
              <a:off x="5678226" y="187180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02" name="Straight Connector 201"/>
            <p:cNvCxnSpPr>
              <a:endCxn id="210" idx="6"/>
            </p:cNvCxnSpPr>
            <p:nvPr/>
          </p:nvCxnSpPr>
          <p:spPr>
            <a:xfrm flipV="1">
              <a:off x="5678226" y="231607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03" name="Straight Connector 202"/>
            <p:cNvCxnSpPr>
              <a:endCxn id="211" idx="6"/>
            </p:cNvCxnSpPr>
            <p:nvPr/>
          </p:nvCxnSpPr>
          <p:spPr>
            <a:xfrm flipV="1">
              <a:off x="5678226" y="276034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04" name="Group 203"/>
            <p:cNvGrpSpPr/>
            <p:nvPr/>
          </p:nvGrpSpPr>
          <p:grpSpPr>
            <a:xfrm>
              <a:off x="5861105" y="1244651"/>
              <a:ext cx="365760" cy="2135212"/>
              <a:chOff x="5861105" y="1244651"/>
              <a:chExt cx="365760" cy="2135212"/>
            </a:xfrm>
          </p:grpSpPr>
          <p:sp>
            <p:nvSpPr>
              <p:cNvPr id="212" name="Rounded Rectangle 211"/>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cxnSp>
            <p:nvCxnSpPr>
              <p:cNvPr id="213" name="Straight Connector 212"/>
              <p:cNvCxnSpPr>
                <a:stCxn id="214" idx="0"/>
                <a:endCxn id="212" idx="0"/>
              </p:cNvCxnSpPr>
              <p:nvPr/>
            </p:nvCxnSpPr>
            <p:spPr>
              <a:xfrm>
                <a:off x="6043985" y="1244651"/>
                <a:ext cx="0" cy="182108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14" name="Oval 213"/>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5" name="Oval 214"/>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6" name="Oval 21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7" name="Oval 21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205" name="Group 204"/>
            <p:cNvGrpSpPr/>
            <p:nvPr/>
          </p:nvGrpSpPr>
          <p:grpSpPr>
            <a:xfrm>
              <a:off x="6603144" y="1244651"/>
              <a:ext cx="365760" cy="2135212"/>
              <a:chOff x="5861105" y="1244651"/>
              <a:chExt cx="365760" cy="2135212"/>
            </a:xfrm>
          </p:grpSpPr>
          <p:sp>
            <p:nvSpPr>
              <p:cNvPr id="206" name="Rounded Rectangle 205"/>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cxnSp>
            <p:nvCxnSpPr>
              <p:cNvPr id="207" name="Straight Connector 206"/>
              <p:cNvCxnSpPr>
                <a:stCxn id="208" idx="0"/>
                <a:endCxn id="206" idx="0"/>
              </p:cNvCxnSpPr>
              <p:nvPr/>
            </p:nvCxnSpPr>
            <p:spPr>
              <a:xfrm>
                <a:off x="6043985" y="1244651"/>
                <a:ext cx="0" cy="182108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08" name="Oval 207"/>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9" name="Oval 208"/>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0" name="Oval 20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1" name="Oval 21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sp>
        <p:nvSpPr>
          <p:cNvPr id="218" name="Content Placeholder 2"/>
          <p:cNvSpPr txBox="1">
            <a:spLocks/>
          </p:cNvSpPr>
          <p:nvPr/>
        </p:nvSpPr>
        <p:spPr>
          <a:xfrm>
            <a:off x="2527613" y="5892430"/>
            <a:ext cx="3949387" cy="50837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FF0000"/>
                </a:solidFill>
                <a:effectLst/>
                <a:uLnTx/>
                <a:uFillTx/>
                <a:latin typeface="Gill Sans MT"/>
                <a:ea typeface="+mn-ea"/>
                <a:cs typeface="+mn-cs"/>
              </a:rPr>
              <a:t>High area overhead: &gt;40%</a:t>
            </a:r>
          </a:p>
        </p:txBody>
      </p:sp>
      <p:sp>
        <p:nvSpPr>
          <p:cNvPr id="231" name="TextBox 230"/>
          <p:cNvSpPr txBox="1"/>
          <p:nvPr/>
        </p:nvSpPr>
        <p:spPr>
          <a:xfrm>
            <a:off x="912543" y="2196014"/>
            <a:ext cx="201208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64FBA"/>
                </a:solidFill>
                <a:effectLst/>
                <a:uLnTx/>
                <a:uFillTx/>
                <a:latin typeface="Gill Sans MT"/>
                <a:ea typeface="+mn-ea"/>
                <a:cs typeface="+mn-cs"/>
              </a:rPr>
              <a:t>Long Bitline </a:t>
            </a:r>
            <a:br>
              <a:rPr kumimoji="0" lang="en-US" sz="2400" b="1" i="0" u="none" strike="noStrike" kern="1200" cap="none" spc="0" normalizeH="0" baseline="0" noProof="0" dirty="0">
                <a:ln>
                  <a:noFill/>
                </a:ln>
                <a:solidFill>
                  <a:srgbClr val="064FBA"/>
                </a:solidFill>
                <a:effectLst/>
                <a:uLnTx/>
                <a:uFillTx/>
                <a:latin typeface="Gill Sans MT"/>
                <a:ea typeface="+mn-ea"/>
                <a:cs typeface="+mn-cs"/>
              </a:rPr>
            </a:br>
            <a:r>
              <a:rPr kumimoji="0" lang="en-US" sz="2400" b="1" i="0" u="none" strike="noStrike" kern="1200" cap="none" spc="0" normalizeH="0" baseline="0" noProof="0" dirty="0">
                <a:ln>
                  <a:noFill/>
                </a:ln>
                <a:solidFill>
                  <a:srgbClr val="064FBA"/>
                </a:solidFill>
                <a:effectLst/>
                <a:uLnTx/>
                <a:uFillTx/>
                <a:latin typeface="Gill Sans MT"/>
                <a:ea typeface="+mn-ea"/>
                <a:cs typeface="+mn-cs"/>
              </a:rPr>
              <a:t>(</a:t>
            </a:r>
            <a:r>
              <a:rPr kumimoji="0" lang="en-US" sz="2400" b="1" i="0" u="none" strike="noStrike" kern="1200" cap="none" spc="0" normalizeH="0" baseline="0" noProof="0" dirty="0" err="1">
                <a:ln>
                  <a:noFill/>
                </a:ln>
                <a:solidFill>
                  <a:srgbClr val="064FBA"/>
                </a:solidFill>
                <a:effectLst/>
                <a:uLnTx/>
                <a:uFillTx/>
                <a:latin typeface="Gill Sans MT"/>
                <a:ea typeface="+mn-ea"/>
                <a:cs typeface="+mn-cs"/>
              </a:rPr>
              <a:t>DDRx</a:t>
            </a:r>
            <a:r>
              <a:rPr kumimoji="0" lang="en-US" sz="2400" b="1" i="0" u="none" strike="noStrike" kern="1200" cap="none" spc="0" normalizeH="0" baseline="0" noProof="0" dirty="0">
                <a:ln>
                  <a:noFill/>
                </a:ln>
                <a:solidFill>
                  <a:srgbClr val="064FBA"/>
                </a:solidFill>
                <a:effectLst/>
                <a:uLnTx/>
                <a:uFillTx/>
                <a:latin typeface="Gill Sans MT"/>
                <a:ea typeface="+mn-ea"/>
                <a:cs typeface="+mn-cs"/>
              </a:rPr>
              <a:t>)</a:t>
            </a:r>
          </a:p>
        </p:txBody>
      </p:sp>
      <p:sp>
        <p:nvSpPr>
          <p:cNvPr id="232" name="TextBox 231"/>
          <p:cNvSpPr txBox="1"/>
          <p:nvPr/>
        </p:nvSpPr>
        <p:spPr>
          <a:xfrm>
            <a:off x="6331618" y="2196014"/>
            <a:ext cx="211121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64FBA"/>
                </a:solidFill>
                <a:effectLst/>
                <a:uLnTx/>
                <a:uFillTx/>
                <a:latin typeface="Gill Sans MT"/>
                <a:ea typeface="+mn-ea"/>
                <a:cs typeface="+mn-cs"/>
              </a:rPr>
              <a:t>Short Bitline </a:t>
            </a:r>
            <a:br>
              <a:rPr kumimoji="0" lang="en-US" sz="2400" b="1" i="0" u="none" strike="noStrike" kern="1200" cap="none" spc="0" normalizeH="0" baseline="0" noProof="0" dirty="0">
                <a:ln>
                  <a:noFill/>
                </a:ln>
                <a:solidFill>
                  <a:srgbClr val="064FBA"/>
                </a:solidFill>
                <a:effectLst/>
                <a:uLnTx/>
                <a:uFillTx/>
                <a:latin typeface="Gill Sans MT"/>
                <a:ea typeface="+mn-ea"/>
                <a:cs typeface="+mn-cs"/>
              </a:rPr>
            </a:br>
            <a:r>
              <a:rPr kumimoji="0" lang="en-US" sz="2400" b="1" i="0" u="none" strike="noStrike" kern="1200" cap="none" spc="0" normalizeH="0" baseline="0" noProof="0" dirty="0">
                <a:ln>
                  <a:noFill/>
                </a:ln>
                <a:solidFill>
                  <a:srgbClr val="064FBA"/>
                </a:solidFill>
                <a:effectLst/>
                <a:uLnTx/>
                <a:uFillTx/>
                <a:latin typeface="Gill Sans MT"/>
                <a:ea typeface="+mn-ea"/>
                <a:cs typeface="+mn-cs"/>
              </a:rPr>
              <a:t>(RLDRAM)</a:t>
            </a:r>
          </a:p>
        </p:txBody>
      </p:sp>
      <p:grpSp>
        <p:nvGrpSpPr>
          <p:cNvPr id="219" name="Group 218"/>
          <p:cNvGrpSpPr/>
          <p:nvPr/>
        </p:nvGrpSpPr>
        <p:grpSpPr>
          <a:xfrm>
            <a:off x="2062671" y="3137849"/>
            <a:ext cx="5302634" cy="2619972"/>
            <a:chOff x="2755934" y="1217537"/>
            <a:chExt cx="7489249" cy="2619972"/>
          </a:xfrm>
        </p:grpSpPr>
        <p:grpSp>
          <p:nvGrpSpPr>
            <p:cNvPr id="220" name="Group 219"/>
            <p:cNvGrpSpPr/>
            <p:nvPr/>
          </p:nvGrpSpPr>
          <p:grpSpPr>
            <a:xfrm>
              <a:off x="2755934" y="1217537"/>
              <a:ext cx="7489249" cy="2619972"/>
              <a:chOff x="2755934" y="1217537"/>
              <a:chExt cx="7489249" cy="2619972"/>
            </a:xfrm>
          </p:grpSpPr>
          <p:grpSp>
            <p:nvGrpSpPr>
              <p:cNvPr id="223" name="Group 222"/>
              <p:cNvGrpSpPr/>
              <p:nvPr/>
            </p:nvGrpSpPr>
            <p:grpSpPr>
              <a:xfrm>
                <a:off x="2755934" y="1217537"/>
                <a:ext cx="7489249" cy="2619972"/>
                <a:chOff x="2755934" y="1217537"/>
                <a:chExt cx="7489249" cy="2619972"/>
              </a:xfrm>
            </p:grpSpPr>
            <p:sp>
              <p:nvSpPr>
                <p:cNvPr id="225" name="Content Placeholder 2"/>
                <p:cNvSpPr txBox="1">
                  <a:spLocks/>
                </p:cNvSpPr>
                <p:nvPr/>
              </p:nvSpPr>
              <p:spPr>
                <a:xfrm>
                  <a:off x="2755934" y="3108888"/>
                  <a:ext cx="7489249" cy="72862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9BBB59">
                          <a:lumMod val="75000"/>
                        </a:srgbClr>
                      </a:solidFill>
                      <a:effectLst/>
                      <a:uLnTx/>
                      <a:uFillTx/>
                      <a:latin typeface="Gill Sans MT"/>
                      <a:ea typeface="Cambria Math" panose="02040503050406030204" pitchFamily="18" charset="0"/>
                      <a:cs typeface="Tw Cen MT"/>
                    </a:rPr>
                    <a:t>Shorter bitlines </a:t>
                  </a:r>
                  <a:r>
                    <a:rPr kumimoji="0" lang="en-US" sz="2800" b="0" i="0" u="none" strike="noStrike" kern="1200" cap="none" spc="0" normalizeH="0" baseline="0" noProof="0" dirty="0">
                      <a:ln>
                        <a:noFill/>
                      </a:ln>
                      <a:solidFill>
                        <a:srgbClr val="9BBB59">
                          <a:lumMod val="75000"/>
                        </a:srgbClr>
                      </a:solidFill>
                      <a:effectLst/>
                      <a:uLnTx/>
                      <a:uFillTx/>
                      <a:latin typeface="Gill Sans MT"/>
                      <a:ea typeface="Cambria Math" panose="02040503050406030204" pitchFamily="18" charset="0"/>
                      <a:cs typeface="+mn-cs"/>
                    </a:rPr>
                    <a:t>→ </a:t>
                  </a: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faster </a:t>
                  </a:r>
                  <a:r>
                    <a:rPr kumimoji="0" lang="en-US" sz="2800" b="1" i="0" u="none" strike="noStrike" kern="1200" cap="none" spc="0" normalizeH="0" baseline="0" noProof="0" dirty="0">
                      <a:ln>
                        <a:noFill/>
                      </a:ln>
                      <a:solidFill>
                        <a:srgbClr val="9BBB59">
                          <a:lumMod val="75000"/>
                        </a:srgbClr>
                      </a:solidFill>
                      <a:effectLst/>
                      <a:uLnTx/>
                      <a:uFillTx/>
                      <a:latin typeface="Gill Sans MT"/>
                      <a:ea typeface="Verdana" panose="020B0604030504040204" pitchFamily="34" charset="0"/>
                      <a:cs typeface="Verdana" panose="020B0604030504040204" pitchFamily="34" charset="0"/>
                    </a:rPr>
                    <a:t>activate</a:t>
                  </a: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 and </a:t>
                  </a:r>
                  <a:r>
                    <a:rPr kumimoji="0" lang="en-US" sz="2800" b="1" i="0" u="none" strike="noStrike" kern="1200" cap="none" spc="0" normalizeH="0" baseline="0" noProof="0" dirty="0">
                      <a:ln>
                        <a:noFill/>
                      </a:ln>
                      <a:solidFill>
                        <a:srgbClr val="9BBB59">
                          <a:lumMod val="75000"/>
                        </a:srgbClr>
                      </a:solidFill>
                      <a:effectLst/>
                      <a:uLnTx/>
                      <a:uFillTx/>
                      <a:latin typeface="Gill Sans MT"/>
                      <a:ea typeface="Verdana" panose="020B0604030504040204" pitchFamily="34" charset="0"/>
                      <a:cs typeface="Verdana" panose="020B0604030504040204" pitchFamily="34" charset="0"/>
                    </a:rPr>
                    <a:t>precharge</a:t>
                  </a: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 time</a:t>
                  </a:r>
                </a:p>
              </p:txBody>
            </p:sp>
            <p:sp>
              <p:nvSpPr>
                <p:cNvPr id="226" name="Left Bracket 225"/>
                <p:cNvSpPr/>
                <p:nvPr/>
              </p:nvSpPr>
              <p:spPr>
                <a:xfrm>
                  <a:off x="8731404" y="1217537"/>
                  <a:ext cx="103752" cy="921160"/>
                </a:xfrm>
                <a:prstGeom prst="leftBracket">
                  <a:avLst/>
                </a:prstGeom>
                <a:noFill/>
                <a:ln w="28575" cap="flat" cmpd="sng" algn="ctr">
                  <a:solidFill>
                    <a:schemeClr val="accent3">
                      <a:lumMod val="75000"/>
                    </a:schemeClr>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227" name="Straight Arrow Connector 226"/>
                <p:cNvCxnSpPr/>
                <p:nvPr/>
              </p:nvCxnSpPr>
              <p:spPr>
                <a:xfrm flipV="1">
                  <a:off x="3724003" y="1882543"/>
                  <a:ext cx="4627345" cy="498554"/>
                </a:xfrm>
                <a:prstGeom prst="straightConnector1">
                  <a:avLst/>
                </a:prstGeom>
                <a:noFill/>
                <a:ln w="76200" cap="rnd" cmpd="sng" algn="ctr">
                  <a:solidFill>
                    <a:schemeClr val="accent3">
                      <a:lumMod val="75000"/>
                    </a:schemeClr>
                  </a:solidFill>
                  <a:prstDash val="solid"/>
                  <a:miter lim="800000"/>
                  <a:tailEnd type="triangle"/>
                </a:ln>
                <a:effectLst/>
              </p:spPr>
            </p:cxnSp>
          </p:grpSp>
          <p:sp>
            <p:nvSpPr>
              <p:cNvPr id="224" name="Left Bracket 223"/>
              <p:cNvSpPr/>
              <p:nvPr/>
            </p:nvSpPr>
            <p:spPr>
              <a:xfrm flipH="1">
                <a:off x="3375438" y="1479832"/>
                <a:ext cx="69401" cy="1701747"/>
              </a:xfrm>
              <a:prstGeom prst="leftBracket">
                <a:avLst/>
              </a:prstGeom>
              <a:noFill/>
              <a:ln w="28575" cap="flat" cmpd="sng" algn="ctr">
                <a:solidFill>
                  <a:schemeClr val="accent3">
                    <a:lumMod val="75000"/>
                  </a:schemeClr>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1" name="Left Bracket 220"/>
            <p:cNvSpPr/>
            <p:nvPr/>
          </p:nvSpPr>
          <p:spPr>
            <a:xfrm>
              <a:off x="8731404" y="2370234"/>
              <a:ext cx="108362" cy="1043859"/>
            </a:xfrm>
            <a:prstGeom prst="leftBracket">
              <a:avLst/>
            </a:prstGeom>
            <a:noFill/>
            <a:ln w="28575" cap="flat" cmpd="sng" algn="ctr">
              <a:solidFill>
                <a:schemeClr val="accent3">
                  <a:lumMod val="75000"/>
                </a:schemeClr>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p:nvPr/>
          </p:nvCxnSpPr>
          <p:spPr>
            <a:xfrm>
              <a:off x="3720823" y="2378714"/>
              <a:ext cx="4630525" cy="656951"/>
            </a:xfrm>
            <a:prstGeom prst="straightConnector1">
              <a:avLst/>
            </a:prstGeom>
            <a:noFill/>
            <a:ln w="76200" cap="rnd" cmpd="sng" algn="ctr">
              <a:solidFill>
                <a:schemeClr val="accent3">
                  <a:lumMod val="75000"/>
                </a:schemeClr>
              </a:solidFill>
              <a:prstDash val="solid"/>
              <a:miter lim="800000"/>
              <a:tailEnd type="triangle"/>
            </a:ln>
            <a:effectLst/>
          </p:spPr>
        </p:cxnSp>
      </p:grpSp>
      <p:grpSp>
        <p:nvGrpSpPr>
          <p:cNvPr id="244" name="redbox"/>
          <p:cNvGrpSpPr/>
          <p:nvPr/>
        </p:nvGrpSpPr>
        <p:grpSpPr>
          <a:xfrm>
            <a:off x="6441714" y="4187673"/>
            <a:ext cx="1755325" cy="1764115"/>
            <a:chOff x="6425408" y="2906282"/>
            <a:chExt cx="1755325" cy="1764115"/>
          </a:xfrm>
        </p:grpSpPr>
        <p:cxnSp>
          <p:nvCxnSpPr>
            <p:cNvPr id="234" name="Straight Arrow Connector 233"/>
            <p:cNvCxnSpPr/>
            <p:nvPr/>
          </p:nvCxnSpPr>
          <p:spPr>
            <a:xfrm flipV="1">
              <a:off x="6425408" y="3938760"/>
              <a:ext cx="505285" cy="731637"/>
            </a:xfrm>
            <a:prstGeom prst="straightConnector1">
              <a:avLst/>
            </a:prstGeom>
            <a:ln w="762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1" name="Freeform 240"/>
            <p:cNvSpPr/>
            <p:nvPr/>
          </p:nvSpPr>
          <p:spPr>
            <a:xfrm>
              <a:off x="6475758" y="2906282"/>
              <a:ext cx="1704975" cy="1209675"/>
            </a:xfrm>
            <a:custGeom>
              <a:avLst/>
              <a:gdLst>
                <a:gd name="connsiteX0" fmla="*/ 4763 w 1704975"/>
                <a:gd name="connsiteY0" fmla="*/ 0 h 1209675"/>
                <a:gd name="connsiteX1" fmla="*/ 409575 w 1704975"/>
                <a:gd name="connsiteY1" fmla="*/ 0 h 1209675"/>
                <a:gd name="connsiteX2" fmla="*/ 409575 w 1704975"/>
                <a:gd name="connsiteY2" fmla="*/ 814388 h 1209675"/>
                <a:gd name="connsiteX3" fmla="*/ 1704975 w 1704975"/>
                <a:gd name="connsiteY3" fmla="*/ 814388 h 1209675"/>
                <a:gd name="connsiteX4" fmla="*/ 1704975 w 1704975"/>
                <a:gd name="connsiteY4" fmla="*/ 1209675 h 1209675"/>
                <a:gd name="connsiteX5" fmla="*/ 0 w 1704975"/>
                <a:gd name="connsiteY5" fmla="*/ 1209675 h 1209675"/>
                <a:gd name="connsiteX6" fmla="*/ 4763 w 1704975"/>
                <a:gd name="connsiteY6"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975" h="1209675">
                  <a:moveTo>
                    <a:pt x="4763" y="0"/>
                  </a:moveTo>
                  <a:lnTo>
                    <a:pt x="409575" y="0"/>
                  </a:lnTo>
                  <a:lnTo>
                    <a:pt x="409575" y="814388"/>
                  </a:lnTo>
                  <a:lnTo>
                    <a:pt x="1704975" y="814388"/>
                  </a:lnTo>
                  <a:lnTo>
                    <a:pt x="1704975" y="1209675"/>
                  </a:lnTo>
                  <a:lnTo>
                    <a:pt x="0" y="1209675"/>
                  </a:lnTo>
                  <a:cubicBezTo>
                    <a:pt x="1588" y="806450"/>
                    <a:pt x="3175" y="403225"/>
                    <a:pt x="4763" y="0"/>
                  </a:cubicBezTo>
                  <a:close/>
                </a:path>
              </a:pathLst>
            </a:custGeom>
            <a:solidFill>
              <a:srgbClr val="FF0000">
                <a:alpha val="1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1272764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build="p"/>
      <p:bldP spid="231" grpId="0"/>
      <p:bldP spid="23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2</a:t>
            </a:r>
            <a:r>
              <a:rPr lang="en-US" dirty="0"/>
              <a:t>. Variable Latency DRAM (VILLA)</a:t>
            </a:r>
          </a:p>
        </p:txBody>
      </p:sp>
      <p:sp>
        <p:nvSpPr>
          <p:cNvPr id="3" name="Content Placeholder 2"/>
          <p:cNvSpPr>
            <a:spLocks noGrp="1"/>
          </p:cNvSpPr>
          <p:nvPr>
            <p:ph idx="1"/>
          </p:nvPr>
        </p:nvSpPr>
        <p:spPr/>
        <p:txBody>
          <a:bodyPr/>
          <a:lstStyle/>
          <a:p>
            <a:r>
              <a:rPr lang="en-US" b="1" dirty="0"/>
              <a:t>Key idea</a:t>
            </a:r>
            <a:r>
              <a:rPr lang="en-US" dirty="0"/>
              <a:t>: Reduce access latency of hot data via a </a:t>
            </a:r>
            <a:r>
              <a:rPr lang="en-US" b="1" dirty="0"/>
              <a:t>heterogeneous DRAM </a:t>
            </a:r>
            <a:r>
              <a:rPr lang="en-US" dirty="0"/>
              <a:t>design </a:t>
            </a:r>
            <a:r>
              <a:rPr lang="en-US" sz="2000" spc="-70" dirty="0"/>
              <a:t>[Lee+ HPCA’13, Son+ ISCA’13]</a:t>
            </a:r>
          </a:p>
          <a:p>
            <a:r>
              <a:rPr lang="en-US" b="1" u="sng" dirty="0"/>
              <a:t>VILLA</a:t>
            </a:r>
            <a:r>
              <a:rPr lang="en-US" dirty="0"/>
              <a:t>: </a:t>
            </a:r>
            <a:r>
              <a:rPr lang="en-US" dirty="0">
                <a:solidFill>
                  <a:srgbClr val="064FBA"/>
                </a:solidFill>
              </a:rPr>
              <a:t>Add fast subarrays as a </a:t>
            </a:r>
            <a:r>
              <a:rPr lang="en-US" b="1" dirty="0">
                <a:solidFill>
                  <a:srgbClr val="064FBA"/>
                </a:solidFill>
              </a:rPr>
              <a:t>cache </a:t>
            </a:r>
            <a:r>
              <a:rPr lang="en-US" dirty="0">
                <a:solidFill>
                  <a:srgbClr val="064FBA"/>
                </a:solidFill>
              </a:rPr>
              <a:t>in each bank</a:t>
            </a:r>
          </a:p>
          <a:p>
            <a:pPr marL="457200" lvl="1" indent="0">
              <a:buNone/>
            </a:pPr>
            <a:endParaRPr lang="en-US" dirty="0"/>
          </a:p>
          <a:p>
            <a:pPr lvl="1"/>
            <a:endParaRPr lang="en-US" dirty="0">
              <a:solidFill>
                <a:srgbClr val="064FBA"/>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21" name="bank"/>
          <p:cNvGrpSpPr/>
          <p:nvPr/>
        </p:nvGrpSpPr>
        <p:grpSpPr>
          <a:xfrm>
            <a:off x="533400" y="3048000"/>
            <a:ext cx="2462342" cy="3153685"/>
            <a:chOff x="609600" y="2971800"/>
            <a:chExt cx="2462342" cy="3153685"/>
          </a:xfrm>
        </p:grpSpPr>
        <p:grpSp>
          <p:nvGrpSpPr>
            <p:cNvPr id="76" name="Group 75"/>
            <p:cNvGrpSpPr/>
            <p:nvPr/>
          </p:nvGrpSpPr>
          <p:grpSpPr>
            <a:xfrm>
              <a:off x="609602" y="2971800"/>
              <a:ext cx="2462340" cy="1043350"/>
              <a:chOff x="762001" y="3276600"/>
              <a:chExt cx="2462340" cy="1043350"/>
            </a:xfrm>
          </p:grpSpPr>
          <p:sp>
            <p:nvSpPr>
              <p:cNvPr id="65" name="Rounded Rectangle 64"/>
              <p:cNvSpPr/>
              <p:nvPr/>
            </p:nvSpPr>
            <p:spPr>
              <a:xfrm>
                <a:off x="960112" y="3276601"/>
                <a:ext cx="2264229" cy="860469"/>
              </a:xfrm>
              <a:prstGeom prst="roundRect">
                <a:avLst>
                  <a:gd name="adj" fmla="val 0"/>
                </a:avLst>
              </a:prstGeom>
              <a:solidFill>
                <a:sysClr val="window" lastClr="FFFFFF">
                  <a:lumMod val="85000"/>
                </a:sys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Subarray</a:t>
                </a:r>
              </a:p>
            </p:txBody>
          </p:sp>
          <p:sp>
            <p:nvSpPr>
              <p:cNvPr id="66" name="Rounded Rectangle 65"/>
              <p:cNvSpPr/>
              <p:nvPr/>
            </p:nvSpPr>
            <p:spPr>
              <a:xfrm>
                <a:off x="960112" y="4137070"/>
                <a:ext cx="2264229" cy="182880"/>
              </a:xfrm>
              <a:prstGeom prst="roundRect">
                <a:avLst>
                  <a:gd name="adj" fmla="val 0"/>
                </a:avLst>
              </a:prstGeom>
              <a:solidFill>
                <a:srgbClr val="5B9BD5">
                  <a:lumMod val="60000"/>
                  <a:lumOff val="4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67" name="Rounded Rectangle 66"/>
              <p:cNvSpPr/>
              <p:nvPr/>
            </p:nvSpPr>
            <p:spPr>
              <a:xfrm rot="16200000">
                <a:off x="430821" y="3607780"/>
                <a:ext cx="860471" cy="198112"/>
              </a:xfrm>
              <a:prstGeom prst="roundRect">
                <a:avLst>
                  <a:gd name="adj" fmla="val 0"/>
                </a:avLst>
              </a:prstGeom>
              <a:solidFill>
                <a:srgbClr val="FFC00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70AD47">
                      <a:lumMod val="50000"/>
                    </a:srgbClr>
                  </a:solidFill>
                  <a:effectLst/>
                  <a:uLnTx/>
                  <a:uFillTx/>
                  <a:latin typeface="Tw Cen MT" panose="020B0602020104020603" pitchFamily="34" charset="0"/>
                  <a:ea typeface="+mn-ea"/>
                  <a:cs typeface="+mn-cs"/>
                </a:endParaRPr>
              </a:p>
            </p:txBody>
          </p:sp>
        </p:grpSp>
        <p:grpSp>
          <p:nvGrpSpPr>
            <p:cNvPr id="74" name="Group 73"/>
            <p:cNvGrpSpPr/>
            <p:nvPr/>
          </p:nvGrpSpPr>
          <p:grpSpPr>
            <a:xfrm>
              <a:off x="609602" y="5082135"/>
              <a:ext cx="2462340" cy="1043350"/>
              <a:chOff x="762001" y="4404346"/>
              <a:chExt cx="2462340" cy="1043350"/>
            </a:xfrm>
          </p:grpSpPr>
          <p:sp>
            <p:nvSpPr>
              <p:cNvPr id="68" name="Rounded Rectangle 67"/>
              <p:cNvSpPr/>
              <p:nvPr/>
            </p:nvSpPr>
            <p:spPr>
              <a:xfrm>
                <a:off x="960112" y="4404347"/>
                <a:ext cx="2264229" cy="860469"/>
              </a:xfrm>
              <a:prstGeom prst="roundRect">
                <a:avLst>
                  <a:gd name="adj" fmla="val 0"/>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Subarray</a:t>
                </a:r>
              </a:p>
            </p:txBody>
          </p:sp>
          <p:sp>
            <p:nvSpPr>
              <p:cNvPr id="69" name="Rounded Rectangle 68"/>
              <p:cNvSpPr/>
              <p:nvPr/>
            </p:nvSpPr>
            <p:spPr>
              <a:xfrm>
                <a:off x="960112" y="5264816"/>
                <a:ext cx="2264229" cy="182880"/>
              </a:xfrm>
              <a:prstGeom prst="roundRect">
                <a:avLst>
                  <a:gd name="adj" fmla="val 0"/>
                </a:avLst>
              </a:prstGeom>
              <a:solidFill>
                <a:srgbClr val="5B9BD5">
                  <a:lumMod val="60000"/>
                  <a:lumOff val="4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70" name="Rounded Rectangle 69"/>
              <p:cNvSpPr/>
              <p:nvPr/>
            </p:nvSpPr>
            <p:spPr>
              <a:xfrm rot="16200000">
                <a:off x="430821" y="4735526"/>
                <a:ext cx="860471" cy="198112"/>
              </a:xfrm>
              <a:prstGeom prst="roundRect">
                <a:avLst>
                  <a:gd name="adj" fmla="val 0"/>
                </a:avLst>
              </a:prstGeom>
              <a:solidFill>
                <a:srgbClr val="FFC00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70AD47">
                      <a:lumMod val="50000"/>
                    </a:srgbClr>
                  </a:solidFill>
                  <a:effectLst/>
                  <a:uLnTx/>
                  <a:uFillTx/>
                  <a:latin typeface="Tw Cen MT" panose="020B0602020104020603" pitchFamily="34" charset="0"/>
                  <a:ea typeface="+mn-ea"/>
                  <a:cs typeface="+mn-cs"/>
                </a:endParaRPr>
              </a:p>
            </p:txBody>
          </p:sp>
        </p:grpSp>
        <p:grpSp>
          <p:nvGrpSpPr>
            <p:cNvPr id="75" name="Group 74"/>
            <p:cNvGrpSpPr/>
            <p:nvPr/>
          </p:nvGrpSpPr>
          <p:grpSpPr>
            <a:xfrm>
              <a:off x="609600" y="4237094"/>
              <a:ext cx="2462342" cy="623097"/>
              <a:chOff x="761999" y="5520735"/>
              <a:chExt cx="2462342" cy="623097"/>
            </a:xfrm>
          </p:grpSpPr>
          <p:sp>
            <p:nvSpPr>
              <p:cNvPr id="71" name="Rounded Rectangle 70"/>
              <p:cNvSpPr/>
              <p:nvPr/>
            </p:nvSpPr>
            <p:spPr>
              <a:xfrm>
                <a:off x="960112" y="5520735"/>
                <a:ext cx="2264229" cy="440218"/>
              </a:xfrm>
              <a:prstGeom prst="roundRect">
                <a:avLst>
                  <a:gd name="adj" fmla="val 0"/>
                </a:avLst>
              </a:prstGeom>
              <a:solidFill>
                <a:schemeClr val="bg1">
                  <a:lumMod val="85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4FBA"/>
                    </a:solidFill>
                    <a:effectLst/>
                    <a:uLnTx/>
                    <a:uFillTx/>
                    <a:latin typeface="Gill Sans MT"/>
                    <a:ea typeface="+mn-ea"/>
                    <a:cs typeface="+mn-cs"/>
                  </a:rPr>
                  <a:t>Fast Subarray</a:t>
                </a:r>
              </a:p>
            </p:txBody>
          </p:sp>
          <p:sp>
            <p:nvSpPr>
              <p:cNvPr id="72" name="Rounded Rectangle 71"/>
              <p:cNvSpPr/>
              <p:nvPr/>
            </p:nvSpPr>
            <p:spPr>
              <a:xfrm>
                <a:off x="960112" y="5960952"/>
                <a:ext cx="2264229" cy="182880"/>
              </a:xfrm>
              <a:prstGeom prst="roundRect">
                <a:avLst>
                  <a:gd name="adj" fmla="val 0"/>
                </a:avLst>
              </a:prstGeom>
              <a:solidFill>
                <a:srgbClr val="5B9BD5">
                  <a:lumMod val="60000"/>
                  <a:lumOff val="4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73" name="Rounded Rectangle 72"/>
              <p:cNvSpPr/>
              <p:nvPr/>
            </p:nvSpPr>
            <p:spPr>
              <a:xfrm rot="16200000">
                <a:off x="640947" y="5641787"/>
                <a:ext cx="440218" cy="198113"/>
              </a:xfrm>
              <a:prstGeom prst="roundRect">
                <a:avLst>
                  <a:gd name="adj" fmla="val 0"/>
                </a:avLst>
              </a:prstGeom>
              <a:solidFill>
                <a:srgbClr val="FFC00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70AD47">
                      <a:lumMod val="50000"/>
                    </a:srgbClr>
                  </a:solidFill>
                  <a:effectLst/>
                  <a:uLnTx/>
                  <a:uFillTx/>
                  <a:latin typeface="Tw Cen MT" panose="020B0602020104020603" pitchFamily="34" charset="0"/>
                  <a:ea typeface="+mn-ea"/>
                  <a:cs typeface="+mn-cs"/>
                </a:endParaRPr>
              </a:p>
            </p:txBody>
          </p:sp>
        </p:grpSp>
      </p:grpSp>
      <p:grpSp>
        <p:nvGrpSpPr>
          <p:cNvPr id="5" name="lisa"/>
          <p:cNvGrpSpPr/>
          <p:nvPr/>
        </p:nvGrpSpPr>
        <p:grpSpPr>
          <a:xfrm>
            <a:off x="724129" y="3940473"/>
            <a:ext cx="8308457" cy="1290091"/>
            <a:chOff x="787487" y="3938000"/>
            <a:chExt cx="8308457" cy="1290091"/>
          </a:xfrm>
        </p:grpSpPr>
        <p:sp>
          <p:nvSpPr>
            <p:cNvPr id="81" name="Rectangle 80"/>
            <p:cNvSpPr/>
            <p:nvPr/>
          </p:nvSpPr>
          <p:spPr>
            <a:xfrm>
              <a:off x="3272188" y="4273984"/>
              <a:ext cx="582375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64FBA"/>
                  </a:solidFill>
                  <a:effectLst/>
                  <a:uLnTx/>
                  <a:uFillTx/>
                  <a:latin typeface="Gill Sans MT"/>
                  <a:ea typeface="+mn-ea"/>
                  <a:cs typeface="+mn-cs"/>
                </a:rPr>
                <a:t>LISA:</a:t>
              </a:r>
              <a:r>
                <a:rPr kumimoji="0" lang="en-US" sz="2800" b="0" i="0" u="none" strike="noStrike" kern="1200" cap="none" spc="0" normalizeH="0" baseline="0" noProof="0" dirty="0">
                  <a:ln>
                    <a:noFill/>
                  </a:ln>
                  <a:solidFill>
                    <a:srgbClr val="064FBA"/>
                  </a:solidFill>
                  <a:effectLst/>
                  <a:uLnTx/>
                  <a:uFillTx/>
                  <a:latin typeface="Gill Sans MT"/>
                  <a:ea typeface="+mn-ea"/>
                  <a:cs typeface="+mn-cs"/>
                </a:rPr>
                <a:t> Cache rows rapidly from slow to fast subarrays</a:t>
              </a:r>
              <a:endParaRPr kumimoji="0" lang="en-US" sz="2800" b="1" i="0" u="none" strike="noStrike" kern="1200" cap="none" spc="0" normalizeH="0" baseline="0" noProof="0" dirty="0">
                <a:ln>
                  <a:noFill/>
                </a:ln>
                <a:solidFill>
                  <a:srgbClr val="064FBA"/>
                </a:solidFill>
                <a:effectLst/>
                <a:uLnTx/>
                <a:uFillTx/>
                <a:latin typeface="Gill Sans MT"/>
                <a:ea typeface="+mn-ea"/>
                <a:cs typeface="+mn-cs"/>
              </a:endParaRPr>
            </a:p>
          </p:txBody>
        </p:sp>
        <p:grpSp>
          <p:nvGrpSpPr>
            <p:cNvPr id="133" name="closed iso"/>
            <p:cNvGrpSpPr/>
            <p:nvPr/>
          </p:nvGrpSpPr>
          <p:grpSpPr>
            <a:xfrm>
              <a:off x="787487" y="3938000"/>
              <a:ext cx="2227957" cy="364916"/>
              <a:chOff x="6235520" y="3801189"/>
              <a:chExt cx="1648889" cy="467504"/>
            </a:xfrm>
          </p:grpSpPr>
          <p:sp>
            <p:nvSpPr>
              <p:cNvPr id="134" name="iso highlight" hidden="1"/>
              <p:cNvSpPr/>
              <p:nvPr/>
            </p:nvSpPr>
            <p:spPr>
              <a:xfrm>
                <a:off x="6235520" y="3820261"/>
                <a:ext cx="1648889" cy="44843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35" name="Group 134"/>
              <p:cNvGrpSpPr/>
              <p:nvPr/>
            </p:nvGrpSpPr>
            <p:grpSpPr>
              <a:xfrm>
                <a:off x="6489806" y="3805186"/>
                <a:ext cx="2327" cy="462341"/>
                <a:chOff x="2205369" y="3911669"/>
                <a:chExt cx="2327" cy="462341"/>
              </a:xfrm>
            </p:grpSpPr>
            <p:cxnSp>
              <p:nvCxnSpPr>
                <p:cNvPr id="149" name="Straight Connector 14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6906529" y="3806349"/>
                <a:ext cx="2327" cy="462341"/>
                <a:chOff x="2205369" y="3911669"/>
                <a:chExt cx="2327" cy="462341"/>
              </a:xfrm>
            </p:grpSpPr>
            <p:cxnSp>
              <p:nvCxnSpPr>
                <p:cNvPr id="147" name="Straight Connector 14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7323605" y="3806349"/>
                <a:ext cx="2327" cy="462341"/>
                <a:chOff x="2205369" y="3911669"/>
                <a:chExt cx="2327" cy="462341"/>
              </a:xfrm>
            </p:grpSpPr>
            <p:cxnSp>
              <p:nvCxnSpPr>
                <p:cNvPr id="145" name="Straight Connector 14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7737520" y="3801189"/>
                <a:ext cx="2327" cy="462341"/>
                <a:chOff x="2205369" y="3911669"/>
                <a:chExt cx="2327" cy="462341"/>
              </a:xfrm>
            </p:grpSpPr>
            <p:cxnSp>
              <p:nvCxnSpPr>
                <p:cNvPr id="143" name="Straight Connector 14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39" name="Straight Connector 138"/>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151" name="closed iso"/>
            <p:cNvGrpSpPr/>
            <p:nvPr/>
          </p:nvGrpSpPr>
          <p:grpSpPr>
            <a:xfrm>
              <a:off x="790145" y="4792805"/>
              <a:ext cx="2227957" cy="364924"/>
              <a:chOff x="6235520" y="3801189"/>
              <a:chExt cx="1648889" cy="467515"/>
            </a:xfrm>
          </p:grpSpPr>
          <p:sp>
            <p:nvSpPr>
              <p:cNvPr id="152" name="iso highlight" hidden="1"/>
              <p:cNvSpPr/>
              <p:nvPr/>
            </p:nvSpPr>
            <p:spPr>
              <a:xfrm>
                <a:off x="6235520" y="3820271"/>
                <a:ext cx="1648889" cy="448433"/>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53" name="Group 152"/>
              <p:cNvGrpSpPr/>
              <p:nvPr/>
            </p:nvGrpSpPr>
            <p:grpSpPr>
              <a:xfrm>
                <a:off x="6489806" y="3805186"/>
                <a:ext cx="2327" cy="462341"/>
                <a:chOff x="2205369" y="3911669"/>
                <a:chExt cx="2327" cy="462341"/>
              </a:xfrm>
            </p:grpSpPr>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6906529" y="3806349"/>
                <a:ext cx="2327" cy="462341"/>
                <a:chOff x="2205369" y="3911669"/>
                <a:chExt cx="2327" cy="462341"/>
              </a:xfrm>
            </p:grpSpPr>
            <p:cxnSp>
              <p:nvCxnSpPr>
                <p:cNvPr id="165" name="Straight Connector 16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323605" y="3806349"/>
                <a:ext cx="2327" cy="462341"/>
                <a:chOff x="2205369" y="3911669"/>
                <a:chExt cx="2327" cy="462341"/>
              </a:xfrm>
            </p:grpSpPr>
            <p:cxnSp>
              <p:nvCxnSpPr>
                <p:cNvPr id="163" name="Straight Connector 16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7737520" y="3801189"/>
                <a:ext cx="2327" cy="462341"/>
                <a:chOff x="2205369" y="3911669"/>
                <a:chExt cx="2327" cy="462341"/>
              </a:xfrm>
            </p:grpSpPr>
            <p:cxnSp>
              <p:nvCxnSpPr>
                <p:cNvPr id="161" name="Straight Connector 160"/>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57" name="Straight Connector 156"/>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grpSp>
        <p:nvGrpSpPr>
          <p:cNvPr id="11" name="size"/>
          <p:cNvGrpSpPr/>
          <p:nvPr/>
        </p:nvGrpSpPr>
        <p:grpSpPr>
          <a:xfrm>
            <a:off x="3352800" y="3048000"/>
            <a:ext cx="907805" cy="2004619"/>
            <a:chOff x="3352800" y="3247115"/>
            <a:chExt cx="907805" cy="2004619"/>
          </a:xfrm>
        </p:grpSpPr>
        <p:grpSp>
          <p:nvGrpSpPr>
            <p:cNvPr id="10" name="Group 9"/>
            <p:cNvGrpSpPr/>
            <p:nvPr/>
          </p:nvGrpSpPr>
          <p:grpSpPr>
            <a:xfrm>
              <a:off x="3352800" y="4420737"/>
              <a:ext cx="907805" cy="830997"/>
              <a:chOff x="3429000" y="4335322"/>
              <a:chExt cx="907805" cy="830997"/>
            </a:xfrm>
          </p:grpSpPr>
          <p:cxnSp>
            <p:nvCxnSpPr>
              <p:cNvPr id="64" name="Straight Arrow Connector 63"/>
              <p:cNvCxnSpPr/>
              <p:nvPr/>
            </p:nvCxnSpPr>
            <p:spPr>
              <a:xfrm>
                <a:off x="3429000" y="4420254"/>
                <a:ext cx="0" cy="629837"/>
              </a:xfrm>
              <a:prstGeom prst="straightConnector1">
                <a:avLst/>
              </a:prstGeom>
              <a:ln w="38100" cap="rnd">
                <a:solidFill>
                  <a:srgbClr val="008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530687" y="4335322"/>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32</a:t>
                </a:r>
                <a:br>
                  <a:rPr kumimoji="0" lang="en-US" sz="2400" b="0" i="0" u="none" strike="noStrike" kern="1200" cap="none" spc="0" normalizeH="0" baseline="0" noProof="0" dirty="0">
                    <a:ln>
                      <a:noFill/>
                    </a:ln>
                    <a:solidFill>
                      <a:srgbClr val="008F00"/>
                    </a:solidFill>
                    <a:effectLst/>
                    <a:uLnTx/>
                    <a:uFillTx/>
                    <a:latin typeface="Gill Sans MT"/>
                    <a:ea typeface="+mn-ea"/>
                    <a:cs typeface="+mn-cs"/>
                  </a:rPr>
                </a:br>
                <a:r>
                  <a:rPr kumimoji="0" lang="en-US" sz="2400" b="0" i="0" u="none" strike="noStrike" kern="1200" cap="none" spc="0" normalizeH="0" baseline="0" noProof="0" dirty="0">
                    <a:ln>
                      <a:noFill/>
                    </a:ln>
                    <a:solidFill>
                      <a:srgbClr val="008F00"/>
                    </a:solidFill>
                    <a:effectLst/>
                    <a:uLnTx/>
                    <a:uFillTx/>
                    <a:latin typeface="Gill Sans MT"/>
                    <a:ea typeface="+mn-ea"/>
                    <a:cs typeface="+mn-cs"/>
                  </a:rPr>
                  <a:t>rows</a:t>
                </a:r>
              </a:p>
            </p:txBody>
          </p:sp>
        </p:grpSp>
        <p:grpSp>
          <p:nvGrpSpPr>
            <p:cNvPr id="9" name="Group 8"/>
            <p:cNvGrpSpPr/>
            <p:nvPr/>
          </p:nvGrpSpPr>
          <p:grpSpPr>
            <a:xfrm>
              <a:off x="3352800" y="3247115"/>
              <a:ext cx="907805" cy="1059377"/>
              <a:chOff x="3429000" y="3161700"/>
              <a:chExt cx="907805" cy="1059377"/>
            </a:xfrm>
          </p:grpSpPr>
          <p:sp>
            <p:nvSpPr>
              <p:cNvPr id="77" name="TextBox 76"/>
              <p:cNvSpPr txBox="1"/>
              <p:nvPr/>
            </p:nvSpPr>
            <p:spPr>
              <a:xfrm>
                <a:off x="3530687" y="3265076"/>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512</a:t>
                </a:r>
                <a:br>
                  <a:rPr kumimoji="0" lang="en-US" sz="2400" b="0" i="0" u="none" strike="noStrike" kern="1200" cap="none" spc="0" normalizeH="0" baseline="0" noProof="0" dirty="0">
                    <a:ln>
                      <a:noFill/>
                    </a:ln>
                    <a:solidFill>
                      <a:prstClr val="black"/>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rows</a:t>
                </a:r>
              </a:p>
            </p:txBody>
          </p:sp>
          <p:cxnSp>
            <p:nvCxnSpPr>
              <p:cNvPr id="79" name="Straight Arrow Connector 78"/>
              <p:cNvCxnSpPr/>
              <p:nvPr/>
            </p:nvCxnSpPr>
            <p:spPr>
              <a:xfrm>
                <a:off x="3429000" y="3161700"/>
                <a:ext cx="0" cy="1059377"/>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sp>
        <p:nvSpPr>
          <p:cNvPr id="122" name="Rectangle 121"/>
          <p:cNvSpPr/>
          <p:nvPr/>
        </p:nvSpPr>
        <p:spPr>
          <a:xfrm>
            <a:off x="457200" y="4207561"/>
            <a:ext cx="2634444" cy="843909"/>
          </a:xfrm>
          <a:prstGeom prst="rect">
            <a:avLst/>
          </a:prstGeom>
          <a:noFill/>
          <a:ln w="508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2" name="punchline"/>
          <p:cNvSpPr/>
          <p:nvPr/>
        </p:nvSpPr>
        <p:spPr>
          <a:xfrm>
            <a:off x="0" y="4358083"/>
            <a:ext cx="9144000" cy="160614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70" normalizeH="0" baseline="0" noProof="0" dirty="0">
                <a:ln>
                  <a:noFill/>
                </a:ln>
                <a:solidFill>
                  <a:prstClr val="white"/>
                </a:solidFill>
                <a:effectLst/>
                <a:uLnTx/>
                <a:uFillTx/>
                <a:latin typeface="Arial Rounded MT Bold" panose="020F0704030504030204" pitchFamily="34" charset="0"/>
                <a:ea typeface="+mn-ea"/>
                <a:cs typeface="+mn-cs"/>
              </a:rPr>
              <a:t>Reduces hot data access latency by 2.2x </a:t>
            </a:r>
            <a:br>
              <a:rPr kumimoji="0" lang="en-US" sz="3200" b="0" i="0" u="none" strike="noStrike" kern="0" cap="none" spc="-70" normalizeH="0" baseline="0" noProof="0" dirty="0">
                <a:ln>
                  <a:noFill/>
                </a:ln>
                <a:solidFill>
                  <a:prstClr val="white"/>
                </a:solidFill>
                <a:effectLst/>
                <a:uLnTx/>
                <a:uFillTx/>
                <a:latin typeface="Arial Rounded MT Bold" panose="020F0704030504030204" pitchFamily="34" charset="0"/>
                <a:ea typeface="+mn-ea"/>
                <a:cs typeface="+mn-cs"/>
              </a:rPr>
            </a:br>
            <a:r>
              <a:rPr kumimoji="0" lang="en-US" sz="3200" b="0" i="0" u="none" strike="noStrike" kern="1200" cap="none" spc="-70" normalizeH="0" baseline="0" noProof="0" dirty="0">
                <a:ln>
                  <a:noFill/>
                </a:ln>
                <a:solidFill>
                  <a:prstClr val="white"/>
                </a:solidFill>
                <a:effectLst/>
                <a:uLnTx/>
                <a:uFillTx/>
                <a:latin typeface="Arial Rounded MT Bold" panose="020F0704030504030204" pitchFamily="34" charset="0"/>
                <a:ea typeface="+mn-ea"/>
                <a:cs typeface="+mn-cs"/>
              </a:rPr>
              <a:t>at only 1.6% area overhead</a:t>
            </a:r>
            <a:endParaRPr kumimoji="0" lang="en-US" sz="3200" b="0" i="0" u="none" strike="noStrike" kern="0" cap="none" spc="-7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63" name="cache label"/>
          <p:cNvSpPr txBox="1"/>
          <p:nvPr/>
        </p:nvSpPr>
        <p:spPr>
          <a:xfrm>
            <a:off x="3173826" y="3167064"/>
            <a:ext cx="586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Challenge</a:t>
            </a:r>
            <a:r>
              <a:rPr kumimoji="0" lang="en-US" sz="2800" b="0" i="0" u="none" strike="noStrike" kern="1200" cap="none" spc="0" normalizeH="0" baseline="0" noProof="0" dirty="0">
                <a:ln>
                  <a:noFill/>
                </a:ln>
                <a:solidFill>
                  <a:prstClr val="black"/>
                </a:solidFill>
                <a:effectLst/>
                <a:uLnTx/>
                <a:uFillTx/>
                <a:latin typeface="Gill Sans MT"/>
                <a:ea typeface="+mn-ea"/>
                <a:cs typeface="+mn-cs"/>
              </a:rPr>
              <a:t>: VILLA cache requires frequent movement of data rows</a:t>
            </a:r>
          </a:p>
        </p:txBody>
      </p:sp>
    </p:spTree>
    <p:extLst>
      <p:ext uri="{BB962C8B-B14F-4D97-AF65-F5344CB8AC3E}">
        <p14:creationId xmlns:p14="http://schemas.microsoft.com/office/powerpoint/2010/main" val="3912660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2" grpId="0" animBg="1"/>
      <p:bldP spid="122" grpId="1" animBg="1"/>
      <p:bldP spid="62" grpId="0" animBg="1"/>
      <p:bldP spid="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274016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3</a:t>
            </a:r>
            <a:r>
              <a:rPr lang="en-US" dirty="0">
                <a:solidFill>
                  <a:prstClr val="black"/>
                </a:solidFill>
              </a:rPr>
              <a:t>. Linked Precharge (LIP)</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5" name="Content Placeholder 2"/>
          <p:cNvSpPr txBox="1">
            <a:spLocks/>
          </p:cNvSpPr>
          <p:nvPr/>
        </p:nvSpPr>
        <p:spPr>
          <a:xfrm>
            <a:off x="265923" y="1287624"/>
            <a:ext cx="8586496" cy="4889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Problem</a:t>
            </a:r>
            <a:r>
              <a:rPr kumimoji="0" lang="en-US" sz="2800" b="0"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 The precharge time is limited by the strength of one precharge unit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Linked Precharge (LIP)</a:t>
            </a: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LISA </a:t>
            </a:r>
            <a:r>
              <a:rPr kumimoji="0" lang="en-US" sz="2800" b="0" i="0" u="none" strike="noStrike" kern="1200" cap="none" spc="0" normalizeH="0" baseline="0" noProof="0" dirty="0" err="1">
                <a:ln>
                  <a:noFill/>
                </a:ln>
                <a:solidFill>
                  <a:srgbClr val="064FBA"/>
                </a:solidFill>
                <a:effectLst/>
                <a:uLnTx/>
                <a:uFillTx/>
                <a:latin typeface="Gill Sans MT" panose="020B0502020104020203" pitchFamily="34" charset="0"/>
                <a:ea typeface="+mn-ea"/>
                <a:cs typeface="+mn-cs"/>
              </a:rPr>
              <a:t>precharges</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 a subarray using multiple precharge units</a:t>
            </a: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5" name="Rounded Rectangle 194"/>
          <p:cNvSpPr/>
          <p:nvPr/>
        </p:nvSpPr>
        <p:spPr>
          <a:xfrm>
            <a:off x="501524" y="4737825"/>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196" name="Straight Connector 195"/>
          <p:cNvCxnSpPr>
            <a:endCxn id="227" idx="6"/>
          </p:cNvCxnSpPr>
          <p:nvPr/>
        </p:nvCxnSpPr>
        <p:spPr>
          <a:xfrm flipV="1">
            <a:off x="824494" y="4874985"/>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97" name="Straight Connector 196"/>
          <p:cNvCxnSpPr>
            <a:endCxn id="228" idx="6"/>
          </p:cNvCxnSpPr>
          <p:nvPr/>
        </p:nvCxnSpPr>
        <p:spPr>
          <a:xfrm flipV="1">
            <a:off x="824494" y="5208188"/>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98" name="Group 197"/>
          <p:cNvGrpSpPr/>
          <p:nvPr/>
        </p:nvGrpSpPr>
        <p:grpSpPr>
          <a:xfrm>
            <a:off x="961653" y="5437235"/>
            <a:ext cx="274320" cy="517424"/>
            <a:chOff x="7527818" y="3399502"/>
            <a:chExt cx="365760" cy="689898"/>
          </a:xfrm>
        </p:grpSpPr>
        <p:sp>
          <p:nvSpPr>
            <p:cNvPr id="199" name="Rounded Rectangle 198"/>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0" name="Group 199"/>
            <p:cNvGrpSpPr/>
            <p:nvPr/>
          </p:nvGrpSpPr>
          <p:grpSpPr>
            <a:xfrm>
              <a:off x="7596548" y="3446841"/>
              <a:ext cx="228300" cy="595221"/>
              <a:chOff x="6229860" y="2963660"/>
              <a:chExt cx="228300" cy="595221"/>
            </a:xfrm>
          </p:grpSpPr>
          <p:sp>
            <p:nvSpPr>
              <p:cNvPr id="201" name="Rounded Rectangle 200"/>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02" name="Rounded Rectangle 201"/>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03" name="Oval 202"/>
          <p:cNvSpPr/>
          <p:nvPr/>
        </p:nvSpPr>
        <p:spPr>
          <a:xfrm>
            <a:off x="961653"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961653"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05" name="Straight Connector 204"/>
          <p:cNvCxnSpPr>
            <a:stCxn id="203" idx="0"/>
            <a:endCxn id="199" idx="0"/>
          </p:cNvCxnSpPr>
          <p:nvPr/>
        </p:nvCxnSpPr>
        <p:spPr>
          <a:xfrm>
            <a:off x="1098813"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06" name="Group 205"/>
          <p:cNvGrpSpPr/>
          <p:nvPr/>
        </p:nvGrpSpPr>
        <p:grpSpPr>
          <a:xfrm>
            <a:off x="1518182" y="5437235"/>
            <a:ext cx="274320" cy="517424"/>
            <a:chOff x="7527818" y="3399502"/>
            <a:chExt cx="365760" cy="689898"/>
          </a:xfrm>
        </p:grpSpPr>
        <p:sp>
          <p:nvSpPr>
            <p:cNvPr id="207" name="Rounded Rectangle 20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8" name="Group 207"/>
            <p:cNvGrpSpPr/>
            <p:nvPr/>
          </p:nvGrpSpPr>
          <p:grpSpPr>
            <a:xfrm>
              <a:off x="7596548" y="3446841"/>
              <a:ext cx="228300" cy="595221"/>
              <a:chOff x="6229860" y="2963660"/>
              <a:chExt cx="228300" cy="595221"/>
            </a:xfrm>
          </p:grpSpPr>
          <p:sp>
            <p:nvSpPr>
              <p:cNvPr id="209" name="Rounded Rectangle 20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0" name="Rounded Rectangle 20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1" name="Oval 210"/>
          <p:cNvSpPr/>
          <p:nvPr/>
        </p:nvSpPr>
        <p:spPr>
          <a:xfrm>
            <a:off x="151818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12" name="Oval 211"/>
          <p:cNvSpPr/>
          <p:nvPr/>
        </p:nvSpPr>
        <p:spPr>
          <a:xfrm>
            <a:off x="151818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13" name="Straight Connector 212"/>
          <p:cNvCxnSpPr>
            <a:stCxn id="211" idx="0"/>
            <a:endCxn id="207" idx="0"/>
          </p:cNvCxnSpPr>
          <p:nvPr/>
        </p:nvCxnSpPr>
        <p:spPr>
          <a:xfrm>
            <a:off x="165534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14" name="Group 213"/>
          <p:cNvGrpSpPr/>
          <p:nvPr/>
        </p:nvGrpSpPr>
        <p:grpSpPr>
          <a:xfrm>
            <a:off x="2074712" y="5437235"/>
            <a:ext cx="274320" cy="517424"/>
            <a:chOff x="7527818" y="3399502"/>
            <a:chExt cx="365760" cy="689898"/>
          </a:xfrm>
        </p:grpSpPr>
        <p:sp>
          <p:nvSpPr>
            <p:cNvPr id="215" name="Rounded Rectangle 21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16" name="Group 215"/>
            <p:cNvGrpSpPr/>
            <p:nvPr/>
          </p:nvGrpSpPr>
          <p:grpSpPr>
            <a:xfrm>
              <a:off x="7596548" y="3446841"/>
              <a:ext cx="228300" cy="595221"/>
              <a:chOff x="6229860" y="2963660"/>
              <a:chExt cx="228300" cy="595221"/>
            </a:xfrm>
          </p:grpSpPr>
          <p:sp>
            <p:nvSpPr>
              <p:cNvPr id="217" name="Rounded Rectangle 21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8" name="Rounded Rectangle 21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9" name="Oval 218"/>
          <p:cNvSpPr/>
          <p:nvPr/>
        </p:nvSpPr>
        <p:spPr>
          <a:xfrm>
            <a:off x="207471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0" name="Oval 219"/>
          <p:cNvSpPr/>
          <p:nvPr/>
        </p:nvSpPr>
        <p:spPr>
          <a:xfrm>
            <a:off x="207471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1" name="Straight Connector 220"/>
          <p:cNvCxnSpPr>
            <a:stCxn id="219" idx="0"/>
            <a:endCxn id="215" idx="0"/>
          </p:cNvCxnSpPr>
          <p:nvPr/>
        </p:nvCxnSpPr>
        <p:spPr>
          <a:xfrm>
            <a:off x="221187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22" name="Group 221"/>
          <p:cNvGrpSpPr/>
          <p:nvPr/>
        </p:nvGrpSpPr>
        <p:grpSpPr>
          <a:xfrm>
            <a:off x="2631241" y="5437235"/>
            <a:ext cx="274320" cy="517424"/>
            <a:chOff x="7527818" y="3399502"/>
            <a:chExt cx="365760" cy="689898"/>
          </a:xfrm>
        </p:grpSpPr>
        <p:sp>
          <p:nvSpPr>
            <p:cNvPr id="223" name="Rounded Rectangle 22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24" name="Group 223"/>
            <p:cNvGrpSpPr/>
            <p:nvPr/>
          </p:nvGrpSpPr>
          <p:grpSpPr>
            <a:xfrm>
              <a:off x="7596548" y="3446841"/>
              <a:ext cx="228300" cy="595221"/>
              <a:chOff x="6229860" y="2963660"/>
              <a:chExt cx="228300" cy="595221"/>
            </a:xfrm>
          </p:grpSpPr>
          <p:sp>
            <p:nvSpPr>
              <p:cNvPr id="225" name="Rounded Rectangle 22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26" name="Rounded Rectangle 22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27" name="Oval 226"/>
          <p:cNvSpPr/>
          <p:nvPr/>
        </p:nvSpPr>
        <p:spPr>
          <a:xfrm>
            <a:off x="2631241"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2631241"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9" name="Straight Connector 228"/>
          <p:cNvCxnSpPr>
            <a:stCxn id="227" idx="0"/>
            <a:endCxn id="223" idx="0"/>
          </p:cNvCxnSpPr>
          <p:nvPr/>
        </p:nvCxnSpPr>
        <p:spPr>
          <a:xfrm>
            <a:off x="2768401"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30" name="subarray"/>
          <p:cNvGrpSpPr/>
          <p:nvPr/>
        </p:nvGrpSpPr>
        <p:grpSpPr>
          <a:xfrm>
            <a:off x="4722692" y="3317783"/>
            <a:ext cx="2404037" cy="1216834"/>
            <a:chOff x="5247599" y="2133191"/>
            <a:chExt cx="3205383" cy="1622445"/>
          </a:xfrm>
        </p:grpSpPr>
        <p:sp>
          <p:nvSpPr>
            <p:cNvPr id="231" name="Rounded Rectangle 23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32" name="Straight Connector 231"/>
            <p:cNvCxnSpPr>
              <a:endCxn id="24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33" name="Straight Connector 232"/>
            <p:cNvCxnSpPr>
              <a:endCxn id="24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34" name="Group 233"/>
            <p:cNvGrpSpPr/>
            <p:nvPr/>
          </p:nvGrpSpPr>
          <p:grpSpPr>
            <a:xfrm>
              <a:off x="5861105" y="2133191"/>
              <a:ext cx="365760" cy="1622445"/>
              <a:chOff x="5861105" y="2133191"/>
              <a:chExt cx="365760" cy="1622445"/>
            </a:xfrm>
          </p:grpSpPr>
          <p:grpSp>
            <p:nvGrpSpPr>
              <p:cNvPr id="262" name="Group 261"/>
              <p:cNvGrpSpPr/>
              <p:nvPr/>
            </p:nvGrpSpPr>
            <p:grpSpPr>
              <a:xfrm>
                <a:off x="5861105" y="3065738"/>
                <a:ext cx="365760" cy="689898"/>
                <a:chOff x="7527818" y="3399502"/>
                <a:chExt cx="365760" cy="689898"/>
              </a:xfrm>
            </p:grpSpPr>
            <p:sp>
              <p:nvSpPr>
                <p:cNvPr id="266" name="Rounded Rectangle 26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67" name="Group 266"/>
                <p:cNvGrpSpPr/>
                <p:nvPr/>
              </p:nvGrpSpPr>
              <p:grpSpPr>
                <a:xfrm>
                  <a:off x="7596548" y="3446841"/>
                  <a:ext cx="228300" cy="595221"/>
                  <a:chOff x="6229860" y="2963660"/>
                  <a:chExt cx="228300" cy="595221"/>
                </a:xfrm>
              </p:grpSpPr>
              <p:sp>
                <p:nvSpPr>
                  <p:cNvPr id="268" name="Rounded Rectangle 26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9" name="Rounded Rectangle 26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63" name="Straight Connector 262"/>
              <p:cNvCxnSpPr>
                <a:stCxn id="264" idx="0"/>
                <a:endCxn id="26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64" name="Oval 26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65" name="Oval 26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5" name="Group 234"/>
            <p:cNvGrpSpPr/>
            <p:nvPr/>
          </p:nvGrpSpPr>
          <p:grpSpPr>
            <a:xfrm>
              <a:off x="6603144" y="2133191"/>
              <a:ext cx="365760" cy="1622445"/>
              <a:chOff x="5861105" y="2133191"/>
              <a:chExt cx="365760" cy="1622445"/>
            </a:xfrm>
          </p:grpSpPr>
          <p:grpSp>
            <p:nvGrpSpPr>
              <p:cNvPr id="254" name="Group 253"/>
              <p:cNvGrpSpPr/>
              <p:nvPr/>
            </p:nvGrpSpPr>
            <p:grpSpPr>
              <a:xfrm>
                <a:off x="5861105" y="3065738"/>
                <a:ext cx="365760" cy="689898"/>
                <a:chOff x="7527818" y="3399502"/>
                <a:chExt cx="365760" cy="689898"/>
              </a:xfrm>
            </p:grpSpPr>
            <p:sp>
              <p:nvSpPr>
                <p:cNvPr id="258" name="Rounded Rectangle 25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9" name="Group 258"/>
                <p:cNvGrpSpPr/>
                <p:nvPr/>
              </p:nvGrpSpPr>
              <p:grpSpPr>
                <a:xfrm>
                  <a:off x="7596548" y="3446841"/>
                  <a:ext cx="228300" cy="595221"/>
                  <a:chOff x="6229860" y="2963660"/>
                  <a:chExt cx="228300" cy="595221"/>
                </a:xfrm>
              </p:grpSpPr>
              <p:sp>
                <p:nvSpPr>
                  <p:cNvPr id="260" name="Rounded Rectangle 25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1" name="Rounded Rectangle 26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55" name="Straight Connector 254"/>
              <p:cNvCxnSpPr>
                <a:stCxn id="256" idx="0"/>
                <a:endCxn id="25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6" name="Oval 25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57" name="Oval 25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6" name="Group 235"/>
            <p:cNvGrpSpPr/>
            <p:nvPr/>
          </p:nvGrpSpPr>
          <p:grpSpPr>
            <a:xfrm>
              <a:off x="7345183" y="2133191"/>
              <a:ext cx="365760" cy="1622445"/>
              <a:chOff x="5861105" y="2133191"/>
              <a:chExt cx="365760" cy="1622445"/>
            </a:xfrm>
          </p:grpSpPr>
          <p:grpSp>
            <p:nvGrpSpPr>
              <p:cNvPr id="246" name="Group 245"/>
              <p:cNvGrpSpPr/>
              <p:nvPr/>
            </p:nvGrpSpPr>
            <p:grpSpPr>
              <a:xfrm>
                <a:off x="5861105" y="3065738"/>
                <a:ext cx="365760" cy="689898"/>
                <a:chOff x="7527818" y="3399502"/>
                <a:chExt cx="365760" cy="689898"/>
              </a:xfrm>
            </p:grpSpPr>
            <p:sp>
              <p:nvSpPr>
                <p:cNvPr id="250" name="Rounded Rectangle 24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1" name="Group 250"/>
                <p:cNvGrpSpPr/>
                <p:nvPr/>
              </p:nvGrpSpPr>
              <p:grpSpPr>
                <a:xfrm>
                  <a:off x="7596548" y="3446841"/>
                  <a:ext cx="228300" cy="595221"/>
                  <a:chOff x="6229860" y="2963660"/>
                  <a:chExt cx="228300" cy="595221"/>
                </a:xfrm>
              </p:grpSpPr>
              <p:sp>
                <p:nvSpPr>
                  <p:cNvPr id="252" name="Rounded Rectangle 25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53" name="Rounded Rectangle 25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47" name="Straight Connector 246"/>
              <p:cNvCxnSpPr>
                <a:stCxn id="248" idx="0"/>
                <a:endCxn id="25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8" name="Oval 24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9" name="Oval 24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7" name="Group 236"/>
            <p:cNvGrpSpPr/>
            <p:nvPr/>
          </p:nvGrpSpPr>
          <p:grpSpPr>
            <a:xfrm>
              <a:off x="8087222" y="2133191"/>
              <a:ext cx="365760" cy="1622445"/>
              <a:chOff x="5861105" y="2133191"/>
              <a:chExt cx="365760" cy="1622445"/>
            </a:xfrm>
          </p:grpSpPr>
          <p:grpSp>
            <p:nvGrpSpPr>
              <p:cNvPr id="238" name="Group 237"/>
              <p:cNvGrpSpPr/>
              <p:nvPr/>
            </p:nvGrpSpPr>
            <p:grpSpPr>
              <a:xfrm>
                <a:off x="5861105" y="3065738"/>
                <a:ext cx="365760" cy="689898"/>
                <a:chOff x="7527818" y="3399502"/>
                <a:chExt cx="365760" cy="689898"/>
              </a:xfrm>
            </p:grpSpPr>
            <p:sp>
              <p:nvSpPr>
                <p:cNvPr id="242" name="Rounded Rectangle 2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43" name="Group 242"/>
                <p:cNvGrpSpPr/>
                <p:nvPr/>
              </p:nvGrpSpPr>
              <p:grpSpPr>
                <a:xfrm>
                  <a:off x="7596548" y="3446841"/>
                  <a:ext cx="228300" cy="595221"/>
                  <a:chOff x="6229860" y="2963660"/>
                  <a:chExt cx="228300" cy="595221"/>
                </a:xfrm>
              </p:grpSpPr>
              <p:sp>
                <p:nvSpPr>
                  <p:cNvPr id="244" name="Rounded Rectangle 2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45" name="Rounded Rectangle 2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39" name="Straight Connector 238"/>
              <p:cNvCxnSpPr>
                <a:stCxn id="240" idx="0"/>
                <a:endCxn id="24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0" name="Oval 23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270" name="subarray"/>
          <p:cNvGrpSpPr/>
          <p:nvPr/>
        </p:nvGrpSpPr>
        <p:grpSpPr>
          <a:xfrm>
            <a:off x="501524" y="3322525"/>
            <a:ext cx="2404037" cy="1216834"/>
            <a:chOff x="5247599" y="2133191"/>
            <a:chExt cx="3205383" cy="1622445"/>
          </a:xfrm>
        </p:grpSpPr>
        <p:sp>
          <p:nvSpPr>
            <p:cNvPr id="271" name="Rounded Rectangle 27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72" name="Straight Connector 271"/>
            <p:cNvCxnSpPr>
              <a:endCxn id="28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73" name="Straight Connector 272"/>
            <p:cNvCxnSpPr>
              <a:endCxn id="28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74" name="Group 273"/>
            <p:cNvGrpSpPr/>
            <p:nvPr/>
          </p:nvGrpSpPr>
          <p:grpSpPr>
            <a:xfrm>
              <a:off x="5861105" y="2133191"/>
              <a:ext cx="365760" cy="1622445"/>
              <a:chOff x="5861105" y="2133191"/>
              <a:chExt cx="365760" cy="1622445"/>
            </a:xfrm>
          </p:grpSpPr>
          <p:grpSp>
            <p:nvGrpSpPr>
              <p:cNvPr id="302" name="Group 301"/>
              <p:cNvGrpSpPr/>
              <p:nvPr/>
            </p:nvGrpSpPr>
            <p:grpSpPr>
              <a:xfrm>
                <a:off x="5861105" y="3065738"/>
                <a:ext cx="365760" cy="689898"/>
                <a:chOff x="7527818" y="3399502"/>
                <a:chExt cx="365760" cy="689898"/>
              </a:xfrm>
            </p:grpSpPr>
            <p:sp>
              <p:nvSpPr>
                <p:cNvPr id="306" name="Rounded Rectangle 30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07" name="Group 306"/>
                <p:cNvGrpSpPr/>
                <p:nvPr/>
              </p:nvGrpSpPr>
              <p:grpSpPr>
                <a:xfrm>
                  <a:off x="7596548" y="3446841"/>
                  <a:ext cx="228300" cy="595221"/>
                  <a:chOff x="6229860" y="2963660"/>
                  <a:chExt cx="228300" cy="595221"/>
                </a:xfrm>
              </p:grpSpPr>
              <p:sp>
                <p:nvSpPr>
                  <p:cNvPr id="308" name="Rounded Rectangle 30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9" name="Rounded Rectangle 30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303" name="Straight Connector 302"/>
              <p:cNvCxnSpPr>
                <a:stCxn id="304" idx="0"/>
                <a:endCxn id="30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304" name="Oval 30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05" name="Oval 30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5" name="Group 274"/>
            <p:cNvGrpSpPr/>
            <p:nvPr/>
          </p:nvGrpSpPr>
          <p:grpSpPr>
            <a:xfrm>
              <a:off x="6603144" y="2133191"/>
              <a:ext cx="365760" cy="1622445"/>
              <a:chOff x="5861105" y="2133191"/>
              <a:chExt cx="365760" cy="1622445"/>
            </a:xfrm>
          </p:grpSpPr>
          <p:grpSp>
            <p:nvGrpSpPr>
              <p:cNvPr id="294" name="Group 293"/>
              <p:cNvGrpSpPr/>
              <p:nvPr/>
            </p:nvGrpSpPr>
            <p:grpSpPr>
              <a:xfrm>
                <a:off x="5861105" y="3065738"/>
                <a:ext cx="365760" cy="689898"/>
                <a:chOff x="7527818" y="3399502"/>
                <a:chExt cx="365760" cy="689898"/>
              </a:xfrm>
            </p:grpSpPr>
            <p:sp>
              <p:nvSpPr>
                <p:cNvPr id="298" name="Rounded Rectangle 29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9" name="Group 298"/>
                <p:cNvGrpSpPr/>
                <p:nvPr/>
              </p:nvGrpSpPr>
              <p:grpSpPr>
                <a:xfrm>
                  <a:off x="7596548" y="3446841"/>
                  <a:ext cx="228300" cy="595221"/>
                  <a:chOff x="6229860" y="2963660"/>
                  <a:chExt cx="228300" cy="595221"/>
                </a:xfrm>
              </p:grpSpPr>
              <p:sp>
                <p:nvSpPr>
                  <p:cNvPr id="300" name="Rounded Rectangle 29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1" name="Rounded Rectangle 30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95" name="Straight Connector 294"/>
              <p:cNvCxnSpPr>
                <a:stCxn id="296" idx="0"/>
                <a:endCxn id="29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96" name="Oval 29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97" name="Oval 29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6" name="Group 275"/>
            <p:cNvGrpSpPr/>
            <p:nvPr/>
          </p:nvGrpSpPr>
          <p:grpSpPr>
            <a:xfrm>
              <a:off x="7345183" y="2133191"/>
              <a:ext cx="365760" cy="1622445"/>
              <a:chOff x="5861105" y="2133191"/>
              <a:chExt cx="365760" cy="1622445"/>
            </a:xfrm>
          </p:grpSpPr>
          <p:grpSp>
            <p:nvGrpSpPr>
              <p:cNvPr id="286" name="Group 285"/>
              <p:cNvGrpSpPr/>
              <p:nvPr/>
            </p:nvGrpSpPr>
            <p:grpSpPr>
              <a:xfrm>
                <a:off x="5861105" y="3065738"/>
                <a:ext cx="365760" cy="689898"/>
                <a:chOff x="7527818" y="3399502"/>
                <a:chExt cx="365760" cy="689898"/>
              </a:xfrm>
            </p:grpSpPr>
            <p:sp>
              <p:nvSpPr>
                <p:cNvPr id="290" name="Rounded Rectangle 28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1" name="Group 290"/>
                <p:cNvGrpSpPr/>
                <p:nvPr/>
              </p:nvGrpSpPr>
              <p:grpSpPr>
                <a:xfrm>
                  <a:off x="7596548" y="3446841"/>
                  <a:ext cx="228300" cy="595221"/>
                  <a:chOff x="6229860" y="2963660"/>
                  <a:chExt cx="228300" cy="595221"/>
                </a:xfrm>
              </p:grpSpPr>
              <p:sp>
                <p:nvSpPr>
                  <p:cNvPr id="292" name="Rounded Rectangle 29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93" name="Rounded Rectangle 29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87" name="Straight Connector 286"/>
              <p:cNvCxnSpPr>
                <a:stCxn id="288" idx="0"/>
                <a:endCxn id="29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8" name="Oval 28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9" name="Oval 28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7" name="Group 276"/>
            <p:cNvGrpSpPr/>
            <p:nvPr/>
          </p:nvGrpSpPr>
          <p:grpSpPr>
            <a:xfrm>
              <a:off x="8087222" y="2133191"/>
              <a:ext cx="365760" cy="1622445"/>
              <a:chOff x="5861105" y="2133191"/>
              <a:chExt cx="365760" cy="1622445"/>
            </a:xfrm>
          </p:grpSpPr>
          <p:grpSp>
            <p:nvGrpSpPr>
              <p:cNvPr id="278" name="Group 277"/>
              <p:cNvGrpSpPr/>
              <p:nvPr/>
            </p:nvGrpSpPr>
            <p:grpSpPr>
              <a:xfrm>
                <a:off x="5861105" y="3065738"/>
                <a:ext cx="365760" cy="689898"/>
                <a:chOff x="7527818" y="3399502"/>
                <a:chExt cx="365760" cy="689898"/>
              </a:xfrm>
            </p:grpSpPr>
            <p:sp>
              <p:nvSpPr>
                <p:cNvPr id="282" name="Rounded Rectangle 28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83" name="Group 282"/>
                <p:cNvGrpSpPr/>
                <p:nvPr/>
              </p:nvGrpSpPr>
              <p:grpSpPr>
                <a:xfrm>
                  <a:off x="7596548" y="3446841"/>
                  <a:ext cx="228300" cy="595221"/>
                  <a:chOff x="6229860" y="2963660"/>
                  <a:chExt cx="228300" cy="595221"/>
                </a:xfrm>
              </p:grpSpPr>
              <p:sp>
                <p:nvSpPr>
                  <p:cNvPr id="284" name="Rounded Rectangle 28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85" name="Rounded Rectangle 28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79" name="Straight Connector 278"/>
              <p:cNvCxnSpPr>
                <a:stCxn id="280" idx="0"/>
                <a:endCxn id="28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0" name="Oval 27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1" name="Oval 28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311" name="Group 310"/>
          <p:cNvGrpSpPr/>
          <p:nvPr/>
        </p:nvGrpSpPr>
        <p:grpSpPr>
          <a:xfrm>
            <a:off x="1134177" y="5147915"/>
            <a:ext cx="3441781" cy="670049"/>
            <a:chOff x="1512236" y="5544955"/>
            <a:chExt cx="4589041" cy="893398"/>
          </a:xfrm>
        </p:grpSpPr>
        <p:grpSp>
          <p:nvGrpSpPr>
            <p:cNvPr id="312" name="Group 311"/>
            <p:cNvGrpSpPr/>
            <p:nvPr/>
          </p:nvGrpSpPr>
          <p:grpSpPr>
            <a:xfrm>
              <a:off x="1512236" y="5626100"/>
              <a:ext cx="2570125" cy="812253"/>
              <a:chOff x="1512236" y="5626100"/>
              <a:chExt cx="2570125" cy="812253"/>
            </a:xfrm>
          </p:grpSpPr>
          <p:sp>
            <p:nvSpPr>
              <p:cNvPr id="314" name="Freeform 31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5" name="Freeform 31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6" name="Freeform 31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7" name="Freeform 31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313" name="ref1"/>
            <p:cNvSpPr/>
            <p:nvPr/>
          </p:nvSpPr>
          <p:spPr>
            <a:xfrm>
              <a:off x="3877536" y="5544955"/>
              <a:ext cx="2223741" cy="374766"/>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Tw Cen MT"/>
                </a:rPr>
                <a:t>Precharging</a:t>
              </a:r>
            </a:p>
          </p:txBody>
        </p:sp>
      </p:grpSp>
      <p:sp>
        <p:nvSpPr>
          <p:cNvPr id="318" name="Rounded Rectangle 317"/>
          <p:cNvSpPr/>
          <p:nvPr/>
        </p:nvSpPr>
        <p:spPr>
          <a:xfrm>
            <a:off x="4722692" y="4776208"/>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319" name="Straight Connector 318"/>
          <p:cNvCxnSpPr>
            <a:endCxn id="350" idx="6"/>
          </p:cNvCxnSpPr>
          <p:nvPr/>
        </p:nvCxnSpPr>
        <p:spPr>
          <a:xfrm flipV="1">
            <a:off x="5045662" y="4913369"/>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320" name="Straight Connector 319"/>
          <p:cNvCxnSpPr>
            <a:endCxn id="351" idx="6"/>
          </p:cNvCxnSpPr>
          <p:nvPr/>
        </p:nvCxnSpPr>
        <p:spPr>
          <a:xfrm flipV="1">
            <a:off x="5045662" y="5246571"/>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321" name="Group 320"/>
          <p:cNvGrpSpPr/>
          <p:nvPr/>
        </p:nvGrpSpPr>
        <p:grpSpPr>
          <a:xfrm>
            <a:off x="5182821" y="5475619"/>
            <a:ext cx="274320" cy="517424"/>
            <a:chOff x="7527818" y="3399502"/>
            <a:chExt cx="365760" cy="689898"/>
          </a:xfrm>
        </p:grpSpPr>
        <p:sp>
          <p:nvSpPr>
            <p:cNvPr id="322" name="Rounded Rectangle 32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23" name="Group 322"/>
            <p:cNvGrpSpPr/>
            <p:nvPr/>
          </p:nvGrpSpPr>
          <p:grpSpPr>
            <a:xfrm>
              <a:off x="7596548" y="3446841"/>
              <a:ext cx="228300" cy="595221"/>
              <a:chOff x="6229860" y="2963660"/>
              <a:chExt cx="228300" cy="595221"/>
            </a:xfrm>
          </p:grpSpPr>
          <p:sp>
            <p:nvSpPr>
              <p:cNvPr id="324" name="Rounded Rectangle 32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25" name="Rounded Rectangle 32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26" name="Oval 325"/>
          <p:cNvSpPr/>
          <p:nvPr/>
        </p:nvSpPr>
        <p:spPr>
          <a:xfrm>
            <a:off x="5182821"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27" name="Oval 326"/>
          <p:cNvSpPr/>
          <p:nvPr/>
        </p:nvSpPr>
        <p:spPr>
          <a:xfrm>
            <a:off x="5182821"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28" name="Straight Connector 327"/>
          <p:cNvCxnSpPr>
            <a:stCxn id="326" idx="0"/>
            <a:endCxn id="322" idx="0"/>
          </p:cNvCxnSpPr>
          <p:nvPr/>
        </p:nvCxnSpPr>
        <p:spPr>
          <a:xfrm>
            <a:off x="5319981"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29" name="Group 328"/>
          <p:cNvGrpSpPr/>
          <p:nvPr/>
        </p:nvGrpSpPr>
        <p:grpSpPr>
          <a:xfrm>
            <a:off x="5739350" y="5475619"/>
            <a:ext cx="274320" cy="517424"/>
            <a:chOff x="7527818" y="3399502"/>
            <a:chExt cx="365760" cy="689898"/>
          </a:xfrm>
        </p:grpSpPr>
        <p:sp>
          <p:nvSpPr>
            <p:cNvPr id="330" name="Rounded Rectangle 3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1" name="Group 330"/>
            <p:cNvGrpSpPr/>
            <p:nvPr/>
          </p:nvGrpSpPr>
          <p:grpSpPr>
            <a:xfrm>
              <a:off x="7596548" y="3446841"/>
              <a:ext cx="228300" cy="595221"/>
              <a:chOff x="6229860" y="2963660"/>
              <a:chExt cx="228300" cy="595221"/>
            </a:xfrm>
          </p:grpSpPr>
          <p:sp>
            <p:nvSpPr>
              <p:cNvPr id="332" name="Rounded Rectangle 3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33" name="Rounded Rectangle 3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34" name="Oval 333"/>
          <p:cNvSpPr/>
          <p:nvPr/>
        </p:nvSpPr>
        <p:spPr>
          <a:xfrm>
            <a:off x="573935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35" name="Oval 334"/>
          <p:cNvSpPr/>
          <p:nvPr/>
        </p:nvSpPr>
        <p:spPr>
          <a:xfrm>
            <a:off x="573935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36" name="Straight Connector 335"/>
          <p:cNvCxnSpPr>
            <a:stCxn id="334" idx="0"/>
            <a:endCxn id="330" idx="0"/>
          </p:cNvCxnSpPr>
          <p:nvPr/>
        </p:nvCxnSpPr>
        <p:spPr>
          <a:xfrm>
            <a:off x="587651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37" name="Group 336"/>
          <p:cNvGrpSpPr/>
          <p:nvPr/>
        </p:nvGrpSpPr>
        <p:grpSpPr>
          <a:xfrm>
            <a:off x="6295880" y="5475619"/>
            <a:ext cx="274320" cy="517424"/>
            <a:chOff x="7527818" y="3399502"/>
            <a:chExt cx="365760" cy="689898"/>
          </a:xfrm>
        </p:grpSpPr>
        <p:sp>
          <p:nvSpPr>
            <p:cNvPr id="338" name="Rounded Rectangle 3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9" name="Group 338"/>
            <p:cNvGrpSpPr/>
            <p:nvPr/>
          </p:nvGrpSpPr>
          <p:grpSpPr>
            <a:xfrm>
              <a:off x="7596548" y="3446841"/>
              <a:ext cx="228300" cy="595221"/>
              <a:chOff x="6229860" y="2963660"/>
              <a:chExt cx="228300" cy="595221"/>
            </a:xfrm>
          </p:grpSpPr>
          <p:sp>
            <p:nvSpPr>
              <p:cNvPr id="340" name="Rounded Rectangle 3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1" name="Rounded Rectangle 3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42" name="Oval 341"/>
          <p:cNvSpPr/>
          <p:nvPr/>
        </p:nvSpPr>
        <p:spPr>
          <a:xfrm>
            <a:off x="629588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43" name="Oval 342"/>
          <p:cNvSpPr/>
          <p:nvPr/>
        </p:nvSpPr>
        <p:spPr>
          <a:xfrm>
            <a:off x="629588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44" name="Straight Connector 343"/>
          <p:cNvCxnSpPr>
            <a:stCxn id="342" idx="0"/>
            <a:endCxn id="338" idx="0"/>
          </p:cNvCxnSpPr>
          <p:nvPr/>
        </p:nvCxnSpPr>
        <p:spPr>
          <a:xfrm>
            <a:off x="643304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45" name="Group 344"/>
          <p:cNvGrpSpPr/>
          <p:nvPr/>
        </p:nvGrpSpPr>
        <p:grpSpPr>
          <a:xfrm>
            <a:off x="6852409" y="5475619"/>
            <a:ext cx="274320" cy="517424"/>
            <a:chOff x="7527818" y="3399502"/>
            <a:chExt cx="365760" cy="689898"/>
          </a:xfrm>
        </p:grpSpPr>
        <p:sp>
          <p:nvSpPr>
            <p:cNvPr id="346" name="Rounded Rectangle 34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47" name="Group 346"/>
            <p:cNvGrpSpPr/>
            <p:nvPr/>
          </p:nvGrpSpPr>
          <p:grpSpPr>
            <a:xfrm>
              <a:off x="7596548" y="3446841"/>
              <a:ext cx="228300" cy="595221"/>
              <a:chOff x="6229860" y="2963660"/>
              <a:chExt cx="228300" cy="595221"/>
            </a:xfrm>
          </p:grpSpPr>
          <p:sp>
            <p:nvSpPr>
              <p:cNvPr id="348" name="Rounded Rectangle 34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9" name="Rounded Rectangle 34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50" name="Oval 349"/>
          <p:cNvSpPr/>
          <p:nvPr/>
        </p:nvSpPr>
        <p:spPr>
          <a:xfrm>
            <a:off x="6852409"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51" name="Oval 350"/>
          <p:cNvSpPr/>
          <p:nvPr/>
        </p:nvSpPr>
        <p:spPr>
          <a:xfrm>
            <a:off x="6852409"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52" name="Straight Connector 351"/>
          <p:cNvCxnSpPr>
            <a:stCxn id="350" idx="0"/>
            <a:endCxn id="346" idx="0"/>
          </p:cNvCxnSpPr>
          <p:nvPr/>
        </p:nvCxnSpPr>
        <p:spPr>
          <a:xfrm>
            <a:off x="6989569"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sp>
        <p:nvSpPr>
          <p:cNvPr id="353" name="ref1"/>
          <p:cNvSpPr/>
          <p:nvPr/>
        </p:nvSpPr>
        <p:spPr>
          <a:xfrm>
            <a:off x="7086454" y="4817683"/>
            <a:ext cx="1729997" cy="281075"/>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ea typeface="+mn-ea"/>
                <a:cs typeface="Tw Cen MT"/>
              </a:rPr>
              <a:t>Activated row</a:t>
            </a:r>
          </a:p>
        </p:txBody>
      </p:sp>
      <p:grpSp>
        <p:nvGrpSpPr>
          <p:cNvPr id="194" name="closed iso"/>
          <p:cNvGrpSpPr/>
          <p:nvPr/>
        </p:nvGrpSpPr>
        <p:grpSpPr>
          <a:xfrm>
            <a:off x="4964479" y="4481110"/>
            <a:ext cx="2243432" cy="310138"/>
            <a:chOff x="6235520" y="3801189"/>
            <a:chExt cx="1648889" cy="467501"/>
          </a:xfrm>
        </p:grpSpPr>
        <p:sp>
          <p:nvSpPr>
            <p:cNvPr id="383"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384" name="Group 383"/>
            <p:cNvGrpSpPr/>
            <p:nvPr/>
          </p:nvGrpSpPr>
          <p:grpSpPr>
            <a:xfrm>
              <a:off x="6495645" y="3805186"/>
              <a:ext cx="2327" cy="462341"/>
              <a:chOff x="2211208" y="3911669"/>
              <a:chExt cx="2327" cy="462341"/>
            </a:xfrm>
          </p:grpSpPr>
          <p:cxnSp>
            <p:nvCxnSpPr>
              <p:cNvPr id="399" name="Straight Connector 398"/>
              <p:cNvCxnSpPr/>
              <p:nvPr/>
            </p:nvCxnSpPr>
            <p:spPr>
              <a:xfrm>
                <a:off x="2212371"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2211208"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p:nvGrpSpPr>
          <p:grpSpPr>
            <a:xfrm>
              <a:off x="6905534" y="3806349"/>
              <a:ext cx="2327" cy="462341"/>
              <a:chOff x="2204374" y="3911669"/>
              <a:chExt cx="2327" cy="462341"/>
            </a:xfrm>
          </p:grpSpPr>
          <p:cxnSp>
            <p:nvCxnSpPr>
              <p:cNvPr id="397" name="Straight Connector 396"/>
              <p:cNvCxnSpPr/>
              <p:nvPr/>
            </p:nvCxnSpPr>
            <p:spPr>
              <a:xfrm>
                <a:off x="220553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2204374"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p:nvGrpSpPr>
          <p:grpSpPr>
            <a:xfrm>
              <a:off x="7312195" y="3806349"/>
              <a:ext cx="2115" cy="462341"/>
              <a:chOff x="2193959" y="3911669"/>
              <a:chExt cx="2115" cy="462341"/>
            </a:xfrm>
          </p:grpSpPr>
          <p:cxnSp>
            <p:nvCxnSpPr>
              <p:cNvPr id="395" name="Straight Connector 394"/>
              <p:cNvCxnSpPr/>
              <p:nvPr/>
            </p:nvCxnSpPr>
            <p:spPr>
              <a:xfrm>
                <a:off x="2195019"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2193959" y="4318103"/>
                <a:ext cx="2115"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p:nvGrpSpPr>
          <p:grpSpPr>
            <a:xfrm>
              <a:off x="7722766" y="3801189"/>
              <a:ext cx="2327" cy="462341"/>
              <a:chOff x="2190615" y="3911669"/>
              <a:chExt cx="2327" cy="462341"/>
            </a:xfrm>
          </p:grpSpPr>
          <p:cxnSp>
            <p:nvCxnSpPr>
              <p:cNvPr id="393" name="Straight Connector 392"/>
              <p:cNvCxnSpPr/>
              <p:nvPr/>
            </p:nvCxnSpPr>
            <p:spPr>
              <a:xfrm>
                <a:off x="219177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2190615"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389" name="Straight Connector 388"/>
            <p:cNvCxnSpPr/>
            <p:nvPr/>
          </p:nvCxnSpPr>
          <p:spPr>
            <a:xfrm>
              <a:off x="649680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6906697"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7313252"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7723929"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8" name="iso_highlight"/>
          <p:cNvGrpSpPr/>
          <p:nvPr/>
        </p:nvGrpSpPr>
        <p:grpSpPr>
          <a:xfrm>
            <a:off x="824495" y="5551204"/>
            <a:ext cx="2785433" cy="461665"/>
            <a:chOff x="824495" y="5551204"/>
            <a:chExt cx="2785433" cy="461665"/>
          </a:xfrm>
        </p:grpSpPr>
        <p:sp>
          <p:nvSpPr>
            <p:cNvPr id="355"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6" name="iso_highlight"/>
          <p:cNvGrpSpPr/>
          <p:nvPr/>
        </p:nvGrpSpPr>
        <p:grpSpPr>
          <a:xfrm>
            <a:off x="5024730" y="5597740"/>
            <a:ext cx="2785433" cy="461665"/>
            <a:chOff x="824495" y="5551204"/>
            <a:chExt cx="2785433" cy="461665"/>
          </a:xfrm>
        </p:grpSpPr>
        <p:sp>
          <p:nvSpPr>
            <p:cNvPr id="357"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58" name="TextBox 357"/>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9" name="iso_highlight"/>
          <p:cNvGrpSpPr/>
          <p:nvPr/>
        </p:nvGrpSpPr>
        <p:grpSpPr>
          <a:xfrm>
            <a:off x="5024730" y="4143048"/>
            <a:ext cx="2785433" cy="461665"/>
            <a:chOff x="824495" y="5551204"/>
            <a:chExt cx="2785433" cy="461665"/>
          </a:xfrm>
        </p:grpSpPr>
        <p:sp>
          <p:nvSpPr>
            <p:cNvPr id="360"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61" name="TextBox 360"/>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401" name="linked_pre"/>
          <p:cNvGrpSpPr/>
          <p:nvPr/>
        </p:nvGrpSpPr>
        <p:grpSpPr>
          <a:xfrm>
            <a:off x="5335650" y="4453997"/>
            <a:ext cx="3541459" cy="1533523"/>
            <a:chOff x="6983729" y="4507306"/>
            <a:chExt cx="4645193" cy="1982225"/>
          </a:xfrm>
        </p:grpSpPr>
        <p:grpSp>
          <p:nvGrpSpPr>
            <p:cNvPr id="402" name="Group 401"/>
            <p:cNvGrpSpPr/>
            <p:nvPr/>
          </p:nvGrpSpPr>
          <p:grpSpPr>
            <a:xfrm>
              <a:off x="6988060" y="5620188"/>
              <a:ext cx="4640862" cy="869343"/>
              <a:chOff x="1512236" y="5569010"/>
              <a:chExt cx="4640862" cy="869343"/>
            </a:xfrm>
          </p:grpSpPr>
          <p:grpSp>
            <p:nvGrpSpPr>
              <p:cNvPr id="408" name="Group 407"/>
              <p:cNvGrpSpPr/>
              <p:nvPr/>
            </p:nvGrpSpPr>
            <p:grpSpPr>
              <a:xfrm>
                <a:off x="1512236" y="5626100"/>
                <a:ext cx="2570125" cy="812253"/>
                <a:chOff x="1512236" y="5626100"/>
                <a:chExt cx="2570125" cy="812253"/>
              </a:xfrm>
            </p:grpSpPr>
            <p:sp>
              <p:nvSpPr>
                <p:cNvPr id="410" name="Freeform 409"/>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1" name="Freeform 410"/>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2" name="Freeform 411"/>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3" name="Freeform 412"/>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409" name="ref1"/>
              <p:cNvSpPr/>
              <p:nvPr/>
            </p:nvSpPr>
            <p:spPr>
              <a:xfrm>
                <a:off x="3929356" y="5569010"/>
                <a:ext cx="2223742" cy="374767"/>
              </a:xfrm>
              <a:prstGeom prst="roundRect">
                <a:avLst/>
              </a:prstGeom>
              <a:noFill/>
              <a:ln w="571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Linked</a:t>
                </a:r>
                <a:br>
                  <a:rPr kumimoji="0" lang="en-US" sz="2000" b="1" i="0" u="none" strike="noStrike" kern="1200" cap="none" spc="0" normalizeH="0" baseline="0" noProof="0" dirty="0">
                    <a:ln>
                      <a:noFill/>
                    </a:ln>
                    <a:solidFill>
                      <a:prstClr val="black"/>
                    </a:solidFill>
                    <a:effectLst/>
                    <a:uLnTx/>
                    <a:uFillTx/>
                    <a:latin typeface="Gill Sans MT"/>
                    <a:ea typeface="+mn-ea"/>
                    <a:cs typeface="Tw Cen MT"/>
                  </a:rPr>
                </a:b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Precharging</a:t>
                </a:r>
              </a:p>
            </p:txBody>
          </p:sp>
        </p:grpSp>
        <p:grpSp>
          <p:nvGrpSpPr>
            <p:cNvPr id="403" name="Group 402"/>
            <p:cNvGrpSpPr/>
            <p:nvPr/>
          </p:nvGrpSpPr>
          <p:grpSpPr>
            <a:xfrm flipV="1">
              <a:off x="6983729" y="4507306"/>
              <a:ext cx="2570125" cy="812253"/>
              <a:chOff x="1512236" y="5626100"/>
              <a:chExt cx="2570125" cy="812253"/>
            </a:xfrm>
          </p:grpSpPr>
          <p:sp>
            <p:nvSpPr>
              <p:cNvPr id="404" name="Freeform 40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5" name="Freeform 40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6" name="Freeform 40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7" name="Freeform 40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82" name="blind" hidden="1"/>
          <p:cNvSpPr/>
          <p:nvPr/>
        </p:nvSpPr>
        <p:spPr>
          <a:xfrm>
            <a:off x="276621" y="3200400"/>
            <a:ext cx="3750538" cy="1433957"/>
          </a:xfrm>
          <a:prstGeom prst="roundRect">
            <a:avLst>
              <a:gd name="adj" fmla="val 0"/>
            </a:avLst>
          </a:prstGeom>
          <a:solidFill>
            <a:srgbClr val="FFFFFF">
              <a:alpha val="74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469228" y="6090001"/>
            <a:ext cx="31461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Conventional DRAM</a:t>
            </a:r>
          </a:p>
        </p:txBody>
      </p:sp>
      <p:sp>
        <p:nvSpPr>
          <p:cNvPr id="354" name="TextBox 353"/>
          <p:cNvSpPr txBox="1"/>
          <p:nvPr/>
        </p:nvSpPr>
        <p:spPr>
          <a:xfrm>
            <a:off x="5314857" y="6091535"/>
            <a:ext cx="1955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ill Sans MT"/>
                <a:ea typeface="+mn-ea"/>
                <a:cs typeface="+mn-cs"/>
              </a:rPr>
              <a:t>LISA DRAM</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7" name="Straight Connector 6"/>
          <p:cNvCxnSpPr/>
          <p:nvPr/>
        </p:nvCxnSpPr>
        <p:spPr>
          <a:xfrm>
            <a:off x="4343400" y="3200400"/>
            <a:ext cx="0" cy="3204865"/>
          </a:xfrm>
          <a:prstGeom prst="line">
            <a:avLst/>
          </a:prstGeom>
          <a:ln w="34925" cap="rnd">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385" name="Rectangle 384"/>
          <p:cNvSpPr/>
          <p:nvPr/>
        </p:nvSpPr>
        <p:spPr>
          <a:xfrm>
            <a:off x="0" y="4943696"/>
            <a:ext cx="9144000" cy="1533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Reduces precharge latency by 2.6x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(43% </a:t>
            </a:r>
            <a:r>
              <a:rPr kumimoji="0" lang="en-US" sz="3200" b="0" i="0" u="none" strike="noStrike" kern="0" cap="none" spc="0" normalizeH="0" baseline="0" noProof="0" dirty="0" err="1">
                <a:ln>
                  <a:noFill/>
                </a:ln>
                <a:solidFill>
                  <a:prstClr val="white"/>
                </a:solidFill>
                <a:effectLst/>
                <a:uLnTx/>
                <a:uFillTx/>
                <a:latin typeface="Arial Rounded MT Bold" panose="020F0704030504030204" pitchFamily="34" charset="0"/>
                <a:ea typeface="+mn-ea"/>
                <a:cs typeface="+mn-cs"/>
              </a:rPr>
              <a:t>guardband</a:t>
            </a: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a:t>
            </a:r>
          </a:p>
        </p:txBody>
      </p:sp>
    </p:spTree>
    <p:extLst>
      <p:ext uri="{BB962C8B-B14F-4D97-AF65-F5344CB8AC3E}">
        <p14:creationId xmlns:p14="http://schemas.microsoft.com/office/powerpoint/2010/main" val="3748032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7" presetClass="emph" presetSubtype="2" fill="hold" nodeType="withEffect">
                                  <p:stCondLst>
                                    <p:cond delay="0"/>
                                  </p:stCondLst>
                                  <p:childTnLst>
                                    <p:animClr clrSpc="rgb" dir="cw">
                                      <p:cBhvr>
                                        <p:cTn id="8" dur="2000" fill="hold"/>
                                        <p:tgtEl>
                                          <p:spTgt spid="221"/>
                                        </p:tgtEl>
                                        <p:attrNameLst>
                                          <p:attrName>stroke.color</p:attrName>
                                        </p:attrNameLst>
                                      </p:cBhvr>
                                      <p:to>
                                        <a:schemeClr val="tx1"/>
                                      </p:to>
                                    </p:animClr>
                                    <p:set>
                                      <p:cBhvr>
                                        <p:cTn id="9" dur="2000" fill="hold"/>
                                        <p:tgtEl>
                                          <p:spTgt spid="221"/>
                                        </p:tgtEl>
                                        <p:attrNameLst>
                                          <p:attrName>stroke.on</p:attrName>
                                        </p:attrNameLst>
                                      </p:cBhvr>
                                      <p:to>
                                        <p:strVal val="true"/>
                                      </p:to>
                                    </p:set>
                                  </p:childTnLst>
                                </p:cTn>
                              </p:par>
                              <p:par>
                                <p:cTn id="10" presetID="7" presetClass="emph" presetSubtype="2" fill="hold" nodeType="withEffect">
                                  <p:stCondLst>
                                    <p:cond delay="0"/>
                                  </p:stCondLst>
                                  <p:childTnLst>
                                    <p:animClr clrSpc="rgb" dir="cw">
                                      <p:cBhvr>
                                        <p:cTn id="11" dur="2000" fill="hold"/>
                                        <p:tgtEl>
                                          <p:spTgt spid="229"/>
                                        </p:tgtEl>
                                        <p:attrNameLst>
                                          <p:attrName>stroke.color</p:attrName>
                                        </p:attrNameLst>
                                      </p:cBhvr>
                                      <p:to>
                                        <a:schemeClr val="tx1"/>
                                      </p:to>
                                    </p:animClr>
                                    <p:set>
                                      <p:cBhvr>
                                        <p:cTn id="12" dur="2000" fill="hold"/>
                                        <p:tgtEl>
                                          <p:spTgt spid="229"/>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2000" fill="hold"/>
                                        <p:tgtEl>
                                          <p:spTgt spid="213"/>
                                        </p:tgtEl>
                                        <p:attrNameLst>
                                          <p:attrName>stroke.color</p:attrName>
                                        </p:attrNameLst>
                                      </p:cBhvr>
                                      <p:to>
                                        <a:schemeClr val="tx1"/>
                                      </p:to>
                                    </p:animClr>
                                    <p:set>
                                      <p:cBhvr>
                                        <p:cTn id="15" dur="2000" fill="hold"/>
                                        <p:tgtEl>
                                          <p:spTgt spid="213"/>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2000" fill="hold"/>
                                        <p:tgtEl>
                                          <p:spTgt spid="205"/>
                                        </p:tgtEl>
                                        <p:attrNameLst>
                                          <p:attrName>stroke.color</p:attrName>
                                        </p:attrNameLst>
                                      </p:cBhvr>
                                      <p:to>
                                        <a:schemeClr val="tx1"/>
                                      </p:to>
                                    </p:animClr>
                                    <p:set>
                                      <p:cBhvr>
                                        <p:cTn id="18" dur="2000" fill="hold"/>
                                        <p:tgtEl>
                                          <p:spTgt spid="205"/>
                                        </p:tgtEl>
                                        <p:attrNameLst>
                                          <p:attrName>stroke.on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227"/>
                                        </p:tgtEl>
                                        <p:attrNameLst>
                                          <p:attrName>fillcolor</p:attrName>
                                        </p:attrNameLst>
                                      </p:cBhvr>
                                      <p:to>
                                        <a:srgbClr val="D9D9D9"/>
                                      </p:to>
                                    </p:animClr>
                                    <p:set>
                                      <p:cBhvr>
                                        <p:cTn id="21" dur="2000" fill="hold"/>
                                        <p:tgtEl>
                                          <p:spTgt spid="227"/>
                                        </p:tgtEl>
                                        <p:attrNameLst>
                                          <p:attrName>fill.type</p:attrName>
                                        </p:attrNameLst>
                                      </p:cBhvr>
                                      <p:to>
                                        <p:strVal val="solid"/>
                                      </p:to>
                                    </p:set>
                                    <p:set>
                                      <p:cBhvr>
                                        <p:cTn id="22" dur="2000" fill="hold"/>
                                        <p:tgtEl>
                                          <p:spTgt spid="227"/>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219"/>
                                        </p:tgtEl>
                                        <p:attrNameLst>
                                          <p:attrName>fillcolor</p:attrName>
                                        </p:attrNameLst>
                                      </p:cBhvr>
                                      <p:to>
                                        <a:srgbClr val="D9D9D9"/>
                                      </p:to>
                                    </p:animClr>
                                    <p:set>
                                      <p:cBhvr>
                                        <p:cTn id="25" dur="2000" fill="hold"/>
                                        <p:tgtEl>
                                          <p:spTgt spid="219"/>
                                        </p:tgtEl>
                                        <p:attrNameLst>
                                          <p:attrName>fill.type</p:attrName>
                                        </p:attrNameLst>
                                      </p:cBhvr>
                                      <p:to>
                                        <p:strVal val="solid"/>
                                      </p:to>
                                    </p:set>
                                    <p:set>
                                      <p:cBhvr>
                                        <p:cTn id="26" dur="2000" fill="hold"/>
                                        <p:tgtEl>
                                          <p:spTgt spid="219"/>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211"/>
                                        </p:tgtEl>
                                        <p:attrNameLst>
                                          <p:attrName>fillcolor</p:attrName>
                                        </p:attrNameLst>
                                      </p:cBhvr>
                                      <p:to>
                                        <a:srgbClr val="D9D9D9"/>
                                      </p:to>
                                    </p:animClr>
                                    <p:set>
                                      <p:cBhvr>
                                        <p:cTn id="29" dur="2000" fill="hold"/>
                                        <p:tgtEl>
                                          <p:spTgt spid="211"/>
                                        </p:tgtEl>
                                        <p:attrNameLst>
                                          <p:attrName>fill.type</p:attrName>
                                        </p:attrNameLst>
                                      </p:cBhvr>
                                      <p:to>
                                        <p:strVal val="solid"/>
                                      </p:to>
                                    </p:set>
                                    <p:set>
                                      <p:cBhvr>
                                        <p:cTn id="30" dur="2000" fill="hold"/>
                                        <p:tgtEl>
                                          <p:spTgt spid="211"/>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203"/>
                                        </p:tgtEl>
                                        <p:attrNameLst>
                                          <p:attrName>fillcolor</p:attrName>
                                        </p:attrNameLst>
                                      </p:cBhvr>
                                      <p:to>
                                        <a:srgbClr val="D9D9D9"/>
                                      </p:to>
                                    </p:animClr>
                                    <p:set>
                                      <p:cBhvr>
                                        <p:cTn id="33" dur="2000" fill="hold"/>
                                        <p:tgtEl>
                                          <p:spTgt spid="203"/>
                                        </p:tgtEl>
                                        <p:attrNameLst>
                                          <p:attrName>fill.type</p:attrName>
                                        </p:attrNameLst>
                                      </p:cBhvr>
                                      <p:to>
                                        <p:strVal val="solid"/>
                                      </p:to>
                                    </p:set>
                                    <p:set>
                                      <p:cBhvr>
                                        <p:cTn id="34" dur="2000" fill="hold"/>
                                        <p:tgtEl>
                                          <p:spTgt spid="203"/>
                                        </p:tgtEl>
                                        <p:attrNameLst>
                                          <p:attrName>fill.on</p:attrName>
                                        </p:attrNameLst>
                                      </p:cBhvr>
                                      <p:to>
                                        <p:strVal val="true"/>
                                      </p:to>
                                    </p:set>
                                  </p:childTnLst>
                                </p:cTn>
                              </p:par>
                              <p:par>
                                <p:cTn id="35" presetID="1"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2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9"/>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5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7" presetClass="emph" presetSubtype="2" fill="hold" nodeType="clickEffect">
                                  <p:stCondLst>
                                    <p:cond delay="0"/>
                                  </p:stCondLst>
                                  <p:childTnLst>
                                    <p:animClr clrSpc="rgb" dir="cw">
                                      <p:cBhvr>
                                        <p:cTn id="102" dur="2000" fill="hold"/>
                                        <p:tgtEl>
                                          <p:spTgt spid="344"/>
                                        </p:tgtEl>
                                        <p:attrNameLst>
                                          <p:attrName>stroke.color</p:attrName>
                                        </p:attrNameLst>
                                      </p:cBhvr>
                                      <p:to>
                                        <a:schemeClr val="tx1"/>
                                      </p:to>
                                    </p:animClr>
                                    <p:set>
                                      <p:cBhvr>
                                        <p:cTn id="103" dur="2000" fill="hold"/>
                                        <p:tgtEl>
                                          <p:spTgt spid="344"/>
                                        </p:tgtEl>
                                        <p:attrNameLst>
                                          <p:attrName>stroke.on</p:attrName>
                                        </p:attrNameLst>
                                      </p:cBhvr>
                                      <p:to>
                                        <p:strVal val="true"/>
                                      </p:to>
                                    </p:set>
                                  </p:childTnLst>
                                </p:cTn>
                              </p:par>
                              <p:par>
                                <p:cTn id="104" presetID="7" presetClass="emph" presetSubtype="2" fill="hold" nodeType="withEffect">
                                  <p:stCondLst>
                                    <p:cond delay="0"/>
                                  </p:stCondLst>
                                  <p:childTnLst>
                                    <p:animClr clrSpc="rgb" dir="cw">
                                      <p:cBhvr>
                                        <p:cTn id="105" dur="2000" fill="hold"/>
                                        <p:tgtEl>
                                          <p:spTgt spid="352"/>
                                        </p:tgtEl>
                                        <p:attrNameLst>
                                          <p:attrName>stroke.color</p:attrName>
                                        </p:attrNameLst>
                                      </p:cBhvr>
                                      <p:to>
                                        <a:schemeClr val="tx1"/>
                                      </p:to>
                                    </p:animClr>
                                    <p:set>
                                      <p:cBhvr>
                                        <p:cTn id="106" dur="2000" fill="hold"/>
                                        <p:tgtEl>
                                          <p:spTgt spid="352"/>
                                        </p:tgtEl>
                                        <p:attrNameLst>
                                          <p:attrName>stroke.on</p:attrName>
                                        </p:attrNameLst>
                                      </p:cBhvr>
                                      <p:to>
                                        <p:strVal val="true"/>
                                      </p:to>
                                    </p:set>
                                  </p:childTnLst>
                                </p:cTn>
                              </p:par>
                              <p:par>
                                <p:cTn id="107" presetID="7" presetClass="emph" presetSubtype="2" fill="hold" nodeType="withEffect">
                                  <p:stCondLst>
                                    <p:cond delay="0"/>
                                  </p:stCondLst>
                                  <p:childTnLst>
                                    <p:animClr clrSpc="rgb" dir="cw">
                                      <p:cBhvr>
                                        <p:cTn id="108" dur="2000" fill="hold"/>
                                        <p:tgtEl>
                                          <p:spTgt spid="336"/>
                                        </p:tgtEl>
                                        <p:attrNameLst>
                                          <p:attrName>stroke.color</p:attrName>
                                        </p:attrNameLst>
                                      </p:cBhvr>
                                      <p:to>
                                        <a:schemeClr val="tx1"/>
                                      </p:to>
                                    </p:animClr>
                                    <p:set>
                                      <p:cBhvr>
                                        <p:cTn id="109" dur="2000" fill="hold"/>
                                        <p:tgtEl>
                                          <p:spTgt spid="336"/>
                                        </p:tgtEl>
                                        <p:attrNameLst>
                                          <p:attrName>stroke.on</p:attrName>
                                        </p:attrNameLst>
                                      </p:cBhvr>
                                      <p:to>
                                        <p:strVal val="true"/>
                                      </p:to>
                                    </p:set>
                                  </p:childTnLst>
                                </p:cTn>
                              </p:par>
                              <p:par>
                                <p:cTn id="110" presetID="7" presetClass="emph" presetSubtype="2" fill="hold" nodeType="withEffect">
                                  <p:stCondLst>
                                    <p:cond delay="0"/>
                                  </p:stCondLst>
                                  <p:childTnLst>
                                    <p:animClr clrSpc="rgb" dir="cw">
                                      <p:cBhvr>
                                        <p:cTn id="111" dur="2000" fill="hold"/>
                                        <p:tgtEl>
                                          <p:spTgt spid="328"/>
                                        </p:tgtEl>
                                        <p:attrNameLst>
                                          <p:attrName>stroke.color</p:attrName>
                                        </p:attrNameLst>
                                      </p:cBhvr>
                                      <p:to>
                                        <a:schemeClr val="tx1"/>
                                      </p:to>
                                    </p:animClr>
                                    <p:set>
                                      <p:cBhvr>
                                        <p:cTn id="112" dur="2000" fill="hold"/>
                                        <p:tgtEl>
                                          <p:spTgt spid="328"/>
                                        </p:tgtEl>
                                        <p:attrNameLst>
                                          <p:attrName>stroke.on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350"/>
                                        </p:tgtEl>
                                        <p:attrNameLst>
                                          <p:attrName>fillcolor</p:attrName>
                                        </p:attrNameLst>
                                      </p:cBhvr>
                                      <p:to>
                                        <a:srgbClr val="D9D9D9"/>
                                      </p:to>
                                    </p:animClr>
                                    <p:set>
                                      <p:cBhvr>
                                        <p:cTn id="115" dur="2000" fill="hold"/>
                                        <p:tgtEl>
                                          <p:spTgt spid="350"/>
                                        </p:tgtEl>
                                        <p:attrNameLst>
                                          <p:attrName>fill.type</p:attrName>
                                        </p:attrNameLst>
                                      </p:cBhvr>
                                      <p:to>
                                        <p:strVal val="solid"/>
                                      </p:to>
                                    </p:set>
                                    <p:set>
                                      <p:cBhvr>
                                        <p:cTn id="116" dur="2000" fill="hold"/>
                                        <p:tgtEl>
                                          <p:spTgt spid="350"/>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342"/>
                                        </p:tgtEl>
                                        <p:attrNameLst>
                                          <p:attrName>fillcolor</p:attrName>
                                        </p:attrNameLst>
                                      </p:cBhvr>
                                      <p:to>
                                        <a:srgbClr val="D9D9D9"/>
                                      </p:to>
                                    </p:animClr>
                                    <p:set>
                                      <p:cBhvr>
                                        <p:cTn id="119" dur="2000" fill="hold"/>
                                        <p:tgtEl>
                                          <p:spTgt spid="342"/>
                                        </p:tgtEl>
                                        <p:attrNameLst>
                                          <p:attrName>fill.type</p:attrName>
                                        </p:attrNameLst>
                                      </p:cBhvr>
                                      <p:to>
                                        <p:strVal val="solid"/>
                                      </p:to>
                                    </p:set>
                                    <p:set>
                                      <p:cBhvr>
                                        <p:cTn id="120" dur="2000" fill="hold"/>
                                        <p:tgtEl>
                                          <p:spTgt spid="342"/>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334"/>
                                        </p:tgtEl>
                                        <p:attrNameLst>
                                          <p:attrName>fillcolor</p:attrName>
                                        </p:attrNameLst>
                                      </p:cBhvr>
                                      <p:to>
                                        <a:srgbClr val="D9D9D9"/>
                                      </p:to>
                                    </p:animClr>
                                    <p:set>
                                      <p:cBhvr>
                                        <p:cTn id="123" dur="2000" fill="hold"/>
                                        <p:tgtEl>
                                          <p:spTgt spid="334"/>
                                        </p:tgtEl>
                                        <p:attrNameLst>
                                          <p:attrName>fill.type</p:attrName>
                                        </p:attrNameLst>
                                      </p:cBhvr>
                                      <p:to>
                                        <p:strVal val="solid"/>
                                      </p:to>
                                    </p:set>
                                    <p:set>
                                      <p:cBhvr>
                                        <p:cTn id="124" dur="2000" fill="hold"/>
                                        <p:tgtEl>
                                          <p:spTgt spid="334"/>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326"/>
                                        </p:tgtEl>
                                        <p:attrNameLst>
                                          <p:attrName>fillcolor</p:attrName>
                                        </p:attrNameLst>
                                      </p:cBhvr>
                                      <p:to>
                                        <a:srgbClr val="D9D9D9"/>
                                      </p:to>
                                    </p:animClr>
                                    <p:set>
                                      <p:cBhvr>
                                        <p:cTn id="127" dur="2000" fill="hold"/>
                                        <p:tgtEl>
                                          <p:spTgt spid="326"/>
                                        </p:tgtEl>
                                        <p:attrNameLst>
                                          <p:attrName>fill.type</p:attrName>
                                        </p:attrNameLst>
                                      </p:cBhvr>
                                      <p:to>
                                        <p:strVal val="solid"/>
                                      </p:to>
                                    </p:set>
                                    <p:set>
                                      <p:cBhvr>
                                        <p:cTn id="128" dur="2000" fill="hold"/>
                                        <p:tgtEl>
                                          <p:spTgt spid="326"/>
                                        </p:tgtEl>
                                        <p:attrNameLst>
                                          <p:attrName>fill.on</p:attrName>
                                        </p:attrNameLst>
                                      </p:cBhvr>
                                      <p:to>
                                        <p:strVal val="true"/>
                                      </p:to>
                                    </p:set>
                                  </p:childTnLst>
                                </p:cTn>
                              </p:par>
                              <p:par>
                                <p:cTn id="129" presetID="1" presetClass="exit" presetSubtype="0" fill="hold" grpId="0" nodeType="withEffect">
                                  <p:stCondLst>
                                    <p:cond delay="0"/>
                                  </p:stCondLst>
                                  <p:childTnLst>
                                    <p:set>
                                      <p:cBhvr>
                                        <p:cTn id="130" dur="1" fill="hold">
                                          <p:stCondLst>
                                            <p:cond delay="0"/>
                                          </p:stCondLst>
                                        </p:cTn>
                                        <p:tgtEl>
                                          <p:spTgt spid="353"/>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4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18" grpId="0" animBg="1"/>
      <p:bldP spid="326" grpId="0" animBg="1"/>
      <p:bldP spid="327" grpId="0" animBg="1"/>
      <p:bldP spid="334" grpId="0" animBg="1"/>
      <p:bldP spid="335" grpId="0" animBg="1"/>
      <p:bldP spid="342" grpId="0" animBg="1"/>
      <p:bldP spid="343" grpId="0" animBg="1"/>
      <p:bldP spid="350" grpId="0" animBg="1"/>
      <p:bldP spid="351" grpId="0" animBg="1"/>
      <p:bldP spid="353" grpId="0"/>
      <p:bldP spid="353" grpId="1"/>
      <p:bldP spid="382" grpId="0" animBg="1"/>
      <p:bldP spid="354" grpId="0"/>
      <p:bldP spid="38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663444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200" dirty="0"/>
              <a:t>Reducing Memory Latency by Exploiting Memory Access Patterns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8280700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5400"/>
            <a:ext cx="8229600" cy="889000"/>
          </a:xfrm>
        </p:spPr>
        <p:txBody>
          <a:bodyPr/>
          <a:lstStyle/>
          <a:p>
            <a:pPr algn="l"/>
            <a:r>
              <a:rPr lang="en-US" dirty="0" err="1">
                <a:latin typeface="Cambria" panose="02040503050406030204" pitchFamily="18" charset="0"/>
              </a:rPr>
              <a:t>ChargeCache</a:t>
            </a:r>
            <a:r>
              <a:rPr lang="en-US" dirty="0">
                <a:latin typeface="Cambria" panose="02040503050406030204" pitchFamily="18" charset="0"/>
              </a:rPr>
              <a:t>: Executive Summary</a:t>
            </a:r>
          </a:p>
        </p:txBody>
      </p:sp>
      <p:sp>
        <p:nvSpPr>
          <p:cNvPr id="5" name="Content Placeholder 2"/>
          <p:cNvSpPr txBox="1">
            <a:spLocks/>
          </p:cNvSpPr>
          <p:nvPr/>
        </p:nvSpPr>
        <p:spPr>
          <a:xfrm>
            <a:off x="152400" y="943128"/>
            <a:ext cx="8686800" cy="53844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sng" strike="noStrike" kern="1200" cap="none" spc="0" normalizeH="0" baseline="0" noProof="0" dirty="0">
                <a:ln>
                  <a:noFill/>
                </a:ln>
                <a:solidFill>
                  <a:srgbClr val="FF0066"/>
                </a:solidFill>
                <a:effectLst/>
                <a:uLnTx/>
                <a:uFillTx/>
                <a:latin typeface="Cambria" panose="02040503050406030204" pitchFamily="18" charset="0"/>
                <a:ea typeface="+mn-ea"/>
                <a:cs typeface="+mn-cs"/>
              </a:rPr>
              <a:t>Goal</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 </a:t>
            </a:r>
            <a:r>
              <a:rPr kumimoji="0" lang="tr-TR" sz="24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Reduce average DRAM access latency with no modification to the existing DRAM chips</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rPr>
              <a:t>Observations</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 highly-charged</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DRAM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can be accessed with low latency</a:t>
            </a:r>
          </a:p>
          <a:p>
            <a:pPr marL="971550" marR="0" lvl="1" indent="-5143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row’s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 is restored when the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is accessed</a:t>
            </a:r>
          </a:p>
          <a:p>
            <a:pPr marL="971550" marR="0" lvl="1" indent="-5143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recently-accessed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is</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likely to be accessed</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again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endPar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Row Level Temporal Locality (RLTL)</a:t>
            </a:r>
            <a:endPar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sng" strike="noStrike" kern="1200" cap="none" spc="0" normalizeH="0" baseline="0" noProof="0" dirty="0">
                <a:ln>
                  <a:noFill/>
                </a:ln>
                <a:solidFill>
                  <a:srgbClr val="0066FF"/>
                </a:solidFill>
                <a:effectLst/>
                <a:uLnTx/>
                <a:uFillTx/>
                <a:latin typeface="Cambria" panose="02040503050406030204" pitchFamily="18" charset="0"/>
                <a:ea typeface="+mn-ea"/>
                <a:cs typeface="+mn-cs"/>
              </a:rPr>
              <a:t>Key Idea</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 </a:t>
            </a:r>
            <a:r>
              <a:rPr kumimoji="0" lang="tr-TR"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Track recently-accessed DRAM rows and use lower timing parameters if such rows are accessed again</a:t>
            </a:r>
            <a:endPar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ChargeCache</a:t>
            </a:r>
            <a:r>
              <a:rPr kumimoji="0" lang="en-US"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tr-TR"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Low cost &amp; no modifications to the DRAM</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Higher performance (</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8.6-</a:t>
            </a:r>
            <a:r>
              <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10.6</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on average for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8</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Lower DRAM energy (</a:t>
            </a:r>
            <a:r>
              <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7.9</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on average)</a:t>
            </a:r>
          </a:p>
        </p:txBody>
      </p:sp>
    </p:spTree>
    <p:extLst>
      <p:ext uri="{BB962C8B-B14F-4D97-AF65-F5344CB8AC3E}">
        <p14:creationId xmlns:p14="http://schemas.microsoft.com/office/powerpoint/2010/main" val="755786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DRAM"/>
          <p:cNvSpPr/>
          <p:nvPr/>
        </p:nvSpPr>
        <p:spPr>
          <a:xfrm>
            <a:off x="625066" y="3552455"/>
            <a:ext cx="438912" cy="138230"/>
          </a:xfrm>
          <a:prstGeom prst="roundRect">
            <a:avLst>
              <a:gd name="adj" fmla="val 0"/>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DRAM"/>
          <p:cNvSpPr/>
          <p:nvPr/>
        </p:nvSpPr>
        <p:spPr>
          <a:xfrm>
            <a:off x="625066" y="3429000"/>
            <a:ext cx="438912" cy="138230"/>
          </a:xfrm>
          <a:prstGeom prst="roundRect">
            <a:avLst>
              <a:gd name="adj" fmla="val 20672"/>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DRAM"/>
          <p:cNvSpPr/>
          <p:nvPr/>
        </p:nvSpPr>
        <p:spPr>
          <a:xfrm>
            <a:off x="625066" y="3686737"/>
            <a:ext cx="438912" cy="265503"/>
          </a:xfrm>
          <a:prstGeom prst="roundRect">
            <a:avLst>
              <a:gd name="adj" fmla="val 0"/>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2" name="Group 11"/>
          <p:cNvGrpSpPr/>
          <p:nvPr/>
        </p:nvGrpSpPr>
        <p:grpSpPr>
          <a:xfrm>
            <a:off x="2020824" y="3955534"/>
            <a:ext cx="6966129" cy="921266"/>
            <a:chOff x="2743849" y="3427979"/>
            <a:chExt cx="6243104" cy="921266"/>
          </a:xfrm>
        </p:grpSpPr>
        <p:sp>
          <p:nvSpPr>
            <p:cNvPr id="35" name="Rectangle 34"/>
            <p:cNvSpPr/>
            <p:nvPr/>
          </p:nvSpPr>
          <p:spPr>
            <a:xfrm>
              <a:off x="2743849" y="3427979"/>
              <a:ext cx="6189223"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4" name="67Text"/>
            <p:cNvSpPr txBox="1"/>
            <p:nvPr/>
          </p:nvSpPr>
          <p:spPr>
            <a:xfrm>
              <a:off x="7634774" y="3434845"/>
              <a:ext cx="1352179"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0</a:t>
              </a:r>
            </a:p>
          </p:txBody>
        </p:sp>
      </p:grpSp>
      <p:grpSp>
        <p:nvGrpSpPr>
          <p:cNvPr id="11" name="Group 10"/>
          <p:cNvGrpSpPr/>
          <p:nvPr/>
        </p:nvGrpSpPr>
        <p:grpSpPr>
          <a:xfrm>
            <a:off x="2020824" y="2060448"/>
            <a:ext cx="6905919" cy="981707"/>
            <a:chOff x="2751424" y="1532893"/>
            <a:chExt cx="6181648" cy="981707"/>
          </a:xfrm>
        </p:grpSpPr>
        <p:sp>
          <p:nvSpPr>
            <p:cNvPr id="4" name="Rectangle 3"/>
            <p:cNvSpPr/>
            <p:nvPr/>
          </p:nvSpPr>
          <p:spPr>
            <a:xfrm>
              <a:off x="2751424" y="1600198"/>
              <a:ext cx="6181648"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2" name="67Text"/>
            <p:cNvSpPr txBox="1"/>
            <p:nvPr/>
          </p:nvSpPr>
          <p:spPr>
            <a:xfrm>
              <a:off x="7558751" y="1532893"/>
              <a:ext cx="1367086"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1</a:t>
              </a:r>
            </a:p>
          </p:txBody>
        </p:sp>
      </p:grpSp>
      <p:sp>
        <p:nvSpPr>
          <p:cNvPr id="121" name="TextBox 44"/>
          <p:cNvSpPr txBox="1"/>
          <p:nvPr/>
        </p:nvSpPr>
        <p:spPr>
          <a:xfrm>
            <a:off x="2057400" y="1716861"/>
            <a:ext cx="821027"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Cell</a:t>
            </a:r>
          </a:p>
        </p:txBody>
      </p:sp>
      <p:cxnSp>
        <p:nvCxnSpPr>
          <p:cNvPr id="117" name="Straight Arrow Connector 116"/>
          <p:cNvCxnSpPr/>
          <p:nvPr/>
        </p:nvCxnSpPr>
        <p:spPr>
          <a:xfrm>
            <a:off x="2020823" y="4866789"/>
            <a:ext cx="6912250" cy="3148"/>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18" name="67Text"/>
          <p:cNvSpPr txBox="1"/>
          <p:nvPr/>
        </p:nvSpPr>
        <p:spPr>
          <a:xfrm>
            <a:off x="7848600" y="4876800"/>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time</a:t>
            </a:r>
          </a:p>
        </p:txBody>
      </p:sp>
      <p:sp>
        <p:nvSpPr>
          <p:cNvPr id="94" name="67Text"/>
          <p:cNvSpPr txBox="1"/>
          <p:nvPr/>
        </p:nvSpPr>
        <p:spPr>
          <a:xfrm rot="16200000">
            <a:off x="378611" y="3273143"/>
            <a:ext cx="2742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123" name="Straight Arrow Connector 122"/>
          <p:cNvCxnSpPr/>
          <p:nvPr/>
        </p:nvCxnSpPr>
        <p:spPr>
          <a:xfrm flipH="1" flipV="1">
            <a:off x="2020823" y="1822955"/>
            <a:ext cx="1" cy="3046982"/>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43" name="TextBox 44"/>
          <p:cNvSpPr txBox="1"/>
          <p:nvPr/>
        </p:nvSpPr>
        <p:spPr>
          <a:xfrm>
            <a:off x="2027857" y="3485196"/>
            <a:ext cx="2848943"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Sense-Amplifier</a:t>
            </a:r>
          </a:p>
        </p:txBody>
      </p:sp>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Charge over Time</a:t>
            </a:r>
          </a:p>
        </p:txBody>
      </p:sp>
      <p:grpSp>
        <p:nvGrpSpPr>
          <p:cNvPr id="64" name="Group 63"/>
          <p:cNvGrpSpPr/>
          <p:nvPr/>
        </p:nvGrpSpPr>
        <p:grpSpPr>
          <a:xfrm>
            <a:off x="2971800" y="2590800"/>
            <a:ext cx="1646718" cy="907533"/>
            <a:chOff x="3644559" y="2115894"/>
            <a:chExt cx="1646718" cy="907533"/>
          </a:xfrm>
        </p:grpSpPr>
        <p:cxnSp>
          <p:nvCxnSpPr>
            <p:cNvPr id="130" name="Straight Arrow Connector 129"/>
            <p:cNvCxnSpPr/>
            <p:nvPr/>
          </p:nvCxnSpPr>
          <p:spPr>
            <a:xfrm>
              <a:off x="3644559" y="2115894"/>
              <a:ext cx="1646718" cy="522391"/>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3648800" y="2788026"/>
              <a:ext cx="1642477" cy="235401"/>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2027879" y="2590800"/>
            <a:ext cx="925633" cy="903652"/>
            <a:chOff x="2733751" y="1688418"/>
            <a:chExt cx="925633" cy="903652"/>
          </a:xfrm>
        </p:grpSpPr>
        <p:cxnSp>
          <p:nvCxnSpPr>
            <p:cNvPr id="125" name="Straight Arrow Connector 124"/>
            <p:cNvCxnSpPr/>
            <p:nvPr/>
          </p:nvCxnSpPr>
          <p:spPr>
            <a:xfrm>
              <a:off x="2744984" y="1688418"/>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2733751" y="2592070"/>
              <a:ext cx="911353" cy="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618518" y="2145963"/>
            <a:ext cx="1867094" cy="1116969"/>
            <a:chOff x="4565094" y="1579885"/>
            <a:chExt cx="1867094" cy="1116969"/>
          </a:xfrm>
        </p:grpSpPr>
        <p:cxnSp>
          <p:nvCxnSpPr>
            <p:cNvPr id="139" name="Straight Arrow Connector 138"/>
            <p:cNvCxnSpPr/>
            <p:nvPr/>
          </p:nvCxnSpPr>
          <p:spPr>
            <a:xfrm flipV="1">
              <a:off x="4565094" y="1579885"/>
              <a:ext cx="1867094" cy="1116969"/>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4565095" y="1582172"/>
              <a:ext cx="1856932" cy="97142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71" name="67Text"/>
          <p:cNvSpPr txBox="1"/>
          <p:nvPr/>
        </p:nvSpPr>
        <p:spPr>
          <a:xfrm>
            <a:off x="2949395" y="4879064"/>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Sensing</a:t>
            </a:r>
          </a:p>
        </p:txBody>
      </p:sp>
      <p:cxnSp>
        <p:nvCxnSpPr>
          <p:cNvPr id="72" name="Straight Arrow Connector 71"/>
          <p:cNvCxnSpPr/>
          <p:nvPr/>
        </p:nvCxnSpPr>
        <p:spPr>
          <a:xfrm flipH="1">
            <a:off x="4572000" y="4796330"/>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6" name="67Text"/>
          <p:cNvSpPr txBox="1"/>
          <p:nvPr/>
        </p:nvSpPr>
        <p:spPr>
          <a:xfrm>
            <a:off x="4854395" y="4866789"/>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Restore</a:t>
            </a:r>
          </a:p>
        </p:txBody>
      </p:sp>
      <p:cxnSp>
        <p:nvCxnSpPr>
          <p:cNvPr id="85" name="Straight Arrow Connector 84"/>
          <p:cNvCxnSpPr/>
          <p:nvPr/>
        </p:nvCxnSpPr>
        <p:spPr>
          <a:xfrm>
            <a:off x="6629400" y="4796838"/>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609600" y="189945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1" name="Straight Connector 100"/>
          <p:cNvCxnSpPr>
            <a:stCxn id="169" idx="0"/>
            <a:endCxn id="86" idx="4"/>
          </p:cNvCxnSpPr>
          <p:nvPr/>
        </p:nvCxnSpPr>
        <p:spPr>
          <a:xfrm flipH="1" flipV="1">
            <a:off x="838200" y="2356659"/>
            <a:ext cx="6322" cy="1072341"/>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2" name="DRAM"/>
          <p:cNvSpPr/>
          <p:nvPr/>
        </p:nvSpPr>
        <p:spPr>
          <a:xfrm>
            <a:off x="614615" y="3429000"/>
            <a:ext cx="457200" cy="533400"/>
          </a:xfrm>
          <a:prstGeom prst="roundRect">
            <a:avLst>
              <a:gd name="adj" fmla="val 11319"/>
            </a:avLst>
          </a:prstGeom>
          <a:no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621030" y="1910889"/>
            <a:ext cx="438912" cy="438912"/>
          </a:xfrm>
          <a:prstGeom prst="ellipse">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Down Arrow 156"/>
          <p:cNvSpPr/>
          <p:nvPr/>
        </p:nvSpPr>
        <p:spPr>
          <a:xfrm>
            <a:off x="689609" y="2375200"/>
            <a:ext cx="301752" cy="1046941"/>
          </a:xfrm>
          <a:prstGeom prst="downArrow">
            <a:avLst>
              <a:gd name="adj1" fmla="val 50000"/>
              <a:gd name="adj2" fmla="val 125000"/>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Down Arrow 158"/>
          <p:cNvSpPr/>
          <p:nvPr/>
        </p:nvSpPr>
        <p:spPr>
          <a:xfrm rot="10800000">
            <a:off x="691514" y="2375199"/>
            <a:ext cx="301752" cy="1053736"/>
          </a:xfrm>
          <a:prstGeom prst="downArrow">
            <a:avLst>
              <a:gd name="adj1" fmla="val 50000"/>
              <a:gd name="adj2" fmla="val 125000"/>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67" name="Straight Connector 166"/>
          <p:cNvCxnSpPr>
            <a:endCxn id="86" idx="0"/>
          </p:cNvCxnSpPr>
          <p:nvPr/>
        </p:nvCxnSpPr>
        <p:spPr>
          <a:xfrm>
            <a:off x="838200" y="1821576"/>
            <a:ext cx="0" cy="77883"/>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56" name="67Text"/>
          <p:cNvSpPr txBox="1"/>
          <p:nvPr/>
        </p:nvSpPr>
        <p:spPr>
          <a:xfrm>
            <a:off x="359664" y="1224149"/>
            <a:ext cx="9749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Cell</a:t>
            </a:r>
          </a:p>
        </p:txBody>
      </p:sp>
      <p:sp>
        <p:nvSpPr>
          <p:cNvPr id="58" name="67Text"/>
          <p:cNvSpPr txBox="1"/>
          <p:nvPr/>
        </p:nvSpPr>
        <p:spPr>
          <a:xfrm>
            <a:off x="-718946" y="4166379"/>
            <a:ext cx="3004946"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Sense</a:t>
            </a:r>
            <a:endParaRPr kumimoji="0" lang="tr-TR"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Amplifier</a:t>
            </a:r>
          </a:p>
        </p:txBody>
      </p:sp>
      <p:sp>
        <p:nvSpPr>
          <p:cNvPr id="62" name="67Text"/>
          <p:cNvSpPr txBox="1"/>
          <p:nvPr/>
        </p:nvSpPr>
        <p:spPr>
          <a:xfrm>
            <a:off x="6524260" y="4883666"/>
            <a:ext cx="1781540"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Precharge</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5" name="Group 4"/>
          <p:cNvGrpSpPr/>
          <p:nvPr/>
        </p:nvGrpSpPr>
        <p:grpSpPr>
          <a:xfrm>
            <a:off x="6485612" y="2145963"/>
            <a:ext cx="971304" cy="1239630"/>
            <a:chOff x="6485612" y="1383963"/>
            <a:chExt cx="971304" cy="1239630"/>
          </a:xfrm>
        </p:grpSpPr>
        <p:cxnSp>
          <p:nvCxnSpPr>
            <p:cNvPr id="74" name="Straight Arrow Connector 73"/>
            <p:cNvCxnSpPr/>
            <p:nvPr/>
          </p:nvCxnSpPr>
          <p:spPr>
            <a:xfrm>
              <a:off x="6485612" y="1385846"/>
              <a:ext cx="971304" cy="1237747"/>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485612" y="1383963"/>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4876800"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R/W</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8" name="Rectangle 47"/>
          <p:cNvSpPr/>
          <p:nvPr/>
        </p:nvSpPr>
        <p:spPr>
          <a:xfrm>
            <a:off x="2551176"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 name="Rectangle 48"/>
          <p:cNvSpPr/>
          <p:nvPr/>
        </p:nvSpPr>
        <p:spPr>
          <a:xfrm>
            <a:off x="6230112"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54" name="Straight Arrow Connector 53"/>
          <p:cNvCxnSpPr/>
          <p:nvPr/>
        </p:nvCxnSpPr>
        <p:spPr>
          <a:xfrm>
            <a:off x="2057400" y="2766719"/>
            <a:ext cx="6438900" cy="0"/>
          </a:xfrm>
          <a:prstGeom prst="straightConnector1">
            <a:avLst/>
          </a:prstGeom>
          <a:ln w="38100" cap="rnd">
            <a:solidFill>
              <a:srgbClr val="FF0066"/>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569944" y="1600200"/>
            <a:ext cx="344642" cy="1166519"/>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59" name="67Text"/>
          <p:cNvSpPr txBox="1"/>
          <p:nvPr/>
        </p:nvSpPr>
        <p:spPr>
          <a:xfrm>
            <a:off x="6807767" y="867771"/>
            <a:ext cx="2183833" cy="730165"/>
          </a:xfrm>
          <a:prstGeom prst="rect">
            <a:avLst/>
          </a:prstGeom>
          <a:noFill/>
          <a:ln w="19050">
            <a:solidFill>
              <a:srgbClr val="FF0066"/>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 Level</a:t>
            </a:r>
            <a:endPar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60" name="Straight Arrow Connector 59"/>
          <p:cNvCxnSpPr>
            <a:stCxn id="48" idx="3"/>
          </p:cNvCxnSpPr>
          <p:nvPr/>
        </p:nvCxnSpPr>
        <p:spPr>
          <a:xfrm>
            <a:off x="3397257" y="5719230"/>
            <a:ext cx="1479543"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6" name="67Text"/>
          <p:cNvSpPr txBox="1"/>
          <p:nvPr/>
        </p:nvSpPr>
        <p:spPr>
          <a:xfrm>
            <a:off x="3547872" y="5338207"/>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tRCD</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67" name="Straight Arrow Connector 66"/>
          <p:cNvCxnSpPr/>
          <p:nvPr/>
        </p:nvCxnSpPr>
        <p:spPr>
          <a:xfrm>
            <a:off x="3048000" y="6400800"/>
            <a:ext cx="3846690"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8" name="67Text"/>
          <p:cNvSpPr txBox="1"/>
          <p:nvPr/>
        </p:nvSpPr>
        <p:spPr>
          <a:xfrm>
            <a:off x="4343400" y="6022064"/>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tRAS</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55" name="Straight Arrow Connector 54"/>
          <p:cNvCxnSpPr/>
          <p:nvPr/>
        </p:nvCxnSpPr>
        <p:spPr>
          <a:xfrm flipH="1">
            <a:off x="2971800" y="4793929"/>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5272034" y="2645664"/>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6466211" y="2052220"/>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3" name="Straight Arrow Connector 72"/>
          <p:cNvCxnSpPr>
            <a:stCxn id="69" idx="1"/>
          </p:cNvCxnSpPr>
          <p:nvPr/>
        </p:nvCxnSpPr>
        <p:spPr>
          <a:xfrm flipH="1" flipV="1">
            <a:off x="4093375" y="1644566"/>
            <a:ext cx="1207374" cy="1032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70" idx="1"/>
            <a:endCxn id="79" idx="2"/>
          </p:cNvCxnSpPr>
          <p:nvPr/>
        </p:nvCxnSpPr>
        <p:spPr>
          <a:xfrm flipH="1" flipV="1">
            <a:off x="5446746" y="1644565"/>
            <a:ext cx="1048180" cy="439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67Text"/>
          <p:cNvSpPr txBox="1"/>
          <p:nvPr/>
        </p:nvSpPr>
        <p:spPr>
          <a:xfrm>
            <a:off x="2235767" y="914400"/>
            <a:ext cx="2183833"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Access</a:t>
            </a:r>
          </a:p>
        </p:txBody>
      </p:sp>
      <p:sp>
        <p:nvSpPr>
          <p:cNvPr id="79" name="67Text"/>
          <p:cNvSpPr txBox="1"/>
          <p:nvPr/>
        </p:nvSpPr>
        <p:spPr>
          <a:xfrm>
            <a:off x="4663379" y="914400"/>
            <a:ext cx="1566734"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Precharge</a:t>
            </a:r>
          </a:p>
        </p:txBody>
      </p:sp>
    </p:spTree>
    <p:extLst>
      <p:ext uri="{BB962C8B-B14F-4D97-AF65-F5344CB8AC3E}">
        <p14:creationId xmlns:p14="http://schemas.microsoft.com/office/powerpoint/2010/main" val="543773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1000"/>
                                        <p:tgtEl>
                                          <p:spTgt spid="6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par>
                                <p:cTn id="30" presetID="22" presetClass="exit" presetSubtype="1" fill="hold" grpId="0" nodeType="withEffect">
                                  <p:stCondLst>
                                    <p:cond delay="0"/>
                                  </p:stCondLst>
                                  <p:childTnLst>
                                    <p:animEffect transition="out" filter="wipe(up)">
                                      <p:cBhvr>
                                        <p:cTn id="31" dur="500"/>
                                        <p:tgtEl>
                                          <p:spTgt spid="148"/>
                                        </p:tgtEl>
                                      </p:cBhvr>
                                    </p:animEffect>
                                    <p:set>
                                      <p:cBhvr>
                                        <p:cTn id="32" dur="1" fill="hold">
                                          <p:stCondLst>
                                            <p:cond delay="499"/>
                                          </p:stCondLst>
                                        </p:cTn>
                                        <p:tgtEl>
                                          <p:spTgt spid="148"/>
                                        </p:tgtEl>
                                        <p:attrNameLst>
                                          <p:attrName>style.visibility</p:attrName>
                                        </p:attrNameLst>
                                      </p:cBhvr>
                                      <p:to>
                                        <p:strVal val="hidden"/>
                                      </p:to>
                                    </p:set>
                                  </p:childTnLst>
                                </p:cTn>
                              </p:par>
                              <p:par>
                                <p:cTn id="33" presetID="22" presetClass="entr" presetSubtype="1" fill="hold" grpId="0" nodeType="with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wipe(up)">
                                      <p:cBhvr>
                                        <p:cTn id="35" dur="500"/>
                                        <p:tgtEl>
                                          <p:spTgt spid="157"/>
                                        </p:tgtEl>
                                      </p:cBhvr>
                                    </p:animEffect>
                                  </p:childTnLst>
                                </p:cTn>
                              </p:par>
                              <p:par>
                                <p:cTn id="36" presetID="22" presetClass="exit" presetSubtype="1" fill="hold" grpId="1" nodeType="withEffect">
                                  <p:stCondLst>
                                    <p:cond delay="500"/>
                                  </p:stCondLst>
                                  <p:childTnLst>
                                    <p:animEffect transition="out" filter="wipe(up)">
                                      <p:cBhvr>
                                        <p:cTn id="37" dur="500"/>
                                        <p:tgtEl>
                                          <p:spTgt spid="157"/>
                                        </p:tgtEl>
                                      </p:cBhvr>
                                    </p:animEffect>
                                    <p:set>
                                      <p:cBhvr>
                                        <p:cTn id="38" dur="1" fill="hold">
                                          <p:stCondLst>
                                            <p:cond delay="499"/>
                                          </p:stCondLst>
                                        </p:cTn>
                                        <p:tgtEl>
                                          <p:spTgt spid="157"/>
                                        </p:tgtEl>
                                        <p:attrNameLst>
                                          <p:attrName>style.visibility</p:attrName>
                                        </p:attrNameLst>
                                      </p:cBhvr>
                                      <p:to>
                                        <p:strVal val="hidden"/>
                                      </p:to>
                                    </p:set>
                                  </p:childTnLst>
                                </p:cTn>
                              </p:par>
                              <p:par>
                                <p:cTn id="39" presetID="22" presetClass="entr" presetSubtype="4" fill="hold" grpId="0" nodeType="withEffect">
                                  <p:stCondLst>
                                    <p:cond delay="500"/>
                                  </p:stCondLst>
                                  <p:childTnLst>
                                    <p:set>
                                      <p:cBhvr>
                                        <p:cTn id="40" dur="1" fill="hold">
                                          <p:stCondLst>
                                            <p:cond delay="0"/>
                                          </p:stCondLst>
                                        </p:cTn>
                                        <p:tgtEl>
                                          <p:spTgt spid="168"/>
                                        </p:tgtEl>
                                        <p:attrNameLst>
                                          <p:attrName>style.visibility</p:attrName>
                                        </p:attrNameLst>
                                      </p:cBhvr>
                                      <p:to>
                                        <p:strVal val="visible"/>
                                      </p:to>
                                    </p:set>
                                    <p:animEffect transition="in" filter="wipe(down)">
                                      <p:cBhvr>
                                        <p:cTn id="41" dur="500"/>
                                        <p:tgtEl>
                                          <p:spTgt spid="168"/>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left)">
                                      <p:cBhvr>
                                        <p:cTn id="55" dur="1500"/>
                                        <p:tgtEl>
                                          <p:spTgt spid="6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69"/>
                                        </p:tgtEl>
                                        <p:attrNameLst>
                                          <p:attrName>style.visibility</p:attrName>
                                        </p:attrNameLst>
                                      </p:cBhvr>
                                      <p:to>
                                        <p:strVal val="visible"/>
                                      </p:to>
                                    </p:set>
                                    <p:animEffect transition="in" filter="wipe(down)">
                                      <p:cBhvr>
                                        <p:cTn id="58" dur="500"/>
                                        <p:tgtEl>
                                          <p:spTgt spid="169"/>
                                        </p:tgtEl>
                                      </p:cBhvr>
                                    </p:animEffect>
                                  </p:childTnLst>
                                </p:cTn>
                              </p:par>
                              <p:par>
                                <p:cTn id="59" presetID="22" presetClass="entr" presetSubtype="4" fill="hold" grpId="0" nodeType="withEffect">
                                  <p:stCondLst>
                                    <p:cond delay="500"/>
                                  </p:stCondLst>
                                  <p:childTnLst>
                                    <p:set>
                                      <p:cBhvr>
                                        <p:cTn id="60" dur="1" fill="hold">
                                          <p:stCondLst>
                                            <p:cond delay="0"/>
                                          </p:stCondLst>
                                        </p:cTn>
                                        <p:tgtEl>
                                          <p:spTgt spid="159"/>
                                        </p:tgtEl>
                                        <p:attrNameLst>
                                          <p:attrName>style.visibility</p:attrName>
                                        </p:attrNameLst>
                                      </p:cBhvr>
                                      <p:to>
                                        <p:strVal val="visible"/>
                                      </p:to>
                                    </p:set>
                                    <p:animEffect transition="in" filter="wipe(down)">
                                      <p:cBhvr>
                                        <p:cTn id="61" dur="500"/>
                                        <p:tgtEl>
                                          <p:spTgt spid="159"/>
                                        </p:tgtEl>
                                      </p:cBhvr>
                                    </p:animEffect>
                                  </p:childTnLst>
                                </p:cTn>
                              </p:par>
                              <p:par>
                                <p:cTn id="62" presetID="22" presetClass="exit" presetSubtype="4" fill="hold" grpId="1" nodeType="withEffect">
                                  <p:stCondLst>
                                    <p:cond delay="1000"/>
                                  </p:stCondLst>
                                  <p:childTnLst>
                                    <p:animEffect transition="out" filter="wipe(down)">
                                      <p:cBhvr>
                                        <p:cTn id="63" dur="500"/>
                                        <p:tgtEl>
                                          <p:spTgt spid="159"/>
                                        </p:tgtEl>
                                      </p:cBhvr>
                                    </p:animEffect>
                                    <p:set>
                                      <p:cBhvr>
                                        <p:cTn id="64" dur="1" fill="hold">
                                          <p:stCondLst>
                                            <p:cond delay="499"/>
                                          </p:stCondLst>
                                        </p:cTn>
                                        <p:tgtEl>
                                          <p:spTgt spid="159"/>
                                        </p:tgtEl>
                                        <p:attrNameLst>
                                          <p:attrName>style.visibility</p:attrName>
                                        </p:attrNameLst>
                                      </p:cBhvr>
                                      <p:to>
                                        <p:strVal val="hidden"/>
                                      </p:to>
                                    </p:set>
                                  </p:childTnLst>
                                </p:cTn>
                              </p:par>
                              <p:par>
                                <p:cTn id="65" presetID="22" presetClass="entr" presetSubtype="4" fill="hold" grpId="1" nodeType="withEffect">
                                  <p:stCondLst>
                                    <p:cond delay="1000"/>
                                  </p:stCondLst>
                                  <p:childTnLst>
                                    <p:set>
                                      <p:cBhvr>
                                        <p:cTn id="66" dur="1" fill="hold">
                                          <p:stCondLst>
                                            <p:cond delay="0"/>
                                          </p:stCondLst>
                                        </p:cTn>
                                        <p:tgtEl>
                                          <p:spTgt spid="148"/>
                                        </p:tgtEl>
                                        <p:attrNameLst>
                                          <p:attrName>style.visibility</p:attrName>
                                        </p:attrNameLst>
                                      </p:cBhvr>
                                      <p:to>
                                        <p:strVal val="visible"/>
                                      </p:to>
                                    </p:set>
                                    <p:animEffect transition="in" filter="wipe(down)">
                                      <p:cBhvr>
                                        <p:cTn id="67" dur="500"/>
                                        <p:tgtEl>
                                          <p:spTgt spid="148"/>
                                        </p:tgtEl>
                                      </p:cBhvr>
                                    </p:animEffect>
                                  </p:childTnLst>
                                </p:cTn>
                              </p:par>
                            </p:childTnLst>
                          </p:cTn>
                        </p:par>
                        <p:par>
                          <p:cTn id="68" fill="hold">
                            <p:stCondLst>
                              <p:cond delay="1500"/>
                            </p:stCondLst>
                            <p:childTnLst>
                              <p:par>
                                <p:cTn id="69" presetID="1" presetClass="entr" presetSubtype="0"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par>
                          <p:cTn id="71" fill="hold">
                            <p:stCondLst>
                              <p:cond delay="1500"/>
                            </p:stCondLst>
                            <p:childTnLst>
                              <p:par>
                                <p:cTn id="72" presetID="1" presetClass="entr" presetSubtype="0" fill="hold" nodeType="afterEffect">
                                  <p:stCondLst>
                                    <p:cond delay="0"/>
                                  </p:stCondLst>
                                  <p:childTnLst>
                                    <p:set>
                                      <p:cBhvr>
                                        <p:cTn id="73" dur="1" fill="hold">
                                          <p:stCondLst>
                                            <p:cond delay="0"/>
                                          </p:stCondLst>
                                        </p:cTn>
                                        <p:tgtEl>
                                          <p:spTgt spid="8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par>
                                <p:cTn id="79" presetID="10" presetClass="entr" presetSubtype="0" fill="hold" nodeType="with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fade">
                                      <p:cBhvr>
                                        <p:cTn id="84" dur="500"/>
                                        <p:tgtEl>
                                          <p:spTgt spid="7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wipe(left)">
                                      <p:cBhvr>
                                        <p:cTn id="93" dur="500"/>
                                        <p:tgtEl>
                                          <p:spTgt spid="66"/>
                                        </p:tgtEl>
                                      </p:cBhvr>
                                    </p:animEffect>
                                  </p:childTnLst>
                                </p:cTn>
                              </p:par>
                              <p:par>
                                <p:cTn id="94" presetID="22" presetClass="entr" presetSubtype="8"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wipe(left)">
                                      <p:cBhvr>
                                        <p:cTn id="96" dur="500"/>
                                        <p:tgtEl>
                                          <p:spTgt spid="6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fade">
                                      <p:cBhvr>
                                        <p:cTn id="101" dur="500"/>
                                        <p:tgtEl>
                                          <p:spTgt spid="79"/>
                                        </p:tgtEl>
                                      </p:cBhvr>
                                    </p:animEffect>
                                  </p:childTnLst>
                                </p:cTn>
                              </p:par>
                              <p:par>
                                <p:cTn id="102" presetID="10" presetClass="entr" presetSubtype="0" fill="hold"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fade">
                                      <p:cBhvr>
                                        <p:cTn id="104" dur="500"/>
                                        <p:tgtEl>
                                          <p:spTgt spid="7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fade">
                                      <p:cBhvr>
                                        <p:cTn id="107" dur="500"/>
                                        <p:tgtEl>
                                          <p:spTgt spid="70"/>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62"/>
                                        </p:tgtEl>
                                        <p:attrNameLst>
                                          <p:attrName>style.visibility</p:attrName>
                                        </p:attrNameLst>
                                      </p:cBhvr>
                                      <p:to>
                                        <p:strVal val="visible"/>
                                      </p:to>
                                    </p:set>
                                  </p:childTnLst>
                                </p:cTn>
                              </p:par>
                              <p:par>
                                <p:cTn id="112" presetID="22" presetClass="entr" presetSubtype="8" fill="hold"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wipe(left)">
                                      <p:cBhvr>
                                        <p:cTn id="114" dur="1000"/>
                                        <p:tgtEl>
                                          <p:spTgt spid="5"/>
                                        </p:tgtEl>
                                      </p:cBhvr>
                                    </p:animEffect>
                                  </p:childTnLst>
                                </p:cTn>
                              </p:par>
                              <p:par>
                                <p:cTn id="115" presetID="22" presetClass="exit" presetSubtype="1" fill="hold" grpId="1" nodeType="withEffect">
                                  <p:stCondLst>
                                    <p:cond delay="0"/>
                                  </p:stCondLst>
                                  <p:childTnLst>
                                    <p:animEffect transition="out" filter="wipe(up)">
                                      <p:cBhvr>
                                        <p:cTn id="116" dur="500"/>
                                        <p:tgtEl>
                                          <p:spTgt spid="169"/>
                                        </p:tgtEl>
                                      </p:cBhvr>
                                    </p:animEffect>
                                    <p:set>
                                      <p:cBhvr>
                                        <p:cTn id="117" dur="1" fill="hold">
                                          <p:stCondLst>
                                            <p:cond delay="499"/>
                                          </p:stCondLst>
                                        </p:cTn>
                                        <p:tgtEl>
                                          <p:spTgt spid="169"/>
                                        </p:tgtEl>
                                        <p:attrNameLst>
                                          <p:attrName>style.visibility</p:attrName>
                                        </p:attrNameLst>
                                      </p:cBhvr>
                                      <p:to>
                                        <p:strVal val="hidden"/>
                                      </p:to>
                                    </p:set>
                                  </p:childTnLst>
                                </p:cTn>
                              </p:par>
                              <p:par>
                                <p:cTn id="118" presetID="22" presetClass="exit" presetSubtype="1" fill="hold" grpId="1" nodeType="withEffect">
                                  <p:stCondLst>
                                    <p:cond delay="400"/>
                                  </p:stCondLst>
                                  <p:childTnLst>
                                    <p:animEffect transition="out" filter="wipe(up)">
                                      <p:cBhvr>
                                        <p:cTn id="119" dur="500"/>
                                        <p:tgtEl>
                                          <p:spTgt spid="168"/>
                                        </p:tgtEl>
                                      </p:cBhvr>
                                    </p:animEffect>
                                    <p:set>
                                      <p:cBhvr>
                                        <p:cTn id="120" dur="1" fill="hold">
                                          <p:stCondLst>
                                            <p:cond delay="499"/>
                                          </p:stCondLst>
                                        </p:cTn>
                                        <p:tgtEl>
                                          <p:spTgt spid="168"/>
                                        </p:tgtEl>
                                        <p:attrNameLst>
                                          <p:attrName>style.visibility</p:attrName>
                                        </p:attrNameLst>
                                      </p:cBhvr>
                                      <p:to>
                                        <p:strVal val="hidden"/>
                                      </p:to>
                                    </p:set>
                                  </p:childTnLst>
                                </p:cTn>
                              </p:par>
                              <p:par>
                                <p:cTn id="121" presetID="22" presetClass="entr" presetSubtype="8"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wipe(left)">
                                      <p:cBhvr>
                                        <p:cTn id="123" dur="500"/>
                                        <p:tgtEl>
                                          <p:spTgt spid="49"/>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wipe(left)">
                                      <p:cBhvr>
                                        <p:cTn id="128" dur="500"/>
                                        <p:tgtEl>
                                          <p:spTgt spid="68"/>
                                        </p:tgtEl>
                                      </p:cBhvr>
                                    </p:animEffect>
                                  </p:childTnLst>
                                </p:cTn>
                              </p:par>
                              <p:par>
                                <p:cTn id="129" presetID="22" presetClass="entr" presetSubtype="8" fill="hold"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wipe(left)">
                                      <p:cBhvr>
                                        <p:cTn id="1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8" grpId="1" animBg="1"/>
      <p:bldP spid="169" grpId="0" animBg="1"/>
      <p:bldP spid="169" grpId="1" animBg="1"/>
      <p:bldP spid="121" grpId="0"/>
      <p:bldP spid="43" grpId="0"/>
      <p:bldP spid="71" grpId="0"/>
      <p:bldP spid="76" grpId="0"/>
      <p:bldP spid="148" grpId="0" animBg="1"/>
      <p:bldP spid="148" grpId="1" animBg="1"/>
      <p:bldP spid="157" grpId="0" animBg="1"/>
      <p:bldP spid="157" grpId="1" animBg="1"/>
      <p:bldP spid="159" grpId="0" animBg="1"/>
      <p:bldP spid="159" grpId="1" animBg="1"/>
      <p:bldP spid="62" grpId="0"/>
      <p:bldP spid="47" grpId="0" animBg="1"/>
      <p:bldP spid="48" grpId="0" animBg="1"/>
      <p:bldP spid="49" grpId="0" animBg="1"/>
      <p:bldP spid="59" grpId="0" animBg="1"/>
      <p:bldP spid="66" grpId="0"/>
      <p:bldP spid="68" grpId="0"/>
      <p:bldP spid="69" grpId="0" animBg="1"/>
      <p:bldP spid="70" grpId="0" animBg="1"/>
      <p:bldP spid="78" grpId="0" animBg="1"/>
      <p:bldP spid="7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60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Accessing Highly-charged Rows</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grpSp>
        <p:nvGrpSpPr>
          <p:cNvPr id="41" name="Group 40"/>
          <p:cNvGrpSpPr/>
          <p:nvPr/>
        </p:nvGrpSpPr>
        <p:grpSpPr>
          <a:xfrm>
            <a:off x="685801" y="3955534"/>
            <a:ext cx="8301152" cy="921266"/>
            <a:chOff x="2743849" y="3427979"/>
            <a:chExt cx="6243104" cy="921266"/>
          </a:xfrm>
        </p:grpSpPr>
        <p:sp>
          <p:nvSpPr>
            <p:cNvPr id="45" name="Rectangle 44"/>
            <p:cNvSpPr/>
            <p:nvPr/>
          </p:nvSpPr>
          <p:spPr>
            <a:xfrm>
              <a:off x="2743849" y="3427979"/>
              <a:ext cx="6189223"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6" name="67Text"/>
            <p:cNvSpPr txBox="1"/>
            <p:nvPr/>
          </p:nvSpPr>
          <p:spPr>
            <a:xfrm>
              <a:off x="7634774" y="3434845"/>
              <a:ext cx="1352179"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0</a:t>
              </a:r>
            </a:p>
          </p:txBody>
        </p:sp>
      </p:grpSp>
      <p:grpSp>
        <p:nvGrpSpPr>
          <p:cNvPr id="47" name="Group 46"/>
          <p:cNvGrpSpPr/>
          <p:nvPr/>
        </p:nvGrpSpPr>
        <p:grpSpPr>
          <a:xfrm>
            <a:off x="685801" y="2127753"/>
            <a:ext cx="8229599" cy="920247"/>
            <a:chOff x="2751424" y="1600198"/>
            <a:chExt cx="6235662" cy="920247"/>
          </a:xfrm>
        </p:grpSpPr>
        <p:sp>
          <p:nvSpPr>
            <p:cNvPr id="48" name="Rectangle 47"/>
            <p:cNvSpPr/>
            <p:nvPr/>
          </p:nvSpPr>
          <p:spPr>
            <a:xfrm>
              <a:off x="2751424" y="1600198"/>
              <a:ext cx="6181648"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9" name="67Text"/>
            <p:cNvSpPr txBox="1"/>
            <p:nvPr/>
          </p:nvSpPr>
          <p:spPr>
            <a:xfrm>
              <a:off x="7620000" y="1606045"/>
              <a:ext cx="1367086"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1</a:t>
              </a:r>
            </a:p>
          </p:txBody>
        </p:sp>
      </p:grpSp>
      <p:sp>
        <p:nvSpPr>
          <p:cNvPr id="50" name="TextBox 44"/>
          <p:cNvSpPr txBox="1"/>
          <p:nvPr/>
        </p:nvSpPr>
        <p:spPr>
          <a:xfrm>
            <a:off x="838200" y="1716861"/>
            <a:ext cx="821027"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Cell</a:t>
            </a:r>
          </a:p>
        </p:txBody>
      </p:sp>
      <p:cxnSp>
        <p:nvCxnSpPr>
          <p:cNvPr id="51" name="Straight Arrow Connector 50"/>
          <p:cNvCxnSpPr/>
          <p:nvPr/>
        </p:nvCxnSpPr>
        <p:spPr>
          <a:xfrm flipV="1">
            <a:off x="680004" y="4869937"/>
            <a:ext cx="8253069" cy="13729"/>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2" name="67Text"/>
          <p:cNvSpPr txBox="1"/>
          <p:nvPr/>
        </p:nvSpPr>
        <p:spPr>
          <a:xfrm>
            <a:off x="7848600" y="4876800"/>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time</a:t>
            </a:r>
          </a:p>
        </p:txBody>
      </p:sp>
      <p:sp>
        <p:nvSpPr>
          <p:cNvPr id="53" name="67Text"/>
          <p:cNvSpPr txBox="1"/>
          <p:nvPr/>
        </p:nvSpPr>
        <p:spPr>
          <a:xfrm rot="16200000">
            <a:off x="-916789" y="3273143"/>
            <a:ext cx="2742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54" name="Straight Arrow Connector 53"/>
          <p:cNvCxnSpPr/>
          <p:nvPr/>
        </p:nvCxnSpPr>
        <p:spPr>
          <a:xfrm flipH="1" flipV="1">
            <a:off x="685800" y="1822955"/>
            <a:ext cx="1" cy="3046982"/>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5" name="TextBox 44"/>
          <p:cNvSpPr txBox="1"/>
          <p:nvPr/>
        </p:nvSpPr>
        <p:spPr>
          <a:xfrm>
            <a:off x="685800" y="3485196"/>
            <a:ext cx="2848943"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Sense-Amplifier</a:t>
            </a:r>
          </a:p>
        </p:txBody>
      </p:sp>
      <p:sp>
        <p:nvSpPr>
          <p:cNvPr id="69" name="67Text"/>
          <p:cNvSpPr txBox="1"/>
          <p:nvPr/>
        </p:nvSpPr>
        <p:spPr>
          <a:xfrm>
            <a:off x="2438400" y="4879064"/>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Sensing</a:t>
            </a:r>
          </a:p>
        </p:txBody>
      </p:sp>
      <p:cxnSp>
        <p:nvCxnSpPr>
          <p:cNvPr id="70" name="Straight Arrow Connector 69"/>
          <p:cNvCxnSpPr/>
          <p:nvPr/>
        </p:nvCxnSpPr>
        <p:spPr>
          <a:xfrm flipH="1">
            <a:off x="4638165" y="4796330"/>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3" name="67Text"/>
          <p:cNvSpPr txBox="1"/>
          <p:nvPr/>
        </p:nvSpPr>
        <p:spPr>
          <a:xfrm>
            <a:off x="4884572" y="4866789"/>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Restore</a:t>
            </a:r>
          </a:p>
        </p:txBody>
      </p:sp>
      <p:cxnSp>
        <p:nvCxnSpPr>
          <p:cNvPr id="77" name="Straight Arrow Connector 76"/>
          <p:cNvCxnSpPr/>
          <p:nvPr/>
        </p:nvCxnSpPr>
        <p:spPr>
          <a:xfrm>
            <a:off x="6470373" y="4796838"/>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8" name="67Text"/>
          <p:cNvSpPr txBox="1"/>
          <p:nvPr/>
        </p:nvSpPr>
        <p:spPr>
          <a:xfrm>
            <a:off x="6448060" y="4883666"/>
            <a:ext cx="1781540"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Precharge</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19" name="Group 18"/>
          <p:cNvGrpSpPr/>
          <p:nvPr/>
        </p:nvGrpSpPr>
        <p:grpSpPr>
          <a:xfrm>
            <a:off x="685800" y="2115312"/>
            <a:ext cx="4695460" cy="720352"/>
            <a:chOff x="2782710" y="2115312"/>
            <a:chExt cx="4695460" cy="720352"/>
          </a:xfrm>
        </p:grpSpPr>
        <p:cxnSp>
          <p:nvCxnSpPr>
            <p:cNvPr id="89" name="Straight Arrow Connector 88"/>
            <p:cNvCxnSpPr/>
            <p:nvPr/>
          </p:nvCxnSpPr>
          <p:spPr>
            <a:xfrm>
              <a:off x="2782710" y="2145963"/>
              <a:ext cx="914400" cy="0"/>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3717431" y="2148707"/>
              <a:ext cx="681099" cy="676948"/>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4417970" y="2119251"/>
              <a:ext cx="2247893" cy="716413"/>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6668910" y="2115312"/>
              <a:ext cx="809260" cy="0"/>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41560" y="2119251"/>
            <a:ext cx="3827393" cy="1351313"/>
            <a:chOff x="2774373" y="2119251"/>
            <a:chExt cx="3827393" cy="1351313"/>
          </a:xfrm>
        </p:grpSpPr>
        <p:cxnSp>
          <p:nvCxnSpPr>
            <p:cNvPr id="91" name="Straight Arrow Connector 90"/>
            <p:cNvCxnSpPr/>
            <p:nvPr/>
          </p:nvCxnSpPr>
          <p:spPr>
            <a:xfrm flipV="1">
              <a:off x="3737080" y="3134591"/>
              <a:ext cx="758324" cy="328264"/>
            </a:xfrm>
            <a:prstGeom prst="straightConnector1">
              <a:avLst/>
            </a:prstGeom>
            <a:ln w="38100" cap="rnd">
              <a:solidFill>
                <a:srgbClr val="00B050"/>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2774373" y="3470564"/>
              <a:ext cx="911353" cy="0"/>
            </a:xfrm>
            <a:prstGeom prst="straightConnector1">
              <a:avLst/>
            </a:prstGeom>
            <a:ln w="38100" cap="rnd">
              <a:solidFill>
                <a:srgbClr val="00B050"/>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4551633" y="2119251"/>
              <a:ext cx="2050133" cy="992643"/>
            </a:xfrm>
            <a:prstGeom prst="straightConnector1">
              <a:avLst/>
            </a:prstGeom>
            <a:ln w="38100" cap="rnd">
              <a:solidFill>
                <a:srgbClr val="00B050"/>
              </a:solidFill>
              <a:prstDash val="dash"/>
              <a:tailEnd type="none" w="lg" len="med"/>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p:cNvCxnSpPr/>
          <p:nvPr/>
        </p:nvCxnSpPr>
        <p:spPr>
          <a:xfrm flipV="1">
            <a:off x="741560" y="2766719"/>
            <a:ext cx="7259440" cy="2847"/>
          </a:xfrm>
          <a:prstGeom prst="straightConnector1">
            <a:avLst/>
          </a:prstGeom>
          <a:ln w="38100" cap="rnd">
            <a:solidFill>
              <a:srgbClr val="FF0066"/>
            </a:solidFill>
            <a:prstDash val="dash"/>
            <a:tailEnd type="none" w="lg" len="med"/>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810000"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R/W</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ectangle 71"/>
          <p:cNvSpPr/>
          <p:nvPr/>
        </p:nvSpPr>
        <p:spPr>
          <a:xfrm>
            <a:off x="1287519"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ectangle 73"/>
          <p:cNvSpPr/>
          <p:nvPr/>
        </p:nvSpPr>
        <p:spPr>
          <a:xfrm>
            <a:off x="5394438"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75" name="Straight Arrow Connector 74"/>
          <p:cNvCxnSpPr>
            <a:stCxn id="72" idx="3"/>
            <a:endCxn id="71" idx="1"/>
          </p:cNvCxnSpPr>
          <p:nvPr/>
        </p:nvCxnSpPr>
        <p:spPr>
          <a:xfrm>
            <a:off x="2133600" y="5719230"/>
            <a:ext cx="1676400"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6" name="67Text"/>
          <p:cNvSpPr txBox="1"/>
          <p:nvPr/>
        </p:nvSpPr>
        <p:spPr>
          <a:xfrm>
            <a:off x="2414196" y="5317807"/>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tRCD</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82" name="Straight Arrow Connector 81"/>
          <p:cNvCxnSpPr/>
          <p:nvPr/>
        </p:nvCxnSpPr>
        <p:spPr>
          <a:xfrm>
            <a:off x="1676400" y="6400800"/>
            <a:ext cx="4148959"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3" name="67Text"/>
          <p:cNvSpPr txBox="1"/>
          <p:nvPr/>
        </p:nvSpPr>
        <p:spPr>
          <a:xfrm>
            <a:off x="3328596" y="6022064"/>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tRAS</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sp>
        <p:nvSpPr>
          <p:cNvPr id="84" name="Rectangle 83"/>
          <p:cNvSpPr/>
          <p:nvPr/>
        </p:nvSpPr>
        <p:spPr>
          <a:xfrm>
            <a:off x="3810000"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R/W</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5" name="Rectangle 84"/>
          <p:cNvSpPr/>
          <p:nvPr/>
        </p:nvSpPr>
        <p:spPr>
          <a:xfrm>
            <a:off x="5402319" y="5529397"/>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Oval 7"/>
          <p:cNvSpPr/>
          <p:nvPr/>
        </p:nvSpPr>
        <p:spPr>
          <a:xfrm>
            <a:off x="4152900" y="2661820"/>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5486400" y="2052220"/>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7" name="Straight Arrow Connector 86"/>
          <p:cNvCxnSpPr>
            <a:stCxn id="8" idx="0"/>
          </p:cNvCxnSpPr>
          <p:nvPr/>
        </p:nvCxnSpPr>
        <p:spPr>
          <a:xfrm flipH="1" flipV="1">
            <a:off x="3848100" y="1651477"/>
            <a:ext cx="402839" cy="10103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6" idx="7"/>
            <a:endCxn id="98" idx="2"/>
          </p:cNvCxnSpPr>
          <p:nvPr/>
        </p:nvCxnSpPr>
        <p:spPr>
          <a:xfrm flipV="1">
            <a:off x="5653763" y="1644565"/>
            <a:ext cx="1108315" cy="439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1671322" y="4800600"/>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97" name="67Text"/>
          <p:cNvSpPr txBox="1"/>
          <p:nvPr/>
        </p:nvSpPr>
        <p:spPr>
          <a:xfrm>
            <a:off x="2514600" y="914400"/>
            <a:ext cx="2183833"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Access</a:t>
            </a:r>
          </a:p>
        </p:txBody>
      </p:sp>
      <p:sp>
        <p:nvSpPr>
          <p:cNvPr id="98" name="67Text"/>
          <p:cNvSpPr txBox="1"/>
          <p:nvPr/>
        </p:nvSpPr>
        <p:spPr>
          <a:xfrm>
            <a:off x="5436167" y="914400"/>
            <a:ext cx="2651822"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Precharge</a:t>
            </a:r>
          </a:p>
        </p:txBody>
      </p:sp>
      <p:cxnSp>
        <p:nvCxnSpPr>
          <p:cNvPr id="101" name="Straight Arrow Connector 100"/>
          <p:cNvCxnSpPr/>
          <p:nvPr/>
        </p:nvCxnSpPr>
        <p:spPr>
          <a:xfrm flipV="1">
            <a:off x="3254761" y="1638640"/>
            <a:ext cx="216499" cy="1238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4433834" y="2036064"/>
            <a:ext cx="196078" cy="21549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p:cNvSpPr/>
          <p:nvPr/>
        </p:nvSpPr>
        <p:spPr>
          <a:xfrm>
            <a:off x="3156722" y="2661820"/>
            <a:ext cx="196078" cy="21549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2" name="Straight Arrow Connector 101"/>
          <p:cNvCxnSpPr>
            <a:stCxn id="100" idx="7"/>
          </p:cNvCxnSpPr>
          <p:nvPr/>
        </p:nvCxnSpPr>
        <p:spPr>
          <a:xfrm flipV="1">
            <a:off x="4601197" y="1651477"/>
            <a:ext cx="834970" cy="4161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3" name="Group 102"/>
          <p:cNvGrpSpPr/>
          <p:nvPr/>
        </p:nvGrpSpPr>
        <p:grpSpPr>
          <a:xfrm>
            <a:off x="685800" y="2590800"/>
            <a:ext cx="925633" cy="903652"/>
            <a:chOff x="2733751" y="1688418"/>
            <a:chExt cx="925633" cy="903652"/>
          </a:xfrm>
        </p:grpSpPr>
        <p:cxnSp>
          <p:nvCxnSpPr>
            <p:cNvPr id="104" name="Straight Arrow Connector 103"/>
            <p:cNvCxnSpPr/>
            <p:nvPr/>
          </p:nvCxnSpPr>
          <p:spPr>
            <a:xfrm>
              <a:off x="2744984" y="1688418"/>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733751" y="2592070"/>
              <a:ext cx="911353" cy="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1629882" y="2590800"/>
            <a:ext cx="1646718" cy="907533"/>
            <a:chOff x="3644559" y="2115894"/>
            <a:chExt cx="1646718" cy="907533"/>
          </a:xfrm>
        </p:grpSpPr>
        <p:cxnSp>
          <p:nvCxnSpPr>
            <p:cNvPr id="107" name="Straight Arrow Connector 106"/>
            <p:cNvCxnSpPr/>
            <p:nvPr/>
          </p:nvCxnSpPr>
          <p:spPr>
            <a:xfrm>
              <a:off x="3644559" y="2115894"/>
              <a:ext cx="1646718" cy="522391"/>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3648800" y="2788026"/>
              <a:ext cx="1642477" cy="235401"/>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3314506" y="2159966"/>
            <a:ext cx="2324294" cy="1102967"/>
            <a:chOff x="4565094" y="1593888"/>
            <a:chExt cx="2324294" cy="1102967"/>
          </a:xfrm>
        </p:grpSpPr>
        <p:cxnSp>
          <p:nvCxnSpPr>
            <p:cNvPr id="110" name="Straight Arrow Connector 109"/>
            <p:cNvCxnSpPr/>
            <p:nvPr/>
          </p:nvCxnSpPr>
          <p:spPr>
            <a:xfrm flipV="1">
              <a:off x="4565094" y="1593888"/>
              <a:ext cx="2324294" cy="1102967"/>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4565095" y="1593888"/>
              <a:ext cx="2228967" cy="959708"/>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5639046" y="2145963"/>
            <a:ext cx="971304" cy="1239630"/>
            <a:chOff x="6485612" y="1383963"/>
            <a:chExt cx="971304" cy="1239630"/>
          </a:xfrm>
        </p:grpSpPr>
        <p:cxnSp>
          <p:nvCxnSpPr>
            <p:cNvPr id="113" name="Straight Arrow Connector 112"/>
            <p:cNvCxnSpPr/>
            <p:nvPr/>
          </p:nvCxnSpPr>
          <p:spPr>
            <a:xfrm>
              <a:off x="6485612" y="1385846"/>
              <a:ext cx="971304" cy="1237747"/>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6485612" y="1383963"/>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5396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12"/>
                                        </p:tgtEl>
                                      </p:cBhvr>
                                    </p:animEffect>
                                    <p:set>
                                      <p:cBhvr>
                                        <p:cTn id="7" dur="1" fill="hold">
                                          <p:stCondLst>
                                            <p:cond delay="499"/>
                                          </p:stCondLst>
                                        </p:cTn>
                                        <p:tgtEl>
                                          <p:spTgt spid="112"/>
                                        </p:tgtEl>
                                        <p:attrNameLst>
                                          <p:attrName>style.visibility</p:attrName>
                                        </p:attrNameLst>
                                      </p:cBhvr>
                                      <p:to>
                                        <p:strVal val="hidden"/>
                                      </p:to>
                                    </p:set>
                                  </p:childTnLst>
                                </p:cTn>
                              </p:par>
                            </p:childTnLst>
                          </p:cTn>
                        </p:par>
                        <p:par>
                          <p:cTn id="8" fill="hold">
                            <p:stCondLst>
                              <p:cond delay="500"/>
                            </p:stCondLst>
                            <p:childTnLst>
                              <p:par>
                                <p:cTn id="9" presetID="22" presetClass="exit" presetSubtype="2" fill="hold" nodeType="afterEffect">
                                  <p:stCondLst>
                                    <p:cond delay="0"/>
                                  </p:stCondLst>
                                  <p:childTnLst>
                                    <p:animEffect transition="out" filter="wipe(right)">
                                      <p:cBhvr>
                                        <p:cTn id="10" dur="500"/>
                                        <p:tgtEl>
                                          <p:spTgt spid="109"/>
                                        </p:tgtEl>
                                      </p:cBhvr>
                                    </p:animEffect>
                                    <p:set>
                                      <p:cBhvr>
                                        <p:cTn id="11" dur="1" fill="hold">
                                          <p:stCondLst>
                                            <p:cond delay="499"/>
                                          </p:stCondLst>
                                        </p:cTn>
                                        <p:tgtEl>
                                          <p:spTgt spid="109"/>
                                        </p:tgtEl>
                                        <p:attrNameLst>
                                          <p:attrName>style.visibility</p:attrName>
                                        </p:attrNameLst>
                                      </p:cBhvr>
                                      <p:to>
                                        <p:strVal val="hidden"/>
                                      </p:to>
                                    </p:set>
                                  </p:childTnLst>
                                </p:cTn>
                              </p:par>
                            </p:childTnLst>
                          </p:cTn>
                        </p:par>
                        <p:par>
                          <p:cTn id="12" fill="hold">
                            <p:stCondLst>
                              <p:cond delay="1000"/>
                            </p:stCondLst>
                            <p:childTnLst>
                              <p:par>
                                <p:cTn id="13" presetID="22" presetClass="exit" presetSubtype="2" fill="hold" nodeType="afterEffect">
                                  <p:stCondLst>
                                    <p:cond delay="0"/>
                                  </p:stCondLst>
                                  <p:childTnLst>
                                    <p:animEffect transition="out" filter="wipe(right)">
                                      <p:cBhvr>
                                        <p:cTn id="14" dur="500"/>
                                        <p:tgtEl>
                                          <p:spTgt spid="106"/>
                                        </p:tgtEl>
                                      </p:cBhvr>
                                    </p:animEffect>
                                    <p:set>
                                      <p:cBhvr>
                                        <p:cTn id="15" dur="1" fill="hold">
                                          <p:stCondLst>
                                            <p:cond delay="499"/>
                                          </p:stCondLst>
                                        </p:cTn>
                                        <p:tgtEl>
                                          <p:spTgt spid="106"/>
                                        </p:tgtEl>
                                        <p:attrNameLst>
                                          <p:attrName>style.visibility</p:attrName>
                                        </p:attrNameLst>
                                      </p:cBhvr>
                                      <p:to>
                                        <p:strVal val="hidden"/>
                                      </p:to>
                                    </p:set>
                                  </p:childTnLst>
                                </p:cTn>
                              </p:par>
                            </p:childTnLst>
                          </p:cTn>
                        </p:par>
                        <p:par>
                          <p:cTn id="16" fill="hold">
                            <p:stCondLst>
                              <p:cond delay="1500"/>
                            </p:stCondLst>
                            <p:childTnLst>
                              <p:par>
                                <p:cTn id="17" presetID="22" presetClass="exit" presetSubtype="2" fill="hold" nodeType="afterEffect">
                                  <p:stCondLst>
                                    <p:cond delay="0"/>
                                  </p:stCondLst>
                                  <p:childTnLst>
                                    <p:animEffect transition="out" filter="wipe(right)">
                                      <p:cBhvr>
                                        <p:cTn id="18" dur="500"/>
                                        <p:tgtEl>
                                          <p:spTgt spid="103"/>
                                        </p:tgtEl>
                                      </p:cBhvr>
                                    </p:animEffect>
                                    <p:set>
                                      <p:cBhvr>
                                        <p:cTn id="19" dur="1" fill="hold">
                                          <p:stCondLst>
                                            <p:cond delay="499"/>
                                          </p:stCondLst>
                                        </p:cTn>
                                        <p:tgtEl>
                                          <p:spTgt spid="10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20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par>
                                <p:cTn id="28" presetID="3" presetClass="emph" presetSubtype="2" fill="hold" grpId="0" nodeType="withEffect">
                                  <p:stCondLst>
                                    <p:cond delay="0"/>
                                  </p:stCondLst>
                                  <p:childTnLst>
                                    <p:animClr clrSpc="rgb" dir="cw">
                                      <p:cBhvr override="childStyle">
                                        <p:cTn id="29" dur="1300" fill="hold"/>
                                        <p:tgtEl>
                                          <p:spTgt spid="50"/>
                                        </p:tgtEl>
                                        <p:attrNameLst>
                                          <p:attrName>style.color</p:attrName>
                                        </p:attrNameLst>
                                      </p:cBhvr>
                                      <p:to>
                                        <a:srgbClr val="00B050"/>
                                      </p:to>
                                    </p:animClr>
                                  </p:childTnLst>
                                </p:cTn>
                              </p:par>
                              <p:par>
                                <p:cTn id="30" presetID="3" presetClass="emph" presetSubtype="2" fill="hold" grpId="0" nodeType="withEffect">
                                  <p:stCondLst>
                                    <p:cond delay="0"/>
                                  </p:stCondLst>
                                  <p:childTnLst>
                                    <p:animClr clrSpc="rgb" dir="cw">
                                      <p:cBhvr override="childStyle">
                                        <p:cTn id="31" dur="1300" fill="hold"/>
                                        <p:tgtEl>
                                          <p:spTgt spid="55"/>
                                        </p:tgtEl>
                                        <p:attrNameLst>
                                          <p:attrName>style.color</p:attrName>
                                        </p:attrNameLst>
                                      </p:cBhvr>
                                      <p:to>
                                        <a:srgbClr val="00B050"/>
                                      </p:to>
                                    </p:animClr>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fade">
                                      <p:cBhvr>
                                        <p:cTn id="36" dur="500"/>
                                        <p:tgtEl>
                                          <p:spTgt spid="99"/>
                                        </p:tgtEl>
                                      </p:cBhvr>
                                    </p:animEffect>
                                  </p:childTnLst>
                                </p:cTn>
                              </p:par>
                              <p:par>
                                <p:cTn id="37" presetID="10" presetClass="entr" presetSubtype="0" fill="hold" nodeType="withEffect">
                                  <p:stCondLst>
                                    <p:cond delay="0"/>
                                  </p:stCondLst>
                                  <p:childTnLst>
                                    <p:set>
                                      <p:cBhvr>
                                        <p:cTn id="38" dur="1" fill="hold">
                                          <p:stCondLst>
                                            <p:cond delay="0"/>
                                          </p:stCondLst>
                                        </p:cTn>
                                        <p:tgtEl>
                                          <p:spTgt spid="101"/>
                                        </p:tgtEl>
                                        <p:attrNameLst>
                                          <p:attrName>style.visibility</p:attrName>
                                        </p:attrNameLst>
                                      </p:cBhvr>
                                      <p:to>
                                        <p:strVal val="visible"/>
                                      </p:to>
                                    </p:set>
                                    <p:animEffect transition="in" filter="fade">
                                      <p:cBhvr>
                                        <p:cTn id="39" dur="500"/>
                                        <p:tgtEl>
                                          <p:spTgt spid="10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fade">
                                      <p:cBhvr>
                                        <p:cTn id="45" dur="500"/>
                                        <p:tgtEl>
                                          <p:spTgt spid="10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grpId="0" nodeType="clickEffect">
                                  <p:stCondLst>
                                    <p:cond delay="0"/>
                                  </p:stCondLst>
                                  <p:childTnLst>
                                    <p:set>
                                      <p:cBhvr rctx="PPT">
                                        <p:cTn id="49" dur="indefinite"/>
                                        <p:tgtEl>
                                          <p:spTgt spid="71"/>
                                        </p:tgtEl>
                                        <p:attrNameLst>
                                          <p:attrName>style.opacity</p:attrName>
                                        </p:attrNameLst>
                                      </p:cBhvr>
                                      <p:to>
                                        <p:strVal val="0.5"/>
                                      </p:to>
                                    </p:set>
                                    <p:animEffect filter="image" prLst="opacity: 0.5">
                                      <p:cBhvr rctx="IE">
                                        <p:cTn id="50" dur="indefinite"/>
                                        <p:tgtEl>
                                          <p:spTgt spid="71"/>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35" presetClass="path" presetSubtype="0" accel="50000" decel="50000" fill="hold" grpId="1" nodeType="withEffect">
                                  <p:stCondLst>
                                    <p:cond delay="0"/>
                                  </p:stCondLst>
                                  <p:childTnLst>
                                    <p:animMotion origin="layout" path="M 2.77778E-6 2.22222E-6 L -0.10452 -0.0007 " pathEditMode="relative" rAng="0" ptsTypes="AA">
                                      <p:cBhvr>
                                        <p:cTn id="54" dur="2000" fill="hold"/>
                                        <p:tgtEl>
                                          <p:spTgt spid="84"/>
                                        </p:tgtEl>
                                        <p:attrNameLst>
                                          <p:attrName>ppt_x</p:attrName>
                                          <p:attrName>ppt_y</p:attrName>
                                        </p:attrNameLst>
                                      </p:cBhvr>
                                      <p:rCtr x="-5226" y="-46"/>
                                    </p:animMotion>
                                  </p:childTnLst>
                                </p:cTn>
                              </p:par>
                              <p:par>
                                <p:cTn id="55" presetID="9" presetClass="emph" presetSubtype="0" grpId="0" nodeType="withEffect">
                                  <p:stCondLst>
                                    <p:cond delay="0"/>
                                  </p:stCondLst>
                                  <p:childTnLst>
                                    <p:set>
                                      <p:cBhvr rctx="PPT">
                                        <p:cTn id="56" dur="indefinite"/>
                                        <p:tgtEl>
                                          <p:spTgt spid="74"/>
                                        </p:tgtEl>
                                        <p:attrNameLst>
                                          <p:attrName>style.opacity</p:attrName>
                                        </p:attrNameLst>
                                      </p:cBhvr>
                                      <p:to>
                                        <p:strVal val="0.5"/>
                                      </p:to>
                                    </p:set>
                                    <p:animEffect filter="image" prLst="opacity: 0.5">
                                      <p:cBhvr rctx="IE">
                                        <p:cTn id="57" dur="indefinite"/>
                                        <p:tgtEl>
                                          <p:spTgt spid="74"/>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85"/>
                                        </p:tgtEl>
                                        <p:attrNameLst>
                                          <p:attrName>style.visibility</p:attrName>
                                        </p:attrNameLst>
                                      </p:cBhvr>
                                      <p:to>
                                        <p:strVal val="visible"/>
                                      </p:to>
                                    </p:set>
                                  </p:childTnLst>
                                </p:cTn>
                              </p:par>
                              <p:par>
                                <p:cTn id="60" presetID="35" presetClass="path" presetSubtype="0" accel="50000" decel="50000" fill="hold" grpId="1" nodeType="withEffect">
                                  <p:stCondLst>
                                    <p:cond delay="0"/>
                                  </p:stCondLst>
                                  <p:childTnLst>
                                    <p:animMotion origin="layout" path="M 8.33333E-7 2.22222E-6 L -0.12031 -0.0007 " pathEditMode="relative" rAng="0" ptsTypes="AA">
                                      <p:cBhvr>
                                        <p:cTn id="61" dur="2000" fill="hold"/>
                                        <p:tgtEl>
                                          <p:spTgt spid="85"/>
                                        </p:tgtEl>
                                        <p:attrNameLst>
                                          <p:attrName>ppt_x</p:attrName>
                                          <p:attrName>ppt_y</p:attrName>
                                        </p:attrNameLst>
                                      </p:cBhvr>
                                      <p:rCtr x="-6024" y="-46"/>
                                    </p:animMotion>
                                  </p:childTnLst>
                                </p:cTn>
                              </p:par>
                              <p:par>
                                <p:cTn id="62" presetID="1" presetClass="emph" presetSubtype="2" fill="hold" nodeType="withEffect">
                                  <p:stCondLst>
                                    <p:cond delay="0"/>
                                  </p:stCondLst>
                                  <p:childTnLst>
                                    <p:animClr clrSpc="rgb" dir="cw">
                                      <p:cBhvr>
                                        <p:cTn id="63" dur="1000" fill="hold"/>
                                        <p:tgtEl>
                                          <p:spTgt spid="85"/>
                                        </p:tgtEl>
                                        <p:attrNameLst>
                                          <p:attrName>fillcolor</p:attrName>
                                        </p:attrNameLst>
                                      </p:cBhvr>
                                      <p:to>
                                        <a:srgbClr val="00B050"/>
                                      </p:to>
                                    </p:animClr>
                                    <p:set>
                                      <p:cBhvr>
                                        <p:cTn id="64" dur="1000" fill="hold"/>
                                        <p:tgtEl>
                                          <p:spTgt spid="85"/>
                                        </p:tgtEl>
                                        <p:attrNameLst>
                                          <p:attrName>fill.type</p:attrName>
                                        </p:attrNameLst>
                                      </p:cBhvr>
                                      <p:to>
                                        <p:strVal val="solid"/>
                                      </p:to>
                                    </p:set>
                                    <p:set>
                                      <p:cBhvr>
                                        <p:cTn id="65" dur="1000" fill="hold"/>
                                        <p:tgtEl>
                                          <p:spTgt spid="85"/>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84"/>
                                        </p:tgtEl>
                                        <p:attrNameLst>
                                          <p:attrName>fillcolor</p:attrName>
                                        </p:attrNameLst>
                                      </p:cBhvr>
                                      <p:to>
                                        <a:srgbClr val="00B050"/>
                                      </p:to>
                                    </p:animClr>
                                    <p:set>
                                      <p:cBhvr>
                                        <p:cTn id="68" dur="1000" fill="hold"/>
                                        <p:tgtEl>
                                          <p:spTgt spid="84"/>
                                        </p:tgtEl>
                                        <p:attrNameLst>
                                          <p:attrName>fill.type</p:attrName>
                                        </p:attrNameLst>
                                      </p:cBhvr>
                                      <p:to>
                                        <p:strVal val="solid"/>
                                      </p:to>
                                    </p:set>
                                    <p:set>
                                      <p:cBhvr>
                                        <p:cTn id="69" dur="1000" fill="hold"/>
                                        <p:tgtEl>
                                          <p:spTgt spid="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5" grpId="0"/>
      <p:bldP spid="71" grpId="0" animBg="1"/>
      <p:bldP spid="74" grpId="0" animBg="1"/>
      <p:bldP spid="84" grpId="0" animBg="1"/>
      <p:bldP spid="84" grpId="1" animBg="1"/>
      <p:bldP spid="85" grpId="0" animBg="1"/>
      <p:bldP spid="85" grpId="1" animBg="1"/>
      <p:bldP spid="100" grpId="0" animBg="1"/>
      <p:bldP spid="9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itchFamily="18" charset="0"/>
              </a:rPr>
              <a:t>Observation 1</a:t>
            </a:r>
          </a:p>
        </p:txBody>
      </p:sp>
      <p:sp>
        <p:nvSpPr>
          <p:cNvPr id="3" name="Content Placeholder 2"/>
          <p:cNvSpPr>
            <a:spLocks noGrp="1"/>
          </p:cNvSpPr>
          <p:nvPr>
            <p:ph idx="1"/>
          </p:nvPr>
        </p:nvSpPr>
        <p:spPr/>
        <p:txBody>
          <a:bodyPr/>
          <a:lstStyle/>
          <a:p>
            <a:pPr marL="0" indent="0">
              <a:buNone/>
            </a:pPr>
            <a:r>
              <a:rPr lang="tr-TR" dirty="0">
                <a:latin typeface="Cambria" pitchFamily="18" charset="0"/>
              </a:rPr>
              <a:t>A </a:t>
            </a:r>
            <a:r>
              <a:rPr lang="tr-TR" dirty="0">
                <a:solidFill>
                  <a:srgbClr val="FF0066"/>
                </a:solidFill>
                <a:latin typeface="Cambria" pitchFamily="18" charset="0"/>
              </a:rPr>
              <a:t>highly-charged</a:t>
            </a:r>
            <a:r>
              <a:rPr lang="en-US" dirty="0">
                <a:latin typeface="Cambria" pitchFamily="18" charset="0"/>
              </a:rPr>
              <a:t> </a:t>
            </a:r>
            <a:r>
              <a:rPr lang="tr-TR" dirty="0">
                <a:latin typeface="Cambria" pitchFamily="18" charset="0"/>
              </a:rPr>
              <a:t>DRAM </a:t>
            </a:r>
            <a:r>
              <a:rPr lang="en-US" dirty="0">
                <a:latin typeface="Cambria" pitchFamily="18" charset="0"/>
              </a:rPr>
              <a:t>row </a:t>
            </a:r>
            <a:r>
              <a:rPr lang="tr-TR" dirty="0">
                <a:latin typeface="Cambria" pitchFamily="18" charset="0"/>
              </a:rPr>
              <a:t>can be accessed with </a:t>
            </a:r>
            <a:r>
              <a:rPr lang="tr-TR" dirty="0">
                <a:solidFill>
                  <a:srgbClr val="0066FF"/>
                </a:solidFill>
                <a:latin typeface="Cambria" pitchFamily="18" charset="0"/>
              </a:rPr>
              <a:t>low latency</a:t>
            </a:r>
          </a:p>
          <a:p>
            <a:pPr marL="457200" indent="-457200"/>
            <a:r>
              <a:rPr lang="tr-TR" sz="3200" dirty="0"/>
              <a:t>tRCD:</a:t>
            </a:r>
            <a:r>
              <a:rPr lang="tr-TR" sz="3200" b="1" dirty="0"/>
              <a:t> 44%</a:t>
            </a:r>
          </a:p>
          <a:p>
            <a:pPr marL="457200" indent="-457200"/>
            <a:r>
              <a:rPr lang="tr-TR" sz="3200" dirty="0"/>
              <a:t>tRAS:</a:t>
            </a:r>
            <a:r>
              <a:rPr lang="tr-TR" sz="3200" b="1" dirty="0"/>
              <a:t> 37%</a:t>
            </a:r>
            <a:endParaRPr lang="tr-TR" sz="3200" dirty="0">
              <a:solidFill>
                <a:srgbClr val="0066FF"/>
              </a:solidFill>
              <a:latin typeface="Cambria" pitchFamily="18" charset="0"/>
            </a:endParaRPr>
          </a:p>
          <a:p>
            <a:endParaRPr lang="en-US" i="1" dirty="0">
              <a:latin typeface="Cambria" pitchFamily="18" charset="0"/>
            </a:endParaRPr>
          </a:p>
        </p:txBody>
      </p:sp>
      <p:sp>
        <p:nvSpPr>
          <p:cNvPr id="4" name="Down Arrow 3"/>
          <p:cNvSpPr/>
          <p:nvPr/>
        </p:nvSpPr>
        <p:spPr>
          <a:xfrm>
            <a:off x="3117572" y="2362200"/>
            <a:ext cx="463828" cy="76200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57200" y="4267200"/>
            <a:ext cx="8494721" cy="1754326"/>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a:ea typeface="+mn-ea"/>
                <a:cs typeface="+mn-cs"/>
              </a:rPr>
              <a:t>How does a row become </a:t>
            </a:r>
            <a:r>
              <a:rPr kumimoji="0" lang="tr-TR" sz="5400" b="1" i="0" u="none" strike="noStrike" kern="1200" cap="none" spc="0" normalizeH="0" baseline="0" noProof="0" dirty="0">
                <a:ln>
                  <a:noFill/>
                </a:ln>
                <a:solidFill>
                  <a:srgbClr val="FF0066"/>
                </a:solidFill>
                <a:effectLst/>
                <a:uLnTx/>
                <a:uFillTx/>
                <a:latin typeface="Calibri"/>
                <a:ea typeface="+mn-ea"/>
                <a:cs typeface="+mn-cs"/>
              </a:rPr>
              <a:t>highly-charged</a:t>
            </a:r>
            <a:r>
              <a:rPr kumimoji="0" lang="tr-TR" sz="5400" b="1" i="0" u="none" strike="noStrike" kern="1200" cap="none" spc="0" normalizeH="0" baseline="0" noProof="0" dirty="0">
                <a:ln>
                  <a:noFill/>
                </a:ln>
                <a:solidFill>
                  <a:prstClr val="black"/>
                </a:solidFill>
                <a:effectLst/>
                <a:uLnTx/>
                <a:uFillTx/>
                <a:latin typeface="Calibri"/>
                <a:ea typeface="+mn-ea"/>
                <a:cs typeface="+mn-cs"/>
              </a:rPr>
              <a:t>?</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912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How Does</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a:t>
            </a: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Row </a:t>
            </a: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Become </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H</a:t>
            </a: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ighly-Charged?</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sp>
        <p:nvSpPr>
          <p:cNvPr id="47" name="Content Placeholder 2"/>
          <p:cNvSpPr txBox="1">
            <a:spLocks/>
          </p:cNvSpPr>
          <p:nvPr/>
        </p:nvSpPr>
        <p:spPr>
          <a:xfrm>
            <a:off x="377952" y="982409"/>
            <a:ext cx="7184897" cy="24096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cells </a:t>
            </a:r>
            <a:r>
              <a:rPr kumimoji="0" lang="tr-TR"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lose charge </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over time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Two ways of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restoring a row’s charge</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32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Refresh Operation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32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Access</a:t>
            </a:r>
            <a:endParaRPr kumimoji="0" lang="en-US" sz="32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57" name="Straight Arrow Connector 56"/>
          <p:cNvCxnSpPr/>
          <p:nvPr/>
        </p:nvCxnSpPr>
        <p:spPr>
          <a:xfrm flipV="1">
            <a:off x="936967" y="5585494"/>
            <a:ext cx="7977352" cy="55169"/>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9" name="67Text"/>
          <p:cNvSpPr txBox="1"/>
          <p:nvPr/>
        </p:nvSpPr>
        <p:spPr>
          <a:xfrm>
            <a:off x="7611776" y="5603288"/>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time</a:t>
            </a:r>
          </a:p>
        </p:txBody>
      </p:sp>
      <p:cxnSp>
        <p:nvCxnSpPr>
          <p:cNvPr id="61" name="Straight Arrow Connector 60"/>
          <p:cNvCxnSpPr/>
          <p:nvPr/>
        </p:nvCxnSpPr>
        <p:spPr>
          <a:xfrm flipH="1">
            <a:off x="931491" y="5554188"/>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68" name="67Text"/>
          <p:cNvSpPr txBox="1"/>
          <p:nvPr/>
        </p:nvSpPr>
        <p:spPr>
          <a:xfrm>
            <a:off x="2815288" y="5647971"/>
            <a:ext cx="1981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Refresh</a:t>
            </a:r>
            <a:endParaRPr kumimoji="0" lang="en-US"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endParaRPr>
          </a:p>
        </p:txBody>
      </p:sp>
      <p:cxnSp>
        <p:nvCxnSpPr>
          <p:cNvPr id="69" name="Straight Arrow Connector 68"/>
          <p:cNvCxnSpPr/>
          <p:nvPr/>
        </p:nvCxnSpPr>
        <p:spPr>
          <a:xfrm flipH="1">
            <a:off x="3824938" y="5552721"/>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0" name="67Text"/>
          <p:cNvSpPr txBox="1"/>
          <p:nvPr/>
        </p:nvSpPr>
        <p:spPr>
          <a:xfrm rot="16200000">
            <a:off x="-122164" y="4383887"/>
            <a:ext cx="1599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73" name="Straight Arrow Connector 72"/>
          <p:cNvCxnSpPr/>
          <p:nvPr/>
        </p:nvCxnSpPr>
        <p:spPr>
          <a:xfrm flipH="1" flipV="1">
            <a:off x="929824" y="3473587"/>
            <a:ext cx="5847" cy="2129701"/>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52500" y="3961888"/>
            <a:ext cx="2781300"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sp>
        <p:nvSpPr>
          <p:cNvPr id="81" name="67Text"/>
          <p:cNvSpPr txBox="1"/>
          <p:nvPr/>
        </p:nvSpPr>
        <p:spPr>
          <a:xfrm>
            <a:off x="5581650" y="5647971"/>
            <a:ext cx="1981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Refresh</a:t>
            </a:r>
            <a:endParaRPr kumimoji="0" lang="en-US"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endParaRPr>
          </a:p>
        </p:txBody>
      </p:sp>
      <p:cxnSp>
        <p:nvCxnSpPr>
          <p:cNvPr id="82" name="Straight Arrow Connector 81"/>
          <p:cNvCxnSpPr/>
          <p:nvPr/>
        </p:nvCxnSpPr>
        <p:spPr>
          <a:xfrm flipH="1">
            <a:off x="6591300" y="5552721"/>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750629" y="3961888"/>
            <a:ext cx="1"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sp>
        <p:nvSpPr>
          <p:cNvPr id="89" name="67Text"/>
          <p:cNvSpPr txBox="1"/>
          <p:nvPr/>
        </p:nvSpPr>
        <p:spPr>
          <a:xfrm>
            <a:off x="4156364" y="5622319"/>
            <a:ext cx="1981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Access</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90" name="Straight Arrow Connector 89"/>
          <p:cNvCxnSpPr/>
          <p:nvPr/>
        </p:nvCxnSpPr>
        <p:spPr>
          <a:xfrm flipH="1">
            <a:off x="5169110" y="5539963"/>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6520428" y="3961888"/>
            <a:ext cx="2471172"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720078" y="3961888"/>
            <a:ext cx="2800350" cy="319871"/>
            <a:chOff x="5581650" y="2735218"/>
            <a:chExt cx="2800350" cy="319871"/>
          </a:xfrm>
        </p:grpSpPr>
        <p:cxnSp>
          <p:nvCxnSpPr>
            <p:cNvPr id="23" name="Straight Arrow Connector 22"/>
            <p:cNvCxnSpPr/>
            <p:nvPr/>
          </p:nvCxnSpPr>
          <p:spPr>
            <a:xfrm>
              <a:off x="8382000" y="2742688"/>
              <a:ext cx="0" cy="305056"/>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581650" y="2743200"/>
              <a:ext cx="1375064" cy="30454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954359" y="2742688"/>
              <a:ext cx="1" cy="312401"/>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977984" y="2735218"/>
              <a:ext cx="1375064" cy="30454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3739128" y="3961888"/>
            <a:ext cx="2781300"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520428" y="3961888"/>
            <a:ext cx="0" cy="61646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648200" y="3763828"/>
            <a:ext cx="785162" cy="8081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8802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9"/>
                                        </p:tgtEl>
                                        <p:attrNameLst>
                                          <p:attrName>style.visibility</p:attrName>
                                        </p:attrNameLst>
                                      </p:cBhvr>
                                      <p:to>
                                        <p:strVal val="visible"/>
                                      </p:to>
                                    </p:set>
                                    <p:animEffect transition="in" filter="wipe(left)">
                                      <p:cBhvr>
                                        <p:cTn id="9" dur="500"/>
                                        <p:tgtEl>
                                          <p:spTgt spid="7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7">
                                            <p:txEl>
                                              <p:pRg st="2" end="2"/>
                                            </p:txEl>
                                          </p:spTgt>
                                        </p:tgtEl>
                                        <p:attrNameLst>
                                          <p:attrName>style.visibility</p:attrName>
                                        </p:attrNameLst>
                                      </p:cBhvr>
                                      <p:to>
                                        <p:strVal val="visible"/>
                                      </p:to>
                                    </p:set>
                                  </p:childTnLst>
                                </p:cTn>
                              </p:par>
                              <p:par>
                                <p:cTn id="18" presetID="22" presetClass="entr" presetSubtype="4" fill="hold" nodeType="with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down)">
                                      <p:cBhvr>
                                        <p:cTn id="20" dur="500"/>
                                        <p:tgtEl>
                                          <p:spTgt spid="8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wipe(left)">
                                      <p:cBhvr>
                                        <p:cTn id="30" dur="500"/>
                                        <p:tgtEl>
                                          <p:spTgt spid="81"/>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wipe(left)">
                                      <p:cBhvr>
                                        <p:cTn id="38" dur="500"/>
                                        <p:tgtEl>
                                          <p:spTgt spid="9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3" end="3"/>
                                            </p:txEl>
                                          </p:spTgt>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500"/>
                                        <p:tgtEl>
                                          <p:spTgt spid="89"/>
                                        </p:tgtEl>
                                      </p:cBhvr>
                                    </p:animEffect>
                                  </p:childTnLst>
                                </p:cTn>
                              </p:par>
                              <p:par>
                                <p:cTn id="46" presetID="22" presetClass="entr" presetSubtype="4" fill="hold"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wipe(down)">
                                      <p:cBhvr>
                                        <p:cTn id="48" dur="500"/>
                                        <p:tgtEl>
                                          <p:spTgt spid="90"/>
                                        </p:tgtEl>
                                      </p:cBhvr>
                                    </p:animEffect>
                                  </p:childTnLst>
                                </p:cTn>
                              </p:par>
                              <p:par>
                                <p:cTn id="49" presetID="10" presetClass="exit" presetSubtype="0" fill="hold"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1000"/>
                                        <p:tgtEl>
                                          <p:spTgt spid="4"/>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81" grpId="0"/>
      <p:bldP spid="89" grpId="0"/>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itchFamily="18" charset="0"/>
              </a:rPr>
              <a:t>Observation 2</a:t>
            </a:r>
          </a:p>
        </p:txBody>
      </p:sp>
      <p:sp>
        <p:nvSpPr>
          <p:cNvPr id="3" name="Content Placeholder 2"/>
          <p:cNvSpPr>
            <a:spLocks noGrp="1"/>
          </p:cNvSpPr>
          <p:nvPr>
            <p:ph idx="1"/>
          </p:nvPr>
        </p:nvSpPr>
        <p:spPr/>
        <p:txBody>
          <a:bodyPr/>
          <a:lstStyle/>
          <a:p>
            <a:pPr marL="0" lvl="1" indent="0">
              <a:spcBef>
                <a:spcPts val="1000"/>
              </a:spcBef>
              <a:buNone/>
            </a:pPr>
            <a:r>
              <a:rPr lang="tr-TR" sz="3600" dirty="0">
                <a:latin typeface="Cambria" panose="02040503050406030204" pitchFamily="18" charset="0"/>
              </a:rPr>
              <a:t>A </a:t>
            </a:r>
            <a:r>
              <a:rPr lang="en-US" sz="3600" dirty="0">
                <a:latin typeface="Cambria" panose="02040503050406030204" pitchFamily="18" charset="0"/>
              </a:rPr>
              <a:t>row’s </a:t>
            </a:r>
            <a:r>
              <a:rPr lang="tr-TR" sz="3600" dirty="0">
                <a:latin typeface="Cambria" panose="02040503050406030204" pitchFamily="18" charset="0"/>
              </a:rPr>
              <a:t>charge is </a:t>
            </a:r>
            <a:r>
              <a:rPr lang="tr-TR" sz="3600" dirty="0">
                <a:solidFill>
                  <a:srgbClr val="FF0066"/>
                </a:solidFill>
                <a:latin typeface="Cambria" panose="02040503050406030204" pitchFamily="18" charset="0"/>
              </a:rPr>
              <a:t>restored</a:t>
            </a:r>
            <a:r>
              <a:rPr lang="tr-TR" sz="3600" dirty="0">
                <a:latin typeface="Cambria" panose="02040503050406030204" pitchFamily="18" charset="0"/>
              </a:rPr>
              <a:t> when the </a:t>
            </a:r>
            <a:r>
              <a:rPr lang="en-US" sz="3600" dirty="0">
                <a:latin typeface="Cambria" panose="02040503050406030204" pitchFamily="18" charset="0"/>
              </a:rPr>
              <a:t>row </a:t>
            </a:r>
            <a:r>
              <a:rPr lang="tr-TR" sz="3600" dirty="0">
                <a:latin typeface="Cambria" panose="02040503050406030204" pitchFamily="18" charset="0"/>
              </a:rPr>
              <a:t>is </a:t>
            </a:r>
            <a:r>
              <a:rPr lang="tr-TR" sz="3600" dirty="0">
                <a:solidFill>
                  <a:srgbClr val="0066FF"/>
                </a:solidFill>
                <a:latin typeface="Cambria" panose="02040503050406030204" pitchFamily="18" charset="0"/>
              </a:rPr>
              <a:t>accessed</a:t>
            </a:r>
            <a:endParaRPr lang="en-US" sz="3600" dirty="0">
              <a:solidFill>
                <a:srgbClr val="0066FF"/>
              </a:solidFill>
              <a:latin typeface="Cambria" panose="02040503050406030204" pitchFamily="18" charset="0"/>
            </a:endParaRPr>
          </a:p>
          <a:p>
            <a:pPr marL="0" lvl="1" indent="0">
              <a:spcBef>
                <a:spcPts val="1000"/>
              </a:spcBef>
              <a:buNone/>
            </a:pPr>
            <a:endParaRPr lang="en-US" sz="2000" dirty="0">
              <a:latin typeface="Cambria" panose="02040503050406030204" pitchFamily="18" charset="0"/>
            </a:endParaRPr>
          </a:p>
          <a:p>
            <a:pPr marL="285750" lvl="1">
              <a:spcBef>
                <a:spcPts val="1000"/>
              </a:spcBef>
              <a:buFont typeface="Arial" panose="020B0604020202020204" pitchFamily="34" charset="0"/>
              <a:buChar char="•"/>
            </a:pPr>
            <a:endParaRPr lang="en-US" sz="2000" dirty="0">
              <a:latin typeface="Cambria" panose="02040503050406030204" pitchFamily="18" charset="0"/>
            </a:endParaRPr>
          </a:p>
          <a:p>
            <a:pPr marL="285750" lvl="1">
              <a:spcBef>
                <a:spcPts val="1000"/>
              </a:spcBef>
              <a:buFont typeface="Arial" panose="020B0604020202020204" pitchFamily="34" charset="0"/>
              <a:buChar char="•"/>
            </a:pPr>
            <a:endParaRPr lang="tr-TR" sz="2000" dirty="0">
              <a:latin typeface="Cambria" panose="02040503050406030204" pitchFamily="18" charset="0"/>
            </a:endParaRPr>
          </a:p>
          <a:p>
            <a:endParaRPr lang="en-US" dirty="0"/>
          </a:p>
        </p:txBody>
      </p:sp>
      <p:sp>
        <p:nvSpPr>
          <p:cNvPr id="4" name="TextBox 3"/>
          <p:cNvSpPr txBox="1"/>
          <p:nvPr/>
        </p:nvSpPr>
        <p:spPr>
          <a:xfrm>
            <a:off x="304800" y="3992940"/>
            <a:ext cx="8494721" cy="1569660"/>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a:ea typeface="+mn-ea"/>
                <a:cs typeface="+mn-cs"/>
              </a:rPr>
              <a:t>How likely is a </a:t>
            </a:r>
            <a:r>
              <a:rPr kumimoji="0" lang="tr-TR" sz="4800" b="1" i="0" u="none" strike="noStrike" kern="1200" cap="none" spc="0" normalizeH="0" baseline="0" noProof="0" dirty="0">
                <a:ln>
                  <a:noFill/>
                </a:ln>
                <a:solidFill>
                  <a:srgbClr val="FF0066"/>
                </a:solidFill>
                <a:effectLst/>
                <a:uLnTx/>
                <a:uFillTx/>
                <a:latin typeface="Calibri"/>
                <a:ea typeface="+mn-ea"/>
                <a:cs typeface="+mn-cs"/>
              </a:rPr>
              <a:t>recently-accessed</a:t>
            </a:r>
            <a:r>
              <a:rPr kumimoji="0" lang="tr-TR" sz="4800" b="1" i="0" u="none" strike="noStrike" kern="1200" cap="none" spc="0" normalizeH="0" baseline="0" noProof="0" dirty="0">
                <a:ln>
                  <a:noFill/>
                </a:ln>
                <a:solidFill>
                  <a:prstClr val="black"/>
                </a:solidFill>
                <a:effectLst/>
                <a:uLnTx/>
                <a:uFillTx/>
                <a:latin typeface="Calibri"/>
                <a:ea typeface="+mn-ea"/>
                <a:cs typeface="+mn-cs"/>
              </a:rPr>
              <a:t> row to be accessed again?</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58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nvPr>
        </p:nvGraphicFramePr>
        <p:xfrm>
          <a:off x="0" y="2976264"/>
          <a:ext cx="9144000" cy="3417792"/>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txBox="1">
            <a:spLocks/>
          </p:cNvSpPr>
          <p:nvPr/>
        </p:nvSpPr>
        <p:spPr>
          <a:xfrm>
            <a:off x="0" y="66419"/>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Row Level Temporal Locality (RLTL)</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sp>
        <p:nvSpPr>
          <p:cNvPr id="8" name="TextBox 7"/>
          <p:cNvSpPr txBox="1"/>
          <p:nvPr/>
        </p:nvSpPr>
        <p:spPr>
          <a:xfrm>
            <a:off x="8382000" y="3043535"/>
            <a:ext cx="9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66FF"/>
                </a:solidFill>
                <a:effectLst/>
                <a:uLnTx/>
                <a:uFillTx/>
                <a:latin typeface="Cambria" pitchFamily="18" charset="0"/>
                <a:ea typeface="+mn-ea"/>
                <a:cs typeface="+mn-cs"/>
              </a:rPr>
              <a:t>86%</a:t>
            </a:r>
            <a:endParaRPr kumimoji="0" lang="en-US" sz="2400" b="1" i="0" u="none" strike="noStrike" kern="1200" cap="none" spc="0" normalizeH="0" baseline="0" noProof="0" dirty="0">
              <a:ln>
                <a:noFill/>
              </a:ln>
              <a:solidFill>
                <a:srgbClr val="0066FF"/>
              </a:solidFill>
              <a:effectLst/>
              <a:uLnTx/>
              <a:uFillTx/>
              <a:latin typeface="Cambria" pitchFamily="18" charset="0"/>
              <a:ea typeface="+mn-ea"/>
              <a:cs typeface="+mn-cs"/>
            </a:endParaRPr>
          </a:p>
        </p:txBody>
      </p:sp>
      <p:sp>
        <p:nvSpPr>
          <p:cNvPr id="3" name="Oval 2"/>
          <p:cNvSpPr/>
          <p:nvPr/>
        </p:nvSpPr>
        <p:spPr>
          <a:xfrm>
            <a:off x="3429000" y="3505200"/>
            <a:ext cx="609600" cy="1600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5" name="Chart 14"/>
          <p:cNvGraphicFramePr>
            <a:graphicFrameLocks/>
          </p:cNvGraphicFramePr>
          <p:nvPr>
            <p:extLst/>
          </p:nvPr>
        </p:nvGraphicFramePr>
        <p:xfrm>
          <a:off x="27122" y="3043535"/>
          <a:ext cx="9116878" cy="341779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8382000" y="3043535"/>
            <a:ext cx="9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66FF"/>
                </a:solidFill>
                <a:effectLst/>
                <a:uLnTx/>
                <a:uFillTx/>
                <a:latin typeface="Cambria" pitchFamily="18" charset="0"/>
                <a:ea typeface="+mn-ea"/>
                <a:cs typeface="+mn-cs"/>
              </a:rPr>
              <a:t>97%</a:t>
            </a:r>
            <a:endParaRPr kumimoji="0" lang="en-US" sz="2400" b="1" i="0" u="none" strike="noStrike" kern="1200" cap="none" spc="0" normalizeH="0" baseline="0" noProof="0" dirty="0">
              <a:ln>
                <a:noFill/>
              </a:ln>
              <a:solidFill>
                <a:srgbClr val="0066FF"/>
              </a:solidFill>
              <a:effectLst/>
              <a:uLnTx/>
              <a:uFillTx/>
              <a:latin typeface="Cambria" pitchFamily="18" charset="0"/>
              <a:ea typeface="+mn-ea"/>
              <a:cs typeface="+mn-cs"/>
            </a:endParaRPr>
          </a:p>
        </p:txBody>
      </p:sp>
      <p:sp>
        <p:nvSpPr>
          <p:cNvPr id="57" name="Content Placeholder 2"/>
          <p:cNvSpPr txBox="1">
            <a:spLocks/>
          </p:cNvSpPr>
          <p:nvPr/>
        </p:nvSpPr>
        <p:spPr>
          <a:xfrm>
            <a:off x="377952" y="982408"/>
            <a:ext cx="8382001" cy="51135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a:t>
            </a:r>
            <a:r>
              <a:rPr kumimoji="0" lang="tr-TR" sz="3200" b="1"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recently-accessed</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row</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likely to be accessed</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again</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-RLTL</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Fraction of rows that are accessed within time </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after their previous access</a:t>
            </a:r>
          </a:p>
        </p:txBody>
      </p:sp>
      <p:sp>
        <p:nvSpPr>
          <p:cNvPr id="5" name="TextBox 4"/>
          <p:cNvSpPr txBox="1"/>
          <p:nvPr/>
        </p:nvSpPr>
        <p:spPr>
          <a:xfrm>
            <a:off x="1143000" y="5906869"/>
            <a:ext cx="7239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mn-cs"/>
              </a:rPr>
              <a:t>8ms – RLTL for single-core workloads</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1295400" y="5906869"/>
            <a:ext cx="7239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mn-cs"/>
              </a:rPr>
              <a:t>8ms – RLTL for eight-core workloads</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1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15" dur="500"/>
                                        <p:tgtEl>
                                          <p:spTgt spid="14">
                                            <p:graphicEl>
                                              <a:chart seriesIdx="-3" categoryIdx="-3" bldStep="gridLegen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fade">
                                      <p:cBhvr>
                                        <p:cTn id="20" dur="500"/>
                                        <p:tgtEl>
                                          <p:spTgt spid="14">
                                            <p:graphicEl>
                                              <a:chart seriesIdx="0" categoryIdx="-4" bldStep="series"/>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4">
                                            <p:graphicEl>
                                              <a:chart seriesIdx="0" categoryIdx="-4" bldStep="series"/>
                                            </p:graphicEl>
                                          </p:spTgt>
                                        </p:tgtEl>
                                      </p:cBhvr>
                                    </p:animEffect>
                                    <p:set>
                                      <p:cBhvr>
                                        <p:cTn id="36" dur="1" fill="hold">
                                          <p:stCondLst>
                                            <p:cond delay="499"/>
                                          </p:stCondLst>
                                        </p:cTn>
                                        <p:tgtEl>
                                          <p:spTgt spid="14">
                                            <p:graphicEl>
                                              <a:chart seriesIdx="0" categoryIdx="-4" bldStep="series"/>
                                            </p:graphic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graphicEl>
                                              <a:chart seriesIdx="-3" categoryIdx="-3" bldStep="gridLegend"/>
                                            </p:graphicEl>
                                          </p:spTgt>
                                        </p:tgtEl>
                                      </p:cBhvr>
                                    </p:animEffect>
                                    <p:set>
                                      <p:cBhvr>
                                        <p:cTn id="42" dur="1" fill="hold">
                                          <p:stCondLst>
                                            <p:cond delay="499"/>
                                          </p:stCondLst>
                                        </p:cTn>
                                        <p:tgtEl>
                                          <p:spTgt spid="14">
                                            <p:graphicEl>
                                              <a:chart seriesIdx="-3" categoryIdx="-3" bldStep="gridLegend"/>
                                            </p:graphic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p:bldSub>
      </p:bldGraphic>
      <p:bldGraphic spid="14" grpId="1">
        <p:bldSub>
          <a:bldChart bld="series"/>
        </p:bldSub>
      </p:bldGraphic>
      <p:bldP spid="8" grpId="0"/>
      <p:bldP spid="8" grpId="1"/>
      <p:bldP spid="3" grpId="0" animBg="1"/>
      <p:bldP spid="3" grpId="1" animBg="1"/>
      <p:bldGraphic spid="15" grpId="0">
        <p:bldAsOne/>
      </p:bldGraphic>
      <p:bldP spid="16" grpId="0"/>
      <p:bldP spid="5" grpId="0"/>
      <p:bldP spid="5" grpId="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2443253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z="5400" dirty="0">
                <a:latin typeface="Cambria" pitchFamily="18" charset="0"/>
              </a:rPr>
              <a:t>Key Idea</a:t>
            </a:r>
            <a:endParaRPr lang="en-US" sz="5400" dirty="0">
              <a:latin typeface="Cambria" pitchFamily="18" charset="0"/>
            </a:endParaRPr>
          </a:p>
        </p:txBody>
      </p:sp>
      <p:sp>
        <p:nvSpPr>
          <p:cNvPr id="4" name="TextBox 3"/>
          <p:cNvSpPr txBox="1"/>
          <p:nvPr/>
        </p:nvSpPr>
        <p:spPr>
          <a:xfrm>
            <a:off x="271272" y="2057400"/>
            <a:ext cx="8494721" cy="1938992"/>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Track </a:t>
            </a:r>
            <a:r>
              <a:rPr kumimoji="0" lang="tr-TR" sz="4000" b="1"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recently-accessed</a:t>
            </a:r>
            <a:r>
              <a:rPr kumimoji="0" lang="tr-TR"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rows and use </a:t>
            </a:r>
            <a:r>
              <a:rPr kumimoji="0" lang="tr-TR" sz="4000" b="1"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lower timing parameters</a:t>
            </a:r>
            <a:r>
              <a:rPr kumimoji="0" lang="tr-TR"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if such rows are accessed again</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755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latin typeface="Cambria" panose="02040503050406030204" pitchFamily="18" charset="0"/>
              </a:rPr>
              <a:t>ChargeCache Overview</a:t>
            </a:r>
            <a:endParaRPr lang="en-US" dirty="0">
              <a:latin typeface="Cambria" panose="02040503050406030204" pitchFamily="18" charset="0"/>
            </a:endParaRPr>
          </a:p>
        </p:txBody>
      </p:sp>
      <p:sp>
        <p:nvSpPr>
          <p:cNvPr id="4" name="Rectangle 3"/>
          <p:cNvSpPr/>
          <p:nvPr/>
        </p:nvSpPr>
        <p:spPr>
          <a:xfrm>
            <a:off x="876300" y="1905000"/>
            <a:ext cx="2781300" cy="2983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Controller</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Rectangle 4"/>
          <p:cNvSpPr/>
          <p:nvPr/>
        </p:nvSpPr>
        <p:spPr>
          <a:xfrm>
            <a:off x="990600" y="2438400"/>
            <a:ext cx="2514600" cy="2286000"/>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ChargeCache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 name="Rectangle 5"/>
          <p:cNvSpPr/>
          <p:nvPr/>
        </p:nvSpPr>
        <p:spPr>
          <a:xfrm>
            <a:off x="1219200" y="2895600"/>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219200" y="3352800"/>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219200" y="3825498"/>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219200" y="4256932"/>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873753" y="2589085"/>
            <a:ext cx="2743200" cy="459105"/>
            <a:chOff x="4724400" y="2590800"/>
            <a:chExt cx="2743200" cy="459105"/>
          </a:xfrm>
          <a:solidFill>
            <a:srgbClr val="00B050"/>
          </a:solidFill>
        </p:grpSpPr>
        <p:sp>
          <p:nvSpPr>
            <p:cNvPr id="11" name="Oval 10"/>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2" name="Oval 11"/>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 name="Oval 12"/>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4" name="Oval 13"/>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 name="Oval 14"/>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Oval 15"/>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22" name="Group 21"/>
          <p:cNvGrpSpPr/>
          <p:nvPr/>
        </p:nvGrpSpPr>
        <p:grpSpPr>
          <a:xfrm>
            <a:off x="4876800" y="2141220"/>
            <a:ext cx="2743200" cy="459105"/>
            <a:chOff x="5794247" y="2066735"/>
            <a:chExt cx="2743200" cy="459105"/>
          </a:xfrm>
          <a:solidFill>
            <a:srgbClr val="00B050"/>
          </a:solidFill>
        </p:grpSpPr>
        <p:sp>
          <p:nvSpPr>
            <p:cNvPr id="23" name="Oval 22"/>
            <p:cNvSpPr/>
            <p:nvPr/>
          </p:nvSpPr>
          <p:spPr>
            <a:xfrm>
              <a:off x="6708647" y="206864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Oval 23"/>
            <p:cNvSpPr/>
            <p:nvPr/>
          </p:nvSpPr>
          <p:spPr>
            <a:xfrm>
              <a:off x="7165847" y="206864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Oval 24"/>
            <p:cNvSpPr/>
            <p:nvPr/>
          </p:nvSpPr>
          <p:spPr>
            <a:xfrm>
              <a:off x="7623047" y="206864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6" name="Oval 25"/>
            <p:cNvSpPr/>
            <p:nvPr/>
          </p:nvSpPr>
          <p:spPr>
            <a:xfrm>
              <a:off x="8080247" y="206673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7" name="Oval 26"/>
            <p:cNvSpPr/>
            <p:nvPr/>
          </p:nvSpPr>
          <p:spPr>
            <a:xfrm>
              <a:off x="5794247" y="206673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8" name="Oval 27"/>
            <p:cNvSpPr/>
            <p:nvPr/>
          </p:nvSpPr>
          <p:spPr>
            <a:xfrm>
              <a:off x="6251447" y="206673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72" name="Group 71"/>
          <p:cNvGrpSpPr/>
          <p:nvPr/>
        </p:nvGrpSpPr>
        <p:grpSpPr>
          <a:xfrm>
            <a:off x="4876800" y="1684020"/>
            <a:ext cx="2743200" cy="459105"/>
            <a:chOff x="4876800" y="1684020"/>
            <a:chExt cx="2743200" cy="459105"/>
          </a:xfrm>
          <a:solidFill>
            <a:srgbClr val="00B050"/>
          </a:solidFill>
        </p:grpSpPr>
        <p:sp>
          <p:nvSpPr>
            <p:cNvPr id="17" name="Oval 16"/>
            <p:cNvSpPr/>
            <p:nvPr/>
          </p:nvSpPr>
          <p:spPr>
            <a:xfrm>
              <a:off x="5791200" y="16859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8" name="Oval 17"/>
            <p:cNvSpPr/>
            <p:nvPr/>
          </p:nvSpPr>
          <p:spPr>
            <a:xfrm>
              <a:off x="6705600" y="16859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9" name="Oval 18"/>
            <p:cNvSpPr/>
            <p:nvPr/>
          </p:nvSpPr>
          <p:spPr>
            <a:xfrm>
              <a:off x="6248400" y="16859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0" name="Oval 19"/>
            <p:cNvSpPr/>
            <p:nvPr/>
          </p:nvSpPr>
          <p:spPr>
            <a:xfrm>
              <a:off x="7162800" y="16840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1" name="Oval 20"/>
            <p:cNvSpPr/>
            <p:nvPr/>
          </p:nvSpPr>
          <p:spPr>
            <a:xfrm>
              <a:off x="4876800" y="16840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9" name="Oval 28"/>
            <p:cNvSpPr/>
            <p:nvPr/>
          </p:nvSpPr>
          <p:spPr>
            <a:xfrm>
              <a:off x="5334000" y="16840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 name="Group 2"/>
          <p:cNvGrpSpPr/>
          <p:nvPr/>
        </p:nvGrpSpPr>
        <p:grpSpPr>
          <a:xfrm>
            <a:off x="4876800" y="3051810"/>
            <a:ext cx="2743200" cy="459105"/>
            <a:chOff x="4876800" y="3051810"/>
            <a:chExt cx="2743200" cy="459105"/>
          </a:xfrm>
          <a:solidFill>
            <a:srgbClr val="00B050"/>
          </a:solidFill>
        </p:grpSpPr>
        <p:sp>
          <p:nvSpPr>
            <p:cNvPr id="30" name="Oval 29"/>
            <p:cNvSpPr/>
            <p:nvPr/>
          </p:nvSpPr>
          <p:spPr>
            <a:xfrm>
              <a:off x="5791200" y="305371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Oval 30"/>
            <p:cNvSpPr/>
            <p:nvPr/>
          </p:nvSpPr>
          <p:spPr>
            <a:xfrm>
              <a:off x="6248400" y="305371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Oval 31"/>
            <p:cNvSpPr/>
            <p:nvPr/>
          </p:nvSpPr>
          <p:spPr>
            <a:xfrm>
              <a:off x="6705600" y="305371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Oval 32"/>
            <p:cNvSpPr/>
            <p:nvPr/>
          </p:nvSpPr>
          <p:spPr>
            <a:xfrm>
              <a:off x="7162800" y="305181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4" name="Oval 33"/>
            <p:cNvSpPr/>
            <p:nvPr/>
          </p:nvSpPr>
          <p:spPr>
            <a:xfrm>
              <a:off x="4876800" y="305181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5" name="Oval 34"/>
            <p:cNvSpPr/>
            <p:nvPr/>
          </p:nvSpPr>
          <p:spPr>
            <a:xfrm>
              <a:off x="5334000" y="305181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36" name="Oval 35"/>
          <p:cNvSpPr/>
          <p:nvPr/>
        </p:nvSpPr>
        <p:spPr>
          <a:xfrm>
            <a:off x="5791200" y="3962400"/>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7" name="Oval 36"/>
          <p:cNvSpPr/>
          <p:nvPr/>
        </p:nvSpPr>
        <p:spPr>
          <a:xfrm>
            <a:off x="6248400" y="3962400"/>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8" name="Oval 37"/>
          <p:cNvSpPr/>
          <p:nvPr/>
        </p:nvSpPr>
        <p:spPr>
          <a:xfrm>
            <a:off x="6705600" y="3962400"/>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9" name="Oval 38"/>
          <p:cNvSpPr/>
          <p:nvPr/>
        </p:nvSpPr>
        <p:spPr>
          <a:xfrm>
            <a:off x="7162800" y="3960495"/>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0" name="Group 39"/>
          <p:cNvGrpSpPr/>
          <p:nvPr/>
        </p:nvGrpSpPr>
        <p:grpSpPr>
          <a:xfrm>
            <a:off x="4876800" y="3507105"/>
            <a:ext cx="2743200" cy="459105"/>
            <a:chOff x="5794247" y="3432620"/>
            <a:chExt cx="2743200" cy="459105"/>
          </a:xfrm>
          <a:solidFill>
            <a:srgbClr val="00B050"/>
          </a:solidFill>
        </p:grpSpPr>
        <p:sp>
          <p:nvSpPr>
            <p:cNvPr id="41" name="Oval 40"/>
            <p:cNvSpPr/>
            <p:nvPr/>
          </p:nvSpPr>
          <p:spPr>
            <a:xfrm>
              <a:off x="6708647" y="34345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2" name="Oval 41"/>
            <p:cNvSpPr/>
            <p:nvPr/>
          </p:nvSpPr>
          <p:spPr>
            <a:xfrm>
              <a:off x="7165847" y="34345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3" name="Oval 42"/>
            <p:cNvSpPr/>
            <p:nvPr/>
          </p:nvSpPr>
          <p:spPr>
            <a:xfrm>
              <a:off x="7623047" y="34345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Oval 43"/>
            <p:cNvSpPr/>
            <p:nvPr/>
          </p:nvSpPr>
          <p:spPr>
            <a:xfrm>
              <a:off x="8080247" y="34326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5" name="Oval 44"/>
            <p:cNvSpPr/>
            <p:nvPr/>
          </p:nvSpPr>
          <p:spPr>
            <a:xfrm>
              <a:off x="5794247" y="34326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6" name="Oval 45"/>
            <p:cNvSpPr/>
            <p:nvPr/>
          </p:nvSpPr>
          <p:spPr>
            <a:xfrm>
              <a:off x="6251447" y="34326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47" name="Oval 46"/>
          <p:cNvSpPr/>
          <p:nvPr/>
        </p:nvSpPr>
        <p:spPr>
          <a:xfrm>
            <a:off x="4876800" y="3960495"/>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8" name="Oval 47"/>
          <p:cNvSpPr/>
          <p:nvPr/>
        </p:nvSpPr>
        <p:spPr>
          <a:xfrm>
            <a:off x="5334000" y="3960495"/>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9" name="Group 48"/>
          <p:cNvGrpSpPr/>
          <p:nvPr/>
        </p:nvGrpSpPr>
        <p:grpSpPr>
          <a:xfrm>
            <a:off x="4885183" y="2600515"/>
            <a:ext cx="2724912" cy="440817"/>
            <a:chOff x="4583430" y="2539526"/>
            <a:chExt cx="2724912" cy="440817"/>
          </a:xfrm>
          <a:solidFill>
            <a:srgbClr val="00B050"/>
          </a:solidFill>
        </p:grpSpPr>
        <p:sp>
          <p:nvSpPr>
            <p:cNvPr id="50" name="Oval 49"/>
            <p:cNvSpPr/>
            <p:nvPr/>
          </p:nvSpPr>
          <p:spPr>
            <a:xfrm>
              <a:off x="54978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1" name="Oval 50"/>
            <p:cNvSpPr/>
            <p:nvPr/>
          </p:nvSpPr>
          <p:spPr>
            <a:xfrm>
              <a:off x="59550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2" name="Oval 51"/>
            <p:cNvSpPr/>
            <p:nvPr/>
          </p:nvSpPr>
          <p:spPr>
            <a:xfrm>
              <a:off x="64122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3" name="Oval 52"/>
            <p:cNvSpPr/>
            <p:nvPr/>
          </p:nvSpPr>
          <p:spPr>
            <a:xfrm>
              <a:off x="6869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4" name="Oval 53"/>
            <p:cNvSpPr/>
            <p:nvPr/>
          </p:nvSpPr>
          <p:spPr>
            <a:xfrm>
              <a:off x="4583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5" name="Oval 54"/>
            <p:cNvSpPr/>
            <p:nvPr/>
          </p:nvSpPr>
          <p:spPr>
            <a:xfrm>
              <a:off x="50406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56" name="TextBox 55"/>
          <p:cNvSpPr txBox="1"/>
          <p:nvPr/>
        </p:nvSpPr>
        <p:spPr>
          <a:xfrm>
            <a:off x="4102173" y="5103573"/>
            <a:ext cx="53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rPr>
              <a:t>A</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7" name="TextBox 56"/>
          <p:cNvSpPr txBox="1"/>
          <p:nvPr/>
        </p:nvSpPr>
        <p:spPr>
          <a:xfrm>
            <a:off x="7584443" y="2084174"/>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8" name="TextBox 57"/>
          <p:cNvSpPr txBox="1"/>
          <p:nvPr/>
        </p:nvSpPr>
        <p:spPr>
          <a:xfrm>
            <a:off x="7597142" y="3037732"/>
            <a:ext cx="5562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9" name="TextBox 58"/>
          <p:cNvSpPr txBox="1"/>
          <p:nvPr/>
        </p:nvSpPr>
        <p:spPr>
          <a:xfrm>
            <a:off x="7581395" y="2514916"/>
            <a:ext cx="5491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0" name="TextBox 59"/>
          <p:cNvSpPr txBox="1"/>
          <p:nvPr/>
        </p:nvSpPr>
        <p:spPr>
          <a:xfrm>
            <a:off x="7610095" y="3442990"/>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1" name="TextBox 60"/>
          <p:cNvSpPr txBox="1"/>
          <p:nvPr/>
        </p:nvSpPr>
        <p:spPr>
          <a:xfrm>
            <a:off x="7610095" y="3894475"/>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2" name="TextBox 61"/>
          <p:cNvSpPr txBox="1"/>
          <p:nvPr/>
        </p:nvSpPr>
        <p:spPr>
          <a:xfrm>
            <a:off x="2385131" y="5148590"/>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Requests: </a:t>
            </a:r>
            <a:endPar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3" name="TextBox 62"/>
          <p:cNvSpPr txBox="1"/>
          <p:nvPr/>
        </p:nvSpPr>
        <p:spPr>
          <a:xfrm>
            <a:off x="7597142" y="1600516"/>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5" name="Straight Arrow Connector 64"/>
          <p:cNvCxnSpPr>
            <a:stCxn id="6" idx="3"/>
            <a:endCxn id="21" idx="2"/>
          </p:cNvCxnSpPr>
          <p:nvPr/>
        </p:nvCxnSpPr>
        <p:spPr>
          <a:xfrm flipV="1">
            <a:off x="3276600" y="1912620"/>
            <a:ext cx="1600200" cy="1178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633031" y="5103573"/>
            <a:ext cx="53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rPr>
              <a:t>D</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68" name="Straight Arrow Connector 67"/>
          <p:cNvCxnSpPr>
            <a:endCxn id="34" idx="2"/>
          </p:cNvCxnSpPr>
          <p:nvPr/>
        </p:nvCxnSpPr>
        <p:spPr>
          <a:xfrm flipV="1">
            <a:off x="3276600" y="3280410"/>
            <a:ext cx="1600200" cy="2680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166431" y="5116273"/>
            <a:ext cx="53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Cambria" panose="02040503050406030204" pitchFamily="18" charset="0"/>
                <a:ea typeface="+mn-ea"/>
                <a:cs typeface="+mn-cs"/>
              </a:rPr>
              <a:t>A</a:t>
            </a:r>
            <a:endParaRPr kumimoji="0" lang="en-US" sz="3600" b="1"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131" y="5116273"/>
            <a:ext cx="739069" cy="739069"/>
          </a:xfrm>
          <a:prstGeom prst="rect">
            <a:avLst/>
          </a:prstGeom>
        </p:spPr>
      </p:pic>
      <p:sp>
        <p:nvSpPr>
          <p:cNvPr id="73" name="TextBox 72"/>
          <p:cNvSpPr txBox="1"/>
          <p:nvPr/>
        </p:nvSpPr>
        <p:spPr>
          <a:xfrm>
            <a:off x="5420495" y="977596"/>
            <a:ext cx="1905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endPar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4" name="TextBox 73"/>
          <p:cNvSpPr txBox="1"/>
          <p:nvPr/>
        </p:nvSpPr>
        <p:spPr>
          <a:xfrm>
            <a:off x="2000250" y="2796407"/>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7" name="TextBox 76"/>
          <p:cNvSpPr txBox="1"/>
          <p:nvPr/>
        </p:nvSpPr>
        <p:spPr>
          <a:xfrm>
            <a:off x="2007676" y="3240723"/>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TextBox 77"/>
          <p:cNvSpPr txBox="1"/>
          <p:nvPr/>
        </p:nvSpPr>
        <p:spPr>
          <a:xfrm>
            <a:off x="1485899" y="5892225"/>
            <a:ext cx="35021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0066"/>
                </a:solidFill>
                <a:effectLst/>
                <a:uLnTx/>
                <a:uFillTx/>
                <a:latin typeface="Calibri"/>
                <a:ea typeface="+mn-ea"/>
                <a:cs typeface="+mn-cs"/>
              </a:rPr>
              <a:t>ChargeCache Miss:</a:t>
            </a:r>
            <a:endParaRPr kumimoji="0" lang="en-US" sz="3200" b="1" i="0" u="none" strike="noStrike" kern="1200" cap="none" spc="0" normalizeH="0" baseline="0" noProof="0" dirty="0">
              <a:ln>
                <a:noFill/>
              </a:ln>
              <a:solidFill>
                <a:srgbClr val="FF0066"/>
              </a:solidFill>
              <a:effectLst/>
              <a:uLnTx/>
              <a:uFillTx/>
              <a:latin typeface="Calibri"/>
              <a:ea typeface="+mn-ea"/>
              <a:cs typeface="+mn-cs"/>
            </a:endParaRPr>
          </a:p>
        </p:txBody>
      </p:sp>
      <p:sp>
        <p:nvSpPr>
          <p:cNvPr id="79" name="TextBox 78"/>
          <p:cNvSpPr txBox="1"/>
          <p:nvPr/>
        </p:nvSpPr>
        <p:spPr>
          <a:xfrm>
            <a:off x="4778574" y="5885587"/>
            <a:ext cx="38892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a:ea typeface="+mn-ea"/>
                <a:cs typeface="+mn-cs"/>
              </a:rPr>
              <a:t>Use </a:t>
            </a:r>
            <a:r>
              <a:rPr kumimoji="0" lang="tr-TR" sz="3200" b="1" i="0" u="none" strike="noStrike" kern="1200" cap="none" spc="0" normalizeH="0" baseline="0" noProof="0" dirty="0">
                <a:ln>
                  <a:noFill/>
                </a:ln>
                <a:solidFill>
                  <a:srgbClr val="FF0066"/>
                </a:solidFill>
                <a:effectLst/>
                <a:uLnTx/>
                <a:uFillTx/>
                <a:latin typeface="Calibri"/>
                <a:ea typeface="+mn-ea"/>
                <a:cs typeface="+mn-cs"/>
              </a:rPr>
              <a:t>Default</a:t>
            </a:r>
            <a:r>
              <a:rPr kumimoji="0" lang="tr-TR" sz="3200" b="1" i="0" u="none" strike="noStrike" kern="1200" cap="none" spc="0" normalizeH="0" baseline="0" noProof="0" dirty="0">
                <a:ln>
                  <a:noFill/>
                </a:ln>
                <a:solidFill>
                  <a:prstClr val="black"/>
                </a:solidFill>
                <a:effectLst/>
                <a:uLnTx/>
                <a:uFillTx/>
                <a:latin typeface="Calibri"/>
                <a:ea typeface="+mn-ea"/>
                <a:cs typeface="+mn-cs"/>
              </a:rPr>
              <a:t> Timings</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TextBox 79"/>
          <p:cNvSpPr txBox="1"/>
          <p:nvPr/>
        </p:nvSpPr>
        <p:spPr>
          <a:xfrm>
            <a:off x="1692473" y="5892225"/>
            <a:ext cx="35021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0066FF"/>
                </a:solidFill>
                <a:effectLst/>
                <a:uLnTx/>
                <a:uFillTx/>
                <a:latin typeface="Calibri"/>
                <a:ea typeface="+mn-ea"/>
                <a:cs typeface="+mn-cs"/>
              </a:rPr>
              <a:t>ChargeCache Hit:</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sp>
        <p:nvSpPr>
          <p:cNvPr id="81" name="TextBox 80"/>
          <p:cNvSpPr txBox="1"/>
          <p:nvPr/>
        </p:nvSpPr>
        <p:spPr>
          <a:xfrm>
            <a:off x="4861631" y="5867400"/>
            <a:ext cx="38892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a:ea typeface="+mn-ea"/>
                <a:cs typeface="+mn-cs"/>
              </a:rPr>
              <a:t>Use </a:t>
            </a:r>
            <a:r>
              <a:rPr kumimoji="0" lang="tr-TR" sz="3200" b="1" i="0" u="none" strike="noStrike" kern="1200" cap="none" spc="0" normalizeH="0" baseline="0" noProof="0" dirty="0">
                <a:ln>
                  <a:noFill/>
                </a:ln>
                <a:solidFill>
                  <a:srgbClr val="0066FF"/>
                </a:solidFill>
                <a:effectLst/>
                <a:uLnTx/>
                <a:uFillTx/>
                <a:latin typeface="Calibri"/>
                <a:ea typeface="+mn-ea"/>
                <a:cs typeface="+mn-cs"/>
              </a:rPr>
              <a:t>Lower</a:t>
            </a:r>
            <a:r>
              <a:rPr kumimoji="0" lang="tr-TR" sz="3200" b="1" i="0" u="none" strike="noStrike" kern="1200" cap="none" spc="0" normalizeH="0" baseline="0" noProof="0" dirty="0">
                <a:ln>
                  <a:noFill/>
                </a:ln>
                <a:solidFill>
                  <a:prstClr val="black"/>
                </a:solidFill>
                <a:effectLst/>
                <a:uLnTx/>
                <a:uFillTx/>
                <a:latin typeface="Calibri"/>
                <a:ea typeface="+mn-ea"/>
                <a:cs typeface="+mn-cs"/>
              </a:rPr>
              <a:t> Timings</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586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1+#ppt_w/2"/>
                                          </p:val>
                                        </p:tav>
                                        <p:tav tm="100000">
                                          <p:val>
                                            <p:strVal val="#ppt_x"/>
                                          </p:val>
                                        </p:tav>
                                      </p:tavLst>
                                    </p:anim>
                                    <p:anim calcmode="lin" valueType="num">
                                      <p:cBhvr additive="base">
                                        <p:cTn id="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800" tmFilter="0, 0; .2, .5; .8, .5; 1, 0"/>
                                        <p:tgtEl>
                                          <p:spTgt spid="72"/>
                                        </p:tgtEl>
                                      </p:cBhvr>
                                    </p:animEffect>
                                    <p:animScale>
                                      <p:cBhvr>
                                        <p:cTn id="19" dur="400" autoRev="1" fill="hold"/>
                                        <p:tgtEl>
                                          <p:spTgt spid="72"/>
                                        </p:tgtEl>
                                      </p:cBhvr>
                                      <p:by x="105000" y="105000"/>
                                    </p:animScale>
                                  </p:childTnLst>
                                </p:cTn>
                              </p:par>
                              <p:par>
                                <p:cTn id="20" presetID="10" presetClass="entr" presetSubtype="0" fill="hold" grpId="0" nodeType="withEffect">
                                  <p:stCondLst>
                                    <p:cond delay="50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1000"/>
                                        <p:tgtEl>
                                          <p:spTgt spid="65"/>
                                        </p:tgtEl>
                                      </p:cBhvr>
                                    </p:animEffect>
                                  </p:childTnLst>
                                </p:cTn>
                              </p:par>
                              <p:par>
                                <p:cTn id="27" presetID="10" presetClass="exit" presetSubtype="0" fill="hold" grpId="2" nodeType="withEffect">
                                  <p:stCondLst>
                                    <p:cond delay="0"/>
                                  </p:stCondLst>
                                  <p:childTnLst>
                                    <p:animEffect transition="out" filter="fade">
                                      <p:cBhvr>
                                        <p:cTn id="28" dur="500"/>
                                        <p:tgtEl>
                                          <p:spTgt spid="78"/>
                                        </p:tgtEl>
                                      </p:cBhvr>
                                    </p:animEffect>
                                    <p:set>
                                      <p:cBhvr>
                                        <p:cTn id="29" dur="1" fill="hold">
                                          <p:stCondLst>
                                            <p:cond delay="499"/>
                                          </p:stCondLst>
                                        </p:cTn>
                                        <p:tgtEl>
                                          <p:spTgt spid="78"/>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79"/>
                                        </p:tgtEl>
                                      </p:cBhvr>
                                    </p:animEffect>
                                    <p:set>
                                      <p:cBhvr>
                                        <p:cTn id="32" dur="1" fill="hold">
                                          <p:stCondLst>
                                            <p:cond delay="499"/>
                                          </p:stCondLst>
                                        </p:cTn>
                                        <p:tgtEl>
                                          <p:spTgt spid="7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1000" fill="hold"/>
                                        <p:tgtEl>
                                          <p:spTgt spid="67"/>
                                        </p:tgtEl>
                                        <p:attrNameLst>
                                          <p:attrName>ppt_x</p:attrName>
                                        </p:attrNameLst>
                                      </p:cBhvr>
                                      <p:tavLst>
                                        <p:tav tm="0">
                                          <p:val>
                                            <p:strVal val="1+#ppt_w/2"/>
                                          </p:val>
                                        </p:tav>
                                        <p:tav tm="100000">
                                          <p:val>
                                            <p:strVal val="#ppt_x"/>
                                          </p:val>
                                        </p:tav>
                                      </p:tavLst>
                                    </p:anim>
                                    <p:anim calcmode="lin" valueType="num">
                                      <p:cBhvr additive="base">
                                        <p:cTn id="38"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3" nodeType="click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grpId="3"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800" tmFilter="0, 0; .2, .5; .8, .5; 1, 0"/>
                                        <p:tgtEl>
                                          <p:spTgt spid="3"/>
                                        </p:tgtEl>
                                      </p:cBhvr>
                                    </p:animEffect>
                                    <p:animScale>
                                      <p:cBhvr>
                                        <p:cTn id="51" dur="400" autoRev="1" fill="hold"/>
                                        <p:tgtEl>
                                          <p:spTgt spid="3"/>
                                        </p:tgtEl>
                                      </p:cBhvr>
                                      <p:by x="105000" y="105000"/>
                                    </p:animScale>
                                  </p:childTnLst>
                                </p:cTn>
                              </p:par>
                              <p:par>
                                <p:cTn id="52" presetID="10" presetClass="entr" presetSubtype="0" fill="hold" grpId="0" nodeType="withEffect">
                                  <p:stCondLst>
                                    <p:cond delay="600"/>
                                  </p:stCondLst>
                                  <p:childTnLst>
                                    <p:set>
                                      <p:cBhvr>
                                        <p:cTn id="53" dur="1" fill="hold">
                                          <p:stCondLst>
                                            <p:cond delay="0"/>
                                          </p:stCondLst>
                                        </p:cTn>
                                        <p:tgtEl>
                                          <p:spTgt spid="77"/>
                                        </p:tgtEl>
                                        <p:attrNameLst>
                                          <p:attrName>style.visibility</p:attrName>
                                        </p:attrNameLst>
                                      </p:cBhvr>
                                      <p:to>
                                        <p:strVal val="visible"/>
                                      </p:to>
                                    </p:set>
                                    <p:animEffect transition="in" filter="fade">
                                      <p:cBhvr>
                                        <p:cTn id="54" dur="500"/>
                                        <p:tgtEl>
                                          <p:spTgt spid="77"/>
                                        </p:tgtEl>
                                      </p:cBhvr>
                                    </p:animEffect>
                                  </p:childTnLst>
                                </p:cTn>
                              </p:par>
                            </p:childTnLst>
                          </p:cTn>
                        </p:par>
                        <p:par>
                          <p:cTn id="55" fill="hold">
                            <p:stCondLst>
                              <p:cond delay="1100"/>
                            </p:stCondLst>
                            <p:childTnLst>
                              <p:par>
                                <p:cTn id="56" presetID="22" presetClass="entr" presetSubtype="8" fill="hold"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left)">
                                      <p:cBhvr>
                                        <p:cTn id="58" dur="1000"/>
                                        <p:tgtEl>
                                          <p:spTgt spid="68"/>
                                        </p:tgtEl>
                                      </p:cBhvr>
                                    </p:animEffect>
                                  </p:childTnLst>
                                </p:cTn>
                              </p:par>
                              <p:par>
                                <p:cTn id="59" presetID="10" presetClass="exit" presetSubtype="0" fill="hold" grpId="4" nodeType="withEffect">
                                  <p:stCondLst>
                                    <p:cond delay="0"/>
                                  </p:stCondLst>
                                  <p:childTnLst>
                                    <p:animEffect transition="out" filter="fade">
                                      <p:cBhvr>
                                        <p:cTn id="60" dur="500"/>
                                        <p:tgtEl>
                                          <p:spTgt spid="78"/>
                                        </p:tgtEl>
                                      </p:cBhvr>
                                    </p:animEffect>
                                    <p:set>
                                      <p:cBhvr>
                                        <p:cTn id="61" dur="1" fill="hold">
                                          <p:stCondLst>
                                            <p:cond delay="499"/>
                                          </p:stCondLst>
                                        </p:cTn>
                                        <p:tgtEl>
                                          <p:spTgt spid="78"/>
                                        </p:tgtEl>
                                        <p:attrNameLst>
                                          <p:attrName>style.visibility</p:attrName>
                                        </p:attrNameLst>
                                      </p:cBhvr>
                                      <p:to>
                                        <p:strVal val="hidden"/>
                                      </p:to>
                                    </p:set>
                                  </p:childTnLst>
                                </p:cTn>
                              </p:par>
                              <p:par>
                                <p:cTn id="62" presetID="10" presetClass="exit" presetSubtype="0" fill="hold" grpId="4" nodeType="withEffect">
                                  <p:stCondLst>
                                    <p:cond delay="0"/>
                                  </p:stCondLst>
                                  <p:childTnLst>
                                    <p:animEffect transition="out" filter="fade">
                                      <p:cBhvr>
                                        <p:cTn id="63" dur="500"/>
                                        <p:tgtEl>
                                          <p:spTgt spid="79"/>
                                        </p:tgtEl>
                                      </p:cBhvr>
                                    </p:animEffect>
                                    <p:set>
                                      <p:cBhvr>
                                        <p:cTn id="64" dur="1" fill="hold">
                                          <p:stCondLst>
                                            <p:cond delay="499"/>
                                          </p:stCondLst>
                                        </p:cTn>
                                        <p:tgtEl>
                                          <p:spTgt spid="7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 calcmode="lin" valueType="num">
                                      <p:cBhvr additive="base">
                                        <p:cTn id="69" dur="1000" fill="hold"/>
                                        <p:tgtEl>
                                          <p:spTgt spid="70"/>
                                        </p:tgtEl>
                                        <p:attrNameLst>
                                          <p:attrName>ppt_x</p:attrName>
                                        </p:attrNameLst>
                                      </p:cBhvr>
                                      <p:tavLst>
                                        <p:tav tm="0">
                                          <p:val>
                                            <p:strVal val="1+#ppt_w/2"/>
                                          </p:val>
                                        </p:tav>
                                        <p:tav tm="100000">
                                          <p:val>
                                            <p:strVal val="#ppt_x"/>
                                          </p:val>
                                        </p:tav>
                                      </p:tavLst>
                                    </p:anim>
                                    <p:anim calcmode="lin" valueType="num">
                                      <p:cBhvr additive="base">
                                        <p:cTn id="70" dur="10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78"/>
                                        </p:tgtEl>
                                      </p:cBhvr>
                                    </p:animEffect>
                                    <p:set>
                                      <p:cBhvr>
                                        <p:cTn id="75" dur="1" fill="hold">
                                          <p:stCondLst>
                                            <p:cond delay="499"/>
                                          </p:stCondLst>
                                        </p:cTn>
                                        <p:tgtEl>
                                          <p:spTgt spid="7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79"/>
                                        </p:tgtEl>
                                      </p:cBhvr>
                                    </p:animEffect>
                                    <p:set>
                                      <p:cBhvr>
                                        <p:cTn id="78" dur="1" fill="hold">
                                          <p:stCondLst>
                                            <p:cond delay="499"/>
                                          </p:stCondLst>
                                        </p:cTn>
                                        <p:tgtEl>
                                          <p:spTgt spid="79"/>
                                        </p:tgtEl>
                                        <p:attrNameLst>
                                          <p:attrName>style.visibility</p:attrName>
                                        </p:attrNameLst>
                                      </p:cBhvr>
                                      <p:to>
                                        <p:strVal val="hidden"/>
                                      </p:to>
                                    </p:se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8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8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7" presetClass="emph" presetSubtype="2" fill="hold" nodeType="clickEffect">
                                  <p:stCondLst>
                                    <p:cond delay="0"/>
                                  </p:stCondLst>
                                  <p:childTnLst>
                                    <p:animClr clrSpc="rgb" dir="cw">
                                      <p:cBhvr>
                                        <p:cTn id="87" dur="1000" fill="hold"/>
                                        <p:tgtEl>
                                          <p:spTgt spid="65"/>
                                        </p:tgtEl>
                                        <p:attrNameLst>
                                          <p:attrName>stroke.color</p:attrName>
                                        </p:attrNameLst>
                                      </p:cBhvr>
                                      <p:to>
                                        <a:srgbClr val="0066FF"/>
                                      </p:to>
                                    </p:animClr>
                                    <p:set>
                                      <p:cBhvr>
                                        <p:cTn id="88" dur="1000" fill="hold"/>
                                        <p:tgtEl>
                                          <p:spTgt spid="65"/>
                                        </p:tgtEl>
                                        <p:attrNameLst>
                                          <p:attrName>stroke.on</p:attrName>
                                        </p:attrNameLst>
                                      </p:cBhvr>
                                      <p:to>
                                        <p:strVal val="true"/>
                                      </p:to>
                                    </p:set>
                                  </p:childTnLst>
                                </p:cTn>
                              </p:par>
                              <p:par>
                                <p:cTn id="89" presetID="3" presetClass="emph" presetSubtype="2" fill="hold" grpId="1" nodeType="withEffect">
                                  <p:stCondLst>
                                    <p:cond delay="0"/>
                                  </p:stCondLst>
                                  <p:childTnLst>
                                    <p:animClr clrSpc="rgb" dir="cw">
                                      <p:cBhvr override="childStyle">
                                        <p:cTn id="90" dur="2000" fill="hold"/>
                                        <p:tgtEl>
                                          <p:spTgt spid="74"/>
                                        </p:tgtEl>
                                        <p:attrNameLst>
                                          <p:attrName>style.color</p:attrName>
                                        </p:attrNameLst>
                                      </p:cBhvr>
                                      <p:to>
                                        <a:srgbClr val="0066FF"/>
                                      </p:to>
                                    </p:animClr>
                                  </p:childTnLst>
                                </p:cTn>
                              </p:par>
                              <p:par>
                                <p:cTn id="91" presetID="26" presetClass="emph" presetSubtype="0" fill="hold" nodeType="withEffect">
                                  <p:stCondLst>
                                    <p:cond delay="300"/>
                                  </p:stCondLst>
                                  <p:childTnLst>
                                    <p:animEffect transition="out" filter="fade">
                                      <p:cBhvr>
                                        <p:cTn id="92" dur="800" tmFilter="0, 0; .2, .5; .8, .5; 1, 0"/>
                                        <p:tgtEl>
                                          <p:spTgt spid="65"/>
                                        </p:tgtEl>
                                      </p:cBhvr>
                                    </p:animEffect>
                                    <p:animScale>
                                      <p:cBhvr>
                                        <p:cTn id="93" dur="400" autoRev="1" fill="hold"/>
                                        <p:tgtEl>
                                          <p:spTgt spid="65"/>
                                        </p:tgtEl>
                                      </p:cBhvr>
                                      <p:by x="105000" y="105000"/>
                                    </p:animScale>
                                  </p:childTnLst>
                                </p:cTn>
                              </p:par>
                              <p:par>
                                <p:cTn id="94" presetID="26" presetClass="emph" presetSubtype="0" fill="hold" nodeType="withEffect">
                                  <p:stCondLst>
                                    <p:cond delay="800"/>
                                  </p:stCondLst>
                                  <p:childTnLst>
                                    <p:animEffect transition="out" filter="fade">
                                      <p:cBhvr>
                                        <p:cTn id="95" dur="800" tmFilter="0, 0; .2, .5; .8, .5; 1, 0"/>
                                        <p:tgtEl>
                                          <p:spTgt spid="72"/>
                                        </p:tgtEl>
                                      </p:cBhvr>
                                    </p:animEffect>
                                    <p:animScale>
                                      <p:cBhvr>
                                        <p:cTn id="96" dur="400" autoRev="1" fill="hold"/>
                                        <p:tgtEl>
                                          <p:spTgt spid="72"/>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nodeType="clickEffect">
                                  <p:stCondLst>
                                    <p:cond delay="0"/>
                                  </p:stCondLst>
                                  <p:childTnLst>
                                    <p:set>
                                      <p:cBhvr>
                                        <p:cTn id="100" dur="1" fill="hold">
                                          <p:stCondLst>
                                            <p:cond delay="0"/>
                                          </p:stCondLst>
                                        </p:cTn>
                                        <p:tgtEl>
                                          <p:spTgt spid="71"/>
                                        </p:tgtEl>
                                        <p:attrNameLst>
                                          <p:attrName>style.visibility</p:attrName>
                                        </p:attrNameLst>
                                      </p:cBhvr>
                                      <p:to>
                                        <p:strVal val="visible"/>
                                      </p:to>
                                    </p:set>
                                    <p:anim calcmode="lin" valueType="num">
                                      <p:cBhvr additive="base">
                                        <p:cTn id="101" dur="1000" fill="hold"/>
                                        <p:tgtEl>
                                          <p:spTgt spid="71"/>
                                        </p:tgtEl>
                                        <p:attrNameLst>
                                          <p:attrName>ppt_x</p:attrName>
                                        </p:attrNameLst>
                                      </p:cBhvr>
                                      <p:tavLst>
                                        <p:tav tm="0">
                                          <p:val>
                                            <p:strVal val="1+#ppt_w/2"/>
                                          </p:val>
                                        </p:tav>
                                        <p:tav tm="100000">
                                          <p:val>
                                            <p:strVal val="#ppt_x"/>
                                          </p:val>
                                        </p:tav>
                                      </p:tavLst>
                                    </p:anim>
                                    <p:anim calcmode="lin" valueType="num">
                                      <p:cBhvr additive="base">
                                        <p:cTn id="102" dur="1000" fill="hold"/>
                                        <p:tgtEl>
                                          <p:spTgt spid="71"/>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22" presetClass="exit" presetSubtype="2" fill="hold" nodeType="afterEffect">
                                  <p:stCondLst>
                                    <p:cond delay="0"/>
                                  </p:stCondLst>
                                  <p:childTnLst>
                                    <p:animEffect transition="out" filter="wipe(right)">
                                      <p:cBhvr>
                                        <p:cTn id="105" dur="1500"/>
                                        <p:tgtEl>
                                          <p:spTgt spid="65"/>
                                        </p:tgtEl>
                                      </p:cBhvr>
                                    </p:animEffect>
                                    <p:set>
                                      <p:cBhvr>
                                        <p:cTn id="106" dur="1" fill="hold">
                                          <p:stCondLst>
                                            <p:cond delay="1499"/>
                                          </p:stCondLst>
                                        </p:cTn>
                                        <p:tgtEl>
                                          <p:spTgt spid="65"/>
                                        </p:tgtEl>
                                        <p:attrNameLst>
                                          <p:attrName>style.visibility</p:attrName>
                                        </p:attrNameLst>
                                      </p:cBhvr>
                                      <p:to>
                                        <p:strVal val="hidden"/>
                                      </p:to>
                                    </p:set>
                                  </p:childTnLst>
                                </p:cTn>
                              </p:par>
                              <p:par>
                                <p:cTn id="107" presetID="22" presetClass="exit" presetSubtype="2" fill="hold" nodeType="withEffect">
                                  <p:stCondLst>
                                    <p:cond delay="0"/>
                                  </p:stCondLst>
                                  <p:childTnLst>
                                    <p:animEffect transition="out" filter="wipe(right)">
                                      <p:cBhvr>
                                        <p:cTn id="108" dur="1500"/>
                                        <p:tgtEl>
                                          <p:spTgt spid="68"/>
                                        </p:tgtEl>
                                      </p:cBhvr>
                                    </p:animEffect>
                                    <p:set>
                                      <p:cBhvr>
                                        <p:cTn id="109" dur="1" fill="hold">
                                          <p:stCondLst>
                                            <p:cond delay="1499"/>
                                          </p:stCondLst>
                                        </p:cTn>
                                        <p:tgtEl>
                                          <p:spTgt spid="68"/>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74"/>
                                        </p:tgtEl>
                                      </p:cBhvr>
                                    </p:animEffect>
                                    <p:set>
                                      <p:cBhvr>
                                        <p:cTn id="112" dur="1" fill="hold">
                                          <p:stCondLst>
                                            <p:cond delay="499"/>
                                          </p:stCondLst>
                                        </p:cTn>
                                        <p:tgtEl>
                                          <p:spTgt spid="7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7"/>
                                        </p:tgtEl>
                                      </p:cBhvr>
                                    </p:animEffect>
                                    <p:set>
                                      <p:cBhvr>
                                        <p:cTn id="115" dur="1" fill="hold">
                                          <p:stCondLst>
                                            <p:cond delay="499"/>
                                          </p:stCondLst>
                                        </p:cTn>
                                        <p:tgtEl>
                                          <p:spTgt spid="7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0"/>
                                        </p:tgtEl>
                                      </p:cBhvr>
                                    </p:animEffect>
                                    <p:set>
                                      <p:cBhvr>
                                        <p:cTn id="118" dur="1" fill="hold">
                                          <p:stCondLst>
                                            <p:cond delay="499"/>
                                          </p:stCondLst>
                                        </p:cTn>
                                        <p:tgtEl>
                                          <p:spTgt spid="8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1"/>
                                        </p:tgtEl>
                                      </p:cBhvr>
                                    </p:animEffect>
                                    <p:set>
                                      <p:cBhvr>
                                        <p:cTn id="121"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7" grpId="0"/>
      <p:bldP spid="70" grpId="0"/>
      <p:bldP spid="74" grpId="0"/>
      <p:bldP spid="74" grpId="1"/>
      <p:bldP spid="74" grpId="2"/>
      <p:bldP spid="77" grpId="0"/>
      <p:bldP spid="77" grpId="1"/>
      <p:bldP spid="78" grpId="0"/>
      <p:bldP spid="78" grpId="1"/>
      <p:bldP spid="78" grpId="2"/>
      <p:bldP spid="78" grpId="3"/>
      <p:bldP spid="78" grpId="4"/>
      <p:bldP spid="79" grpId="0"/>
      <p:bldP spid="79" grpId="1"/>
      <p:bldP spid="79" grpId="2"/>
      <p:bldP spid="79" grpId="3"/>
      <p:bldP spid="79" grpId="4"/>
      <p:bldP spid="80" grpId="0"/>
      <p:bldP spid="80" grpId="1"/>
      <p:bldP spid="81" grpId="0"/>
      <p:bldP spid="81" grpId="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Area and Power </a:t>
            </a:r>
            <a:r>
              <a:rPr lang="tr-TR" dirty="0">
                <a:latin typeface="Cambria" panose="02040503050406030204" pitchFamily="18" charset="0"/>
              </a:rPr>
              <a:t>Overhead</a:t>
            </a:r>
            <a:endParaRPr lang="en-US" dirty="0">
              <a:latin typeface="Cambria" panose="02040503050406030204" pitchFamily="18" charset="0"/>
            </a:endParaRPr>
          </a:p>
        </p:txBody>
      </p:sp>
      <p:sp>
        <p:nvSpPr>
          <p:cNvPr id="3" name="Content Placeholder 2"/>
          <p:cNvSpPr>
            <a:spLocks noGrp="1"/>
          </p:cNvSpPr>
          <p:nvPr>
            <p:ph idx="1"/>
          </p:nvPr>
        </p:nvSpPr>
        <p:spPr/>
        <p:txBody>
          <a:bodyPr/>
          <a:lstStyle/>
          <a:p>
            <a:r>
              <a:rPr lang="en-US" b="1" dirty="0">
                <a:latin typeface="Cambria" panose="02040503050406030204" pitchFamily="18" charset="0"/>
              </a:rPr>
              <a:t>Modeled with CACTI</a:t>
            </a:r>
            <a:endParaRPr lang="tr-TR" b="1" dirty="0">
              <a:latin typeface="Cambria" panose="02040503050406030204" pitchFamily="18" charset="0"/>
            </a:endParaRPr>
          </a:p>
          <a:p>
            <a:endParaRPr lang="en-US" b="1" dirty="0">
              <a:latin typeface="Cambria" panose="02040503050406030204" pitchFamily="18" charset="0"/>
            </a:endParaRPr>
          </a:p>
          <a:p>
            <a:r>
              <a:rPr lang="tr-TR" b="1" dirty="0">
                <a:latin typeface="Cambria" panose="02040503050406030204" pitchFamily="18" charset="0"/>
              </a:rPr>
              <a:t>Area</a:t>
            </a:r>
          </a:p>
          <a:p>
            <a:pPr lvl="1"/>
            <a:r>
              <a:rPr lang="tr-TR" dirty="0">
                <a:latin typeface="Cambria" panose="02040503050406030204" pitchFamily="18" charset="0"/>
              </a:rPr>
              <a:t>~5KB for 128-entry ChargeCache</a:t>
            </a:r>
          </a:p>
          <a:p>
            <a:pPr lvl="1">
              <a:buClr>
                <a:schemeClr val="tx1"/>
              </a:buClr>
            </a:pPr>
            <a:r>
              <a:rPr lang="tr-TR" dirty="0">
                <a:solidFill>
                  <a:srgbClr val="FF0066"/>
                </a:solidFill>
                <a:latin typeface="Cambria" panose="02040503050406030204" pitchFamily="18" charset="0"/>
              </a:rPr>
              <a:t>0.24%</a:t>
            </a:r>
            <a:r>
              <a:rPr lang="tr-TR" dirty="0">
                <a:latin typeface="Cambria" panose="02040503050406030204" pitchFamily="18" charset="0"/>
              </a:rPr>
              <a:t> of a 4MB Last Level Cache (LLC) area</a:t>
            </a:r>
          </a:p>
          <a:p>
            <a:pPr marL="457200" lvl="1" indent="0">
              <a:buNone/>
            </a:pPr>
            <a:endParaRPr lang="tr-TR" dirty="0">
              <a:latin typeface="Cambria" panose="02040503050406030204" pitchFamily="18" charset="0"/>
            </a:endParaRPr>
          </a:p>
          <a:p>
            <a:r>
              <a:rPr lang="tr-TR" b="1" dirty="0">
                <a:latin typeface="Cambria" panose="02040503050406030204" pitchFamily="18" charset="0"/>
              </a:rPr>
              <a:t>Power Consumption</a:t>
            </a:r>
          </a:p>
          <a:p>
            <a:pPr lvl="1"/>
            <a:r>
              <a:rPr lang="tr-TR" dirty="0">
                <a:latin typeface="Cambria" panose="02040503050406030204" pitchFamily="18" charset="0"/>
              </a:rPr>
              <a:t>0.15 mW on average (static + dynamic)</a:t>
            </a:r>
          </a:p>
          <a:p>
            <a:pPr lvl="1">
              <a:buClr>
                <a:schemeClr val="tx1"/>
              </a:buClr>
            </a:pPr>
            <a:r>
              <a:rPr lang="tr-TR" dirty="0">
                <a:solidFill>
                  <a:srgbClr val="FF0066"/>
                </a:solidFill>
                <a:latin typeface="Cambria" panose="02040503050406030204" pitchFamily="18" charset="0"/>
              </a:rPr>
              <a:t>0.23%</a:t>
            </a:r>
            <a:r>
              <a:rPr lang="tr-TR" dirty="0">
                <a:latin typeface="Cambria" panose="02040503050406030204" pitchFamily="18" charset="0"/>
              </a:rPr>
              <a:t> of the 4MB LLC power consumption</a:t>
            </a:r>
            <a:endParaRPr lang="en-US" dirty="0">
              <a:latin typeface="Cambria" panose="02040503050406030204" pitchFamily="18" charset="0"/>
            </a:endParaRPr>
          </a:p>
        </p:txBody>
      </p:sp>
    </p:spTree>
    <p:extLst>
      <p:ext uri="{BB962C8B-B14F-4D97-AF65-F5344CB8AC3E}">
        <p14:creationId xmlns:p14="http://schemas.microsoft.com/office/powerpoint/2010/main" val="3550402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latin typeface="Cambria" panose="02040503050406030204" pitchFamily="18" charset="0"/>
              </a:rPr>
              <a:t>Methodology</a:t>
            </a:r>
            <a:endParaRPr lang="en-US" dirty="0">
              <a:latin typeface="Cambria" panose="02040503050406030204" pitchFamily="18" charset="0"/>
            </a:endParaRPr>
          </a:p>
        </p:txBody>
      </p:sp>
      <p:sp>
        <p:nvSpPr>
          <p:cNvPr id="3" name="Content Placeholder 2"/>
          <p:cNvSpPr>
            <a:spLocks noGrp="1"/>
          </p:cNvSpPr>
          <p:nvPr>
            <p:ph idx="1"/>
          </p:nvPr>
        </p:nvSpPr>
        <p:spPr>
          <a:xfrm>
            <a:off x="381000" y="838200"/>
            <a:ext cx="8382000" cy="5638800"/>
          </a:xfrm>
        </p:spPr>
        <p:txBody>
          <a:bodyPr/>
          <a:lstStyle/>
          <a:p>
            <a:r>
              <a:rPr lang="tr-TR" sz="2800" b="1" dirty="0">
                <a:latin typeface="Cambria" panose="02040503050406030204" pitchFamily="18" charset="0"/>
              </a:rPr>
              <a:t>Simulator</a:t>
            </a:r>
          </a:p>
          <a:p>
            <a:pPr lvl="1"/>
            <a:r>
              <a:rPr lang="tr-TR" sz="2400" dirty="0">
                <a:latin typeface="Cambria" panose="02040503050406030204" pitchFamily="18" charset="0"/>
              </a:rPr>
              <a:t>DRAM Simulator (Ramulator </a:t>
            </a:r>
            <a:r>
              <a:rPr lang="en-US" sz="2400" i="1" kern="0" dirty="0">
                <a:solidFill>
                  <a:srgbClr val="0000CC"/>
                </a:solidFill>
                <a:latin typeface="Cambria" panose="02040503050406030204" pitchFamily="18" charset="0"/>
              </a:rPr>
              <a:t>[</a:t>
            </a:r>
            <a:r>
              <a:rPr lang="tr-TR" sz="2400" i="1" kern="0" dirty="0">
                <a:solidFill>
                  <a:srgbClr val="0000CC"/>
                </a:solidFill>
                <a:latin typeface="Cambria" panose="02040503050406030204" pitchFamily="18" charset="0"/>
              </a:rPr>
              <a:t>Kim</a:t>
            </a:r>
            <a:r>
              <a:rPr lang="en-US" sz="2400" i="1" kern="0" dirty="0">
                <a:solidFill>
                  <a:srgbClr val="0000CC"/>
                </a:solidFill>
                <a:latin typeface="Cambria" panose="02040503050406030204" pitchFamily="18" charset="0"/>
              </a:rPr>
              <a:t>+, </a:t>
            </a:r>
            <a:r>
              <a:rPr lang="tr-TR" sz="2400" i="1" kern="0" dirty="0">
                <a:solidFill>
                  <a:srgbClr val="0000CC"/>
                </a:solidFill>
                <a:latin typeface="Cambria" panose="02040503050406030204" pitchFamily="18" charset="0"/>
              </a:rPr>
              <a:t>CAL</a:t>
            </a:r>
            <a:r>
              <a:rPr lang="en-US" sz="2400" i="1" kern="0" dirty="0">
                <a:solidFill>
                  <a:srgbClr val="0000CC"/>
                </a:solidFill>
                <a:latin typeface="Cambria" panose="02040503050406030204" pitchFamily="18" charset="0"/>
              </a:rPr>
              <a:t>’1</a:t>
            </a:r>
            <a:r>
              <a:rPr lang="tr-TR" sz="2400" i="1" kern="0" dirty="0">
                <a:solidFill>
                  <a:srgbClr val="0000CC"/>
                </a:solidFill>
                <a:latin typeface="Cambria" panose="02040503050406030204" pitchFamily="18" charset="0"/>
              </a:rPr>
              <a:t>5</a:t>
            </a:r>
            <a:r>
              <a:rPr lang="en-US" sz="2400" i="1" kern="0" dirty="0">
                <a:solidFill>
                  <a:srgbClr val="0000CC"/>
                </a:solidFill>
                <a:latin typeface="Cambria" panose="02040503050406030204" pitchFamily="18" charset="0"/>
              </a:rPr>
              <a:t>]</a:t>
            </a:r>
            <a:r>
              <a:rPr lang="tr-TR" sz="2400" kern="0" dirty="0">
                <a:latin typeface="Cambria" panose="02040503050406030204" pitchFamily="18" charset="0"/>
              </a:rPr>
              <a:t>)</a:t>
            </a:r>
          </a:p>
          <a:p>
            <a:pPr marL="914400" lvl="2" indent="0">
              <a:buNone/>
            </a:pPr>
            <a:r>
              <a:rPr lang="tr-TR" sz="2000" i="1" kern="0" dirty="0">
                <a:solidFill>
                  <a:srgbClr val="0066FF"/>
                </a:solidFill>
                <a:latin typeface="Cambria" panose="02040503050406030204" pitchFamily="18" charset="0"/>
              </a:rPr>
              <a:t>https://github.com/CMU-SAFARI/ramulator</a:t>
            </a:r>
          </a:p>
          <a:p>
            <a:r>
              <a:rPr lang="tr-TR" sz="2800" b="1" kern="0" dirty="0">
                <a:latin typeface="Cambria" panose="02040503050406030204" pitchFamily="18" charset="0"/>
              </a:rPr>
              <a:t>Workloads</a:t>
            </a:r>
          </a:p>
          <a:p>
            <a:pPr lvl="1"/>
            <a:r>
              <a:rPr lang="tr-TR" sz="2400" kern="0" dirty="0">
                <a:solidFill>
                  <a:srgbClr val="FF0066"/>
                </a:solidFill>
                <a:latin typeface="Cambria" panose="02040503050406030204" pitchFamily="18" charset="0"/>
              </a:rPr>
              <a:t>22 single-core workloads</a:t>
            </a:r>
          </a:p>
          <a:p>
            <a:pPr lvl="2"/>
            <a:r>
              <a:rPr lang="tr-TR" sz="2000" kern="0" dirty="0">
                <a:latin typeface="Cambria" panose="02040503050406030204" pitchFamily="18" charset="0"/>
              </a:rPr>
              <a:t>SPEC CPU2006, TPC, STREAM</a:t>
            </a:r>
          </a:p>
          <a:p>
            <a:pPr lvl="1"/>
            <a:r>
              <a:rPr lang="tr-TR" sz="2400" kern="0" dirty="0">
                <a:solidFill>
                  <a:srgbClr val="FF0066"/>
                </a:solidFill>
                <a:latin typeface="Cambria" panose="02040503050406030204" pitchFamily="18" charset="0"/>
              </a:rPr>
              <a:t>20 multi-programmed </a:t>
            </a:r>
            <a:r>
              <a:rPr lang="en-US" sz="2400" kern="0" dirty="0">
                <a:solidFill>
                  <a:srgbClr val="FF0066"/>
                </a:solidFill>
                <a:latin typeface="Cambria" panose="02040503050406030204" pitchFamily="18" charset="0"/>
              </a:rPr>
              <a:t>8-core </a:t>
            </a:r>
            <a:r>
              <a:rPr lang="tr-TR" sz="2400" kern="0" dirty="0">
                <a:solidFill>
                  <a:srgbClr val="FF0066"/>
                </a:solidFill>
                <a:latin typeface="Cambria" panose="02040503050406030204" pitchFamily="18" charset="0"/>
              </a:rPr>
              <a:t>workloads</a:t>
            </a:r>
          </a:p>
          <a:p>
            <a:pPr lvl="2"/>
            <a:r>
              <a:rPr lang="tr-TR" sz="2000" kern="0" dirty="0">
                <a:latin typeface="Cambria" panose="02040503050406030204" pitchFamily="18" charset="0"/>
              </a:rPr>
              <a:t>By randomly choosing from single-core workloads</a:t>
            </a:r>
          </a:p>
          <a:p>
            <a:pPr lvl="1"/>
            <a:r>
              <a:rPr lang="tr-TR" sz="2400" kern="0" dirty="0">
                <a:latin typeface="Cambria" panose="02040503050406030204" pitchFamily="18" charset="0"/>
              </a:rPr>
              <a:t>Execute at least </a:t>
            </a:r>
            <a:r>
              <a:rPr lang="tr-TR" sz="2400" kern="0" dirty="0">
                <a:solidFill>
                  <a:srgbClr val="FF0066"/>
                </a:solidFill>
                <a:latin typeface="Cambria" panose="02040503050406030204" pitchFamily="18" charset="0"/>
              </a:rPr>
              <a:t>1 billion</a:t>
            </a:r>
            <a:r>
              <a:rPr lang="tr-TR" sz="2400" kern="0" dirty="0">
                <a:latin typeface="Cambria" panose="02040503050406030204" pitchFamily="18" charset="0"/>
              </a:rPr>
              <a:t> representative </a:t>
            </a:r>
            <a:r>
              <a:rPr lang="tr-TR" sz="2400" kern="0" dirty="0">
                <a:solidFill>
                  <a:srgbClr val="FF0066"/>
                </a:solidFill>
                <a:latin typeface="Cambria" panose="02040503050406030204" pitchFamily="18" charset="0"/>
              </a:rPr>
              <a:t>instructions</a:t>
            </a:r>
            <a:r>
              <a:rPr lang="tr-TR" sz="2400" kern="0" dirty="0">
                <a:latin typeface="Cambria" panose="02040503050406030204" pitchFamily="18" charset="0"/>
              </a:rPr>
              <a:t> per core (Pinpoints)</a:t>
            </a:r>
          </a:p>
          <a:p>
            <a:r>
              <a:rPr lang="tr-TR" sz="2800" b="1" kern="0" dirty="0">
                <a:latin typeface="Cambria" panose="02040503050406030204" pitchFamily="18" charset="0"/>
              </a:rPr>
              <a:t>System Parameters</a:t>
            </a:r>
          </a:p>
          <a:p>
            <a:pPr lvl="1"/>
            <a:r>
              <a:rPr lang="tr-TR" sz="2400" kern="0" dirty="0">
                <a:latin typeface="Cambria" panose="02040503050406030204" pitchFamily="18" charset="0"/>
              </a:rPr>
              <a:t>1/8 core system with 4MB LLC</a:t>
            </a:r>
          </a:p>
          <a:p>
            <a:pPr lvl="1"/>
            <a:r>
              <a:rPr lang="tr-TR" sz="2400" kern="0" dirty="0">
                <a:latin typeface="Cambria" panose="02040503050406030204" pitchFamily="18" charset="0"/>
              </a:rPr>
              <a:t>Default </a:t>
            </a:r>
            <a:r>
              <a:rPr lang="tr-TR" sz="2400" kern="0" dirty="0">
                <a:solidFill>
                  <a:srgbClr val="FF0066"/>
                </a:solidFill>
                <a:latin typeface="Cambria" panose="02040503050406030204" pitchFamily="18" charset="0"/>
              </a:rPr>
              <a:t>tRCD</a:t>
            </a:r>
            <a:r>
              <a:rPr lang="tr-TR" sz="2400" kern="0" dirty="0">
                <a:latin typeface="Cambria" panose="02040503050406030204" pitchFamily="18" charset="0"/>
              </a:rPr>
              <a:t>/</a:t>
            </a:r>
            <a:r>
              <a:rPr lang="tr-TR" sz="2400" kern="0" dirty="0">
                <a:solidFill>
                  <a:srgbClr val="FF0066"/>
                </a:solidFill>
                <a:latin typeface="Cambria" panose="02040503050406030204" pitchFamily="18" charset="0"/>
              </a:rPr>
              <a:t>tRAS</a:t>
            </a:r>
            <a:r>
              <a:rPr lang="tr-TR" sz="2400" kern="0" dirty="0">
                <a:latin typeface="Cambria" panose="02040503050406030204" pitchFamily="18" charset="0"/>
              </a:rPr>
              <a:t> of </a:t>
            </a:r>
            <a:r>
              <a:rPr lang="tr-TR" sz="2400" kern="0" dirty="0">
                <a:solidFill>
                  <a:srgbClr val="0066FF"/>
                </a:solidFill>
                <a:latin typeface="Cambria" panose="02040503050406030204" pitchFamily="18" charset="0"/>
              </a:rPr>
              <a:t>11</a:t>
            </a:r>
            <a:r>
              <a:rPr lang="tr-TR" sz="2400" kern="0" dirty="0">
                <a:latin typeface="Cambria" panose="02040503050406030204" pitchFamily="18" charset="0"/>
              </a:rPr>
              <a:t>/</a:t>
            </a:r>
            <a:r>
              <a:rPr lang="tr-TR" sz="2400" kern="0" dirty="0">
                <a:solidFill>
                  <a:srgbClr val="0066FF"/>
                </a:solidFill>
                <a:latin typeface="Cambria" panose="02040503050406030204" pitchFamily="18" charset="0"/>
              </a:rPr>
              <a:t>28</a:t>
            </a:r>
            <a:r>
              <a:rPr lang="tr-TR" sz="2400" kern="0" dirty="0">
                <a:latin typeface="Cambria" panose="02040503050406030204" pitchFamily="18" charset="0"/>
              </a:rPr>
              <a:t> cycles</a:t>
            </a:r>
          </a:p>
          <a:p>
            <a:pPr lvl="1"/>
            <a:endParaRPr lang="en-US" sz="2800" b="1" dirty="0"/>
          </a:p>
        </p:txBody>
      </p:sp>
    </p:spTree>
    <p:extLst>
      <p:ext uri="{BB962C8B-B14F-4D97-AF65-F5344CB8AC3E}">
        <p14:creationId xmlns:p14="http://schemas.microsoft.com/office/powerpoint/2010/main" val="380255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p:cNvGraphicFramePr>
          <p:nvPr>
            <p:extLst/>
          </p:nvPr>
        </p:nvGraphicFramePr>
        <p:xfrm>
          <a:off x="-144180" y="2438400"/>
          <a:ext cx="9191297" cy="31861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tr-TR" dirty="0">
                <a:latin typeface="Cambria" panose="02040503050406030204" pitchFamily="18" charset="0"/>
              </a:rPr>
              <a:t>Single-core Performance</a:t>
            </a:r>
            <a:endParaRPr lang="en-US" dirty="0">
              <a:latin typeface="Cambria" panose="02040503050406030204" pitchFamily="18" charset="0"/>
            </a:endParaRPr>
          </a:p>
        </p:txBody>
      </p:sp>
      <p:grpSp>
        <p:nvGrpSpPr>
          <p:cNvPr id="12" name="Group 11"/>
          <p:cNvGrpSpPr/>
          <p:nvPr/>
        </p:nvGrpSpPr>
        <p:grpSpPr>
          <a:xfrm>
            <a:off x="685800" y="1034534"/>
            <a:ext cx="1365920" cy="369332"/>
            <a:chOff x="685800" y="1034534"/>
            <a:chExt cx="1084217" cy="369332"/>
          </a:xfrm>
        </p:grpSpPr>
        <p:sp>
          <p:nvSpPr>
            <p:cNvPr id="10" name="Rectangle 9"/>
            <p:cNvSpPr/>
            <p:nvPr/>
          </p:nvSpPr>
          <p:spPr>
            <a:xfrm>
              <a:off x="685800" y="1066800"/>
              <a:ext cx="304800"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008017" y="1034534"/>
              <a:ext cx="76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p:cNvGrpSpPr/>
          <p:nvPr/>
        </p:nvGrpSpPr>
        <p:grpSpPr>
          <a:xfrm>
            <a:off x="3581400" y="1065615"/>
            <a:ext cx="1884317" cy="369332"/>
            <a:chOff x="685800" y="1034534"/>
            <a:chExt cx="1884317" cy="369332"/>
          </a:xfrm>
        </p:grpSpPr>
        <p:sp>
          <p:nvSpPr>
            <p:cNvPr id="14" name="Rectangle 13"/>
            <p:cNvSpPr/>
            <p:nvPr/>
          </p:nvSpPr>
          <p:spPr>
            <a:xfrm>
              <a:off x="685800" y="1066800"/>
              <a:ext cx="304800" cy="304800"/>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1008017" y="1034534"/>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p:cNvGrpSpPr/>
          <p:nvPr/>
        </p:nvGrpSpPr>
        <p:grpSpPr>
          <a:xfrm>
            <a:off x="685800" y="1556266"/>
            <a:ext cx="2743199" cy="369332"/>
            <a:chOff x="685800" y="1034534"/>
            <a:chExt cx="2743199" cy="369332"/>
          </a:xfrm>
        </p:grpSpPr>
        <p:sp>
          <p:nvSpPr>
            <p:cNvPr id="17" name="Rectangle 16"/>
            <p:cNvSpPr/>
            <p:nvPr/>
          </p:nvSpPr>
          <p:spPr>
            <a:xfrm>
              <a:off x="685800" y="1066800"/>
              <a:ext cx="304800" cy="304800"/>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1008016" y="1034534"/>
              <a:ext cx="2420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 + 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2" name="Group 21"/>
          <p:cNvGrpSpPr/>
          <p:nvPr/>
        </p:nvGrpSpPr>
        <p:grpSpPr>
          <a:xfrm>
            <a:off x="3581400" y="1553896"/>
            <a:ext cx="3124200" cy="369332"/>
            <a:chOff x="685800" y="1034534"/>
            <a:chExt cx="3124200" cy="369332"/>
          </a:xfrm>
        </p:grpSpPr>
        <p:sp>
          <p:nvSpPr>
            <p:cNvPr id="23" name="Rectangle 22"/>
            <p:cNvSpPr/>
            <p:nvPr/>
          </p:nvSpPr>
          <p:spPr>
            <a:xfrm>
              <a:off x="685800" y="1066800"/>
              <a:ext cx="304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08016" y="1034534"/>
              <a:ext cx="2801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LL-DRAM (Upper bound)</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28" name="Oval 27"/>
          <p:cNvSpPr/>
          <p:nvPr/>
        </p:nvSpPr>
        <p:spPr>
          <a:xfrm>
            <a:off x="6096000" y="3330241"/>
            <a:ext cx="990600" cy="10131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7467600" y="2514600"/>
            <a:ext cx="990600" cy="1803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3200400" y="3139740"/>
            <a:ext cx="876300" cy="1279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304800" y="4802214"/>
            <a:ext cx="8494721" cy="1446550"/>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ChargeCache improves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single-core performance</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19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graphicEl>
                                              <a:chart seriesIdx="-3" categoryIdx="-3" bldStep="gridLegend"/>
                                            </p:graphicEl>
                                          </p:spTgt>
                                        </p:tgtEl>
                                        <p:attrNameLst>
                                          <p:attrName>style.visibility</p:attrName>
                                        </p:attrNameLst>
                                      </p:cBhvr>
                                      <p:to>
                                        <p:strVal val="visible"/>
                                      </p:to>
                                    </p:set>
                                    <p:animEffect transition="in" filter="wipe(down)">
                                      <p:cBhvr>
                                        <p:cTn id="7" dur="500"/>
                                        <p:tgtEl>
                                          <p:spTgt spid="3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graphicEl>
                                              <a:chart seriesIdx="0" categoryIdx="-4" bldStep="series"/>
                                            </p:graphicEl>
                                          </p:spTgt>
                                        </p:tgtEl>
                                        <p:attrNameLst>
                                          <p:attrName>style.visibility</p:attrName>
                                        </p:attrNameLst>
                                      </p:cBhvr>
                                      <p:to>
                                        <p:strVal val="visible"/>
                                      </p:to>
                                    </p:set>
                                    <p:animEffect transition="in" filter="wipe(down)">
                                      <p:cBhvr>
                                        <p:cTn id="12" dur="500"/>
                                        <p:tgtEl>
                                          <p:spTgt spid="30">
                                            <p:graphicEl>
                                              <a:chart seriesIdx="0" categoryIdx="-4" bldStep="series"/>
                                            </p:graphic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graphicEl>
                                              <a:chart seriesIdx="1" categoryIdx="-4" bldStep="series"/>
                                            </p:graphicEl>
                                          </p:spTgt>
                                        </p:tgtEl>
                                        <p:attrNameLst>
                                          <p:attrName>style.visibility</p:attrName>
                                        </p:attrNameLst>
                                      </p:cBhvr>
                                      <p:to>
                                        <p:strVal val="visible"/>
                                      </p:to>
                                    </p:set>
                                    <p:animEffect transition="in" filter="wipe(down)">
                                      <p:cBhvr>
                                        <p:cTn id="20" dur="500"/>
                                        <p:tgtEl>
                                          <p:spTgt spid="30">
                                            <p:graphicEl>
                                              <a:chart seriesIdx="1" categoryIdx="-4" bldStep="series"/>
                                            </p:graphic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0">
                                            <p:graphicEl>
                                              <a:chart seriesIdx="2" categoryIdx="-4" bldStep="series"/>
                                            </p:graphicEl>
                                          </p:spTgt>
                                        </p:tgtEl>
                                        <p:attrNameLst>
                                          <p:attrName>style.visibility</p:attrName>
                                        </p:attrNameLst>
                                      </p:cBhvr>
                                      <p:to>
                                        <p:strVal val="visible"/>
                                      </p:to>
                                    </p:set>
                                    <p:animEffect transition="in" filter="wipe(down)">
                                      <p:cBhvr>
                                        <p:cTn id="28" dur="500"/>
                                        <p:tgtEl>
                                          <p:spTgt spid="30">
                                            <p:graphicEl>
                                              <a:chart seriesIdx="2" categoryIdx="-4" bldStep="series"/>
                                            </p:graphic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0">
                                            <p:graphicEl>
                                              <a:chart seriesIdx="3" categoryIdx="-4" bldStep="series"/>
                                            </p:graphicEl>
                                          </p:spTgt>
                                        </p:tgtEl>
                                        <p:attrNameLst>
                                          <p:attrName>style.visibility</p:attrName>
                                        </p:attrNameLst>
                                      </p:cBhvr>
                                      <p:to>
                                        <p:strVal val="visible"/>
                                      </p:to>
                                    </p:set>
                                    <p:animEffect transition="in" filter="wipe(down)">
                                      <p:cBhvr>
                                        <p:cTn id="39" dur="500"/>
                                        <p:tgtEl>
                                          <p:spTgt spid="30">
                                            <p:graphicEl>
                                              <a:chart seriesIdx="3" categoryIdx="-4" bldStep="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Sub>
          <a:bldChart bld="series"/>
        </p:bldSub>
      </p:bldGraphic>
      <p:bldP spid="28" grpId="0" animBg="1"/>
      <p:bldP spid="29" grpId="0" animBg="1"/>
      <p:bldP spid="25" grpId="0" animBg="1"/>
      <p:bldP spid="3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Eight-core </a:t>
            </a:r>
            <a:r>
              <a:rPr lang="tr-TR" dirty="0">
                <a:latin typeface="Cambria" panose="02040503050406030204" pitchFamily="18" charset="0"/>
              </a:rPr>
              <a:t>Performance</a:t>
            </a:r>
            <a:endParaRPr lang="en-US" dirty="0">
              <a:latin typeface="Cambria" panose="02040503050406030204" pitchFamily="18" charset="0"/>
            </a:endParaRPr>
          </a:p>
        </p:txBody>
      </p:sp>
      <p:grpSp>
        <p:nvGrpSpPr>
          <p:cNvPr id="12" name="Group 11"/>
          <p:cNvGrpSpPr/>
          <p:nvPr/>
        </p:nvGrpSpPr>
        <p:grpSpPr>
          <a:xfrm>
            <a:off x="685800" y="1034534"/>
            <a:ext cx="1293911" cy="369332"/>
            <a:chOff x="685800" y="1034534"/>
            <a:chExt cx="1293911" cy="369332"/>
          </a:xfrm>
        </p:grpSpPr>
        <p:sp>
          <p:nvSpPr>
            <p:cNvPr id="10" name="Rectangle 9"/>
            <p:cNvSpPr/>
            <p:nvPr/>
          </p:nvSpPr>
          <p:spPr>
            <a:xfrm>
              <a:off x="685800" y="1066800"/>
              <a:ext cx="304800"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008016" y="1034534"/>
              <a:ext cx="971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p:cNvGrpSpPr/>
          <p:nvPr/>
        </p:nvGrpSpPr>
        <p:grpSpPr>
          <a:xfrm>
            <a:off x="3581400" y="1065615"/>
            <a:ext cx="1884317" cy="369332"/>
            <a:chOff x="685800" y="1034534"/>
            <a:chExt cx="1884317" cy="369332"/>
          </a:xfrm>
        </p:grpSpPr>
        <p:sp>
          <p:nvSpPr>
            <p:cNvPr id="14" name="Rectangle 13"/>
            <p:cNvSpPr/>
            <p:nvPr/>
          </p:nvSpPr>
          <p:spPr>
            <a:xfrm>
              <a:off x="685800" y="1066800"/>
              <a:ext cx="304800" cy="304800"/>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1008017" y="1034534"/>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p:cNvGrpSpPr/>
          <p:nvPr/>
        </p:nvGrpSpPr>
        <p:grpSpPr>
          <a:xfrm>
            <a:off x="685800" y="1556266"/>
            <a:ext cx="2743199" cy="369332"/>
            <a:chOff x="685800" y="1034534"/>
            <a:chExt cx="2743199" cy="369332"/>
          </a:xfrm>
        </p:grpSpPr>
        <p:sp>
          <p:nvSpPr>
            <p:cNvPr id="17" name="Rectangle 16"/>
            <p:cNvSpPr/>
            <p:nvPr/>
          </p:nvSpPr>
          <p:spPr>
            <a:xfrm>
              <a:off x="685800" y="1066800"/>
              <a:ext cx="304800" cy="304800"/>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1008016" y="1034534"/>
              <a:ext cx="2420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 + 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2" name="Group 21"/>
          <p:cNvGrpSpPr/>
          <p:nvPr/>
        </p:nvGrpSpPr>
        <p:grpSpPr>
          <a:xfrm>
            <a:off x="3581400" y="1553896"/>
            <a:ext cx="3200399" cy="371702"/>
            <a:chOff x="685800" y="1034534"/>
            <a:chExt cx="3200399" cy="371702"/>
          </a:xfrm>
        </p:grpSpPr>
        <p:sp>
          <p:nvSpPr>
            <p:cNvPr id="23" name="Rectangle 22"/>
            <p:cNvSpPr/>
            <p:nvPr/>
          </p:nvSpPr>
          <p:spPr>
            <a:xfrm>
              <a:off x="685800" y="1066800"/>
              <a:ext cx="304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08016" y="1034534"/>
              <a:ext cx="2878183" cy="371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LL-DRAM (Upperbound)</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25" name="TextBox 24"/>
          <p:cNvSpPr txBox="1"/>
          <p:nvPr/>
        </p:nvSpPr>
        <p:spPr>
          <a:xfrm>
            <a:off x="1742700" y="988671"/>
            <a:ext cx="1076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26" name="TextBox 25"/>
          <p:cNvSpPr txBox="1"/>
          <p:nvPr/>
        </p:nvSpPr>
        <p:spPr>
          <a:xfrm>
            <a:off x="5465717" y="988671"/>
            <a:ext cx="1028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0066"/>
                </a:solidFill>
                <a:effectLst/>
                <a:uLnTx/>
                <a:uFillTx/>
                <a:latin typeface="Calibri"/>
                <a:ea typeface="+mn-ea"/>
                <a:cs typeface="+mn-cs"/>
              </a:rPr>
              <a:t>9%</a:t>
            </a:r>
            <a:endParaRPr kumimoji="0" lang="en-US" sz="2800" b="1" i="0" u="none" strike="noStrike" kern="1200" cap="none" spc="0" normalizeH="0" baseline="0" noProof="0" dirty="0">
              <a:ln>
                <a:noFill/>
              </a:ln>
              <a:solidFill>
                <a:srgbClr val="FF0066"/>
              </a:solidFill>
              <a:effectLst/>
              <a:uLnTx/>
              <a:uFillTx/>
              <a:latin typeface="Calibri"/>
              <a:ea typeface="+mn-ea"/>
              <a:cs typeface="+mn-cs"/>
            </a:endParaRPr>
          </a:p>
        </p:txBody>
      </p:sp>
      <p:graphicFrame>
        <p:nvGraphicFramePr>
          <p:cNvPr id="27" name="Chart 26"/>
          <p:cNvGraphicFramePr>
            <a:graphicFrameLocks/>
          </p:cNvGraphicFramePr>
          <p:nvPr>
            <p:extLst/>
          </p:nvPr>
        </p:nvGraphicFramePr>
        <p:xfrm>
          <a:off x="0" y="2667000"/>
          <a:ext cx="9144000" cy="281940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6646817" y="1524000"/>
            <a:ext cx="1028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a:ea typeface="+mn-ea"/>
                <a:cs typeface="+mn-cs"/>
              </a:rPr>
              <a:t>13%</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304800" y="4802214"/>
            <a:ext cx="8494721" cy="1446550"/>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ChargeCache significantly improves multi-core performance</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31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graphicEl>
                                              <a:chart seriesIdx="-3" categoryIdx="-3" bldStep="gridLegend"/>
                                            </p:graphicEl>
                                          </p:spTgt>
                                        </p:tgtEl>
                                        <p:attrNameLst>
                                          <p:attrName>style.visibility</p:attrName>
                                        </p:attrNameLst>
                                      </p:cBhvr>
                                      <p:to>
                                        <p:strVal val="visible"/>
                                      </p:to>
                                    </p:set>
                                    <p:animEffect transition="in" filter="wipe(down)">
                                      <p:cBhvr>
                                        <p:cTn id="7" dur="500"/>
                                        <p:tgtEl>
                                          <p:spTgt spid="2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graphicEl>
                                              <a:chart seriesIdx="0" categoryIdx="-4" bldStep="series"/>
                                            </p:graphicEl>
                                          </p:spTgt>
                                        </p:tgtEl>
                                        <p:attrNameLst>
                                          <p:attrName>style.visibility</p:attrName>
                                        </p:attrNameLst>
                                      </p:cBhvr>
                                      <p:to>
                                        <p:strVal val="visible"/>
                                      </p:to>
                                    </p:set>
                                    <p:animEffect transition="in" filter="wipe(down)">
                                      <p:cBhvr>
                                        <p:cTn id="12" dur="500"/>
                                        <p:tgtEl>
                                          <p:spTgt spid="27">
                                            <p:graphicEl>
                                              <a:chart seriesIdx="0" categoryIdx="-4" bldStep="series"/>
                                            </p:graphic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7">
                                            <p:graphicEl>
                                              <a:chart seriesIdx="1" categoryIdx="-4" bldStep="series"/>
                                            </p:graphicEl>
                                          </p:spTgt>
                                        </p:tgtEl>
                                        <p:attrNameLst>
                                          <p:attrName>style.visibility</p:attrName>
                                        </p:attrNameLst>
                                      </p:cBhvr>
                                      <p:to>
                                        <p:strVal val="visible"/>
                                      </p:to>
                                    </p:set>
                                    <p:animEffect transition="in" filter="wipe(down)">
                                      <p:cBhvr>
                                        <p:cTn id="23" dur="500"/>
                                        <p:tgtEl>
                                          <p:spTgt spid="27">
                                            <p:graphicEl>
                                              <a:chart seriesIdx="1"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graphicEl>
                                              <a:chart seriesIdx="2" categoryIdx="-4" bldStep="series"/>
                                            </p:graphicEl>
                                          </p:spTgt>
                                        </p:tgtEl>
                                        <p:attrNameLst>
                                          <p:attrName>style.visibility</p:attrName>
                                        </p:attrNameLst>
                                      </p:cBhvr>
                                      <p:to>
                                        <p:strVal val="visible"/>
                                      </p:to>
                                    </p:set>
                                    <p:animEffect transition="in" filter="wipe(down)">
                                      <p:cBhvr>
                                        <p:cTn id="34" dur="500"/>
                                        <p:tgtEl>
                                          <p:spTgt spid="27">
                                            <p:graphicEl>
                                              <a:chart seriesIdx="2" categoryIdx="-4" bldStep="series"/>
                                            </p:graphic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graphicEl>
                                              <a:chart seriesIdx="3" categoryIdx="-4" bldStep="series"/>
                                            </p:graphicEl>
                                          </p:spTgt>
                                        </p:tgtEl>
                                        <p:attrNameLst>
                                          <p:attrName>style.visibility</p:attrName>
                                        </p:attrNameLst>
                                      </p:cBhvr>
                                      <p:to>
                                        <p:strVal val="visible"/>
                                      </p:to>
                                    </p:set>
                                    <p:animEffect transition="in" filter="wipe(down)">
                                      <p:cBhvr>
                                        <p:cTn id="42" dur="500"/>
                                        <p:tgtEl>
                                          <p:spTgt spid="27">
                                            <p:graphicEl>
                                              <a:chart seriesIdx="3" categoryIdx="-4" bldStep="series"/>
                                            </p:graphic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Graphic spid="27" grpId="0">
        <p:bldSub>
          <a:bldChart bld="series"/>
        </p:bldSub>
      </p:bldGraphic>
      <p:bldP spid="29" grpId="0"/>
      <p:bldP spid="3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DRAM </a:t>
            </a:r>
            <a:r>
              <a:rPr lang="tr-TR" dirty="0">
                <a:latin typeface="Cambria" panose="02040503050406030204" pitchFamily="18" charset="0"/>
              </a:rPr>
              <a:t>Energy Savings</a:t>
            </a:r>
            <a:endParaRPr lang="en-US" dirty="0">
              <a:latin typeface="Cambria" panose="02040503050406030204" pitchFamily="18" charset="0"/>
            </a:endParaRPr>
          </a:p>
        </p:txBody>
      </p:sp>
      <p:graphicFrame>
        <p:nvGraphicFramePr>
          <p:cNvPr id="4" name="Chart 3"/>
          <p:cNvGraphicFramePr>
            <a:graphicFrameLocks/>
          </p:cNvGraphicFramePr>
          <p:nvPr>
            <p:extLst/>
          </p:nvPr>
        </p:nvGraphicFramePr>
        <p:xfrm>
          <a:off x="1016933" y="1515875"/>
          <a:ext cx="7110133" cy="38262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4800" y="5334000"/>
            <a:ext cx="8494721" cy="769441"/>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ChargeCache reduces DRAM energy</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74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ChargeCache</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3736593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400" dirty="0"/>
              <a:t>Summary: Low-Latency Memory</a:t>
            </a:r>
            <a:endParaRPr lang="en-US" sz="44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24506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Summary: Tackling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00D56314-0221-1A40-83DF-75D07E7E86A2}"/>
              </a:ext>
            </a:extLst>
          </p:cNvPr>
          <p:cNvSpPr/>
          <p:nvPr/>
        </p:nvSpPr>
        <p:spPr>
          <a:xfrm>
            <a:off x="539552" y="1371600"/>
            <a:ext cx="8371086" cy="43616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37238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420554175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0080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 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170</a:t>
            </a:fld>
            <a:endParaRPr lang="en-US">
              <a:solidFill>
                <a:srgbClr val="000000"/>
              </a:solidFill>
            </a:endParaRPr>
          </a:p>
        </p:txBody>
      </p:sp>
    </p:spTree>
    <p:extLst>
      <p:ext uri="{BB962C8B-B14F-4D97-AF65-F5344CB8AC3E}">
        <p14:creationId xmlns:p14="http://schemas.microsoft.com/office/powerpoint/2010/main" val="99631481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400" dirty="0"/>
              <a:t>On DRAM Power Consumption</a:t>
            </a:r>
            <a:endParaRPr lang="en-US" sz="44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96887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14805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dirty="0"/>
              <a:t>Conclusion</a:t>
            </a:r>
            <a:endParaRPr lang="en-US"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33597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196752"/>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latin typeface="Tahoma" charset="0"/>
                <a:ea typeface="ＭＳ Ｐゴシック" charset="0"/>
                <a:cs typeface="ＭＳ Ｐゴシック" charset="0"/>
              </a:rPr>
              <a:t>What Will You Learn In This Course</a:t>
            </a:r>
          </a:p>
          <a:p>
            <a:pPr lvl="1" eaLnBrk="1" hangingPunct="1"/>
            <a:r>
              <a:rPr lang="en-US" dirty="0">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latin typeface="Tahoma" charset="0"/>
                <a:ea typeface="ＭＳ Ｐゴシック" charset="0"/>
                <a:cs typeface="ＭＳ Ｐゴシック" charset="0"/>
              </a:rPr>
              <a:t>Security, Reliability, Safety</a:t>
            </a:r>
          </a:p>
          <a:p>
            <a:pPr lvl="1" eaLnBrk="1" hangingPunct="1"/>
            <a:r>
              <a:rPr lang="en-US" dirty="0">
                <a:latin typeface="Tahoma" charset="0"/>
                <a:ea typeface="ＭＳ Ｐゴシック" charset="0"/>
                <a:cs typeface="ＭＳ Ｐゴシック" charset="0"/>
              </a:rPr>
              <a:t>Energy and Performance: Data-Centric Systems</a:t>
            </a:r>
          </a:p>
          <a:p>
            <a:pPr lvl="1" eaLnBrk="1" hangingPunct="1"/>
            <a:r>
              <a:rPr lang="en-US" dirty="0">
                <a:latin typeface="Tahoma" charset="0"/>
                <a:ea typeface="ＭＳ Ｐゴシック" charset="0"/>
                <a:cs typeface="ＭＳ Ｐゴシック" charset="0"/>
              </a:rPr>
              <a:t>Latency and Latency-Reliability Tradeoffs </a:t>
            </a:r>
          </a:p>
          <a:p>
            <a:pPr eaLnBrk="1" hangingPunct="1"/>
            <a:r>
              <a:rPr lang="en-US" dirty="0">
                <a:solidFill>
                  <a:srgbClr val="FF0000"/>
                </a:solidFill>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91617167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268760"/>
            <a:ext cx="7128792" cy="487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76526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Have We Learned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solidFill>
                  <a:srgbClr val="FF0000"/>
                </a:solidFill>
                <a:latin typeface="Tahoma" charset="0"/>
                <a:ea typeface="ＭＳ Ｐゴシック" charset="0"/>
              </a:rPr>
              <a:t>Topic 1: Main Memory Trends and Basics</a:t>
            </a:r>
          </a:p>
          <a:p>
            <a:r>
              <a:rPr lang="en-US" sz="2300" dirty="0">
                <a:solidFill>
                  <a:srgbClr val="FF0000"/>
                </a:solidFill>
                <a:latin typeface="Tahoma" charset="0"/>
                <a:ea typeface="ＭＳ Ｐゴシック" charset="0"/>
              </a:rPr>
              <a:t>Topic 2: Memory Reliability &amp; Security: RowHammer and Beyond</a:t>
            </a:r>
            <a:endParaRPr lang="en-US" dirty="0">
              <a:solidFill>
                <a:srgbClr val="FF0000"/>
              </a:solidFill>
              <a:latin typeface="Tahoma" charset="0"/>
              <a:ea typeface="ＭＳ Ｐゴシック" charset="0"/>
            </a:endParaRPr>
          </a:p>
          <a:p>
            <a:r>
              <a:rPr lang="en-US" sz="2300" dirty="0">
                <a:solidFill>
                  <a:srgbClr val="FF0000"/>
                </a:solidFill>
                <a:latin typeface="Tahoma" charset="0"/>
                <a:ea typeface="ＭＳ Ｐゴシック" charset="0"/>
              </a:rPr>
              <a:t>Topic 3: In-memory Computation</a:t>
            </a:r>
          </a:p>
          <a:p>
            <a:r>
              <a:rPr lang="en-US" sz="2300" dirty="0">
                <a:solidFill>
                  <a:srgbClr val="FF0000"/>
                </a:solidFill>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 name="Rectangle 4">
            <a:extLst>
              <a:ext uri="{FF2B5EF4-FFF2-40B4-BE49-F238E27FC236}">
                <a16:creationId xmlns:a16="http://schemas.microsoft.com/office/drawing/2014/main" id="{ADF5AB1E-45C1-4D48-94D1-5AD53B80F9CB}"/>
              </a:ext>
            </a:extLst>
          </p:cNvPr>
          <p:cNvSpPr/>
          <p:nvPr/>
        </p:nvSpPr>
        <p:spPr>
          <a:xfrm>
            <a:off x="258086" y="2276872"/>
            <a:ext cx="8885913" cy="1656329"/>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a:extLst>
              <a:ext uri="{FF2B5EF4-FFF2-40B4-BE49-F238E27FC236}">
                <a16:creationId xmlns:a16="http://schemas.microsoft.com/office/drawing/2014/main" id="{6913E975-64CF-FD40-BDB0-50552A7755E6}"/>
              </a:ext>
            </a:extLst>
          </p:cNvPr>
          <p:cNvSpPr/>
          <p:nvPr/>
        </p:nvSpPr>
        <p:spPr>
          <a:xfrm>
            <a:off x="258087" y="3933056"/>
            <a:ext cx="8885912" cy="8642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63613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More data-centric system design</a:t>
            </a:r>
          </a:p>
          <a:p>
            <a:pPr lvl="1"/>
            <a:r>
              <a:rPr lang="en-US" dirty="0">
                <a:solidFill>
                  <a:srgbClr val="000000"/>
                </a:solidFill>
              </a:rPr>
              <a:t>Do not center everything around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960641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Is Time to …</a:t>
            </a:r>
          </a:p>
        </p:txBody>
      </p:sp>
      <p:sp>
        <p:nvSpPr>
          <p:cNvPr id="3" name="Content Placeholder 2"/>
          <p:cNvSpPr>
            <a:spLocks noGrp="1"/>
          </p:cNvSpPr>
          <p:nvPr>
            <p:ph idx="1"/>
          </p:nvPr>
        </p:nvSpPr>
        <p:spPr>
          <a:xfrm>
            <a:off x="0" y="908720"/>
            <a:ext cx="9144000" cy="5328592"/>
          </a:xfrm>
        </p:spPr>
        <p:txBody>
          <a:bodyPr/>
          <a:lstStyle/>
          <a:p>
            <a:r>
              <a:rPr lang="en-US" dirty="0"/>
              <a:t>… design </a:t>
            </a:r>
            <a:r>
              <a:rPr lang="en-US" b="1" dirty="0">
                <a:solidFill>
                  <a:srgbClr val="008000"/>
                </a:solidFill>
              </a:rPr>
              <a:t>principled system architectures</a:t>
            </a:r>
            <a:r>
              <a:rPr lang="en-US" dirty="0">
                <a:solidFill>
                  <a:srgbClr val="008000"/>
                </a:solidFill>
              </a:rPr>
              <a:t> </a:t>
            </a:r>
            <a:r>
              <a:rPr lang="en-US" dirty="0"/>
              <a:t>to solve the </a:t>
            </a:r>
            <a:r>
              <a:rPr lang="en-US" b="1" dirty="0">
                <a:solidFill>
                  <a:srgbClr val="008000"/>
                </a:solidFill>
              </a:rPr>
              <a:t>memory </a:t>
            </a:r>
            <a:r>
              <a:rPr lang="en-US" b="1" dirty="0">
                <a:solidFill>
                  <a:schemeClr val="accent2"/>
                </a:solidFill>
              </a:rPr>
              <a:t>problem</a:t>
            </a:r>
          </a:p>
          <a:p>
            <a:endParaRPr lang="en-US" sz="2000" dirty="0"/>
          </a:p>
          <a:p>
            <a:r>
              <a:rPr lang="en-US" dirty="0">
                <a:solidFill>
                  <a:srgbClr val="FF0000"/>
                </a:solidFill>
              </a:rPr>
              <a:t>… 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t>… </a:t>
            </a:r>
            <a:r>
              <a:rPr lang="en-US" b="1" dirty="0">
                <a:solidFill>
                  <a:srgbClr val="7030A0"/>
                </a:solidFill>
              </a:rPr>
              <a:t>make memory a key priority </a:t>
            </a:r>
            <a:r>
              <a:rPr lang="en-US" dirty="0"/>
              <a:t>in system design and optimize it &amp; integrate it better into the system</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42802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134168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62226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Materials and Beyond</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Website for Course Slides and Papers</a:t>
            </a:r>
          </a:p>
          <a:p>
            <a:pPr lvl="1"/>
            <a:r>
              <a:rPr lang="en-US" dirty="0">
                <a:hlinkClick r:id="rId2"/>
              </a:rPr>
              <a:t>https://people.inf.ethz.ch/omutlu/acaces2018.html</a:t>
            </a:r>
            <a:r>
              <a:rPr lang="en-US" dirty="0"/>
              <a:t> </a:t>
            </a:r>
          </a:p>
          <a:p>
            <a:pPr lvl="1"/>
            <a:r>
              <a:rPr lang="en-US" dirty="0">
                <a:hlinkClick r:id="rId3"/>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4155996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Contact Me Any Time</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My Contact Information</a:t>
            </a:r>
          </a:p>
          <a:p>
            <a:pPr lvl="1"/>
            <a:r>
              <a:rPr lang="en-US" dirty="0"/>
              <a:t>Onur Mutlu</a:t>
            </a:r>
          </a:p>
          <a:p>
            <a:pPr lvl="1"/>
            <a:r>
              <a:rPr lang="en-US" dirty="0">
                <a:hlinkClick r:id="rId2"/>
              </a:rPr>
              <a:t>omutlu@gmail.com</a:t>
            </a:r>
            <a:r>
              <a:rPr lang="en-US" dirty="0"/>
              <a:t> </a:t>
            </a:r>
          </a:p>
          <a:p>
            <a:pPr lvl="1"/>
            <a:r>
              <a:rPr lang="en-US" dirty="0">
                <a:hlinkClick r:id="rId3"/>
              </a:rPr>
              <a:t>https://people.inf.ethz.ch/omutlu/index.html</a:t>
            </a:r>
            <a:r>
              <a:rPr lang="en-US" dirty="0"/>
              <a:t> </a:t>
            </a:r>
          </a:p>
          <a:p>
            <a:pPr lvl="1"/>
            <a:r>
              <a:rPr lang="en-US" dirty="0"/>
              <a:t>+41-79-572-1444 (my cell phone)</a:t>
            </a:r>
          </a:p>
          <a:p>
            <a:pPr lvl="1"/>
            <a:r>
              <a:rPr lang="en-US" dirty="0">
                <a:solidFill>
                  <a:srgbClr val="FF0000"/>
                </a:solidFill>
              </a:rPr>
              <a:t>You can contact me any time with questions and ideas.</a:t>
            </a: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576074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6215841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Keep in Touch!</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7826832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10750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Lecture 5, Topic 4: Low-Latency Memory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223679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6611509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71827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47352880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33904105"/>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0986181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GRIM-Filter in 3D-stacked DRAM</a:t>
            </a:r>
          </a:p>
        </p:txBody>
      </p:sp>
      <p:sp>
        <p:nvSpPr>
          <p:cNvPr id="3" name="Content Placeholder 2"/>
          <p:cNvSpPr>
            <a:spLocks noGrp="1"/>
          </p:cNvSpPr>
          <p:nvPr>
            <p:ph idx="1"/>
          </p:nvPr>
        </p:nvSpPr>
        <p:spPr>
          <a:xfrm>
            <a:off x="228600" y="5124564"/>
            <a:ext cx="8915400" cy="968732"/>
          </a:xfrm>
        </p:spPr>
        <p:txBody>
          <a:bodyPr/>
          <a:lstStyle/>
          <a:p>
            <a:r>
              <a:rPr lang="en-US" sz="2000" dirty="0"/>
              <a:t>The layout of bit vectors in a bank enables filtering many bins in parallel</a:t>
            </a:r>
          </a:p>
          <a:p>
            <a:r>
              <a:rPr lang="en-US" sz="2000" dirty="0"/>
              <a:t>Customized logic for accumulation and comparison per genome segment</a:t>
            </a:r>
          </a:p>
          <a:p>
            <a:pPr lvl="1"/>
            <a:r>
              <a:rPr lang="en-US" sz="1850" dirty="0"/>
              <a:t>Low area overhead, simple implementation</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1179106"/>
            <a:ext cx="9144000" cy="3618046"/>
          </a:xfrm>
          <a:prstGeom prst="rect">
            <a:avLst/>
          </a:prstGeom>
        </p:spPr>
      </p:pic>
    </p:spTree>
    <p:extLst>
      <p:ext uri="{BB962C8B-B14F-4D97-AF65-F5344CB8AC3E}">
        <p14:creationId xmlns:p14="http://schemas.microsoft.com/office/powerpoint/2010/main" val="1814382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840633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rId9"/>
            </a:endParaRPr>
          </a:p>
          <a:p>
            <a:endParaRPr lang="en-US" sz="1500" b="1" dirty="0">
              <a:hlinkClick r:id="rId9"/>
            </a:endParaRPr>
          </a:p>
          <a:p>
            <a:r>
              <a:rPr lang="en-US" b="1" dirty="0">
                <a:hlinkClick r:id="rId10"/>
              </a:rPr>
              <a:t>Graduate Computer Architecture Course Lecture Videos</a:t>
            </a:r>
            <a:r>
              <a:rPr lang="en-US" b="1" dirty="0"/>
              <a:t> (</a:t>
            </a:r>
            <a:r>
              <a:rPr lang="en-US" b="1" dirty="0">
                <a:hlinkClick r:id="rId10"/>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3"/>
              </a:rPr>
              <a:t>2017</a:t>
            </a:r>
            <a:r>
              <a:rPr lang="en-US" b="1" dirty="0"/>
              <a:t>, </a:t>
            </a:r>
            <a:r>
              <a:rPr lang="en-US" b="1" dirty="0">
                <a:hlinkClick r:id="rId14"/>
              </a:rPr>
              <a:t>2015</a:t>
            </a:r>
            <a:r>
              <a:rPr lang="en-US" b="1" dirty="0"/>
              <a:t>, </a:t>
            </a:r>
            <a:r>
              <a:rPr lang="en-US" b="1" dirty="0">
                <a:hlinkClick r:id="rId9"/>
              </a:rPr>
              <a:t>2013</a:t>
            </a:r>
            <a:r>
              <a:rPr lang="en-US" b="1" dirty="0"/>
              <a:t>)</a:t>
            </a:r>
          </a:p>
          <a:p>
            <a:endParaRPr lang="en-US" sz="1500" b="1" dirty="0">
              <a:hlinkClick r:id="rId15"/>
            </a:endParaRPr>
          </a:p>
          <a:p>
            <a:endParaRPr lang="en-US" sz="1500" b="1" dirty="0">
              <a:hlinkClick r:id="rId15"/>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849181117"/>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4473563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8723570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394965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168220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87528495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515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2040642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05659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987581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10"/>
          <p:cNvPicPr>
            <a:picLocks noChangeAspect="1"/>
          </p:cNvPicPr>
          <p:nvPr/>
        </p:nvPicPr>
        <p:blipFill rotWithShape="1">
          <a:blip r:embed="rId3"/>
          <a:srcRect l="941"/>
          <a:stretch/>
        </p:blipFill>
        <p:spPr>
          <a:xfrm>
            <a:off x="57150" y="2165217"/>
            <a:ext cx="9032351" cy="1892431"/>
          </a:xfrm>
          <a:prstGeom prst="rect">
            <a:avLst/>
          </a:prstGeom>
        </p:spPr>
      </p:pic>
      <p:sp>
        <p:nvSpPr>
          <p:cNvPr id="15" name="TextBox 14"/>
          <p:cNvSpPr txBox="1"/>
          <p:nvPr/>
        </p:nvSpPr>
        <p:spPr>
          <a:xfrm>
            <a:off x="157162" y="1568467"/>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Time (x1000 seconds)</a:t>
            </a:r>
          </a:p>
        </p:txBody>
      </p:sp>
      <p:sp>
        <p:nvSpPr>
          <p:cNvPr id="20" name="TextBox 19"/>
          <p:cNvSpPr txBox="1"/>
          <p:nvPr/>
        </p:nvSpPr>
        <p:spPr>
          <a:xfrm>
            <a:off x="550264" y="5445224"/>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sp>
        <p:nvSpPr>
          <p:cNvPr id="25" name="TextBox 24"/>
          <p:cNvSpPr txBox="1"/>
          <p:nvPr/>
        </p:nvSpPr>
        <p:spPr>
          <a:xfrm>
            <a:off x="2803762" y="1903317"/>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Execution Times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9812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1557961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342788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False Positive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2" name="Picture 11"/>
          <p:cNvPicPr>
            <a:picLocks noChangeAspect="1"/>
          </p:cNvPicPr>
          <p:nvPr/>
        </p:nvPicPr>
        <p:blipFill>
          <a:blip r:embed="rId3"/>
          <a:stretch>
            <a:fillRect/>
          </a:stretch>
        </p:blipFill>
        <p:spPr>
          <a:xfrm>
            <a:off x="0" y="2187000"/>
            <a:ext cx="9144000" cy="1812687"/>
          </a:xfrm>
          <a:prstGeom prst="rect">
            <a:avLst/>
          </a:prstGeom>
        </p:spPr>
      </p:pic>
      <p:sp>
        <p:nvSpPr>
          <p:cNvPr id="16" name="TextBox 15"/>
          <p:cNvSpPr txBox="1"/>
          <p:nvPr/>
        </p:nvSpPr>
        <p:spPr>
          <a:xfrm>
            <a:off x="0" y="1680700"/>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False Positive Rate (%)</a:t>
            </a:r>
          </a:p>
        </p:txBody>
      </p:sp>
      <p:sp>
        <p:nvSpPr>
          <p:cNvPr id="20" name="TextBox 19"/>
          <p:cNvSpPr txBox="1"/>
          <p:nvPr/>
        </p:nvSpPr>
        <p:spPr>
          <a:xfrm>
            <a:off x="228600" y="5445224"/>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Positive reduction across real data sets</a:t>
            </a:r>
          </a:p>
        </p:txBody>
      </p:sp>
      <p:sp>
        <p:nvSpPr>
          <p:cNvPr id="23" name="TextBox 22"/>
          <p:cNvSpPr txBox="1"/>
          <p:nvPr/>
        </p:nvSpPr>
        <p:spPr>
          <a:xfrm>
            <a:off x="2667448" y="1855602"/>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False Positive Rates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73761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Conclusions</a:t>
            </a:r>
          </a:p>
        </p:txBody>
      </p:sp>
      <p:sp>
        <p:nvSpPr>
          <p:cNvPr id="3" name="Content Placeholder 2"/>
          <p:cNvSpPr>
            <a:spLocks noGrp="1"/>
          </p:cNvSpPr>
          <p:nvPr>
            <p:ph idx="1"/>
          </p:nvPr>
        </p:nvSpPr>
        <p:spPr/>
        <p:txBody>
          <a:bodyPr/>
          <a:lstStyle/>
          <a:p>
            <a:r>
              <a:rPr lang="en-US" sz="2400" dirty="0"/>
              <a:t>We propose an </a:t>
            </a:r>
            <a:r>
              <a:rPr lang="en-US" sz="2400" dirty="0">
                <a:solidFill>
                  <a:srgbClr val="0070C0"/>
                </a:solidFill>
              </a:rPr>
              <a:t>in memory filter algorithm </a:t>
            </a:r>
            <a:r>
              <a:rPr lang="en-US" sz="2400" dirty="0"/>
              <a:t>to</a:t>
            </a:r>
            <a:r>
              <a:rPr lang="en-US" sz="2400" dirty="0">
                <a:solidFill>
                  <a:srgbClr val="0070C0"/>
                </a:solidFill>
              </a:rPr>
              <a:t> accelerate end-to-end genome read mapping </a:t>
            </a:r>
            <a:r>
              <a:rPr lang="en-US" sz="2400" dirty="0"/>
              <a:t>by reducing the number of required alignments</a:t>
            </a:r>
            <a:endParaRPr lang="en-US" sz="2400" dirty="0">
              <a:solidFill>
                <a:srgbClr val="0070C0"/>
              </a:solidFill>
            </a:endParaRPr>
          </a:p>
          <a:p>
            <a:endParaRPr lang="en-US" sz="2400" dirty="0"/>
          </a:p>
          <a:p>
            <a:r>
              <a:rPr lang="en-US" sz="2400" dirty="0"/>
              <a:t>Compared to the previous best filter</a:t>
            </a:r>
          </a:p>
          <a:p>
            <a:pPr lvl="1"/>
            <a:r>
              <a:rPr lang="en-US" sz="2000" dirty="0"/>
              <a:t>We observed </a:t>
            </a:r>
            <a:r>
              <a:rPr lang="en-US" sz="2000" dirty="0">
                <a:solidFill>
                  <a:srgbClr val="0070C0"/>
                </a:solidFill>
              </a:rPr>
              <a:t>1.8x-3.7x speedup</a:t>
            </a:r>
          </a:p>
          <a:p>
            <a:pPr lvl="1"/>
            <a:r>
              <a:rPr lang="en-US" sz="2000" dirty="0"/>
              <a:t>We observed </a:t>
            </a:r>
            <a:r>
              <a:rPr lang="en-US" sz="2000" dirty="0">
                <a:solidFill>
                  <a:srgbClr val="0070C0"/>
                </a:solidFill>
              </a:rPr>
              <a:t>5.6x-6.4x fewer false positives</a:t>
            </a:r>
          </a:p>
          <a:p>
            <a:endParaRPr lang="en-US" sz="2400" dirty="0"/>
          </a:p>
          <a:p>
            <a:r>
              <a:rPr lang="en-US" sz="2400" dirty="0">
                <a:solidFill>
                  <a:srgbClr val="FF0000"/>
                </a:solidFill>
              </a:rPr>
              <a:t>GRIM-Filter is a universal filter </a:t>
            </a:r>
            <a:r>
              <a:rPr lang="en-US" sz="2400" dirty="0"/>
              <a:t>that can be applied to any genome read mapper </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47209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In-Memory DNA Sequence Analysis</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345162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1797973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14587"/>
            <a:ext cx="8794750" cy="822325"/>
          </a:xfrm>
        </p:spPr>
        <p:txBody>
          <a:bodyPr/>
          <a:lstStyle/>
          <a:p>
            <a:pPr algn="ctr" eaLnBrk="1" hangingPunct="1"/>
            <a:r>
              <a:rPr lang="en-US" dirty="0">
                <a:latin typeface="Garamond" charset="0"/>
              </a:rPr>
              <a:t>Enabling the Paradigm Shift</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562030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D372D6BD-00C3-AE42-A425-0171EA615E4C}"/>
              </a:ext>
            </a:extLst>
          </p:cNvPr>
          <p:cNvSpPr>
            <a:spLocks noGrp="1"/>
          </p:cNvSpPr>
          <p:nvPr>
            <p:ph type="title"/>
          </p:nvPr>
        </p:nvSpPr>
        <p:spPr/>
        <p:txBody>
          <a:bodyPr/>
          <a:lstStyle/>
          <a:p>
            <a:r>
              <a:rPr lang="en-US" altLang="en-US" dirty="0">
                <a:ea typeface="ＭＳ Ｐゴシック" panose="020B0600070205080204" pitchFamily="34" charset="-128"/>
              </a:rPr>
              <a:t>Computer Architecture Today</a:t>
            </a:r>
          </a:p>
        </p:txBody>
      </p:sp>
      <p:sp>
        <p:nvSpPr>
          <p:cNvPr id="3" name="Content Placeholder 2">
            <a:extLst>
              <a:ext uri="{FF2B5EF4-FFF2-40B4-BE49-F238E27FC236}">
                <a16:creationId xmlns:a16="http://schemas.microsoft.com/office/drawing/2014/main" id="{9F7A138C-3CD5-CC4B-9922-ACD95237B4F4}"/>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2883" name="Slide Number Placeholder 3">
            <a:extLst>
              <a:ext uri="{FF2B5EF4-FFF2-40B4-BE49-F238E27FC236}">
                <a16:creationId xmlns:a16="http://schemas.microsoft.com/office/drawing/2014/main" id="{9E2F704F-D6F8-AB41-A9C9-454271828B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161B3-87D8-CA4C-A0A1-DD872946786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184419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6F111BE-F8FF-814C-B96E-F2A2D1D06ECA}"/>
              </a:ext>
            </a:extLst>
          </p:cNvPr>
          <p:cNvSpPr>
            <a:spLocks noGrp="1"/>
          </p:cNvSpPr>
          <p:nvPr>
            <p:ph type="title"/>
          </p:nvPr>
        </p:nvSpPr>
        <p:spPr/>
        <p:txBody>
          <a:bodyPr/>
          <a:lstStyle/>
          <a:p>
            <a:r>
              <a:rPr lang="en-US" altLang="en-US">
                <a:ea typeface="ＭＳ Ｐゴシック" panose="020B0600070205080204" pitchFamily="34" charset="-128"/>
              </a:rPr>
              <a:t>Computer Architecture Today (IV)</a:t>
            </a:r>
          </a:p>
        </p:txBody>
      </p:sp>
      <p:sp>
        <p:nvSpPr>
          <p:cNvPr id="123906" name="Content Placeholder 2">
            <a:extLst>
              <a:ext uri="{FF2B5EF4-FFF2-40B4-BE49-F238E27FC236}">
                <a16:creationId xmlns:a16="http://schemas.microsoft.com/office/drawing/2014/main" id="{035196A7-91D5-9A49-9E10-1ED55CBF77A9}"/>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3907" name="Slide Number Placeholder 3">
            <a:extLst>
              <a:ext uri="{FF2B5EF4-FFF2-40B4-BE49-F238E27FC236}">
                <a16:creationId xmlns:a16="http://schemas.microsoft.com/office/drawing/2014/main" id="{CE876F6F-B198-B14D-984D-83B52A8D68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8E9771-DD44-0F4E-A01B-3281F2677222}"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123908" name="Picture 1">
            <a:extLst>
              <a:ext uri="{FF2B5EF4-FFF2-40B4-BE49-F238E27FC236}">
                <a16:creationId xmlns:a16="http://schemas.microsoft.com/office/drawing/2014/main" id="{9DA51FDA-8CDC-2647-AF9E-6D4CD75EFB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81200"/>
            <a:ext cx="1447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ADE28D-1258-6A45-A56E-4627A016C5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90800"/>
            <a:ext cx="2463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CD75145-F3EF-534C-8CA2-A54F9C2228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2590800"/>
            <a:ext cx="24606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A1083F5-F69C-4F46-9507-88DF57FA77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524000"/>
            <a:ext cx="33972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9396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latin typeface="Tahoma" charset="0"/>
                <a:ea typeface="ＭＳ Ｐゴシック" charset="0"/>
              </a:rPr>
              <a:t>Topic 2: Memory Reliability &amp; Security: RowHammer and Beyond</a:t>
            </a:r>
            <a:endParaRPr lang="en-US" dirty="0">
              <a:latin typeface="Tahoma" charset="0"/>
              <a:ea typeface="ＭＳ Ｐゴシック" charset="0"/>
            </a:endParaRPr>
          </a:p>
          <a:p>
            <a:r>
              <a:rPr lang="en-US" sz="2300" dirty="0">
                <a:latin typeface="Tahoma" charset="0"/>
                <a:ea typeface="ＭＳ Ｐゴシック" charset="0"/>
              </a:rPr>
              <a:t>Topic 3: In-memory Computation</a:t>
            </a:r>
          </a:p>
          <a:p>
            <a:r>
              <a:rPr lang="en-US" sz="2300" dirty="0">
                <a:solidFill>
                  <a:srgbClr val="FF0000"/>
                </a:solidFill>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 name="Rectangle 4">
            <a:extLst>
              <a:ext uri="{FF2B5EF4-FFF2-40B4-BE49-F238E27FC236}">
                <a16:creationId xmlns:a16="http://schemas.microsoft.com/office/drawing/2014/main" id="{9C584FA9-39E3-9640-8398-450143BDA519}"/>
              </a:ext>
            </a:extLst>
          </p:cNvPr>
          <p:cNvSpPr/>
          <p:nvPr/>
        </p:nvSpPr>
        <p:spPr>
          <a:xfrm>
            <a:off x="539552" y="3573016"/>
            <a:ext cx="6552728" cy="4078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366916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196752"/>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latin typeface="Tahoma" charset="0"/>
                <a:ea typeface="ＭＳ Ｐゴシック" charset="0"/>
                <a:cs typeface="ＭＳ Ｐゴシック" charset="0"/>
              </a:rPr>
              <a:t>What Will You Learn In This Course</a:t>
            </a:r>
          </a:p>
          <a:p>
            <a:pPr lvl="1" eaLnBrk="1" hangingPunct="1"/>
            <a:r>
              <a:rPr lang="en-US" dirty="0">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latin typeface="Tahoma" charset="0"/>
                <a:ea typeface="ＭＳ Ｐゴシック" charset="0"/>
                <a:cs typeface="ＭＳ Ｐゴシック" charset="0"/>
              </a:rPr>
              <a:t>Security, Reliability, Safety</a:t>
            </a:r>
          </a:p>
          <a:p>
            <a:pPr lvl="1" eaLnBrk="1" hangingPunct="1"/>
            <a:r>
              <a:rPr lang="en-US" dirty="0">
                <a:latin typeface="Tahoma" charset="0"/>
                <a:ea typeface="ＭＳ Ｐゴシック" charset="0"/>
                <a:cs typeface="ＭＳ Ｐゴシック" charset="0"/>
              </a:rPr>
              <a:t>Energy and Performance: Data-Centric Systems</a:t>
            </a:r>
          </a:p>
          <a:p>
            <a:pPr lvl="1" eaLnBrk="1" hangingPunct="1"/>
            <a:r>
              <a:rPr lang="en-US" dirty="0">
                <a:solidFill>
                  <a:srgbClr val="FF0000"/>
                </a:solidFill>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5934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4077072"/>
            <a:ext cx="590465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9683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spTree>
    <p:extLst>
      <p:ext uri="{BB962C8B-B14F-4D97-AF65-F5344CB8AC3E}">
        <p14:creationId xmlns:p14="http://schemas.microsoft.com/office/powerpoint/2010/main" val="4035258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623418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Memory Latency: </a:t>
            </a:r>
            <a:br>
              <a:rPr lang="en-US" dirty="0">
                <a:latin typeface="Garamond" charset="0"/>
              </a:rPr>
            </a:br>
            <a:r>
              <a:rPr lang="en-US" dirty="0">
                <a:latin typeface="Garamond" charset="0"/>
              </a:rPr>
              <a:t>Fundamental Tradeoffs</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1487455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Review: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
                <a:cs typeface="+mn-cs"/>
              </a:rPr>
              <a:t>1.3x</a:t>
            </a:r>
            <a:endParaRPr kumimoji="0" lang="en-US" sz="3200" b="0" i="0" u="none" strike="noStrike" kern="1200" cap="none" spc="0" normalizeH="0" baseline="0" noProof="0" dirty="0">
              <a:ln>
                <a:noFill/>
              </a:ln>
              <a:solidFill>
                <a:srgbClr val="FF4136"/>
              </a:solidFill>
              <a:effectLst/>
              <a:uLnTx/>
              <a:uFillTx/>
              <a:latin typeface="Tahoma"/>
              <a:ea typeface=""/>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
                <a:cs typeface="+mn-cs"/>
              </a:rPr>
              <a:t>Memory latency remains almost constant</a:t>
            </a:r>
          </a:p>
        </p:txBody>
      </p:sp>
    </p:spTree>
    <p:extLst>
      <p:ext uri="{BB962C8B-B14F-4D97-AF65-F5344CB8AC3E}">
        <p14:creationId xmlns:p14="http://schemas.microsoft.com/office/powerpoint/2010/main" val="346107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1711948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388949699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22674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805278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not designed for low latency</a:t>
            </a:r>
          </a:p>
          <a:p>
            <a:pPr lvl="1"/>
            <a:r>
              <a:rPr lang="en-US" dirty="0"/>
              <a:t>Main focus is cost-per-bit (capacity)</a:t>
            </a:r>
          </a:p>
          <a:p>
            <a:endParaRPr lang="en-US" dirty="0"/>
          </a:p>
          <a:p>
            <a:r>
              <a:rPr lang="en-US" dirty="0">
                <a:solidFill>
                  <a:srgbClr val="FF0000"/>
                </a:solidFill>
              </a:rPr>
              <a:t>Modern DRAM latency is determined by worst case conditions and worst case 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7969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31515342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What Causes </a:t>
            </a:r>
            <a:br>
              <a:rPr lang="en-US" dirty="0">
                <a:latin typeface="Garamond" charset="0"/>
              </a:rPr>
            </a:br>
            <a:r>
              <a:rPr lang="en-US" dirty="0">
                <a:latin typeface="Garamond" charset="0"/>
              </a:rPr>
              <a:t>the Long Memory Latency?</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779843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2564904"/>
            <a:ext cx="845204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83005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6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a:t>
            </a:r>
          </a:p>
          <a:p>
            <a:pPr lvl="1"/>
            <a:endParaRPr lang="is-IS" sz="1800"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5150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
                    <a:cs typeface="+mn-cs"/>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
                    <a:cs typeface="+mn-cs"/>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
                  <a:cs typeface="+mn-cs"/>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a:ea typeface=""/>
                  <a:cs typeface="+mn-cs"/>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
                      <a:cs typeface="+mn-cs"/>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
                      <a:cs typeface="+mn-cs"/>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
                  <a:cs typeface="+mn-cs"/>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
                <a:cs typeface="+mn-cs"/>
              </a:rPr>
              <a:t>Heterogeneous manufacturing &amp; operating conditions</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 </a:t>
            </a:r>
            <a:b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b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srgbClr val="C0504D"/>
                </a:solidFill>
                <a:effectLst/>
                <a:uLnTx/>
                <a:uFillTx/>
                <a:latin typeface="Gill Sans MT"/>
                <a:ea typeface=""/>
                <a:cs typeface="+mn-cs"/>
              </a:rPr>
              <a:t>latency variation in timing parameters</a:t>
            </a:r>
          </a:p>
        </p:txBody>
      </p:sp>
    </p:spTree>
    <p:extLst>
      <p:ext uri="{BB962C8B-B14F-4D97-AF65-F5344CB8AC3E}">
        <p14:creationId xmlns:p14="http://schemas.microsoft.com/office/powerpoint/2010/main" val="1227436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5267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What Causes the Long Memory Latency?</a:t>
            </a:r>
          </a:p>
        </p:txBody>
      </p:sp>
      <p:sp>
        <p:nvSpPr>
          <p:cNvPr id="3" name="Content Placeholder 2"/>
          <p:cNvSpPr>
            <a:spLocks noGrp="1"/>
          </p:cNvSpPr>
          <p:nvPr>
            <p:ph idx="1"/>
          </p:nvPr>
        </p:nvSpPr>
        <p:spPr>
          <a:xfrm>
            <a:off x="228600" y="1052736"/>
            <a:ext cx="8610600" cy="5051648"/>
          </a:xfrm>
        </p:spPr>
        <p:txBody>
          <a:bodyPr/>
          <a:lstStyle/>
          <a:p>
            <a:r>
              <a:rPr lang="en-US" b="1" dirty="0">
                <a:solidFill>
                  <a:srgbClr val="FF0000"/>
                </a:solidFill>
              </a:rPr>
              <a:t>Conservative timing margins! </a:t>
            </a:r>
          </a:p>
          <a:p>
            <a:endParaRPr lang="en-US" dirty="0">
              <a:solidFill>
                <a:srgbClr val="FF0000"/>
              </a:solidFill>
            </a:endParaRPr>
          </a:p>
          <a:p>
            <a:r>
              <a:rPr lang="en-US" dirty="0">
                <a:solidFill>
                  <a:srgbClr val="0000FF"/>
                </a:solidFill>
              </a:rPr>
              <a:t>DRAM timing parameters are set to cover the worst case</a:t>
            </a:r>
          </a:p>
          <a:p>
            <a:pPr lvl="1"/>
            <a:endParaRPr lang="en-US" dirty="0"/>
          </a:p>
          <a:p>
            <a:r>
              <a:rPr lang="en-US" dirty="0">
                <a:solidFill>
                  <a:srgbClr val="FF0000"/>
                </a:solidFill>
              </a:rPr>
              <a:t>Worst-case temperatures </a:t>
            </a:r>
          </a:p>
          <a:p>
            <a:pPr lvl="1"/>
            <a:r>
              <a:rPr lang="en-US" dirty="0"/>
              <a:t>85 degrees vs. common-case</a:t>
            </a:r>
          </a:p>
          <a:p>
            <a:pPr lvl="1"/>
            <a:r>
              <a:rPr lang="en-US" dirty="0"/>
              <a:t>to enable a wide range of operating conditions</a:t>
            </a:r>
          </a:p>
          <a:p>
            <a:r>
              <a:rPr lang="en-US" dirty="0">
                <a:solidFill>
                  <a:srgbClr val="FF0000"/>
                </a:solidFill>
              </a:rPr>
              <a:t>Worst-case devices </a:t>
            </a:r>
          </a:p>
          <a:p>
            <a:pPr lvl="1"/>
            <a:r>
              <a:rPr lang="en-US" dirty="0"/>
              <a:t>DRAM cell with smallest charge across any acceptable device</a:t>
            </a:r>
          </a:p>
          <a:p>
            <a:pPr lvl="1"/>
            <a:r>
              <a:rPr lang="en-US" dirty="0"/>
              <a:t>to tolerate process variation at acceptable yield</a:t>
            </a:r>
          </a:p>
          <a:p>
            <a:pPr lvl="1"/>
            <a:endParaRPr lang="en-US" dirty="0"/>
          </a:p>
          <a:p>
            <a:r>
              <a:rPr lang="en-US" dirty="0">
                <a:solidFill>
                  <a:srgbClr val="0000FF"/>
                </a:solidFill>
              </a:rPr>
              <a:t>This leads to large timing margins for the common case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843435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Understanding and Exploiting</a:t>
            </a:r>
            <a:br>
              <a:rPr lang="en-US" dirty="0">
                <a:latin typeface="Garamond" charset="0"/>
              </a:rPr>
            </a:br>
            <a:r>
              <a:rPr lang="en-US" dirty="0">
                <a:latin typeface="Garamond" charset="0"/>
              </a:rPr>
              <a:t>Variation in DRAM Latency</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43991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13314" y="2514951"/>
            <a:ext cx="2743200" cy="459105"/>
            <a:chOff x="4724400" y="2590800"/>
            <a:chExt cx="2743200" cy="459105"/>
          </a:xfrm>
          <a:solidFill>
            <a:schemeClr val="bg1"/>
          </a:solidFill>
        </p:grpSpPr>
        <p:sp>
          <p:nvSpPr>
            <p:cNvPr id="7" name="Oval 6"/>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3" name="Title 1"/>
          <p:cNvSpPr txBox="1">
            <a:spLocks/>
          </p:cNvSpPr>
          <p:nvPr/>
        </p:nvSpPr>
        <p:spPr>
          <a:xfrm>
            <a:off x="-152400" y="66419"/>
            <a:ext cx="94488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DRAM Stores Data as Charge</a:t>
            </a:r>
          </a:p>
        </p:txBody>
      </p:sp>
      <p:pic>
        <p:nvPicPr>
          <p:cNvPr id="14" name="Picture 2" descr="Samsung 4GB DDR3-1600MHz ECC Registered CL11 DIMM Dual Rank Memory Module (M393B5273DH0-CK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52842"/>
            <a:ext cx="2930361" cy="74480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Connector 14"/>
          <p:cNvCxnSpPr/>
          <p:nvPr/>
        </p:nvCxnSpPr>
        <p:spPr>
          <a:xfrm flipV="1">
            <a:off x="3484311" y="1557923"/>
            <a:ext cx="1655850" cy="275957"/>
          </a:xfrm>
          <a:prstGeom prst="line">
            <a:avLst/>
          </a:prstGeom>
          <a:ln w="254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84311" y="1915082"/>
            <a:ext cx="1655850" cy="3075115"/>
          </a:xfrm>
          <a:prstGeom prst="line">
            <a:avLst/>
          </a:prstGeom>
          <a:ln w="254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216361" y="1524000"/>
            <a:ext cx="2740153" cy="3476357"/>
            <a:chOff x="4572000" y="1524000"/>
            <a:chExt cx="2740153" cy="3476357"/>
          </a:xfrm>
          <a:solidFill>
            <a:schemeClr val="tx1">
              <a:lumMod val="65000"/>
              <a:lumOff val="35000"/>
            </a:schemeClr>
          </a:solidFill>
        </p:grpSpPr>
        <p:cxnSp>
          <p:nvCxnSpPr>
            <p:cNvPr id="18" name="Straight Connector 17"/>
            <p:cNvCxnSpPr/>
            <p:nvPr/>
          </p:nvCxnSpPr>
          <p:spPr>
            <a:xfrm flipV="1">
              <a:off x="4800600"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9" name="DRAM"/>
            <p:cNvSpPr/>
            <p:nvPr/>
          </p:nvSpPr>
          <p:spPr>
            <a:xfrm>
              <a:off x="45720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p:cNvCxnSpPr/>
            <p:nvPr/>
          </p:nvCxnSpPr>
          <p:spPr>
            <a:xfrm flipV="1">
              <a:off x="5257800"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1" name="DRAM"/>
            <p:cNvSpPr/>
            <p:nvPr/>
          </p:nvSpPr>
          <p:spPr>
            <a:xfrm>
              <a:off x="50292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2" name="Straight Connector 21"/>
            <p:cNvCxnSpPr/>
            <p:nvPr/>
          </p:nvCxnSpPr>
          <p:spPr>
            <a:xfrm flipV="1">
              <a:off x="5718046"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3" name="DRAM"/>
            <p:cNvSpPr/>
            <p:nvPr/>
          </p:nvSpPr>
          <p:spPr>
            <a:xfrm>
              <a:off x="54894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4" name="Straight Connector 23"/>
            <p:cNvCxnSpPr/>
            <p:nvPr/>
          </p:nvCxnSpPr>
          <p:spPr>
            <a:xfrm flipV="1">
              <a:off x="6175246"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5" name="DRAM"/>
            <p:cNvSpPr/>
            <p:nvPr/>
          </p:nvSpPr>
          <p:spPr>
            <a:xfrm>
              <a:off x="59466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6" name="Straight Connector 25"/>
            <p:cNvCxnSpPr/>
            <p:nvPr/>
          </p:nvCxnSpPr>
          <p:spPr>
            <a:xfrm flipV="1">
              <a:off x="6629400"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7" name="DRAM"/>
            <p:cNvSpPr/>
            <p:nvPr/>
          </p:nvSpPr>
          <p:spPr>
            <a:xfrm>
              <a:off x="64008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8" name="Straight Connector 27"/>
            <p:cNvCxnSpPr/>
            <p:nvPr/>
          </p:nvCxnSpPr>
          <p:spPr>
            <a:xfrm flipV="1">
              <a:off x="7083553"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6854953"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30" name="Group 29"/>
          <p:cNvGrpSpPr/>
          <p:nvPr/>
        </p:nvGrpSpPr>
        <p:grpSpPr>
          <a:xfrm>
            <a:off x="5216361" y="1609886"/>
            <a:ext cx="2743200" cy="916305"/>
            <a:chOff x="4572000" y="1609886"/>
            <a:chExt cx="2743200" cy="916305"/>
          </a:xfrm>
          <a:solidFill>
            <a:schemeClr val="accent6">
              <a:lumMod val="75000"/>
            </a:schemeClr>
          </a:solidFill>
        </p:grpSpPr>
        <p:sp>
          <p:nvSpPr>
            <p:cNvPr id="31" name="Oval 30"/>
            <p:cNvSpPr/>
            <p:nvPr/>
          </p:nvSpPr>
          <p:spPr>
            <a:xfrm>
              <a:off x="5486400" y="16117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5486400" y="20689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5943600" y="20689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4" name="Oval 33"/>
            <p:cNvSpPr/>
            <p:nvPr/>
          </p:nvSpPr>
          <p:spPr>
            <a:xfrm>
              <a:off x="6400800" y="16117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5" name="Oval 34"/>
            <p:cNvSpPr/>
            <p:nvPr/>
          </p:nvSpPr>
          <p:spPr>
            <a:xfrm>
              <a:off x="6400800" y="20689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6" name="Oval 35"/>
            <p:cNvSpPr/>
            <p:nvPr/>
          </p:nvSpPr>
          <p:spPr>
            <a:xfrm>
              <a:off x="6858000" y="20670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5943600" y="16117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6858000" y="16098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9" name="Oval 38"/>
            <p:cNvSpPr/>
            <p:nvPr/>
          </p:nvSpPr>
          <p:spPr>
            <a:xfrm>
              <a:off x="4572000" y="16098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0" name="Oval 39"/>
            <p:cNvSpPr/>
            <p:nvPr/>
          </p:nvSpPr>
          <p:spPr>
            <a:xfrm>
              <a:off x="4572000" y="20670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1" name="Oval 40"/>
            <p:cNvSpPr/>
            <p:nvPr/>
          </p:nvSpPr>
          <p:spPr>
            <a:xfrm>
              <a:off x="5029200" y="20670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5029200" y="16098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3" name="Group 42"/>
          <p:cNvGrpSpPr/>
          <p:nvPr/>
        </p:nvGrpSpPr>
        <p:grpSpPr>
          <a:xfrm>
            <a:off x="5216361" y="2977676"/>
            <a:ext cx="2743200" cy="1367790"/>
            <a:chOff x="4572000" y="2977676"/>
            <a:chExt cx="2743200" cy="1367790"/>
          </a:xfrm>
          <a:solidFill>
            <a:schemeClr val="accent6">
              <a:lumMod val="75000"/>
            </a:schemeClr>
          </a:solidFill>
        </p:grpSpPr>
        <p:sp>
          <p:nvSpPr>
            <p:cNvPr id="44" name="Oval 43"/>
            <p:cNvSpPr/>
            <p:nvPr/>
          </p:nvSpPr>
          <p:spPr>
            <a:xfrm>
              <a:off x="54864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59436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64008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6858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4572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50292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54864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9436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64008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6858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54864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59436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6" name="Oval 55"/>
            <p:cNvSpPr/>
            <p:nvPr/>
          </p:nvSpPr>
          <p:spPr>
            <a:xfrm>
              <a:off x="64008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7" name="Oval 56"/>
            <p:cNvSpPr/>
            <p:nvPr/>
          </p:nvSpPr>
          <p:spPr>
            <a:xfrm>
              <a:off x="6858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8" name="Oval 57"/>
            <p:cNvSpPr/>
            <p:nvPr/>
          </p:nvSpPr>
          <p:spPr>
            <a:xfrm>
              <a:off x="4572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Oval 58"/>
            <p:cNvSpPr/>
            <p:nvPr/>
          </p:nvSpPr>
          <p:spPr>
            <a:xfrm>
              <a:off x="50292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Oval 59"/>
            <p:cNvSpPr/>
            <p:nvPr/>
          </p:nvSpPr>
          <p:spPr>
            <a:xfrm>
              <a:off x="4572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50292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62" name="Group 61"/>
          <p:cNvGrpSpPr/>
          <p:nvPr/>
        </p:nvGrpSpPr>
        <p:grpSpPr>
          <a:xfrm>
            <a:off x="5224744" y="2526381"/>
            <a:ext cx="2724912" cy="440817"/>
            <a:chOff x="4583430" y="2539526"/>
            <a:chExt cx="2724912" cy="440817"/>
          </a:xfrm>
        </p:grpSpPr>
        <p:sp>
          <p:nvSpPr>
            <p:cNvPr id="63" name="Oval 62"/>
            <p:cNvSpPr/>
            <p:nvPr/>
          </p:nvSpPr>
          <p:spPr>
            <a:xfrm>
              <a:off x="54978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59550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Oval 64"/>
            <p:cNvSpPr/>
            <p:nvPr/>
          </p:nvSpPr>
          <p:spPr>
            <a:xfrm>
              <a:off x="64122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Oval 65"/>
            <p:cNvSpPr/>
            <p:nvPr/>
          </p:nvSpPr>
          <p:spPr>
            <a:xfrm>
              <a:off x="6869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Oval 66"/>
            <p:cNvSpPr/>
            <p:nvPr/>
          </p:nvSpPr>
          <p:spPr>
            <a:xfrm>
              <a:off x="4583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Oval 67"/>
            <p:cNvSpPr/>
            <p:nvPr/>
          </p:nvSpPr>
          <p:spPr>
            <a:xfrm>
              <a:off x="50406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69" name="Group 68"/>
          <p:cNvGrpSpPr/>
          <p:nvPr/>
        </p:nvGrpSpPr>
        <p:grpSpPr>
          <a:xfrm>
            <a:off x="5292561" y="2969895"/>
            <a:ext cx="2592325" cy="1455581"/>
            <a:chOff x="4648200" y="2969895"/>
            <a:chExt cx="2592325" cy="1455581"/>
          </a:xfrm>
        </p:grpSpPr>
        <p:sp>
          <p:nvSpPr>
            <p:cNvPr id="70" name="Down Arrow 69"/>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Down Arrow 70"/>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Down Arrow 71"/>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3" name="Down Arrow 72"/>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Down Arrow 73"/>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Down Arrow 74"/>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76" name="Group 75"/>
          <p:cNvGrpSpPr/>
          <p:nvPr/>
        </p:nvGrpSpPr>
        <p:grpSpPr>
          <a:xfrm rot="10800000">
            <a:off x="5292561" y="2971800"/>
            <a:ext cx="2592325" cy="1455581"/>
            <a:chOff x="4648200" y="2969895"/>
            <a:chExt cx="2592325" cy="1455581"/>
          </a:xfrm>
        </p:grpSpPr>
        <p:sp>
          <p:nvSpPr>
            <p:cNvPr id="77" name="Down Arrow 76"/>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8" name="Down Arrow 77"/>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9" name="Down Arrow 78"/>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0" name="Down Arrow 79"/>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1" name="Down Arrow 80"/>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2" name="Down Arrow 81"/>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83" name="TextBox 82"/>
          <p:cNvSpPr txBox="1"/>
          <p:nvPr/>
        </p:nvSpPr>
        <p:spPr>
          <a:xfrm>
            <a:off x="1225301" y="41148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a:ea typeface=""/>
                <a:cs typeface="+mn-cs"/>
              </a:rPr>
              <a:t>1. Sensing</a:t>
            </a:r>
          </a:p>
        </p:txBody>
      </p:sp>
      <p:sp>
        <p:nvSpPr>
          <p:cNvPr id="84" name="TextBox 83"/>
          <p:cNvSpPr txBox="1"/>
          <p:nvPr/>
        </p:nvSpPr>
        <p:spPr>
          <a:xfrm>
            <a:off x="1219200" y="46482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a:ea typeface=""/>
                <a:cs typeface="+mn-cs"/>
              </a:rPr>
              <a:t>2. Restore</a:t>
            </a:r>
          </a:p>
        </p:txBody>
      </p:sp>
      <p:sp>
        <p:nvSpPr>
          <p:cNvPr id="85" name="TextBox 84"/>
          <p:cNvSpPr txBox="1"/>
          <p:nvPr/>
        </p:nvSpPr>
        <p:spPr>
          <a:xfrm>
            <a:off x="1224066" y="51816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a:ea typeface=""/>
                <a:cs typeface="+mn-cs"/>
              </a:rPr>
              <a:t>3. </a:t>
            </a:r>
            <a:r>
              <a:rPr kumimoji="0" lang="en-US" sz="3600" b="0" i="0" u="none" strike="noStrike" kern="1200" cap="none" spc="0" normalizeH="0" baseline="0" noProof="0" dirty="0" err="1">
                <a:ln>
                  <a:noFill/>
                </a:ln>
                <a:solidFill>
                  <a:srgbClr val="000000"/>
                </a:solidFill>
                <a:effectLst/>
                <a:uLnTx/>
                <a:uFillTx/>
                <a:latin typeface="Calibri Light"/>
                <a:ea typeface=""/>
                <a:cs typeface="+mn-cs"/>
              </a:rPr>
              <a:t>Precharge</a:t>
            </a:r>
            <a:endParaRPr kumimoji="0" lang="en-US" sz="3600" b="0" i="0" u="none" strike="noStrike" kern="1200" cap="none" spc="0" normalizeH="0" baseline="0" noProof="0" dirty="0">
              <a:ln>
                <a:noFill/>
              </a:ln>
              <a:solidFill>
                <a:srgbClr val="000000"/>
              </a:solidFill>
              <a:effectLst/>
              <a:uLnTx/>
              <a:uFillTx/>
              <a:latin typeface="Calibri Light"/>
              <a:ea typeface=""/>
              <a:cs typeface="+mn-cs"/>
            </a:endParaRPr>
          </a:p>
        </p:txBody>
      </p:sp>
      <p:sp>
        <p:nvSpPr>
          <p:cNvPr id="87" name="Rectangle 86"/>
          <p:cNvSpPr/>
          <p:nvPr/>
        </p:nvSpPr>
        <p:spPr>
          <a:xfrm>
            <a:off x="3429000" y="1828800"/>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p:cNvGrpSpPr/>
          <p:nvPr/>
        </p:nvGrpSpPr>
        <p:grpSpPr>
          <a:xfrm>
            <a:off x="6818050" y="841766"/>
            <a:ext cx="2130966" cy="1004789"/>
            <a:chOff x="6818050" y="841766"/>
            <a:chExt cx="2130966" cy="1004789"/>
          </a:xfrm>
        </p:grpSpPr>
        <p:sp>
          <p:nvSpPr>
            <p:cNvPr id="86" name="67Text"/>
            <p:cNvSpPr txBox="1"/>
            <p:nvPr/>
          </p:nvSpPr>
          <p:spPr>
            <a:xfrm>
              <a:off x="7238901" y="841766"/>
              <a:ext cx="1710115"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DRAM Cell</a:t>
              </a:r>
            </a:p>
          </p:txBody>
        </p:sp>
        <p:sp>
          <p:nvSpPr>
            <p:cNvPr id="2" name="Freeform 1"/>
            <p:cNvSpPr/>
            <p:nvPr/>
          </p:nvSpPr>
          <p:spPr>
            <a:xfrm>
              <a:off x="6818050" y="1127464"/>
              <a:ext cx="443884" cy="719091"/>
            </a:xfrm>
            <a:custGeom>
              <a:avLst/>
              <a:gdLst>
                <a:gd name="connsiteX0" fmla="*/ 443884 w 443884"/>
                <a:gd name="connsiteY0" fmla="*/ 0 h 719091"/>
                <a:gd name="connsiteX1" fmla="*/ 168676 w 443884"/>
                <a:gd name="connsiteY1" fmla="*/ 186431 h 719091"/>
                <a:gd name="connsiteX2" fmla="*/ 0 w 443884"/>
                <a:gd name="connsiteY2" fmla="*/ 719091 h 719091"/>
              </a:gdLst>
              <a:ahLst/>
              <a:cxnLst>
                <a:cxn ang="0">
                  <a:pos x="connsiteX0" y="connsiteY0"/>
                </a:cxn>
                <a:cxn ang="0">
                  <a:pos x="connsiteX1" y="connsiteY1"/>
                </a:cxn>
                <a:cxn ang="0">
                  <a:pos x="connsiteX2" y="connsiteY2"/>
                </a:cxn>
              </a:cxnLst>
              <a:rect l="l" t="t" r="r" b="b"/>
              <a:pathLst>
                <a:path w="443884" h="719091">
                  <a:moveTo>
                    <a:pt x="443884" y="0"/>
                  </a:moveTo>
                  <a:cubicBezTo>
                    <a:pt x="343270" y="33291"/>
                    <a:pt x="242657" y="66583"/>
                    <a:pt x="168676" y="186431"/>
                  </a:cubicBezTo>
                  <a:cubicBezTo>
                    <a:pt x="94695" y="306279"/>
                    <a:pt x="47347" y="512685"/>
                    <a:pt x="0" y="719091"/>
                  </a:cubicBezTo>
                </a:path>
              </a:pathLst>
            </a:custGeom>
            <a:noFill/>
            <a:ln w="25400">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90" name="Group 89"/>
          <p:cNvGrpSpPr/>
          <p:nvPr/>
        </p:nvGrpSpPr>
        <p:grpSpPr>
          <a:xfrm>
            <a:off x="5859262" y="4811697"/>
            <a:ext cx="3089755" cy="839900"/>
            <a:chOff x="5859262" y="4811697"/>
            <a:chExt cx="3089755" cy="839900"/>
          </a:xfrm>
        </p:grpSpPr>
        <p:sp>
          <p:nvSpPr>
            <p:cNvPr id="88" name="67Text"/>
            <p:cNvSpPr txBox="1"/>
            <p:nvPr/>
          </p:nvSpPr>
          <p:spPr>
            <a:xfrm>
              <a:off x="6217248" y="5158885"/>
              <a:ext cx="27317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Sense-Amplifier</a:t>
              </a:r>
            </a:p>
          </p:txBody>
        </p:sp>
        <p:sp>
          <p:nvSpPr>
            <p:cNvPr id="5" name="Freeform 4"/>
            <p:cNvSpPr/>
            <p:nvPr/>
          </p:nvSpPr>
          <p:spPr>
            <a:xfrm>
              <a:off x="5859262" y="4811697"/>
              <a:ext cx="532660" cy="612559"/>
            </a:xfrm>
            <a:custGeom>
              <a:avLst/>
              <a:gdLst>
                <a:gd name="connsiteX0" fmla="*/ 532660 w 532660"/>
                <a:gd name="connsiteY0" fmla="*/ 612559 h 612559"/>
                <a:gd name="connsiteX1" fmla="*/ 106532 w 532660"/>
                <a:gd name="connsiteY1" fmla="*/ 390618 h 612559"/>
                <a:gd name="connsiteX2" fmla="*/ 0 w 532660"/>
                <a:gd name="connsiteY2" fmla="*/ 0 h 612559"/>
              </a:gdLst>
              <a:ahLst/>
              <a:cxnLst>
                <a:cxn ang="0">
                  <a:pos x="connsiteX0" y="connsiteY0"/>
                </a:cxn>
                <a:cxn ang="0">
                  <a:pos x="connsiteX1" y="connsiteY1"/>
                </a:cxn>
                <a:cxn ang="0">
                  <a:pos x="connsiteX2" y="connsiteY2"/>
                </a:cxn>
              </a:cxnLst>
              <a:rect l="l" t="t" r="r" b="b"/>
              <a:pathLst>
                <a:path w="532660" h="612559">
                  <a:moveTo>
                    <a:pt x="532660" y="612559"/>
                  </a:moveTo>
                  <a:cubicBezTo>
                    <a:pt x="363984" y="552635"/>
                    <a:pt x="195309" y="492711"/>
                    <a:pt x="106532" y="390618"/>
                  </a:cubicBezTo>
                  <a:cubicBezTo>
                    <a:pt x="17755" y="288525"/>
                    <a:pt x="8877" y="144262"/>
                    <a:pt x="0" y="0"/>
                  </a:cubicBez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91" name="TextBox 90"/>
          <p:cNvSpPr txBox="1"/>
          <p:nvPr/>
        </p:nvSpPr>
        <p:spPr>
          <a:xfrm>
            <a:off x="838200" y="2590800"/>
            <a:ext cx="3935834" cy="1393376"/>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
                <a:cs typeface="+mn-cs"/>
              </a:rPr>
              <a:t>Three steps of charge movement</a:t>
            </a:r>
          </a:p>
        </p:txBody>
      </p:sp>
    </p:spTree>
    <p:extLst>
      <p:ext uri="{BB962C8B-B14F-4D97-AF65-F5344CB8AC3E}">
        <p14:creationId xmlns:p14="http://schemas.microsoft.com/office/powerpoint/2010/main" val="89443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3"/>
                                        </p:tgtEl>
                                        <p:attrNameLst>
                                          <p:attrName>style.opacity</p:attrName>
                                        </p:attrNameLst>
                                      </p:cBhvr>
                                      <p:to>
                                        <p:strVal val="0.5"/>
                                      </p:to>
                                    </p:set>
                                    <p:animEffect filter="image" prLst="opacity: 0.5">
                                      <p:cBhvr rctx="IE">
                                        <p:cTn id="7" dur="indefinite"/>
                                        <p:tgtEl>
                                          <p:spTgt spid="43"/>
                                        </p:tgtEl>
                                      </p:cBhvr>
                                    </p:animEffect>
                                  </p:childTnLst>
                                </p:cTn>
                              </p:par>
                              <p:par>
                                <p:cTn id="8" presetID="9" presetClass="emph" presetSubtype="0" nodeType="withEffect">
                                  <p:stCondLst>
                                    <p:cond delay="0"/>
                                  </p:stCondLst>
                                  <p:childTnLst>
                                    <p:set>
                                      <p:cBhvr rctx="PPT">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nodeType="withEffect">
                                  <p:stCondLst>
                                    <p:cond delay="0"/>
                                  </p:stCondLst>
                                  <p:childTnLst>
                                    <p:set>
                                      <p:cBhvr rctx="PPT">
                                        <p:cTn id="12" dur="indefinite"/>
                                        <p:tgtEl>
                                          <p:spTgt spid="17"/>
                                        </p:tgtEl>
                                        <p:attrNameLst>
                                          <p:attrName>style.opacity</p:attrName>
                                        </p:attrNameLst>
                                      </p:cBhvr>
                                      <p:to>
                                        <p:strVal val="0.5"/>
                                      </p:to>
                                    </p:set>
                                    <p:animEffect filter="image" prLst="opacity: 0.5">
                                      <p:cBhvr rctx="IE">
                                        <p:cTn id="13" dur="indefinite"/>
                                        <p:tgtEl>
                                          <p:spTgt spid="17"/>
                                        </p:tgtEl>
                                      </p:cBhvr>
                                    </p:animEffect>
                                  </p:childTnLst>
                                </p:cTn>
                              </p:par>
                              <p:par>
                                <p:cTn id="14" presetID="9" presetClass="emph" presetSubtype="0" nodeType="withEffect">
                                  <p:stCondLst>
                                    <p:cond delay="0"/>
                                  </p:stCondLst>
                                  <p:childTnLst>
                                    <p:set>
                                      <p:cBhvr rctx="PPT">
                                        <p:cTn id="15" dur="indefinite"/>
                                        <p:tgtEl>
                                          <p:spTgt spid="6"/>
                                        </p:tgtEl>
                                        <p:attrNameLst>
                                          <p:attrName>style.opacity</p:attrName>
                                        </p:attrNameLst>
                                      </p:cBhvr>
                                      <p:to>
                                        <p:strVal val="0.5"/>
                                      </p:to>
                                    </p:set>
                                    <p:animEffect filter="image" prLst="opacity: 0.5">
                                      <p:cBhvr rctx="IE">
                                        <p:cTn id="16" dur="indefinite"/>
                                        <p:tgtEl>
                                          <p:spTgt spid="6"/>
                                        </p:tgtEl>
                                      </p:cBhvr>
                                    </p:animEffect>
                                  </p:childTnLst>
                                </p:cTn>
                              </p:par>
                              <p:par>
                                <p:cTn id="17" presetID="9" presetClass="emph" presetSubtype="0" nodeType="withEffect">
                                  <p:stCondLst>
                                    <p:cond delay="0"/>
                                  </p:stCondLst>
                                  <p:childTnLst>
                                    <p:set>
                                      <p:cBhvr rctx="PPT">
                                        <p:cTn id="18" dur="indefinite"/>
                                        <p:tgtEl>
                                          <p:spTgt spid="62"/>
                                        </p:tgtEl>
                                        <p:attrNameLst>
                                          <p:attrName>style.opacity</p:attrName>
                                        </p:attrNameLst>
                                      </p:cBhvr>
                                      <p:to>
                                        <p:strVal val="0.5"/>
                                      </p:to>
                                    </p:set>
                                    <p:animEffect filter="image" prLst="opacity: 0.5">
                                      <p:cBhvr rctx="IE">
                                        <p:cTn id="19" dur="indefinite"/>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6"/>
                                        </p:tgtEl>
                                        <p:attrNameLst>
                                          <p:attrName>style.opacity</p:attrName>
                                        </p:attrNameLst>
                                      </p:cBhvr>
                                      <p:to>
                                        <p:strVal val="1"/>
                                      </p:to>
                                    </p:set>
                                    <p:animEffect filter="image" prLst="opacity: 1">
                                      <p:cBhvr rctx="IE">
                                        <p:cTn id="36" dur="indefinite"/>
                                        <p:tgtEl>
                                          <p:spTgt spid="6"/>
                                        </p:tgtEl>
                                      </p:cBhvr>
                                    </p:animEffect>
                                  </p:childTnLst>
                                </p:cTn>
                              </p:par>
                              <p:par>
                                <p:cTn id="37" presetID="9" presetClass="emph" presetSubtype="0" nodeType="withEffect">
                                  <p:stCondLst>
                                    <p:cond delay="0"/>
                                  </p:stCondLst>
                                  <p:childTnLst>
                                    <p:set>
                                      <p:cBhvr rctx="PPT">
                                        <p:cTn id="38" dur="indefinite"/>
                                        <p:tgtEl>
                                          <p:spTgt spid="62"/>
                                        </p:tgtEl>
                                        <p:attrNameLst>
                                          <p:attrName>style.opacity</p:attrName>
                                        </p:attrNameLst>
                                      </p:cBhvr>
                                      <p:to>
                                        <p:strVal val="1"/>
                                      </p:to>
                                    </p:set>
                                    <p:animEffect filter="image" prLst="opacity: 1">
                                      <p:cBhvr rctx="IE">
                                        <p:cTn id="39" dur="indefinite"/>
                                        <p:tgtEl>
                                          <p:spTgt spid="62"/>
                                        </p:tgtEl>
                                      </p:cBhvr>
                                    </p:animEffect>
                                  </p:childTnLst>
                                </p:cTn>
                              </p:par>
                              <p:par>
                                <p:cTn id="40" presetID="9" presetClass="emph" presetSubtype="0" nodeType="withEffect">
                                  <p:stCondLst>
                                    <p:cond delay="0"/>
                                  </p:stCondLst>
                                  <p:childTnLst>
                                    <p:set>
                                      <p:cBhvr rctx="PPT">
                                        <p:cTn id="41" dur="indefinite"/>
                                        <p:tgtEl>
                                          <p:spTgt spid="17"/>
                                        </p:tgtEl>
                                        <p:attrNameLst>
                                          <p:attrName>style.opacity</p:attrName>
                                        </p:attrNameLst>
                                      </p:cBhvr>
                                      <p:to>
                                        <p:strVal val="1"/>
                                      </p:to>
                                    </p:set>
                                    <p:animEffect filter="image" prLst="opacity: 1">
                                      <p:cBhvr rctx="IE">
                                        <p:cTn id="42" dur="indefinite"/>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1" fill="hold" nodeType="clickEffect">
                                  <p:stCondLst>
                                    <p:cond delay="0"/>
                                  </p:stCondLst>
                                  <p:childTnLst>
                                    <p:animEffect transition="out" filter="wipe(up)">
                                      <p:cBhvr>
                                        <p:cTn id="46" dur="1000"/>
                                        <p:tgtEl>
                                          <p:spTgt spid="62"/>
                                        </p:tgtEl>
                                      </p:cBhvr>
                                    </p:animEffect>
                                    <p:set>
                                      <p:cBhvr>
                                        <p:cTn id="47" dur="1" fill="hold">
                                          <p:stCondLst>
                                            <p:cond delay="999"/>
                                          </p:stCondLst>
                                        </p:cTn>
                                        <p:tgtEl>
                                          <p:spTgt spid="62"/>
                                        </p:tgtEl>
                                        <p:attrNameLst>
                                          <p:attrName>style.visibility</p:attrName>
                                        </p:attrNameLst>
                                      </p:cBhvr>
                                      <p:to>
                                        <p:strVal val="hidden"/>
                                      </p:to>
                                    </p:set>
                                  </p:childTnLst>
                                </p:cTn>
                              </p:par>
                              <p:par>
                                <p:cTn id="48" presetID="22" presetClass="entr" presetSubtype="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up)">
                                      <p:cBhvr>
                                        <p:cTn id="50" dur="1000"/>
                                        <p:tgtEl>
                                          <p:spTgt spid="69"/>
                                        </p:tgtEl>
                                      </p:cBhvr>
                                    </p:animEffect>
                                  </p:childTnLst>
                                </p:cTn>
                              </p:par>
                            </p:childTnLst>
                          </p:cTn>
                        </p:par>
                        <p:par>
                          <p:cTn id="51" fill="hold">
                            <p:stCondLst>
                              <p:cond delay="1000"/>
                            </p:stCondLst>
                            <p:childTnLst>
                              <p:par>
                                <p:cTn id="52" presetID="22" presetClass="exit" presetSubtype="1" fill="hold" nodeType="afterEffect">
                                  <p:stCondLst>
                                    <p:cond delay="0"/>
                                  </p:stCondLst>
                                  <p:childTnLst>
                                    <p:animEffect transition="out" filter="wipe(up)">
                                      <p:cBhvr>
                                        <p:cTn id="53" dur="1000"/>
                                        <p:tgtEl>
                                          <p:spTgt spid="69"/>
                                        </p:tgtEl>
                                      </p:cBhvr>
                                    </p:animEffect>
                                    <p:set>
                                      <p:cBhvr>
                                        <p:cTn id="54" dur="1" fill="hold">
                                          <p:stCondLst>
                                            <p:cond delay="999"/>
                                          </p:stCondLst>
                                        </p:cTn>
                                        <p:tgtEl>
                                          <p:spTgt spid="6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down)">
                                      <p:cBhvr>
                                        <p:cTn id="61" dur="1000"/>
                                        <p:tgtEl>
                                          <p:spTgt spid="76"/>
                                        </p:tgtEl>
                                      </p:cBhvr>
                                    </p:animEffect>
                                  </p:childTnLst>
                                </p:cTn>
                              </p:par>
                            </p:childTnLst>
                          </p:cTn>
                        </p:par>
                        <p:par>
                          <p:cTn id="62" fill="hold">
                            <p:stCondLst>
                              <p:cond delay="1000"/>
                            </p:stCondLst>
                            <p:childTnLst>
                              <p:par>
                                <p:cTn id="63" presetID="22" presetClass="exit" presetSubtype="4" fill="hold" nodeType="afterEffect">
                                  <p:stCondLst>
                                    <p:cond delay="0"/>
                                  </p:stCondLst>
                                  <p:childTnLst>
                                    <p:animEffect transition="out" filter="wipe(down)">
                                      <p:cBhvr>
                                        <p:cTn id="64" dur="1000"/>
                                        <p:tgtEl>
                                          <p:spTgt spid="76"/>
                                        </p:tgtEl>
                                      </p:cBhvr>
                                    </p:animEffect>
                                    <p:set>
                                      <p:cBhvr>
                                        <p:cTn id="65" dur="1" fill="hold">
                                          <p:stCondLst>
                                            <p:cond delay="999"/>
                                          </p:stCondLst>
                                        </p:cTn>
                                        <p:tgtEl>
                                          <p:spTgt spid="76"/>
                                        </p:tgtEl>
                                        <p:attrNameLst>
                                          <p:attrName>style.visibility</p:attrName>
                                        </p:attrNameLst>
                                      </p:cBhvr>
                                      <p:to>
                                        <p:strVal val="hidden"/>
                                      </p:to>
                                    </p:set>
                                  </p:childTnLst>
                                </p:cTn>
                              </p:par>
                              <p:par>
                                <p:cTn id="66" presetID="22" presetClass="entr" presetSubtype="4" fill="hold"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wipe(down)">
                                      <p:cBhvr>
                                        <p:cTn id="68" dur="1000"/>
                                        <p:tgtEl>
                                          <p:spTgt spid="62"/>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mph" presetSubtype="0" nodeType="clickEffect">
                                  <p:stCondLst>
                                    <p:cond delay="0"/>
                                  </p:stCondLst>
                                  <p:childTnLst>
                                    <p:set>
                                      <p:cBhvr rctx="PPT">
                                        <p:cTn id="74" dur="indefinite"/>
                                        <p:tgtEl>
                                          <p:spTgt spid="17"/>
                                        </p:tgtEl>
                                        <p:attrNameLst>
                                          <p:attrName>style.opacity</p:attrName>
                                        </p:attrNameLst>
                                      </p:cBhvr>
                                      <p:to>
                                        <p:strVal val="0.5"/>
                                      </p:to>
                                    </p:set>
                                    <p:animEffect filter="image" prLst="opacity: 0.5">
                                      <p:cBhvr rctx="IE">
                                        <p:cTn id="75" dur="indefinite"/>
                                        <p:tgtEl>
                                          <p:spTgt spid="17"/>
                                        </p:tgtEl>
                                      </p:cBhvr>
                                    </p:animEffect>
                                  </p:childTnLst>
                                </p:cTn>
                              </p:par>
                              <p:par>
                                <p:cTn id="76" presetID="9" presetClass="emph" presetSubtype="0" nodeType="withEffect">
                                  <p:stCondLst>
                                    <p:cond delay="0"/>
                                  </p:stCondLst>
                                  <p:childTnLst>
                                    <p:set>
                                      <p:cBhvr rctx="PPT">
                                        <p:cTn id="77" dur="indefinite"/>
                                        <p:tgtEl>
                                          <p:spTgt spid="62"/>
                                        </p:tgtEl>
                                        <p:attrNameLst>
                                          <p:attrName>style.opacity</p:attrName>
                                        </p:attrNameLst>
                                      </p:cBhvr>
                                      <p:to>
                                        <p:strVal val="0.5"/>
                                      </p:to>
                                    </p:set>
                                    <p:animEffect filter="image" prLst="opacity: 0.5">
                                      <p:cBhvr rctx="IE">
                                        <p:cTn id="78" dur="indefinite"/>
                                        <p:tgtEl>
                                          <p:spTgt spid="62"/>
                                        </p:tgtEl>
                                      </p:cBhvr>
                                    </p:animEffect>
                                  </p:childTnLst>
                                </p:cTn>
                              </p:par>
                              <p:par>
                                <p:cTn id="79" presetID="9" presetClass="emph" presetSubtype="0" nodeType="withEffect">
                                  <p:stCondLst>
                                    <p:cond delay="0"/>
                                  </p:stCondLst>
                                  <p:childTnLst>
                                    <p:set>
                                      <p:cBhvr rctx="PPT">
                                        <p:cTn id="80" dur="indefinite"/>
                                        <p:tgtEl>
                                          <p:spTgt spid="6"/>
                                        </p:tgtEl>
                                        <p:attrNameLst>
                                          <p:attrName>style.opacity</p:attrName>
                                        </p:attrNameLst>
                                      </p:cBhvr>
                                      <p:to>
                                        <p:strVal val="0.5"/>
                                      </p:to>
                                    </p:set>
                                    <p:animEffect filter="image" prLst="opacity: 0.5">
                                      <p:cBhvr rctx="IE">
                                        <p:cTn id="81" dur="indefinite"/>
                                        <p:tgtEl>
                                          <p:spTgt spid="6"/>
                                        </p:tgtEl>
                                      </p:cBhvr>
                                    </p:animEffect>
                                  </p:childTnLst>
                                </p:cTn>
                              </p:par>
                              <p:par>
                                <p:cTn id="82" presetID="1" presetClass="entr" presetSubtype="0" fill="hold" grpId="0" nodeType="withEffect">
                                  <p:stCondLst>
                                    <p:cond delay="0"/>
                                  </p:stCondLst>
                                  <p:childTnLst>
                                    <p:set>
                                      <p:cBhvr>
                                        <p:cTn id="83"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9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DRAM"/>
          <p:cNvSpPr/>
          <p:nvPr/>
        </p:nvSpPr>
        <p:spPr>
          <a:xfrm>
            <a:off x="927299" y="2790455"/>
            <a:ext cx="438912" cy="138230"/>
          </a:xfrm>
          <a:prstGeom prst="roundRect">
            <a:avLst>
              <a:gd name="adj" fmla="val 0"/>
            </a:avLst>
          </a:prstGeom>
          <a:solidFill>
            <a:schemeClr val="accent6">
              <a:lumMod val="75000"/>
            </a:schemeClr>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DRAM"/>
          <p:cNvSpPr/>
          <p:nvPr/>
        </p:nvSpPr>
        <p:spPr>
          <a:xfrm>
            <a:off x="927299" y="2667000"/>
            <a:ext cx="438912" cy="138230"/>
          </a:xfrm>
          <a:prstGeom prst="roundRect">
            <a:avLst>
              <a:gd name="adj" fmla="val 20672"/>
            </a:avLst>
          </a:prstGeom>
          <a:solidFill>
            <a:schemeClr val="accent6">
              <a:lumMod val="75000"/>
            </a:schemeClr>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DRAM"/>
          <p:cNvSpPr/>
          <p:nvPr/>
        </p:nvSpPr>
        <p:spPr>
          <a:xfrm>
            <a:off x="927299" y="2924737"/>
            <a:ext cx="438912" cy="265503"/>
          </a:xfrm>
          <a:prstGeom prst="roundRect">
            <a:avLst>
              <a:gd name="adj" fmla="val 0"/>
            </a:avLst>
          </a:prstGeom>
          <a:solidFill>
            <a:schemeClr val="accent6">
              <a:lumMod val="75000"/>
            </a:schemeClr>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2" name="Group 11"/>
          <p:cNvGrpSpPr/>
          <p:nvPr/>
        </p:nvGrpSpPr>
        <p:grpSpPr>
          <a:xfrm>
            <a:off x="2743849" y="3193534"/>
            <a:ext cx="6243104" cy="921266"/>
            <a:chOff x="2743849" y="3427979"/>
            <a:chExt cx="6243104" cy="921266"/>
          </a:xfrm>
        </p:grpSpPr>
        <p:sp>
          <p:nvSpPr>
            <p:cNvPr id="35" name="Rectangle 34"/>
            <p:cNvSpPr/>
            <p:nvPr/>
          </p:nvSpPr>
          <p:spPr>
            <a:xfrm>
              <a:off x="2743849" y="3427979"/>
              <a:ext cx="6189223"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4" name="67Text"/>
            <p:cNvSpPr txBox="1"/>
            <p:nvPr/>
          </p:nvSpPr>
          <p:spPr>
            <a:xfrm>
              <a:off x="7634774" y="3434845"/>
              <a:ext cx="1352179"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Data 0</a:t>
              </a:r>
            </a:p>
          </p:txBody>
        </p:sp>
      </p:grpSp>
      <p:grpSp>
        <p:nvGrpSpPr>
          <p:cNvPr id="11" name="Group 10"/>
          <p:cNvGrpSpPr/>
          <p:nvPr/>
        </p:nvGrpSpPr>
        <p:grpSpPr>
          <a:xfrm>
            <a:off x="2751424" y="1365753"/>
            <a:ext cx="6235662" cy="920247"/>
            <a:chOff x="2751424" y="1600198"/>
            <a:chExt cx="6235662" cy="920247"/>
          </a:xfrm>
        </p:grpSpPr>
        <p:sp>
          <p:nvSpPr>
            <p:cNvPr id="4" name="Rectangle 3"/>
            <p:cNvSpPr/>
            <p:nvPr/>
          </p:nvSpPr>
          <p:spPr>
            <a:xfrm>
              <a:off x="2751424" y="1600198"/>
              <a:ext cx="6181648"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67Text"/>
            <p:cNvSpPr txBox="1"/>
            <p:nvPr/>
          </p:nvSpPr>
          <p:spPr>
            <a:xfrm>
              <a:off x="7620000" y="1606045"/>
              <a:ext cx="1367086"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Data 1</a:t>
              </a:r>
            </a:p>
          </p:txBody>
        </p:sp>
      </p:grpSp>
      <p:sp>
        <p:nvSpPr>
          <p:cNvPr id="121" name="TextBox 44"/>
          <p:cNvSpPr txBox="1"/>
          <p:nvPr/>
        </p:nvSpPr>
        <p:spPr>
          <a:xfrm>
            <a:off x="2861803" y="954861"/>
            <a:ext cx="769663"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Cell</a:t>
            </a:r>
          </a:p>
        </p:txBody>
      </p:sp>
      <p:cxnSp>
        <p:nvCxnSpPr>
          <p:cNvPr id="117" name="Straight Arrow Connector 116"/>
          <p:cNvCxnSpPr/>
          <p:nvPr/>
        </p:nvCxnSpPr>
        <p:spPr>
          <a:xfrm flipV="1">
            <a:off x="2751424" y="4107936"/>
            <a:ext cx="6181649" cy="2287"/>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18" name="67Text"/>
          <p:cNvSpPr txBox="1"/>
          <p:nvPr/>
        </p:nvSpPr>
        <p:spPr>
          <a:xfrm>
            <a:off x="7637673" y="4114800"/>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Light"/>
                <a:ea typeface="+mn-ea"/>
                <a:cs typeface="+mn-cs"/>
              </a:rPr>
              <a:t>time</a:t>
            </a:r>
          </a:p>
        </p:txBody>
      </p:sp>
      <p:sp>
        <p:nvSpPr>
          <p:cNvPr id="94" name="67Text"/>
          <p:cNvSpPr txBox="1"/>
          <p:nvPr/>
        </p:nvSpPr>
        <p:spPr>
          <a:xfrm rot="16200000">
            <a:off x="1100750" y="2511143"/>
            <a:ext cx="2742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Light"/>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libri Light"/>
              <a:ea typeface="+mn-ea"/>
              <a:cs typeface="+mn-cs"/>
            </a:endParaRPr>
          </a:p>
        </p:txBody>
      </p:sp>
      <p:cxnSp>
        <p:nvCxnSpPr>
          <p:cNvPr id="123" name="Straight Arrow Connector 122"/>
          <p:cNvCxnSpPr/>
          <p:nvPr/>
        </p:nvCxnSpPr>
        <p:spPr>
          <a:xfrm flipH="1" flipV="1">
            <a:off x="2751424" y="1060955"/>
            <a:ext cx="1" cy="3046982"/>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43" name="TextBox 44"/>
          <p:cNvSpPr txBox="1"/>
          <p:nvPr/>
        </p:nvSpPr>
        <p:spPr>
          <a:xfrm>
            <a:off x="2713657" y="2723196"/>
            <a:ext cx="2758999"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Sense-Amplifier</a:t>
            </a:r>
          </a:p>
        </p:txBody>
      </p:sp>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DRAM Charge over Time</a:t>
            </a:r>
          </a:p>
        </p:txBody>
      </p:sp>
      <p:grpSp>
        <p:nvGrpSpPr>
          <p:cNvPr id="64" name="Group 63"/>
          <p:cNvGrpSpPr/>
          <p:nvPr/>
        </p:nvGrpSpPr>
        <p:grpSpPr>
          <a:xfrm>
            <a:off x="3697655" y="1390576"/>
            <a:ext cx="910703" cy="1345757"/>
            <a:chOff x="3645104" y="1677670"/>
            <a:chExt cx="910703" cy="1345757"/>
          </a:xfrm>
        </p:grpSpPr>
        <p:cxnSp>
          <p:nvCxnSpPr>
            <p:cNvPr id="130" name="Straight Arrow Connector 129"/>
            <p:cNvCxnSpPr/>
            <p:nvPr/>
          </p:nvCxnSpPr>
          <p:spPr>
            <a:xfrm>
              <a:off x="3645104" y="1677670"/>
              <a:ext cx="910703" cy="960615"/>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3648800" y="2797947"/>
              <a:ext cx="907007" cy="22548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2771477" y="1386250"/>
            <a:ext cx="925633" cy="1346202"/>
            <a:chOff x="2733751" y="1245868"/>
            <a:chExt cx="925633" cy="1346202"/>
          </a:xfrm>
        </p:grpSpPr>
        <p:cxnSp>
          <p:nvCxnSpPr>
            <p:cNvPr id="125" name="Straight Arrow Connector 124"/>
            <p:cNvCxnSpPr/>
            <p:nvPr/>
          </p:nvCxnSpPr>
          <p:spPr>
            <a:xfrm>
              <a:off x="2744984" y="1245868"/>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2733751" y="2592070"/>
              <a:ext cx="911353" cy="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618518" y="1383963"/>
            <a:ext cx="1867094" cy="1116969"/>
            <a:chOff x="4565094" y="1579885"/>
            <a:chExt cx="1867094" cy="1116969"/>
          </a:xfrm>
        </p:grpSpPr>
        <p:cxnSp>
          <p:nvCxnSpPr>
            <p:cNvPr id="139" name="Straight Arrow Connector 138"/>
            <p:cNvCxnSpPr/>
            <p:nvPr/>
          </p:nvCxnSpPr>
          <p:spPr>
            <a:xfrm flipV="1">
              <a:off x="4565094" y="1579885"/>
              <a:ext cx="1867094" cy="1116969"/>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4565095" y="1582172"/>
              <a:ext cx="1856932" cy="97142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51" name="Down Arrow 50"/>
          <p:cNvSpPr/>
          <p:nvPr/>
        </p:nvSpPr>
        <p:spPr>
          <a:xfrm>
            <a:off x="3360437" y="1739218"/>
            <a:ext cx="575605" cy="751598"/>
          </a:xfrm>
          <a:prstGeom prst="downArrow">
            <a:avLst>
              <a:gd name="adj1" fmla="val 50000"/>
              <a:gd name="adj2" fmla="val 5766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Down Arrow 51"/>
          <p:cNvSpPr/>
          <p:nvPr/>
        </p:nvSpPr>
        <p:spPr>
          <a:xfrm rot="10800000">
            <a:off x="4330716" y="1946768"/>
            <a:ext cx="575605" cy="751598"/>
          </a:xfrm>
          <a:prstGeom prst="downArrow">
            <a:avLst>
              <a:gd name="adj1" fmla="val 50000"/>
              <a:gd name="adj2" fmla="val 5766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67Text"/>
          <p:cNvSpPr txBox="1"/>
          <p:nvPr/>
        </p:nvSpPr>
        <p:spPr>
          <a:xfrm>
            <a:off x="2965172" y="4117064"/>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Sensing</a:t>
            </a:r>
          </a:p>
        </p:txBody>
      </p:sp>
      <p:cxnSp>
        <p:nvCxnSpPr>
          <p:cNvPr id="72" name="Straight Arrow Connector 71"/>
          <p:cNvCxnSpPr/>
          <p:nvPr/>
        </p:nvCxnSpPr>
        <p:spPr>
          <a:xfrm flipH="1">
            <a:off x="4638165" y="4034330"/>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6" name="67Text"/>
          <p:cNvSpPr txBox="1"/>
          <p:nvPr/>
        </p:nvSpPr>
        <p:spPr>
          <a:xfrm>
            <a:off x="4884572" y="4104789"/>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Restore</a:t>
            </a:r>
          </a:p>
        </p:txBody>
      </p:sp>
      <p:cxnSp>
        <p:nvCxnSpPr>
          <p:cNvPr id="85" name="Straight Arrow Connector 84"/>
          <p:cNvCxnSpPr/>
          <p:nvPr/>
        </p:nvCxnSpPr>
        <p:spPr>
          <a:xfrm>
            <a:off x="6470373" y="4034838"/>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60" name="Punchline"/>
          <p:cNvSpPr txBox="1"/>
          <p:nvPr/>
        </p:nvSpPr>
        <p:spPr>
          <a:xfrm>
            <a:off x="0" y="5486400"/>
            <a:ext cx="9144000" cy="7620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Why does DRAM need the extra timing margin?</a:t>
            </a:r>
          </a:p>
        </p:txBody>
      </p:sp>
      <p:sp>
        <p:nvSpPr>
          <p:cNvPr id="48" name="67Text"/>
          <p:cNvSpPr txBox="1"/>
          <p:nvPr/>
        </p:nvSpPr>
        <p:spPr>
          <a:xfrm>
            <a:off x="-76200" y="4111946"/>
            <a:ext cx="2938003" cy="381589"/>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Light"/>
                <a:ea typeface="+mn-ea"/>
                <a:cs typeface="+mn-cs"/>
              </a:rPr>
              <a:t>Timing Parameters</a:t>
            </a:r>
          </a:p>
        </p:txBody>
      </p:sp>
      <p:sp>
        <p:nvSpPr>
          <p:cNvPr id="53" name="67Text"/>
          <p:cNvSpPr txBox="1"/>
          <p:nvPr/>
        </p:nvSpPr>
        <p:spPr>
          <a:xfrm>
            <a:off x="914400" y="4500330"/>
            <a:ext cx="1829449" cy="45267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FF"/>
                </a:solidFill>
                <a:effectLst/>
                <a:uLnTx/>
                <a:uFillTx/>
                <a:latin typeface="Calibri Light"/>
                <a:ea typeface="+mn-ea"/>
                <a:cs typeface="+mn-cs"/>
              </a:rPr>
              <a:t>In theory</a:t>
            </a:r>
          </a:p>
        </p:txBody>
      </p:sp>
      <p:grpSp>
        <p:nvGrpSpPr>
          <p:cNvPr id="32" name="Group 31"/>
          <p:cNvGrpSpPr/>
          <p:nvPr/>
        </p:nvGrpSpPr>
        <p:grpSpPr>
          <a:xfrm>
            <a:off x="2734056" y="1143000"/>
            <a:ext cx="3744292" cy="3657291"/>
            <a:chOff x="2743849" y="1143000"/>
            <a:chExt cx="3744292" cy="3657291"/>
          </a:xfrm>
        </p:grpSpPr>
        <p:cxnSp>
          <p:nvCxnSpPr>
            <p:cNvPr id="46" name="Straight Arrow Connector 45"/>
            <p:cNvCxnSpPr>
              <a:stCxn id="53" idx="3"/>
            </p:cNvCxnSpPr>
            <p:nvPr/>
          </p:nvCxnSpPr>
          <p:spPr>
            <a:xfrm flipV="1">
              <a:off x="2743849" y="4716368"/>
              <a:ext cx="3726523" cy="10297"/>
            </a:xfrm>
            <a:prstGeom prst="straightConnector1">
              <a:avLst/>
            </a:prstGeom>
            <a:ln w="38100" cap="rnd" cmpd="sng">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2743973" y="4651853"/>
              <a:ext cx="3407" cy="148438"/>
            </a:xfrm>
            <a:prstGeom prst="straightConnector1">
              <a:avLst/>
            </a:prstGeom>
            <a:ln w="38100" cap="rnd" cmpd="sng">
              <a:solidFill>
                <a:srgbClr val="0000FF"/>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488141" y="1143000"/>
              <a:ext cx="0" cy="3650734"/>
            </a:xfrm>
            <a:prstGeom prst="straightConnector1">
              <a:avLst/>
            </a:prstGeom>
            <a:ln w="38100" cap="rnd" cmpd="sng">
              <a:solidFill>
                <a:srgbClr val="0000FF"/>
              </a:solidFill>
              <a:prstDash val="solid"/>
              <a:tailEnd type="none" w="lg" len="med"/>
            </a:ln>
          </p:spPr>
          <p:style>
            <a:lnRef idx="1">
              <a:schemeClr val="accent1"/>
            </a:lnRef>
            <a:fillRef idx="0">
              <a:schemeClr val="accent1"/>
            </a:fillRef>
            <a:effectRef idx="0">
              <a:schemeClr val="accent1"/>
            </a:effectRef>
            <a:fontRef idx="minor">
              <a:schemeClr val="tx1"/>
            </a:fontRef>
          </p:style>
        </p:cxnSp>
      </p:grpSp>
      <p:sp>
        <p:nvSpPr>
          <p:cNvPr id="86" name="Oval 85"/>
          <p:cNvSpPr/>
          <p:nvPr/>
        </p:nvSpPr>
        <p:spPr>
          <a:xfrm>
            <a:off x="911833" y="113745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1" name="Straight Connector 100"/>
          <p:cNvCxnSpPr>
            <a:stCxn id="169" idx="0"/>
            <a:endCxn id="86" idx="4"/>
          </p:cNvCxnSpPr>
          <p:nvPr/>
        </p:nvCxnSpPr>
        <p:spPr>
          <a:xfrm flipH="1" flipV="1">
            <a:off x="1140433" y="1594659"/>
            <a:ext cx="6322" cy="1072341"/>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2" name="DRAM"/>
          <p:cNvSpPr/>
          <p:nvPr/>
        </p:nvSpPr>
        <p:spPr>
          <a:xfrm>
            <a:off x="916848" y="2667000"/>
            <a:ext cx="457200" cy="533400"/>
          </a:xfrm>
          <a:prstGeom prst="roundRect">
            <a:avLst>
              <a:gd name="adj" fmla="val 11319"/>
            </a:avLst>
          </a:prstGeom>
          <a:no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23263" y="114888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Down Arrow 156"/>
          <p:cNvSpPr/>
          <p:nvPr/>
        </p:nvSpPr>
        <p:spPr>
          <a:xfrm>
            <a:off x="991842" y="1613200"/>
            <a:ext cx="301752" cy="1046941"/>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Down Arrow 158"/>
          <p:cNvSpPr/>
          <p:nvPr/>
        </p:nvSpPr>
        <p:spPr>
          <a:xfrm rot="10800000">
            <a:off x="993747" y="1613199"/>
            <a:ext cx="301752" cy="1053736"/>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67" name="Straight Connector 166"/>
          <p:cNvCxnSpPr>
            <a:endCxn id="86" idx="0"/>
          </p:cNvCxnSpPr>
          <p:nvPr/>
        </p:nvCxnSpPr>
        <p:spPr>
          <a:xfrm>
            <a:off x="1140433" y="1059576"/>
            <a:ext cx="0" cy="77883"/>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14400" y="1143000"/>
            <a:ext cx="6935873" cy="4267200"/>
            <a:chOff x="914400" y="1143000"/>
            <a:chExt cx="6935873" cy="4267200"/>
          </a:xfrm>
        </p:grpSpPr>
        <p:cxnSp>
          <p:nvCxnSpPr>
            <p:cNvPr id="49" name="Straight Arrow Connector 48"/>
            <p:cNvCxnSpPr>
              <a:stCxn id="54" idx="3"/>
            </p:cNvCxnSpPr>
            <p:nvPr/>
          </p:nvCxnSpPr>
          <p:spPr>
            <a:xfrm>
              <a:off x="2743849" y="5180467"/>
              <a:ext cx="5104751" cy="2521"/>
            </a:xfrm>
            <a:prstGeom prst="straightConnector1">
              <a:avLst/>
            </a:prstGeom>
            <a:ln w="25400" cap="rnd">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4" name="67Text"/>
            <p:cNvSpPr txBox="1"/>
            <p:nvPr/>
          </p:nvSpPr>
          <p:spPr>
            <a:xfrm>
              <a:off x="914400" y="4950734"/>
              <a:ext cx="1829449" cy="45946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Light"/>
                  <a:ea typeface="+mn-ea"/>
                  <a:cs typeface="+mn-cs"/>
                </a:rPr>
                <a:t>In practice</a:t>
              </a:r>
            </a:p>
          </p:txBody>
        </p:sp>
        <p:cxnSp>
          <p:nvCxnSpPr>
            <p:cNvPr id="66" name="Straight Arrow Connector 65"/>
            <p:cNvCxnSpPr/>
            <p:nvPr/>
          </p:nvCxnSpPr>
          <p:spPr>
            <a:xfrm flipH="1">
              <a:off x="2743200" y="5109362"/>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850273" y="1143000"/>
              <a:ext cx="0" cy="4114800"/>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473686" y="1371601"/>
            <a:ext cx="1378228" cy="3886200"/>
            <a:chOff x="6473686" y="4724657"/>
            <a:chExt cx="1378228" cy="533143"/>
          </a:xfrm>
        </p:grpSpPr>
        <p:sp>
          <p:nvSpPr>
            <p:cNvPr id="31" name="Rectangle 30"/>
            <p:cNvSpPr/>
            <p:nvPr/>
          </p:nvSpPr>
          <p:spPr>
            <a:xfrm>
              <a:off x="6477000" y="4724657"/>
              <a:ext cx="1371600" cy="533143"/>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67Text"/>
            <p:cNvSpPr txBox="1"/>
            <p:nvPr/>
          </p:nvSpPr>
          <p:spPr>
            <a:xfrm>
              <a:off x="6473686" y="5163716"/>
              <a:ext cx="1378228" cy="94084"/>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Light"/>
                  <a:ea typeface="+mn-ea"/>
                  <a:cs typeface="+mn-cs"/>
                </a:rPr>
                <a:t>margin</a:t>
              </a:r>
            </a:p>
          </p:txBody>
        </p:sp>
      </p:grpSp>
      <p:cxnSp>
        <p:nvCxnSpPr>
          <p:cNvPr id="55" name="Straight Arrow Connector 54"/>
          <p:cNvCxnSpPr/>
          <p:nvPr/>
        </p:nvCxnSpPr>
        <p:spPr>
          <a:xfrm>
            <a:off x="7848600" y="1143000"/>
            <a:ext cx="0" cy="4114800"/>
          </a:xfrm>
          <a:prstGeom prst="straightConnector1">
            <a:avLst/>
          </a:prstGeom>
          <a:ln w="127000" cap="rnd">
            <a:solidFill>
              <a:srgbClr val="FF0000"/>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56" name="67Text"/>
          <p:cNvSpPr txBox="1"/>
          <p:nvPr/>
        </p:nvSpPr>
        <p:spPr>
          <a:xfrm>
            <a:off x="1318691" y="1104088"/>
            <a:ext cx="9749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Cell</a:t>
            </a:r>
          </a:p>
        </p:txBody>
      </p:sp>
      <p:sp>
        <p:nvSpPr>
          <p:cNvPr id="58" name="67Text"/>
          <p:cNvSpPr txBox="1"/>
          <p:nvPr/>
        </p:nvSpPr>
        <p:spPr>
          <a:xfrm>
            <a:off x="-201667" y="3215729"/>
            <a:ext cx="27317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Sense-Amplifier</a:t>
            </a:r>
          </a:p>
        </p:txBody>
      </p:sp>
    </p:spTree>
    <p:extLst>
      <p:ext uri="{BB962C8B-B14F-4D97-AF65-F5344CB8AC3E}">
        <p14:creationId xmlns:p14="http://schemas.microsoft.com/office/powerpoint/2010/main" val="60890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1000"/>
                                        <p:tgtEl>
                                          <p:spTgt spid="64"/>
                                        </p:tgtEl>
                                      </p:cBhvr>
                                    </p:animEffect>
                                  </p:childTnLst>
                                </p:cTn>
                              </p:par>
                              <p:par>
                                <p:cTn id="20" presetID="22" presetClass="exit" presetSubtype="1" fill="hold" grpId="0" nodeType="withEffect">
                                  <p:stCondLst>
                                    <p:cond delay="0"/>
                                  </p:stCondLst>
                                  <p:childTnLst>
                                    <p:animEffect transition="out" filter="wipe(up)">
                                      <p:cBhvr>
                                        <p:cTn id="21" dur="500"/>
                                        <p:tgtEl>
                                          <p:spTgt spid="148"/>
                                        </p:tgtEl>
                                      </p:cBhvr>
                                    </p:animEffect>
                                    <p:set>
                                      <p:cBhvr>
                                        <p:cTn id="22" dur="1" fill="hold">
                                          <p:stCondLst>
                                            <p:cond delay="499"/>
                                          </p:stCondLst>
                                        </p:cTn>
                                        <p:tgtEl>
                                          <p:spTgt spid="148"/>
                                        </p:tgtEl>
                                        <p:attrNameLst>
                                          <p:attrName>style.visibility</p:attrName>
                                        </p:attrNameLst>
                                      </p:cBhvr>
                                      <p:to>
                                        <p:strVal val="hidden"/>
                                      </p:to>
                                    </p:set>
                                  </p:childTnLst>
                                </p:cTn>
                              </p:par>
                              <p:par>
                                <p:cTn id="23" presetID="22" presetClass="entr" presetSubtype="1" fill="hold" grpId="0" nodeType="with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wipe(up)">
                                      <p:cBhvr>
                                        <p:cTn id="25" dur="500"/>
                                        <p:tgtEl>
                                          <p:spTgt spid="157"/>
                                        </p:tgtEl>
                                      </p:cBhvr>
                                    </p:animEffect>
                                  </p:childTnLst>
                                </p:cTn>
                              </p:par>
                              <p:par>
                                <p:cTn id="26" presetID="22" presetClass="exit" presetSubtype="1" fill="hold" grpId="1" nodeType="withEffect">
                                  <p:stCondLst>
                                    <p:cond delay="500"/>
                                  </p:stCondLst>
                                  <p:childTnLst>
                                    <p:animEffect transition="out" filter="wipe(up)">
                                      <p:cBhvr>
                                        <p:cTn id="27" dur="500"/>
                                        <p:tgtEl>
                                          <p:spTgt spid="157"/>
                                        </p:tgtEl>
                                      </p:cBhvr>
                                    </p:animEffect>
                                    <p:set>
                                      <p:cBhvr>
                                        <p:cTn id="28" dur="1" fill="hold">
                                          <p:stCondLst>
                                            <p:cond delay="499"/>
                                          </p:stCondLst>
                                        </p:cTn>
                                        <p:tgtEl>
                                          <p:spTgt spid="157"/>
                                        </p:tgtEl>
                                        <p:attrNameLst>
                                          <p:attrName>style.visibility</p:attrName>
                                        </p:attrNameLst>
                                      </p:cBhvr>
                                      <p:to>
                                        <p:strVal val="hidden"/>
                                      </p:to>
                                    </p:set>
                                  </p:childTnLst>
                                </p:cTn>
                              </p:par>
                              <p:par>
                                <p:cTn id="29" presetID="22" presetClass="entr" presetSubtype="4" fill="hold" grpId="0" nodeType="withEffect">
                                  <p:stCondLst>
                                    <p:cond delay="500"/>
                                  </p:stCondLst>
                                  <p:childTnLst>
                                    <p:set>
                                      <p:cBhvr>
                                        <p:cTn id="30" dur="1" fill="hold">
                                          <p:stCondLst>
                                            <p:cond delay="0"/>
                                          </p:stCondLst>
                                        </p:cTn>
                                        <p:tgtEl>
                                          <p:spTgt spid="168"/>
                                        </p:tgtEl>
                                        <p:attrNameLst>
                                          <p:attrName>style.visibility</p:attrName>
                                        </p:attrNameLst>
                                      </p:cBhvr>
                                      <p:to>
                                        <p:strVal val="visible"/>
                                      </p:to>
                                    </p:set>
                                    <p:animEffect transition="in" filter="wipe(down)">
                                      <p:cBhvr>
                                        <p:cTn id="31" dur="500"/>
                                        <p:tgtEl>
                                          <p:spTgt spid="168"/>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left)">
                                      <p:cBhvr>
                                        <p:cTn id="46" dur="1500"/>
                                        <p:tgtEl>
                                          <p:spTgt spid="6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9"/>
                                        </p:tgtEl>
                                        <p:attrNameLst>
                                          <p:attrName>style.visibility</p:attrName>
                                        </p:attrNameLst>
                                      </p:cBhvr>
                                      <p:to>
                                        <p:strVal val="visible"/>
                                      </p:to>
                                    </p:set>
                                    <p:animEffect transition="in" filter="wipe(down)">
                                      <p:cBhvr>
                                        <p:cTn id="49" dur="500"/>
                                        <p:tgtEl>
                                          <p:spTgt spid="169"/>
                                        </p:tgtEl>
                                      </p:cBhvr>
                                    </p:animEffect>
                                  </p:childTnLst>
                                </p:cTn>
                              </p:par>
                              <p:par>
                                <p:cTn id="50" presetID="22" presetClass="entr" presetSubtype="4" fill="hold" grpId="0" nodeType="withEffect">
                                  <p:stCondLst>
                                    <p:cond delay="500"/>
                                  </p:stCondLst>
                                  <p:childTnLst>
                                    <p:set>
                                      <p:cBhvr>
                                        <p:cTn id="51" dur="1" fill="hold">
                                          <p:stCondLst>
                                            <p:cond delay="0"/>
                                          </p:stCondLst>
                                        </p:cTn>
                                        <p:tgtEl>
                                          <p:spTgt spid="159"/>
                                        </p:tgtEl>
                                        <p:attrNameLst>
                                          <p:attrName>style.visibility</p:attrName>
                                        </p:attrNameLst>
                                      </p:cBhvr>
                                      <p:to>
                                        <p:strVal val="visible"/>
                                      </p:to>
                                    </p:set>
                                    <p:animEffect transition="in" filter="wipe(down)">
                                      <p:cBhvr>
                                        <p:cTn id="52" dur="500"/>
                                        <p:tgtEl>
                                          <p:spTgt spid="159"/>
                                        </p:tgtEl>
                                      </p:cBhvr>
                                    </p:animEffect>
                                  </p:childTnLst>
                                </p:cTn>
                              </p:par>
                              <p:par>
                                <p:cTn id="53" presetID="22" presetClass="exit" presetSubtype="4" fill="hold" grpId="1" nodeType="withEffect">
                                  <p:stCondLst>
                                    <p:cond delay="1000"/>
                                  </p:stCondLst>
                                  <p:childTnLst>
                                    <p:animEffect transition="out" filter="wipe(down)">
                                      <p:cBhvr>
                                        <p:cTn id="54" dur="500"/>
                                        <p:tgtEl>
                                          <p:spTgt spid="159"/>
                                        </p:tgtEl>
                                      </p:cBhvr>
                                    </p:animEffect>
                                    <p:set>
                                      <p:cBhvr>
                                        <p:cTn id="55" dur="1" fill="hold">
                                          <p:stCondLst>
                                            <p:cond delay="499"/>
                                          </p:stCondLst>
                                        </p:cTn>
                                        <p:tgtEl>
                                          <p:spTgt spid="159"/>
                                        </p:tgtEl>
                                        <p:attrNameLst>
                                          <p:attrName>style.visibility</p:attrName>
                                        </p:attrNameLst>
                                      </p:cBhvr>
                                      <p:to>
                                        <p:strVal val="hidden"/>
                                      </p:to>
                                    </p:set>
                                  </p:childTnLst>
                                </p:cTn>
                              </p:par>
                              <p:par>
                                <p:cTn id="56" presetID="22" presetClass="entr" presetSubtype="4" fill="hold" grpId="1" nodeType="withEffect">
                                  <p:stCondLst>
                                    <p:cond delay="1000"/>
                                  </p:stCondLst>
                                  <p:childTnLst>
                                    <p:set>
                                      <p:cBhvr>
                                        <p:cTn id="57" dur="1" fill="hold">
                                          <p:stCondLst>
                                            <p:cond delay="0"/>
                                          </p:stCondLst>
                                        </p:cTn>
                                        <p:tgtEl>
                                          <p:spTgt spid="148"/>
                                        </p:tgtEl>
                                        <p:attrNameLst>
                                          <p:attrName>style.visibility</p:attrName>
                                        </p:attrNameLst>
                                      </p:cBhvr>
                                      <p:to>
                                        <p:strVal val="visible"/>
                                      </p:to>
                                    </p:set>
                                    <p:animEffect transition="in" filter="wipe(down)">
                                      <p:cBhvr>
                                        <p:cTn id="58" dur="500"/>
                                        <p:tgtEl>
                                          <p:spTgt spid="148"/>
                                        </p:tgtEl>
                                      </p:cBhvr>
                                    </p:animEffect>
                                  </p:childTnLst>
                                </p:cTn>
                              </p:par>
                            </p:childTnLst>
                          </p:cTn>
                        </p:par>
                        <p:par>
                          <p:cTn id="59" fill="hold">
                            <p:stCondLst>
                              <p:cond delay="1500"/>
                            </p:stCondLst>
                            <p:childTnLst>
                              <p:par>
                                <p:cTn id="60" presetID="1" presetClass="entr" presetSubtype="0" fill="hold" grpId="0" nodeType="afterEffect">
                                  <p:stCondLst>
                                    <p:cond delay="0"/>
                                  </p:stCondLst>
                                  <p:childTnLst>
                                    <p:set>
                                      <p:cBhvr>
                                        <p:cTn id="61" dur="1" fill="hold">
                                          <p:stCondLst>
                                            <p:cond delay="0"/>
                                          </p:stCondLst>
                                        </p:cTn>
                                        <p:tgtEl>
                                          <p:spTgt spid="76"/>
                                        </p:tgtEl>
                                        <p:attrNameLst>
                                          <p:attrName>style.visibility</p:attrName>
                                        </p:attrNameLst>
                                      </p:cBhvr>
                                      <p:to>
                                        <p:strVal val="visible"/>
                                      </p:to>
                                    </p:set>
                                  </p:childTnLst>
                                </p:cTn>
                              </p:par>
                            </p:childTnLst>
                          </p:cTn>
                        </p:par>
                        <p:par>
                          <p:cTn id="62" fill="hold">
                            <p:stCondLst>
                              <p:cond delay="1500"/>
                            </p:stCondLst>
                            <p:childTnLst>
                              <p:par>
                                <p:cTn id="63" presetID="1" presetClass="entr" presetSubtype="0" fill="hold" nodeType="after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nodeType="afterEffect">
                                  <p:stCondLst>
                                    <p:cond delay="0"/>
                                  </p:stCondLst>
                                  <p:childTnLst>
                                    <p:set>
                                      <p:cBhvr>
                                        <p:cTn id="83" dur="1" fill="hold">
                                          <p:stCondLst>
                                            <p:cond delay="0"/>
                                          </p:stCondLst>
                                        </p:cTn>
                                        <p:tgtEl>
                                          <p:spTgt spid="55"/>
                                        </p:tgtEl>
                                        <p:attrNameLst>
                                          <p:attrName>style.visibility</p:attrName>
                                        </p:attrNameLst>
                                      </p:cBhvr>
                                      <p:to>
                                        <p:strVal val="visible"/>
                                      </p:to>
                                    </p:set>
                                  </p:childTnLst>
                                </p:cTn>
                              </p:par>
                            </p:childTnLst>
                          </p:cTn>
                        </p:par>
                        <p:par>
                          <p:cTn id="84" fill="hold">
                            <p:stCondLst>
                              <p:cond delay="0"/>
                            </p:stCondLst>
                            <p:childTnLst>
                              <p:par>
                                <p:cTn id="85" presetID="26" presetClass="emph" presetSubtype="0" repeatCount="3000" fill="hold" nodeType="afterEffect">
                                  <p:stCondLst>
                                    <p:cond delay="0"/>
                                  </p:stCondLst>
                                  <p:childTnLst>
                                    <p:animEffect transition="out" filter="fade">
                                      <p:cBhvr>
                                        <p:cTn id="86" dur="500" tmFilter="0, 0; .2, .5; .8, .5; 1, 0"/>
                                        <p:tgtEl>
                                          <p:spTgt spid="55"/>
                                        </p:tgtEl>
                                      </p:cBhvr>
                                    </p:animEffect>
                                    <p:animScale>
                                      <p:cBhvr>
                                        <p:cTn id="87" dur="250" autoRev="1" fill="hold"/>
                                        <p:tgtEl>
                                          <p:spTgt spid="55"/>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9" grpId="0" animBg="1"/>
      <p:bldP spid="121" grpId="0"/>
      <p:bldP spid="43" grpId="0"/>
      <p:bldP spid="51" grpId="0" animBg="1"/>
      <p:bldP spid="52" grpId="0" animBg="1"/>
      <p:bldP spid="71" grpId="0"/>
      <p:bldP spid="76" grpId="0"/>
      <p:bldP spid="60" grpId="0"/>
      <p:bldP spid="48" grpId="0"/>
      <p:bldP spid="53" grpId="0"/>
      <p:bldP spid="148" grpId="0" animBg="1"/>
      <p:bldP spid="148" grpId="1" animBg="1"/>
      <p:bldP spid="157" grpId="0" animBg="1"/>
      <p:bldP spid="157" grpId="1" animBg="1"/>
      <p:bldP spid="159" grpId="0" animBg="1"/>
      <p:bldP spid="15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5300" y="1219200"/>
            <a:ext cx="8039100" cy="22860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srgbClr val="CC0000"/>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cell that can store small amount of charge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13" name="Rounded Rectangle 112"/>
          <p:cNvSpPr/>
          <p:nvPr/>
        </p:nvSpPr>
        <p:spPr>
          <a:xfrm>
            <a:off x="543560" y="3810000"/>
            <a:ext cx="7990840" cy="19812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srgbClr val="CC0000"/>
                </a:solidFill>
                <a:effectLst/>
                <a:uLnTx/>
                <a:uFillTx/>
                <a:latin typeface="Calibri Light"/>
                <a:ea typeface="+mn-ea"/>
                <a:cs typeface="+mn-cs"/>
              </a:rPr>
              <a:t>2. Temperature Dependence</a:t>
            </a:r>
            <a:r>
              <a:rPr kumimoji="0" lang="en-US" sz="3600" b="0" i="1" u="none" strike="noStrike" kern="1200" cap="none" spc="0" normalizeH="0" baseline="0" noProof="0" dirty="0">
                <a:ln>
                  <a:noFill/>
                </a:ln>
                <a:solidFill>
                  <a:srgbClr val="000000"/>
                </a:solidFill>
                <a:effectLst/>
                <a:uLnTx/>
                <a:uFillTx/>
                <a:latin typeface="Calibri Light"/>
                <a:ea typeface="+mn-ea"/>
                <a:cs typeface="+mn-cs"/>
              </a:rPr>
              <a:t>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when operating at low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itle 1"/>
          <p:cNvSpPr txBox="1">
            <a:spLocks/>
          </p:cNvSpPr>
          <p:nvPr/>
        </p:nvSpPr>
        <p:spPr>
          <a:xfrm>
            <a:off x="0" y="152401"/>
            <a:ext cx="9144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Two Reasons for Timing Margin</a:t>
            </a:r>
          </a:p>
        </p:txBody>
      </p:sp>
      <p:sp>
        <p:nvSpPr>
          <p:cNvPr id="9" name="Rounded Rectangle 8"/>
          <p:cNvSpPr/>
          <p:nvPr/>
        </p:nvSpPr>
        <p:spPr>
          <a:xfrm>
            <a:off x="495300" y="1295400"/>
            <a:ext cx="8039100" cy="2133600"/>
          </a:xfrm>
          <a:prstGeom prst="roundRect">
            <a:avLst>
              <a:gd name="adj" fmla="val 11007"/>
            </a:avLst>
          </a:prstGeom>
          <a:solidFill>
            <a:srgbClr val="0000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Leads to extra timing margin for a cell that can store a large amount of charge</a:t>
            </a:r>
          </a:p>
          <a:p>
            <a:pPr marL="1657350" marR="0" lvl="3"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493776" y="1298448"/>
            <a:ext cx="8039100" cy="2133600"/>
          </a:xfrm>
          <a:prstGeom prst="roundRect">
            <a:avLst>
              <a:gd name="adj" fmla="val 11007"/>
            </a:avLst>
          </a:prstGeom>
          <a:solidFill>
            <a:srgbClr val="0000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a cell that can store a large amount of charge</a:t>
            </a:r>
          </a:p>
          <a:p>
            <a:pPr marL="1657350" marR="0" lvl="3"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02667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3" grpId="0"/>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8632124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1000" y="152401"/>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DRAM Cells are Not Equal</a:t>
            </a:r>
          </a:p>
        </p:txBody>
      </p:sp>
      <p:grpSp>
        <p:nvGrpSpPr>
          <p:cNvPr id="12" name="Group 11"/>
          <p:cNvGrpSpPr/>
          <p:nvPr/>
        </p:nvGrpSpPr>
        <p:grpSpPr>
          <a:xfrm>
            <a:off x="4964347" y="1221640"/>
            <a:ext cx="2822278" cy="2987093"/>
            <a:chOff x="4974507" y="1508707"/>
            <a:chExt cx="2822278" cy="2987093"/>
          </a:xfrm>
        </p:grpSpPr>
        <p:cxnSp>
          <p:nvCxnSpPr>
            <p:cNvPr id="14" name="Straight Connector 13"/>
            <p:cNvCxnSpPr/>
            <p:nvPr/>
          </p:nvCxnSpPr>
          <p:spPr>
            <a:xfrm flipH="1" flipV="1">
              <a:off x="5259324" y="1508707"/>
              <a:ext cx="152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 name="DRAM"/>
            <p:cNvSpPr/>
            <p:nvPr/>
          </p:nvSpPr>
          <p:spPr>
            <a:xfrm>
              <a:off x="50322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6" name="Straight Connector 15"/>
            <p:cNvCxnSpPr/>
            <p:nvPr/>
          </p:nvCxnSpPr>
          <p:spPr>
            <a:xfrm flipV="1">
              <a:off x="57180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7" name="DRAM"/>
            <p:cNvSpPr/>
            <p:nvPr/>
          </p:nvSpPr>
          <p:spPr>
            <a:xfrm>
              <a:off x="54894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8" name="Straight Connector 17"/>
            <p:cNvCxnSpPr/>
            <p:nvPr/>
          </p:nvCxnSpPr>
          <p:spPr>
            <a:xfrm flipH="1" flipV="1">
              <a:off x="61752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9" name="DRAM"/>
            <p:cNvSpPr/>
            <p:nvPr/>
          </p:nvSpPr>
          <p:spPr>
            <a:xfrm>
              <a:off x="59496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p:cNvCxnSpPr/>
            <p:nvPr/>
          </p:nvCxnSpPr>
          <p:spPr>
            <a:xfrm flipH="1" flipV="1">
              <a:off x="66324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1" name="DRAM"/>
            <p:cNvSpPr/>
            <p:nvPr/>
          </p:nvSpPr>
          <p:spPr>
            <a:xfrm>
              <a:off x="64068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22" name="Straight Connector 21"/>
            <p:cNvCxnSpPr/>
            <p:nvPr/>
          </p:nvCxnSpPr>
          <p:spPr>
            <a:xfrm flipV="1">
              <a:off x="70896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3" name="DRAM"/>
            <p:cNvSpPr/>
            <p:nvPr/>
          </p:nvSpPr>
          <p:spPr>
            <a:xfrm>
              <a:off x="68610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24" name="Straight Connector 23"/>
            <p:cNvCxnSpPr/>
            <p:nvPr/>
          </p:nvCxnSpPr>
          <p:spPr>
            <a:xfrm flipH="1" flipV="1">
              <a:off x="7540755" y="1508707"/>
              <a:ext cx="3045"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5" name="DRAM"/>
            <p:cNvSpPr/>
            <p:nvPr/>
          </p:nvSpPr>
          <p:spPr>
            <a:xfrm>
              <a:off x="7315200"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6" name="Oval 25"/>
            <p:cNvSpPr/>
            <p:nvPr/>
          </p:nvSpPr>
          <p:spPr>
            <a:xfrm>
              <a:off x="5974588" y="1586386"/>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7" name="Oval 26"/>
            <p:cNvSpPr/>
            <p:nvPr/>
          </p:nvSpPr>
          <p:spPr>
            <a:xfrm>
              <a:off x="6483096" y="164428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8" name="Oval 27"/>
            <p:cNvSpPr/>
            <p:nvPr/>
          </p:nvSpPr>
          <p:spPr>
            <a:xfrm>
              <a:off x="6899140" y="1580761"/>
              <a:ext cx="393192" cy="39319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9" name="Oval 28"/>
            <p:cNvSpPr/>
            <p:nvPr/>
          </p:nvSpPr>
          <p:spPr>
            <a:xfrm>
              <a:off x="5041390" y="1547827"/>
              <a:ext cx="438912" cy="43891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0" name="Oval 29"/>
            <p:cNvSpPr/>
            <p:nvPr/>
          </p:nvSpPr>
          <p:spPr>
            <a:xfrm>
              <a:off x="5532116" y="1615844"/>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1" name="Oval 30"/>
            <p:cNvSpPr/>
            <p:nvPr/>
          </p:nvSpPr>
          <p:spPr>
            <a:xfrm>
              <a:off x="5978650" y="2494031"/>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6384034" y="2449118"/>
              <a:ext cx="502920" cy="50292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6940296" y="255487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4" name="Oval 33"/>
            <p:cNvSpPr/>
            <p:nvPr/>
          </p:nvSpPr>
          <p:spPr>
            <a:xfrm>
              <a:off x="7312153" y="2440304"/>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5" name="Oval 34"/>
            <p:cNvSpPr/>
            <p:nvPr/>
          </p:nvSpPr>
          <p:spPr>
            <a:xfrm>
              <a:off x="5555737" y="252763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6" name="Oval 35"/>
            <p:cNvSpPr/>
            <p:nvPr/>
          </p:nvSpPr>
          <p:spPr>
            <a:xfrm>
              <a:off x="6007314" y="2986703"/>
              <a:ext cx="341571" cy="3444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6431911" y="2961696"/>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6861047"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9" name="Oval 38"/>
            <p:cNvSpPr/>
            <p:nvPr/>
          </p:nvSpPr>
          <p:spPr>
            <a:xfrm>
              <a:off x="7365488" y="2974134"/>
              <a:ext cx="365760" cy="36576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0" name="Oval 39"/>
            <p:cNvSpPr/>
            <p:nvPr/>
          </p:nvSpPr>
          <p:spPr>
            <a:xfrm>
              <a:off x="6012937" y="343822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1" name="Oval 40"/>
            <p:cNvSpPr/>
            <p:nvPr/>
          </p:nvSpPr>
          <p:spPr>
            <a:xfrm>
              <a:off x="6403847"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7318247"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3" name="Oval 42"/>
            <p:cNvSpPr/>
            <p:nvPr/>
          </p:nvSpPr>
          <p:spPr>
            <a:xfrm>
              <a:off x="5047104" y="296017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4" name="Oval 43"/>
            <p:cNvSpPr/>
            <p:nvPr/>
          </p:nvSpPr>
          <p:spPr>
            <a:xfrm>
              <a:off x="5452874" y="2858489"/>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5079492" y="3438220"/>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5504304" y="341356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5997835" y="2057496"/>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6509846" y="2123542"/>
              <a:ext cx="256616" cy="2507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6853928" y="2013637"/>
              <a:ext cx="512064" cy="51206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5113019" y="2062597"/>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492493" y="2020308"/>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7360915" y="2050147"/>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7353295" y="1608909"/>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6903716" y="3430505"/>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4974507" y="2383711"/>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3" name="Punchline"/>
          <p:cNvSpPr txBox="1"/>
          <p:nvPr/>
        </p:nvSpPr>
        <p:spPr>
          <a:xfrm>
            <a:off x="5022087" y="685800"/>
            <a:ext cx="2699001"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Light"/>
                <a:ea typeface=""/>
                <a:cs typeface="+mn-cs"/>
              </a:rPr>
              <a:t>Real</a:t>
            </a:r>
          </a:p>
        </p:txBody>
      </p:sp>
      <p:grpSp>
        <p:nvGrpSpPr>
          <p:cNvPr id="56" name="Group 55"/>
          <p:cNvGrpSpPr/>
          <p:nvPr/>
        </p:nvGrpSpPr>
        <p:grpSpPr>
          <a:xfrm>
            <a:off x="1364871" y="685800"/>
            <a:ext cx="2746247" cy="3522933"/>
            <a:chOff x="1375031" y="972867"/>
            <a:chExt cx="2746247" cy="3522933"/>
          </a:xfrm>
        </p:grpSpPr>
        <p:grpSp>
          <p:nvGrpSpPr>
            <p:cNvPr id="57" name="Group 56"/>
            <p:cNvGrpSpPr/>
            <p:nvPr/>
          </p:nvGrpSpPr>
          <p:grpSpPr>
            <a:xfrm>
              <a:off x="1375031" y="1508707"/>
              <a:ext cx="2746247" cy="2987093"/>
              <a:chOff x="1375031" y="1508707"/>
              <a:chExt cx="2746247" cy="2987093"/>
            </a:xfrm>
          </p:grpSpPr>
          <p:sp>
            <p:nvSpPr>
              <p:cNvPr id="59" name="Oval 58"/>
              <p:cNvSpPr/>
              <p:nvPr/>
            </p:nvSpPr>
            <p:spPr>
              <a:xfrm>
                <a:off x="2289431" y="201229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0" name="Oval 59"/>
              <p:cNvSpPr/>
              <p:nvPr/>
            </p:nvSpPr>
            <p:spPr>
              <a:xfrm>
                <a:off x="2746631" y="201229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3203831" y="201229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2" name="Oval 61"/>
              <p:cNvSpPr/>
              <p:nvPr/>
            </p:nvSpPr>
            <p:spPr>
              <a:xfrm>
                <a:off x="3661031" y="2010394"/>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3" name="Oval 62"/>
              <p:cNvSpPr/>
              <p:nvPr/>
            </p:nvSpPr>
            <p:spPr>
              <a:xfrm>
                <a:off x="1375031" y="2010394"/>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1832231" y="2010394"/>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65" name="Straight Connector 64"/>
              <p:cNvCxnSpPr/>
              <p:nvPr/>
            </p:nvCxnSpPr>
            <p:spPr>
              <a:xfrm flipH="1" flipV="1">
                <a:off x="1600200" y="1508707"/>
                <a:ext cx="6478"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66" name="DRAM"/>
              <p:cNvSpPr/>
              <p:nvPr/>
            </p:nvSpPr>
            <p:spPr>
              <a:xfrm>
                <a:off x="1378078"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67" name="Straight Connector 66"/>
              <p:cNvCxnSpPr/>
              <p:nvPr/>
            </p:nvCxnSpPr>
            <p:spPr>
              <a:xfrm flipH="1" flipV="1">
                <a:off x="2057400" y="1508707"/>
                <a:ext cx="6478"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68" name="DRAM"/>
              <p:cNvSpPr/>
              <p:nvPr/>
            </p:nvSpPr>
            <p:spPr>
              <a:xfrm>
                <a:off x="1835278"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69" name="Straight Connector 68"/>
              <p:cNvCxnSpPr/>
              <p:nvPr/>
            </p:nvCxnSpPr>
            <p:spPr>
              <a:xfrm flipH="1" flipV="1">
                <a:off x="2514600" y="1508707"/>
                <a:ext cx="9524"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0" name="DRAM"/>
              <p:cNvSpPr/>
              <p:nvPr/>
            </p:nvSpPr>
            <p:spPr>
              <a:xfrm>
                <a:off x="2295524"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71" name="Straight Connector 70"/>
              <p:cNvCxnSpPr/>
              <p:nvPr/>
            </p:nvCxnSpPr>
            <p:spPr>
              <a:xfrm flipH="1" flipV="1">
                <a:off x="2975231" y="1508707"/>
                <a:ext cx="609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2" name="DRAM"/>
              <p:cNvSpPr/>
              <p:nvPr/>
            </p:nvSpPr>
            <p:spPr>
              <a:xfrm>
                <a:off x="2752724"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73" name="Straight Connector 72"/>
              <p:cNvCxnSpPr/>
              <p:nvPr/>
            </p:nvCxnSpPr>
            <p:spPr>
              <a:xfrm flipH="1" flipV="1">
                <a:off x="3432431" y="1508707"/>
                <a:ext cx="3047"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4" name="DRAM"/>
              <p:cNvSpPr/>
              <p:nvPr/>
            </p:nvSpPr>
            <p:spPr>
              <a:xfrm>
                <a:off x="3206878"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75" name="Straight Connector 74"/>
              <p:cNvCxnSpPr/>
              <p:nvPr/>
            </p:nvCxnSpPr>
            <p:spPr>
              <a:xfrm flipV="1">
                <a:off x="3889631"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6" name="DRAM"/>
              <p:cNvSpPr/>
              <p:nvPr/>
            </p:nvSpPr>
            <p:spPr>
              <a:xfrm>
                <a:off x="3661031"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77" name="Oval 76"/>
              <p:cNvSpPr/>
              <p:nvPr/>
            </p:nvSpPr>
            <p:spPr>
              <a:xfrm>
                <a:off x="2292478" y="156443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78" name="Oval 77"/>
              <p:cNvSpPr/>
              <p:nvPr/>
            </p:nvSpPr>
            <p:spPr>
              <a:xfrm>
                <a:off x="2749678" y="156443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79" name="Oval 78"/>
              <p:cNvSpPr/>
              <p:nvPr/>
            </p:nvSpPr>
            <p:spPr>
              <a:xfrm>
                <a:off x="3206878" y="156443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0" name="Oval 79"/>
              <p:cNvSpPr/>
              <p:nvPr/>
            </p:nvSpPr>
            <p:spPr>
              <a:xfrm>
                <a:off x="3664078" y="156252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1" name="Oval 80"/>
              <p:cNvSpPr/>
              <p:nvPr/>
            </p:nvSpPr>
            <p:spPr>
              <a:xfrm>
                <a:off x="1378078" y="156252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2" name="Oval 81"/>
              <p:cNvSpPr/>
              <p:nvPr/>
            </p:nvSpPr>
            <p:spPr>
              <a:xfrm>
                <a:off x="1835278" y="156252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2292478" y="247502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2749678" y="247502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3206878" y="247502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3664078" y="24731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1378078" y="24731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1835278" y="24731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2292478"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2749678"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3206878"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3664078" y="292841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2292478"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2749678"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206878"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3664078"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1378078" y="292841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1835278" y="292841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1378078"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1835278"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2300861" y="202372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2758061" y="202372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3215261" y="202372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3672461" y="2021824"/>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1386461" y="2021824"/>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1843661" y="2021824"/>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58" name="Punchline"/>
            <p:cNvSpPr txBox="1"/>
            <p:nvPr/>
          </p:nvSpPr>
          <p:spPr>
            <a:xfrm>
              <a:off x="1386461" y="972867"/>
              <a:ext cx="2731770"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Light"/>
                  <a:ea typeface=""/>
                  <a:cs typeface="+mn-cs"/>
                </a:rPr>
                <a:t>Ideal</a:t>
              </a:r>
            </a:p>
          </p:txBody>
        </p:sp>
      </p:grpSp>
      <p:sp>
        <p:nvSpPr>
          <p:cNvPr id="107" name="TextBox 106"/>
          <p:cNvSpPr txBox="1"/>
          <p:nvPr/>
        </p:nvSpPr>
        <p:spPr>
          <a:xfrm>
            <a:off x="1219200" y="4191000"/>
            <a:ext cx="3660647"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Same Size </a:t>
            </a: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endParaRPr>
          </a:p>
        </p:txBody>
      </p:sp>
      <p:sp>
        <p:nvSpPr>
          <p:cNvPr id="108" name="TextBox 107"/>
          <p:cNvSpPr txBox="1"/>
          <p:nvPr/>
        </p:nvSpPr>
        <p:spPr>
          <a:xfrm>
            <a:off x="1219200" y="4572000"/>
            <a:ext cx="3660647"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Same Charge </a:t>
            </a: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endParaRPr>
          </a:p>
        </p:txBody>
      </p:sp>
      <p:sp>
        <p:nvSpPr>
          <p:cNvPr id="109" name="TextBox 108"/>
          <p:cNvSpPr txBox="1"/>
          <p:nvPr/>
        </p:nvSpPr>
        <p:spPr>
          <a:xfrm>
            <a:off x="4876800" y="4191000"/>
            <a:ext cx="38100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Different Size </a:t>
            </a:r>
            <a:r>
              <a:rPr kumimoji="0" lang="en-US" sz="3200" b="0" i="0" u="none" strike="noStrike" kern="1200" cap="none" spc="0" normalizeH="0" baseline="0" noProof="0" dirty="0">
                <a:ln>
                  <a:noFill/>
                </a:ln>
                <a:solidFill>
                  <a:srgbClr val="C00000"/>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C00000"/>
              </a:solidFill>
              <a:effectLst/>
              <a:uLnTx/>
              <a:uFillTx/>
              <a:latin typeface="Calibri Light"/>
              <a:ea typeface=""/>
              <a:cs typeface="+mn-cs"/>
            </a:endParaRPr>
          </a:p>
        </p:txBody>
      </p:sp>
      <p:sp>
        <p:nvSpPr>
          <p:cNvPr id="110" name="TextBox 109"/>
          <p:cNvSpPr txBox="1"/>
          <p:nvPr/>
        </p:nvSpPr>
        <p:spPr>
          <a:xfrm>
            <a:off x="4876800" y="4572000"/>
            <a:ext cx="38100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Different Charge </a:t>
            </a:r>
            <a:r>
              <a:rPr kumimoji="0" lang="en-US" sz="3200" b="0" i="0" u="none" strike="noStrike" kern="1200" cap="none" spc="0" normalizeH="0" baseline="0" noProof="0" dirty="0">
                <a:ln>
                  <a:noFill/>
                </a:ln>
                <a:solidFill>
                  <a:srgbClr val="C00000"/>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C00000"/>
              </a:solidFill>
              <a:effectLst/>
              <a:uLnTx/>
              <a:uFillTx/>
              <a:latin typeface="Calibri Light"/>
              <a:ea typeface=""/>
              <a:cs typeface="+mn-cs"/>
            </a:endParaRPr>
          </a:p>
        </p:txBody>
      </p:sp>
      <p:grpSp>
        <p:nvGrpSpPr>
          <p:cNvPr id="2" name="Group 1"/>
          <p:cNvGrpSpPr/>
          <p:nvPr/>
        </p:nvGrpSpPr>
        <p:grpSpPr>
          <a:xfrm>
            <a:off x="5447284" y="2568741"/>
            <a:ext cx="2706116" cy="1404936"/>
            <a:chOff x="5447284" y="3064088"/>
            <a:chExt cx="2706116" cy="1404936"/>
          </a:xfrm>
        </p:grpSpPr>
        <p:grpSp>
          <p:nvGrpSpPr>
            <p:cNvPr id="114" name="Group 113"/>
            <p:cNvGrpSpPr/>
            <p:nvPr/>
          </p:nvGrpSpPr>
          <p:grpSpPr>
            <a:xfrm>
              <a:off x="5718553" y="3629124"/>
              <a:ext cx="2434847" cy="839900"/>
              <a:chOff x="5859262" y="4811697"/>
              <a:chExt cx="2434847" cy="839900"/>
            </a:xfrm>
          </p:grpSpPr>
          <p:sp>
            <p:nvSpPr>
              <p:cNvPr id="115" name="67Text"/>
              <p:cNvSpPr txBox="1"/>
              <p:nvPr/>
            </p:nvSpPr>
            <p:spPr>
              <a:xfrm>
                <a:off x="6217248" y="5158885"/>
                <a:ext cx="2076861"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Calibri Light"/>
                    <a:ea typeface="+mn-ea"/>
                    <a:cs typeface="+mn-cs"/>
                  </a:rPr>
                  <a:t>Largest Cell</a:t>
                </a:r>
              </a:p>
            </p:txBody>
          </p:sp>
          <p:sp>
            <p:nvSpPr>
              <p:cNvPr id="116" name="Freeform 115"/>
              <p:cNvSpPr/>
              <p:nvPr/>
            </p:nvSpPr>
            <p:spPr>
              <a:xfrm>
                <a:off x="5859262" y="4811697"/>
                <a:ext cx="532660" cy="612559"/>
              </a:xfrm>
              <a:custGeom>
                <a:avLst/>
                <a:gdLst>
                  <a:gd name="connsiteX0" fmla="*/ 532660 w 532660"/>
                  <a:gd name="connsiteY0" fmla="*/ 612559 h 612559"/>
                  <a:gd name="connsiteX1" fmla="*/ 106532 w 532660"/>
                  <a:gd name="connsiteY1" fmla="*/ 390618 h 612559"/>
                  <a:gd name="connsiteX2" fmla="*/ 0 w 532660"/>
                  <a:gd name="connsiteY2" fmla="*/ 0 h 612559"/>
                </a:gdLst>
                <a:ahLst/>
                <a:cxnLst>
                  <a:cxn ang="0">
                    <a:pos x="connsiteX0" y="connsiteY0"/>
                  </a:cxn>
                  <a:cxn ang="0">
                    <a:pos x="connsiteX1" y="connsiteY1"/>
                  </a:cxn>
                  <a:cxn ang="0">
                    <a:pos x="connsiteX2" y="connsiteY2"/>
                  </a:cxn>
                </a:cxnLst>
                <a:rect l="l" t="t" r="r" b="b"/>
                <a:pathLst>
                  <a:path w="532660" h="612559">
                    <a:moveTo>
                      <a:pt x="532660" y="612559"/>
                    </a:moveTo>
                    <a:cubicBezTo>
                      <a:pt x="363984" y="552635"/>
                      <a:pt x="195309" y="492711"/>
                      <a:pt x="106532" y="390618"/>
                    </a:cubicBezTo>
                    <a:cubicBezTo>
                      <a:pt x="17755" y="288525"/>
                      <a:pt x="8877" y="144262"/>
                      <a:pt x="0" y="0"/>
                    </a:cubicBezTo>
                  </a:path>
                </a:pathLst>
              </a:custGeom>
              <a:noFill/>
              <a:ln w="25400">
                <a:solidFill>
                  <a:schemeClr val="accent1">
                    <a:lumMod val="5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7" name="Oval 116"/>
            <p:cNvSpPr/>
            <p:nvPr/>
          </p:nvSpPr>
          <p:spPr>
            <a:xfrm>
              <a:off x="5447284" y="3064088"/>
              <a:ext cx="548640" cy="548640"/>
            </a:xfrm>
            <a:prstGeom prst="ellipse">
              <a:avLst/>
            </a:prstGeom>
            <a:solidFill>
              <a:schemeClr val="accent5"/>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3" name="Group 2"/>
          <p:cNvGrpSpPr/>
          <p:nvPr/>
        </p:nvGrpSpPr>
        <p:grpSpPr>
          <a:xfrm>
            <a:off x="6499686" y="840379"/>
            <a:ext cx="2524364" cy="1246826"/>
            <a:chOff x="6499686" y="1335726"/>
            <a:chExt cx="2524364" cy="1246826"/>
          </a:xfrm>
        </p:grpSpPr>
        <p:grpSp>
          <p:nvGrpSpPr>
            <p:cNvPr id="111" name="Group 110"/>
            <p:cNvGrpSpPr/>
            <p:nvPr/>
          </p:nvGrpSpPr>
          <p:grpSpPr>
            <a:xfrm>
              <a:off x="6621900" y="1335726"/>
              <a:ext cx="2402150" cy="1004789"/>
              <a:chOff x="6818050" y="841766"/>
              <a:chExt cx="2402150" cy="1004789"/>
            </a:xfrm>
          </p:grpSpPr>
          <p:sp>
            <p:nvSpPr>
              <p:cNvPr id="112" name="67Text"/>
              <p:cNvSpPr txBox="1"/>
              <p:nvPr/>
            </p:nvSpPr>
            <p:spPr>
              <a:xfrm>
                <a:off x="7238901" y="841766"/>
                <a:ext cx="198129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Light"/>
                    <a:ea typeface="+mn-ea"/>
                    <a:cs typeface="+mn-cs"/>
                  </a:rPr>
                  <a:t>Smallest Cell</a:t>
                </a:r>
              </a:p>
            </p:txBody>
          </p:sp>
          <p:sp>
            <p:nvSpPr>
              <p:cNvPr id="113" name="Freeform 112"/>
              <p:cNvSpPr/>
              <p:nvPr/>
            </p:nvSpPr>
            <p:spPr>
              <a:xfrm>
                <a:off x="6818050" y="1127464"/>
                <a:ext cx="443884" cy="719091"/>
              </a:xfrm>
              <a:custGeom>
                <a:avLst/>
                <a:gdLst>
                  <a:gd name="connsiteX0" fmla="*/ 443884 w 443884"/>
                  <a:gd name="connsiteY0" fmla="*/ 0 h 719091"/>
                  <a:gd name="connsiteX1" fmla="*/ 168676 w 443884"/>
                  <a:gd name="connsiteY1" fmla="*/ 186431 h 719091"/>
                  <a:gd name="connsiteX2" fmla="*/ 0 w 443884"/>
                  <a:gd name="connsiteY2" fmla="*/ 719091 h 719091"/>
                </a:gdLst>
                <a:ahLst/>
                <a:cxnLst>
                  <a:cxn ang="0">
                    <a:pos x="connsiteX0" y="connsiteY0"/>
                  </a:cxn>
                  <a:cxn ang="0">
                    <a:pos x="connsiteX1" y="connsiteY1"/>
                  </a:cxn>
                  <a:cxn ang="0">
                    <a:pos x="connsiteX2" y="connsiteY2"/>
                  </a:cxn>
                </a:cxnLst>
                <a:rect l="l" t="t" r="r" b="b"/>
                <a:pathLst>
                  <a:path w="443884" h="719091">
                    <a:moveTo>
                      <a:pt x="443884" y="0"/>
                    </a:moveTo>
                    <a:cubicBezTo>
                      <a:pt x="343270" y="33291"/>
                      <a:pt x="242657" y="66583"/>
                      <a:pt x="168676" y="186431"/>
                    </a:cubicBezTo>
                    <a:cubicBezTo>
                      <a:pt x="94695" y="306279"/>
                      <a:pt x="47347" y="512685"/>
                      <a:pt x="0" y="719091"/>
                    </a:cubicBezTo>
                  </a:path>
                </a:pathLst>
              </a:custGeom>
              <a:noFill/>
              <a:ln w="25400">
                <a:solidFill>
                  <a:srgbClr val="C0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Oval 117"/>
            <p:cNvSpPr/>
            <p:nvPr/>
          </p:nvSpPr>
          <p:spPr>
            <a:xfrm>
              <a:off x="6499686" y="2331821"/>
              <a:ext cx="256616" cy="250731"/>
            </a:xfrm>
            <a:prstGeom prst="ellipse">
              <a:avLst/>
            </a:prstGeom>
            <a:solidFill>
              <a:srgbClr val="C0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9" name="TextBox 118"/>
          <p:cNvSpPr txBox="1"/>
          <p:nvPr/>
        </p:nvSpPr>
        <p:spPr>
          <a:xfrm>
            <a:off x="1219200" y="4953000"/>
            <a:ext cx="3660647"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Same Latency</a:t>
            </a:r>
          </a:p>
        </p:txBody>
      </p:sp>
      <p:sp>
        <p:nvSpPr>
          <p:cNvPr id="120" name="TextBox 119"/>
          <p:cNvSpPr txBox="1"/>
          <p:nvPr/>
        </p:nvSpPr>
        <p:spPr>
          <a:xfrm>
            <a:off x="4876800" y="4953000"/>
            <a:ext cx="38100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Different Latency</a:t>
            </a:r>
          </a:p>
        </p:txBody>
      </p:sp>
      <p:sp>
        <p:nvSpPr>
          <p:cNvPr id="10" name="Punchline"/>
          <p:cNvSpPr txBox="1"/>
          <p:nvPr/>
        </p:nvSpPr>
        <p:spPr>
          <a:xfrm>
            <a:off x="0" y="4267200"/>
            <a:ext cx="9144000" cy="6096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Large variation in cell size </a:t>
            </a:r>
            <a:r>
              <a:rPr kumimoji="0" lang="en-US" sz="3600" b="0" i="1" u="none" strike="noStrike" kern="1200" cap="none" spc="0" normalizeH="0" baseline="0" noProof="0" dirty="0">
                <a:ln>
                  <a:noFill/>
                </a:ln>
                <a:solidFill>
                  <a:srgbClr val="000000"/>
                </a:solidFill>
                <a:effectLst/>
                <a:uLnTx/>
                <a:uFillTx/>
                <a:latin typeface="Calibri"/>
                <a:ea typeface=""/>
                <a:cs typeface="+mn-cs"/>
                <a:sym typeface="Wingdings"/>
              </a:rPr>
              <a:t></a:t>
            </a:r>
            <a:endParaRPr kumimoji="0" lang="en-US" sz="3600" b="0" i="1" u="none" strike="noStrike" kern="1200" cap="none" spc="0" normalizeH="0" baseline="0" noProof="0" dirty="0">
              <a:ln>
                <a:noFill/>
              </a:ln>
              <a:solidFill>
                <a:srgbClr val="000000"/>
              </a:solidFill>
              <a:effectLst/>
              <a:uLnTx/>
              <a:uFillTx/>
              <a:latin typeface="Calibri Light"/>
              <a:ea typeface=""/>
              <a:cs typeface="+mn-cs"/>
            </a:endParaRPr>
          </a:p>
        </p:txBody>
      </p:sp>
      <p:sp>
        <p:nvSpPr>
          <p:cNvPr id="122" name="Punchline"/>
          <p:cNvSpPr txBox="1"/>
          <p:nvPr/>
        </p:nvSpPr>
        <p:spPr>
          <a:xfrm>
            <a:off x="0" y="4800600"/>
            <a:ext cx="9144000" cy="6096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Large variation in charge </a:t>
            </a:r>
            <a:r>
              <a:rPr kumimoji="0" lang="en-US" sz="3600" b="0" i="1" u="none" strike="noStrike" kern="1200" cap="none" spc="0" normalizeH="0" baseline="0" noProof="0" dirty="0">
                <a:ln>
                  <a:noFill/>
                </a:ln>
                <a:solidFill>
                  <a:srgbClr val="000000"/>
                </a:solidFill>
                <a:effectLst/>
                <a:uLnTx/>
                <a:uFillTx/>
                <a:latin typeface="Calibri"/>
                <a:ea typeface=""/>
                <a:cs typeface="+mn-cs"/>
                <a:sym typeface="Wingdings"/>
              </a:rPr>
              <a:t></a:t>
            </a:r>
            <a:endParaRPr kumimoji="0" lang="en-US" sz="3600" b="0" i="1" u="none" strike="noStrike" kern="1200" cap="none" spc="0" normalizeH="0" baseline="0" noProof="0" dirty="0">
              <a:ln>
                <a:noFill/>
              </a:ln>
              <a:solidFill>
                <a:srgbClr val="000000"/>
              </a:solidFill>
              <a:effectLst/>
              <a:uLnTx/>
              <a:uFillTx/>
              <a:latin typeface="Calibri Light"/>
              <a:ea typeface=""/>
              <a:cs typeface="+mn-cs"/>
            </a:endParaRPr>
          </a:p>
        </p:txBody>
      </p:sp>
      <p:sp>
        <p:nvSpPr>
          <p:cNvPr id="123" name="Punchline"/>
          <p:cNvSpPr txBox="1"/>
          <p:nvPr/>
        </p:nvSpPr>
        <p:spPr>
          <a:xfrm>
            <a:off x="0" y="53340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Large variation in access latency</a:t>
            </a:r>
          </a:p>
        </p:txBody>
      </p:sp>
    </p:spTree>
    <p:extLst>
      <p:ext uri="{BB962C8B-B14F-4D97-AF65-F5344CB8AC3E}">
        <p14:creationId xmlns:p14="http://schemas.microsoft.com/office/powerpoint/2010/main" val="915835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12"/>
                                        </p:tgtEl>
                                        <p:attrNameLst>
                                          <p:attrName>style.opacity</p:attrName>
                                        </p:attrNameLst>
                                      </p:cBhvr>
                                      <p:to>
                                        <p:strVal val="0.2"/>
                                      </p:to>
                                    </p:set>
                                    <p:animEffect filter="image" prLst="opacity: 0.2">
                                      <p:cBhvr rctx="IE">
                                        <p:cTn id="29" dur="indefinite"/>
                                        <p:tgtEl>
                                          <p:spTgt spid="12"/>
                                        </p:tgtEl>
                                      </p:cBhvr>
                                    </p:animEffec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xit" presetSubtype="0" fill="hold" grpId="1" nodeType="withEffect">
                                  <p:stCondLst>
                                    <p:cond delay="0"/>
                                  </p:stCondLst>
                                  <p:childTnLst>
                                    <p:set>
                                      <p:cBhvr>
                                        <p:cTn id="37" dur="1" fill="hold">
                                          <p:stCondLst>
                                            <p:cond delay="0"/>
                                          </p:stCondLst>
                                        </p:cTn>
                                        <p:tgtEl>
                                          <p:spTgt spid="108"/>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07"/>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1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9"/>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1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7" grpId="0"/>
      <p:bldP spid="107" grpId="1"/>
      <p:bldP spid="108" grpId="0"/>
      <p:bldP spid="108" grpId="1"/>
      <p:bldP spid="109" grpId="0"/>
      <p:bldP spid="109" grpId="1"/>
      <p:bldP spid="110" grpId="0"/>
      <p:bldP spid="110" grpId="1"/>
      <p:bldP spid="119" grpId="0"/>
      <p:bldP spid="119" grpId="1"/>
      <p:bldP spid="120" grpId="0"/>
      <p:bldP spid="120" grpId="1"/>
      <p:bldP spid="10" grpId="0"/>
      <p:bldP spid="122" grpId="0"/>
      <p:bldP spid="1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195"/>
          <p:cNvGrpSpPr/>
          <p:nvPr/>
        </p:nvGrpSpPr>
        <p:grpSpPr>
          <a:xfrm>
            <a:off x="-304798" y="3733801"/>
            <a:ext cx="2819398" cy="914400"/>
            <a:chOff x="-228598" y="4191001"/>
            <a:chExt cx="2819398" cy="914400"/>
          </a:xfrm>
        </p:grpSpPr>
        <p:sp>
          <p:nvSpPr>
            <p:cNvPr id="127" name="Rounded Rectangle 126"/>
            <p:cNvSpPr/>
            <p:nvPr/>
          </p:nvSpPr>
          <p:spPr>
            <a:xfrm>
              <a:off x="2286000" y="4809745"/>
              <a:ext cx="304800" cy="29565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1295400" y="4191001"/>
              <a:ext cx="304800" cy="9144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67Text"/>
            <p:cNvSpPr txBox="1"/>
            <p:nvPr/>
          </p:nvSpPr>
          <p:spPr>
            <a:xfrm>
              <a:off x="-228598" y="4401841"/>
              <a:ext cx="17526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70AD47">
                      <a:lumMod val="75000"/>
                    </a:srgbClr>
                  </a:solidFill>
                  <a:effectLst/>
                  <a:uLnTx/>
                  <a:uFillTx/>
                  <a:latin typeface="Calibri Light"/>
                  <a:ea typeface="+mn-ea"/>
                  <a:cs typeface="+mn-cs"/>
                </a:rPr>
                <a:t>Contact</a:t>
              </a:r>
            </a:p>
          </p:txBody>
        </p:sp>
      </p:grpSp>
      <p:sp>
        <p:nvSpPr>
          <p:cNvPr id="8" name="Title 1"/>
          <p:cNvSpPr txBox="1">
            <a:spLocks/>
          </p:cNvSpPr>
          <p:nvPr/>
        </p:nvSpPr>
        <p:spPr>
          <a:xfrm>
            <a:off x="381000" y="152401"/>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Process Variation</a:t>
            </a:r>
          </a:p>
        </p:txBody>
      </p:sp>
      <p:grpSp>
        <p:nvGrpSpPr>
          <p:cNvPr id="135" name="Group 134"/>
          <p:cNvGrpSpPr/>
          <p:nvPr/>
        </p:nvGrpSpPr>
        <p:grpSpPr>
          <a:xfrm>
            <a:off x="381000" y="4419601"/>
            <a:ext cx="3124200" cy="914399"/>
            <a:chOff x="381000" y="4800600"/>
            <a:chExt cx="3124200" cy="914399"/>
          </a:xfrm>
        </p:grpSpPr>
        <p:grpSp>
          <p:nvGrpSpPr>
            <p:cNvPr id="133" name="Group 132"/>
            <p:cNvGrpSpPr/>
            <p:nvPr/>
          </p:nvGrpSpPr>
          <p:grpSpPr>
            <a:xfrm>
              <a:off x="914400" y="4800600"/>
              <a:ext cx="1828800" cy="473964"/>
              <a:chOff x="914400" y="4800600"/>
              <a:chExt cx="1828800" cy="473964"/>
            </a:xfrm>
          </p:grpSpPr>
          <p:cxnSp>
            <p:nvCxnSpPr>
              <p:cNvPr id="5" name="Straight Connector 4"/>
              <p:cNvCxnSpPr/>
              <p:nvPr/>
            </p:nvCxnSpPr>
            <p:spPr>
              <a:xfrm>
                <a:off x="914400" y="5029200"/>
                <a:ext cx="1828800" cy="0"/>
              </a:xfrm>
              <a:prstGeom prst="line">
                <a:avLst/>
              </a:prstGeom>
              <a:ln w="3175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128" name="Round Same Side Corner Rectangle 127"/>
              <p:cNvSpPr/>
              <p:nvPr/>
            </p:nvSpPr>
            <p:spPr>
              <a:xfrm rot="10800000">
                <a:off x="1143000" y="5029197"/>
                <a:ext cx="457200" cy="228601"/>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 Same Side Corner Rectangle 128"/>
              <p:cNvSpPr/>
              <p:nvPr/>
            </p:nvSpPr>
            <p:spPr>
              <a:xfrm rot="10800000">
                <a:off x="2133600" y="5045963"/>
                <a:ext cx="457200" cy="228601"/>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1600201" y="4800600"/>
                <a:ext cx="533398" cy="1524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4" name="67Text"/>
            <p:cNvSpPr txBox="1"/>
            <p:nvPr/>
          </p:nvSpPr>
          <p:spPr>
            <a:xfrm>
              <a:off x="381000" y="5222287"/>
              <a:ext cx="3124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Light"/>
                  <a:ea typeface="+mn-ea"/>
                  <a:cs typeface="+mn-cs"/>
                </a:rPr>
                <a:t>Access Transistor</a:t>
              </a:r>
            </a:p>
          </p:txBody>
        </p:sp>
      </p:grpSp>
      <p:grpSp>
        <p:nvGrpSpPr>
          <p:cNvPr id="137" name="Group 136"/>
          <p:cNvGrpSpPr/>
          <p:nvPr/>
        </p:nvGrpSpPr>
        <p:grpSpPr>
          <a:xfrm>
            <a:off x="2133599" y="3575377"/>
            <a:ext cx="1295402" cy="768024"/>
            <a:chOff x="2133599" y="3956376"/>
            <a:chExt cx="1295402" cy="768024"/>
          </a:xfrm>
        </p:grpSpPr>
        <p:sp>
          <p:nvSpPr>
            <p:cNvPr id="126" name="Rounded Rectangle 125"/>
            <p:cNvSpPr/>
            <p:nvPr/>
          </p:nvSpPr>
          <p:spPr>
            <a:xfrm>
              <a:off x="2133600" y="4419600"/>
              <a:ext cx="1295400" cy="3048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67Text"/>
            <p:cNvSpPr txBox="1"/>
            <p:nvPr/>
          </p:nvSpPr>
          <p:spPr>
            <a:xfrm>
              <a:off x="2133599" y="3956376"/>
              <a:ext cx="1295402"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4472C4"/>
                  </a:solidFill>
                  <a:effectLst/>
                  <a:uLnTx/>
                  <a:uFillTx/>
                  <a:latin typeface="Calibri Light"/>
                  <a:ea typeface="+mn-ea"/>
                  <a:cs typeface="+mn-cs"/>
                </a:rPr>
                <a:t>Bitline</a:t>
              </a:r>
              <a:endParaRPr kumimoji="0" lang="en-US" sz="2800" b="1" i="1" u="none" strike="noStrike" kern="1200" cap="none" spc="0" normalizeH="0" baseline="0" noProof="0" dirty="0">
                <a:ln>
                  <a:noFill/>
                </a:ln>
                <a:solidFill>
                  <a:srgbClr val="4472C4"/>
                </a:solidFill>
                <a:effectLst/>
                <a:uLnTx/>
                <a:uFillTx/>
                <a:latin typeface="Calibri Light"/>
                <a:ea typeface="+mn-ea"/>
                <a:cs typeface="+mn-cs"/>
              </a:endParaRPr>
            </a:p>
          </p:txBody>
        </p:sp>
      </p:grpSp>
      <p:grpSp>
        <p:nvGrpSpPr>
          <p:cNvPr id="139" name="Group 138"/>
          <p:cNvGrpSpPr/>
          <p:nvPr/>
        </p:nvGrpSpPr>
        <p:grpSpPr>
          <a:xfrm>
            <a:off x="914400" y="1591819"/>
            <a:ext cx="2499364" cy="2141981"/>
            <a:chOff x="914400" y="1600200"/>
            <a:chExt cx="2499364" cy="2514600"/>
          </a:xfrm>
        </p:grpSpPr>
        <p:grpSp>
          <p:nvGrpSpPr>
            <p:cNvPr id="132" name="Group 131"/>
            <p:cNvGrpSpPr/>
            <p:nvPr/>
          </p:nvGrpSpPr>
          <p:grpSpPr>
            <a:xfrm>
              <a:off x="914400" y="1600200"/>
              <a:ext cx="914400" cy="2514600"/>
              <a:chOff x="914400" y="1600200"/>
              <a:chExt cx="914400" cy="2514600"/>
            </a:xfrm>
          </p:grpSpPr>
          <p:cxnSp>
            <p:nvCxnSpPr>
              <p:cNvPr id="119" name="Straight Connector 118"/>
              <p:cNvCxnSpPr/>
              <p:nvPr/>
            </p:nvCxnSpPr>
            <p:spPr>
              <a:xfrm>
                <a:off x="914400" y="1600200"/>
                <a:ext cx="152400" cy="251460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676400" y="1600200"/>
                <a:ext cx="152400" cy="251460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66800" y="4114800"/>
                <a:ext cx="609600" cy="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138" name="67Text"/>
            <p:cNvSpPr txBox="1"/>
            <p:nvPr/>
          </p:nvSpPr>
          <p:spPr>
            <a:xfrm>
              <a:off x="1752600" y="2415141"/>
              <a:ext cx="1661164"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Calibri Light"/>
                  <a:ea typeface="+mn-ea"/>
                  <a:cs typeface="+mn-cs"/>
                </a:rPr>
                <a:t>Capacitor</a:t>
              </a:r>
            </a:p>
          </p:txBody>
        </p:sp>
      </p:grpSp>
      <p:sp>
        <p:nvSpPr>
          <p:cNvPr id="192" name="Punchline"/>
          <p:cNvSpPr txBox="1"/>
          <p:nvPr/>
        </p:nvSpPr>
        <p:spPr>
          <a:xfrm>
            <a:off x="4114800" y="3352800"/>
            <a:ext cx="5029200" cy="1143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Light"/>
                <a:ea typeface=""/>
                <a:cs typeface="+mn-cs"/>
              </a:rPr>
              <a:t>Small cell can </a:t>
            </a:r>
            <a:r>
              <a:rPr kumimoji="0" lang="en-US" sz="3600" b="1" i="1" u="none" strike="noStrike" kern="1200" cap="none" spc="0" normalizeH="0" baseline="0" noProof="0" dirty="0">
                <a:ln>
                  <a:noFill/>
                </a:ln>
                <a:solidFill>
                  <a:prstClr val="black"/>
                </a:solidFill>
                <a:effectLst/>
                <a:uLnTx/>
                <a:uFillTx/>
                <a:latin typeface="Calibri Light"/>
                <a:ea typeface=""/>
                <a:cs typeface="+mn-cs"/>
                <a:sym typeface="Wingdings" panose="05000000000000000000" pitchFamily="2" charset="2"/>
              </a:rPr>
              <a:t>store</a:t>
            </a:r>
            <a:r>
              <a:rPr kumimoji="0" lang="en-US" sz="3600" b="1" i="1" u="none" strike="noStrike" kern="1200" cap="none" spc="0" normalizeH="0" baseline="0" noProof="0" dirty="0">
                <a:ln>
                  <a:noFill/>
                </a:ln>
                <a:solidFill>
                  <a:prstClr val="black"/>
                </a:solidFill>
                <a:effectLst/>
                <a:uLnTx/>
                <a:uFillTx/>
                <a:latin typeface="Calibri Light"/>
                <a:ea typeface=""/>
                <a:cs typeface="+mn-cs"/>
              </a:rPr>
              <a:t> small charge</a:t>
            </a:r>
          </a:p>
        </p:txBody>
      </p:sp>
      <p:sp>
        <p:nvSpPr>
          <p:cNvPr id="194" name="Punchline"/>
          <p:cNvSpPr txBox="1"/>
          <p:nvPr/>
        </p:nvSpPr>
        <p:spPr>
          <a:xfrm>
            <a:off x="4343399" y="4478067"/>
            <a:ext cx="4572001" cy="1541733"/>
          </a:xfrm>
          <a:prstGeom prst="rect">
            <a:avLst/>
          </a:prstGeom>
          <a:noFill/>
        </p:spPr>
        <p:txBody>
          <a:bodyPr wrap="square" rtlCol="0" anchor="t">
            <a:noAutofit/>
          </a:bodyPr>
          <a:lstStyle/>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
                <a:cs typeface="+mn-cs"/>
              </a:rPr>
              <a:t>Small cell capacitance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
                <a:cs typeface="+mn-cs"/>
              </a:rPr>
              <a:t>High contact resistance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
                <a:cs typeface="+mn-cs"/>
              </a:rPr>
              <a:t>Slow access transistor</a:t>
            </a:r>
          </a:p>
        </p:txBody>
      </p:sp>
      <p:grpSp>
        <p:nvGrpSpPr>
          <p:cNvPr id="201" name="Group 200"/>
          <p:cNvGrpSpPr/>
          <p:nvPr/>
        </p:nvGrpSpPr>
        <p:grpSpPr>
          <a:xfrm>
            <a:off x="1221739" y="3742181"/>
            <a:ext cx="1308098" cy="1894690"/>
            <a:chOff x="1615439" y="5274564"/>
            <a:chExt cx="1308098" cy="1134617"/>
          </a:xfrm>
          <a:solidFill>
            <a:schemeClr val="tx1">
              <a:lumMod val="75000"/>
              <a:lumOff val="25000"/>
            </a:schemeClr>
          </a:solidFill>
        </p:grpSpPr>
        <p:sp>
          <p:nvSpPr>
            <p:cNvPr id="199" name="Bent Arrow 198"/>
            <p:cNvSpPr/>
            <p:nvPr/>
          </p:nvSpPr>
          <p:spPr>
            <a:xfrm rot="16200000">
              <a:off x="1360551" y="5529452"/>
              <a:ext cx="1134616" cy="624840"/>
            </a:xfrm>
            <a:prstGeom prst="bentArrow">
              <a:avLst>
                <a:gd name="adj1" fmla="val 26829"/>
                <a:gd name="adj2" fmla="val 25000"/>
                <a:gd name="adj3" fmla="val 25000"/>
                <a:gd name="adj4" fmla="val 43750"/>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ent Arrow 199"/>
            <p:cNvSpPr/>
            <p:nvPr/>
          </p:nvSpPr>
          <p:spPr>
            <a:xfrm rot="16200000" flipV="1">
              <a:off x="2200908" y="5686552"/>
              <a:ext cx="761999" cy="683259"/>
            </a:xfrm>
            <a:prstGeom prst="bentArrow">
              <a:avLst>
                <a:gd name="adj1" fmla="val 24628"/>
                <a:gd name="adj2" fmla="val 25000"/>
                <a:gd name="adj3" fmla="val 25000"/>
                <a:gd name="adj4" fmla="val 43750"/>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1981200" y="1371600"/>
            <a:ext cx="7010395" cy="788096"/>
            <a:chOff x="2209802" y="1501315"/>
            <a:chExt cx="7010395" cy="788096"/>
          </a:xfrm>
        </p:grpSpPr>
        <p:sp>
          <p:nvSpPr>
            <p:cNvPr id="202" name="Punchline"/>
            <p:cNvSpPr txBox="1"/>
            <p:nvPr/>
          </p:nvSpPr>
          <p:spPr>
            <a:xfrm>
              <a:off x="4571996" y="1501315"/>
              <a:ext cx="4648201"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urier New" panose="02070309020205020404" pitchFamily="49" charset="0"/>
                  <a:ea typeface=""/>
                  <a:cs typeface="Courier New" panose="02070309020205020404" pitchFamily="49" charset="0"/>
                </a:rPr>
                <a:t>❶</a:t>
              </a:r>
              <a:r>
                <a:rPr kumimoji="0" lang="en-US" sz="3200" b="0" i="0" u="none" strike="noStrike" kern="1200" cap="none" spc="0" normalizeH="0" baseline="0" noProof="0" dirty="0">
                  <a:ln>
                    <a:noFill/>
                  </a:ln>
                  <a:solidFill>
                    <a:srgbClr val="000000"/>
                  </a:solidFill>
                  <a:effectLst/>
                  <a:uLnTx/>
                  <a:uFillTx/>
                  <a:latin typeface="Calibri Light"/>
                  <a:ea typeface=""/>
                  <a:cs typeface="+mn-cs"/>
                </a:rPr>
                <a:t> Cell Capacitance</a:t>
              </a:r>
            </a:p>
          </p:txBody>
        </p:sp>
        <p:sp>
          <p:nvSpPr>
            <p:cNvPr id="4" name="Freeform 3"/>
            <p:cNvSpPr/>
            <p:nvPr/>
          </p:nvSpPr>
          <p:spPr>
            <a:xfrm>
              <a:off x="2209802" y="1806115"/>
              <a:ext cx="2315899" cy="483296"/>
            </a:xfrm>
            <a:custGeom>
              <a:avLst/>
              <a:gdLst>
                <a:gd name="connsiteX0" fmla="*/ 0 w 1909823"/>
                <a:gd name="connsiteY0" fmla="*/ 350730 h 350730"/>
                <a:gd name="connsiteX1" fmla="*/ 1041722 w 1909823"/>
                <a:gd name="connsiteY1" fmla="*/ 49788 h 350730"/>
                <a:gd name="connsiteX2" fmla="*/ 1909823 w 1909823"/>
                <a:gd name="connsiteY2" fmla="*/ 3489 h 350730"/>
              </a:gdLst>
              <a:ahLst/>
              <a:cxnLst>
                <a:cxn ang="0">
                  <a:pos x="connsiteX0" y="connsiteY0"/>
                </a:cxn>
                <a:cxn ang="0">
                  <a:pos x="connsiteX1" y="connsiteY1"/>
                </a:cxn>
                <a:cxn ang="0">
                  <a:pos x="connsiteX2" y="connsiteY2"/>
                </a:cxn>
              </a:cxnLst>
              <a:rect l="l" t="t" r="r" b="b"/>
              <a:pathLst>
                <a:path w="1909823" h="350730">
                  <a:moveTo>
                    <a:pt x="0" y="350730"/>
                  </a:moveTo>
                  <a:cubicBezTo>
                    <a:pt x="361709" y="229195"/>
                    <a:pt x="723418" y="107661"/>
                    <a:pt x="1041722" y="49788"/>
                  </a:cubicBezTo>
                  <a:cubicBezTo>
                    <a:pt x="1360026" y="-8085"/>
                    <a:pt x="1634924" y="-2298"/>
                    <a:pt x="1909823" y="3489"/>
                  </a:cubicBezTo>
                </a:path>
              </a:pathLst>
            </a:custGeom>
            <a:noFill/>
            <a:ln w="31750" cap="rnd">
              <a:solidFill>
                <a:schemeClr val="tx1">
                  <a:lumMod val="65000"/>
                  <a:lumOff val="35000"/>
                </a:schemeClr>
              </a:solidFill>
              <a:round/>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0" name="Group 9"/>
          <p:cNvGrpSpPr/>
          <p:nvPr/>
        </p:nvGrpSpPr>
        <p:grpSpPr>
          <a:xfrm>
            <a:off x="1676398" y="1981200"/>
            <a:ext cx="7315198" cy="2057400"/>
            <a:chOff x="1905000" y="2110915"/>
            <a:chExt cx="7315198" cy="2057400"/>
          </a:xfrm>
        </p:grpSpPr>
        <p:sp>
          <p:nvSpPr>
            <p:cNvPr id="31" name="Punchline"/>
            <p:cNvSpPr txBox="1"/>
            <p:nvPr/>
          </p:nvSpPr>
          <p:spPr>
            <a:xfrm>
              <a:off x="4571998" y="2110915"/>
              <a:ext cx="4648200"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urier New" panose="02070309020205020404" pitchFamily="49" charset="0"/>
                  <a:ea typeface=""/>
                  <a:cs typeface="Courier New" panose="02070309020205020404" pitchFamily="49" charset="0"/>
                </a:rPr>
                <a:t>❷</a:t>
              </a:r>
              <a:r>
                <a:rPr kumimoji="0" lang="en-US" sz="3200" b="0" i="0" u="none" strike="noStrike" kern="1200" cap="none" spc="0" normalizeH="0" baseline="0" noProof="0" dirty="0">
                  <a:ln>
                    <a:noFill/>
                  </a:ln>
                  <a:solidFill>
                    <a:srgbClr val="000000"/>
                  </a:solidFill>
                  <a:effectLst/>
                  <a:uLnTx/>
                  <a:uFillTx/>
                  <a:latin typeface="Calibri Light"/>
                  <a:ea typeface=""/>
                  <a:cs typeface="+mn-cs"/>
                </a:rPr>
                <a:t> Contact Resistance</a:t>
              </a:r>
            </a:p>
          </p:txBody>
        </p:sp>
        <p:sp>
          <p:nvSpPr>
            <p:cNvPr id="6" name="Freeform 5"/>
            <p:cNvSpPr/>
            <p:nvPr/>
          </p:nvSpPr>
          <p:spPr>
            <a:xfrm>
              <a:off x="1905000" y="2496987"/>
              <a:ext cx="2678575" cy="1671328"/>
            </a:xfrm>
            <a:custGeom>
              <a:avLst/>
              <a:gdLst>
                <a:gd name="connsiteX0" fmla="*/ 0 w 2882097"/>
                <a:gd name="connsiteY0" fmla="*/ 1481559 h 1481559"/>
                <a:gd name="connsiteX1" fmla="*/ 1678330 w 2882097"/>
                <a:gd name="connsiteY1" fmla="*/ 254643 h 1481559"/>
                <a:gd name="connsiteX2" fmla="*/ 2882097 w 2882097"/>
                <a:gd name="connsiteY2" fmla="*/ 0 h 1481559"/>
              </a:gdLst>
              <a:ahLst/>
              <a:cxnLst>
                <a:cxn ang="0">
                  <a:pos x="connsiteX0" y="connsiteY0"/>
                </a:cxn>
                <a:cxn ang="0">
                  <a:pos x="connsiteX1" y="connsiteY1"/>
                </a:cxn>
                <a:cxn ang="0">
                  <a:pos x="connsiteX2" y="connsiteY2"/>
                </a:cxn>
              </a:cxnLst>
              <a:rect l="l" t="t" r="r" b="b"/>
              <a:pathLst>
                <a:path w="2882097" h="1481559">
                  <a:moveTo>
                    <a:pt x="0" y="1481559"/>
                  </a:moveTo>
                  <a:cubicBezTo>
                    <a:pt x="598990" y="991564"/>
                    <a:pt x="1197981" y="501569"/>
                    <a:pt x="1678330" y="254643"/>
                  </a:cubicBezTo>
                  <a:cubicBezTo>
                    <a:pt x="2158680" y="7716"/>
                    <a:pt x="2520388" y="3858"/>
                    <a:pt x="2882097" y="0"/>
                  </a:cubicBezTo>
                </a:path>
              </a:pathLst>
            </a:custGeom>
            <a:noFill/>
            <a:ln w="31750">
              <a:solidFill>
                <a:schemeClr val="tx1">
                  <a:lumMod val="65000"/>
                  <a:lumOff val="35000"/>
                </a:schemeClr>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 name="Group 10"/>
          <p:cNvGrpSpPr/>
          <p:nvPr/>
        </p:nvGrpSpPr>
        <p:grpSpPr>
          <a:xfrm>
            <a:off x="2667000" y="2590800"/>
            <a:ext cx="6324598" cy="2209800"/>
            <a:chOff x="2895602" y="2720515"/>
            <a:chExt cx="6324598" cy="2209800"/>
          </a:xfrm>
        </p:grpSpPr>
        <p:sp>
          <p:nvSpPr>
            <p:cNvPr id="32" name="Punchline"/>
            <p:cNvSpPr txBox="1"/>
            <p:nvPr/>
          </p:nvSpPr>
          <p:spPr>
            <a:xfrm>
              <a:off x="4571998" y="2720515"/>
              <a:ext cx="4648202"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urier New" panose="02070309020205020404" pitchFamily="49" charset="0"/>
                  <a:ea typeface=""/>
                  <a:cs typeface="Courier New" panose="02070309020205020404" pitchFamily="49" charset="0"/>
                </a:rPr>
                <a:t>❸</a:t>
              </a:r>
              <a:r>
                <a:rPr kumimoji="0" lang="en-US" sz="3200" b="0" i="0" u="none" strike="noStrike" kern="1200" cap="none" spc="0" normalizeH="0" baseline="0" noProof="0" dirty="0">
                  <a:ln>
                    <a:noFill/>
                  </a:ln>
                  <a:solidFill>
                    <a:srgbClr val="000000"/>
                  </a:solidFill>
                  <a:effectLst/>
                  <a:uLnTx/>
                  <a:uFillTx/>
                  <a:latin typeface="Calibri Light"/>
                  <a:ea typeface=""/>
                  <a:cs typeface="+mn-cs"/>
                </a:rPr>
                <a:t> Transistor Performance</a:t>
              </a:r>
            </a:p>
          </p:txBody>
        </p:sp>
        <p:sp>
          <p:nvSpPr>
            <p:cNvPr id="7" name="Freeform 6"/>
            <p:cNvSpPr/>
            <p:nvPr/>
          </p:nvSpPr>
          <p:spPr>
            <a:xfrm>
              <a:off x="2895602" y="3101515"/>
              <a:ext cx="1687973" cy="1828800"/>
            </a:xfrm>
            <a:custGeom>
              <a:avLst/>
              <a:gdLst>
                <a:gd name="connsiteX0" fmla="*/ 0 w 1678329"/>
                <a:gd name="connsiteY0" fmla="*/ 1632030 h 1632030"/>
                <a:gd name="connsiteX1" fmla="*/ 960698 w 1678329"/>
                <a:gd name="connsiteY1" fmla="*/ 1331089 h 1632030"/>
                <a:gd name="connsiteX2" fmla="*/ 1238491 w 1678329"/>
                <a:gd name="connsiteY2" fmla="*/ 312516 h 1632030"/>
                <a:gd name="connsiteX3" fmla="*/ 1678329 w 1678329"/>
                <a:gd name="connsiteY3" fmla="*/ 0 h 1632030"/>
              </a:gdLst>
              <a:ahLst/>
              <a:cxnLst>
                <a:cxn ang="0">
                  <a:pos x="connsiteX0" y="connsiteY0"/>
                </a:cxn>
                <a:cxn ang="0">
                  <a:pos x="connsiteX1" y="connsiteY1"/>
                </a:cxn>
                <a:cxn ang="0">
                  <a:pos x="connsiteX2" y="connsiteY2"/>
                </a:cxn>
                <a:cxn ang="0">
                  <a:pos x="connsiteX3" y="connsiteY3"/>
                </a:cxn>
              </a:cxnLst>
              <a:rect l="l" t="t" r="r" b="b"/>
              <a:pathLst>
                <a:path w="1678329" h="1632030">
                  <a:moveTo>
                    <a:pt x="0" y="1632030"/>
                  </a:moveTo>
                  <a:cubicBezTo>
                    <a:pt x="377141" y="1591519"/>
                    <a:pt x="754283" y="1551008"/>
                    <a:pt x="960698" y="1331089"/>
                  </a:cubicBezTo>
                  <a:cubicBezTo>
                    <a:pt x="1167113" y="1111170"/>
                    <a:pt x="1118886" y="534364"/>
                    <a:pt x="1238491" y="312516"/>
                  </a:cubicBezTo>
                  <a:cubicBezTo>
                    <a:pt x="1358096" y="90668"/>
                    <a:pt x="1518212" y="45334"/>
                    <a:pt x="1678329" y="0"/>
                  </a:cubicBezTo>
                </a:path>
              </a:pathLst>
            </a:custGeom>
            <a:noFill/>
            <a:ln w="31750">
              <a:solidFill>
                <a:schemeClr val="tx1">
                  <a:lumMod val="65000"/>
                  <a:lumOff val="35000"/>
                </a:schemeClr>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8" name="67Text"/>
          <p:cNvSpPr txBox="1"/>
          <p:nvPr/>
        </p:nvSpPr>
        <p:spPr>
          <a:xfrm>
            <a:off x="338559" y="5636869"/>
            <a:ext cx="3124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ACCESS</a:t>
            </a:r>
          </a:p>
        </p:txBody>
      </p:sp>
      <p:sp>
        <p:nvSpPr>
          <p:cNvPr id="42" name="Punchline"/>
          <p:cNvSpPr txBox="1"/>
          <p:nvPr/>
        </p:nvSpPr>
        <p:spPr>
          <a:xfrm>
            <a:off x="838200" y="975283"/>
            <a:ext cx="2819400"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DRAM Cell</a:t>
            </a:r>
          </a:p>
        </p:txBody>
      </p:sp>
      <p:sp>
        <p:nvSpPr>
          <p:cNvPr id="39" name="Punchline"/>
          <p:cNvSpPr txBox="1"/>
          <p:nvPr/>
        </p:nvSpPr>
        <p:spPr>
          <a:xfrm>
            <a:off x="4114800" y="6019800"/>
            <a:ext cx="501098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CC0000"/>
                </a:solidFill>
                <a:effectLst/>
                <a:uLnTx/>
                <a:uFillTx/>
                <a:latin typeface="Calibri Light"/>
                <a:ea typeface=""/>
                <a:cs typeface="+mn-cs"/>
                <a:sym typeface="Wingdings"/>
              </a:rPr>
              <a:t> High access latency </a:t>
            </a:r>
            <a:endParaRPr kumimoji="0" lang="en-US" sz="3600" b="1" i="1" u="none" strike="noStrike" kern="1200" cap="none" spc="0" normalizeH="0" baseline="0" noProof="0" dirty="0">
              <a:ln>
                <a:noFill/>
              </a:ln>
              <a:solidFill>
                <a:srgbClr val="CC0000"/>
              </a:solidFill>
              <a:effectLst/>
              <a:uLnTx/>
              <a:uFillTx/>
              <a:latin typeface="Calibri Light"/>
              <a:ea typeface=""/>
              <a:cs typeface="+mn-cs"/>
            </a:endParaRPr>
          </a:p>
        </p:txBody>
      </p:sp>
    </p:spTree>
    <p:extLst>
      <p:ext uri="{BB962C8B-B14F-4D97-AF65-F5344CB8AC3E}">
        <p14:creationId xmlns:p14="http://schemas.microsoft.com/office/powerpoint/2010/main" val="3253365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26" presetClass="emph" presetSubtype="0" repeatCount="3000" fill="hold" nodeType="withEffect">
                                  <p:stCondLst>
                                    <p:cond delay="0"/>
                                  </p:stCondLst>
                                  <p:childTnLst>
                                    <p:animEffect transition="out" filter="fade">
                                      <p:cBhvr>
                                        <p:cTn id="20" dur="500" tmFilter="0, 0; .2, .5; .8, .5; 1, 0"/>
                                        <p:tgtEl>
                                          <p:spTgt spid="201"/>
                                        </p:tgtEl>
                                      </p:cBhvr>
                                    </p:animEffect>
                                    <p:animScale>
                                      <p:cBhvr>
                                        <p:cTn id="21" dur="250" autoRev="1" fill="hold"/>
                                        <p:tgtEl>
                                          <p:spTgt spid="201"/>
                                        </p:tgtEl>
                                      </p:cBhvr>
                                      <p:by x="105000" y="105000"/>
                                    </p:animScale>
                                  </p:childTnLst>
                                </p:cTn>
                              </p:par>
                              <p:par>
                                <p:cTn id="22" presetID="26" presetClass="emph" presetSubtype="0" repeatCount="3000" fill="hold" grpId="1" nodeType="withEffect">
                                  <p:stCondLst>
                                    <p:cond delay="0"/>
                                  </p:stCondLst>
                                  <p:childTnLst>
                                    <p:animEffect transition="out" filter="fade">
                                      <p:cBhvr>
                                        <p:cTn id="23" dur="500" tmFilter="0, 0; .2, .5; .8, .5; 1, 0"/>
                                        <p:tgtEl>
                                          <p:spTgt spid="38"/>
                                        </p:tgtEl>
                                      </p:cBhvr>
                                    </p:animEffect>
                                    <p:animScale>
                                      <p:cBhvr>
                                        <p:cTn id="24" dur="250" autoRev="1" fill="hold"/>
                                        <p:tgtEl>
                                          <p:spTgt spid="38"/>
                                        </p:tgtEl>
                                      </p:cBhvr>
                                      <p:by x="105000" y="105000"/>
                                    </p:animScale>
                                  </p:childTnLst>
                                </p:cTn>
                              </p:par>
                            </p:childTnLst>
                          </p:cTn>
                        </p:par>
                        <p:par>
                          <p:cTn id="25" fill="hold">
                            <p:stCondLst>
                              <p:cond delay="1500"/>
                            </p:stCondLst>
                            <p:childTnLst>
                              <p:par>
                                <p:cTn id="26" presetID="1" presetClass="exit" presetSubtype="0" fill="hold" nodeType="afterEffect">
                                  <p:stCondLst>
                                    <p:cond delay="200"/>
                                  </p:stCondLst>
                                  <p:childTnLst>
                                    <p:set>
                                      <p:cBhvr>
                                        <p:cTn id="27" dur="1" fill="hold">
                                          <p:stCondLst>
                                            <p:cond delay="0"/>
                                          </p:stCondLst>
                                        </p:cTn>
                                        <p:tgtEl>
                                          <p:spTgt spid="201"/>
                                        </p:tgtEl>
                                        <p:attrNameLst>
                                          <p:attrName>style.visibility</p:attrName>
                                        </p:attrNameLst>
                                      </p:cBhvr>
                                      <p:to>
                                        <p:strVal val="hidden"/>
                                      </p:to>
                                    </p:set>
                                  </p:childTnLst>
                                </p:cTn>
                              </p:par>
                              <p:par>
                                <p:cTn id="28" presetID="1" presetClass="exit" presetSubtype="0" fill="hold" grpId="2" nodeType="withEffect">
                                  <p:stCondLst>
                                    <p:cond delay="200"/>
                                  </p:stCondLst>
                                  <p:childTnLst>
                                    <p:set>
                                      <p:cBhvr>
                                        <p:cTn id="29" dur="1" fill="hold">
                                          <p:stCondLst>
                                            <p:cond delay="0"/>
                                          </p:stCondLst>
                                        </p:cTn>
                                        <p:tgtEl>
                                          <p:spTgt spid="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94">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94">
                                            <p:txEl>
                                              <p:pRg st="1" end="1"/>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38" grpId="0"/>
      <p:bldP spid="38" grpId="1"/>
      <p:bldP spid="38" grpId="2"/>
      <p:bldP spid="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52401"/>
            <a:ext cx="9144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Two Reasons for Timing Margin</a:t>
            </a:r>
          </a:p>
        </p:txBody>
      </p:sp>
      <p:sp>
        <p:nvSpPr>
          <p:cNvPr id="7" name="Rounded Rectangle 6"/>
          <p:cNvSpPr/>
          <p:nvPr/>
        </p:nvSpPr>
        <p:spPr>
          <a:xfrm>
            <a:off x="495300" y="1219200"/>
            <a:ext cx="8039100" cy="22860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0" i="1"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Leads to </a:t>
            </a:r>
            <a:r>
              <a:rPr kumimoji="0" lang="en-US" sz="2800" b="1" i="0" u="none" strike="noStrike" kern="1200" cap="none" spc="0" normalizeH="0" baseline="0" noProof="0" dirty="0">
                <a:ln>
                  <a:noFill/>
                </a:ln>
                <a:solidFill>
                  <a:srgbClr val="FF0000"/>
                </a:solidFill>
                <a:effectLst/>
                <a:uLnTx/>
                <a:uFillTx/>
                <a:latin typeface="Calibri Light"/>
                <a:ea typeface="+mn-ea"/>
                <a:cs typeface="+mn-cs"/>
              </a:rPr>
              <a:t>extra timing margin </a:t>
            </a:r>
            <a:r>
              <a:rPr kumimoji="0" lang="en-US" sz="2800" b="1" i="0" u="none" strike="noStrike" kern="1200" cap="none" spc="0" normalizeH="0" baseline="0" noProof="0" dirty="0">
                <a:ln>
                  <a:noFill/>
                </a:ln>
                <a:solidFill>
                  <a:prstClr val="black"/>
                </a:solidFill>
                <a:effectLst/>
                <a:uLnTx/>
                <a:uFillTx/>
                <a:latin typeface="Calibri Light"/>
                <a:ea typeface="+mn-ea"/>
                <a:cs typeface="+mn-cs"/>
              </a:rPr>
              <a:t>for a cell that can store a large amount of charge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Rounded Rectangle 8"/>
          <p:cNvSpPr/>
          <p:nvPr/>
        </p:nvSpPr>
        <p:spPr>
          <a:xfrm>
            <a:off x="543560" y="3810000"/>
            <a:ext cx="7990840" cy="19812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2. </a:t>
            </a:r>
            <a:r>
              <a:rPr kumimoji="0" lang="en-US" sz="3600" b="1" i="1" u="none" strike="noStrike" kern="1200" cap="none" spc="0" normalizeH="0" baseline="0" noProof="0" dirty="0">
                <a:ln>
                  <a:noFill/>
                </a:ln>
                <a:solidFill>
                  <a:srgbClr val="FF0000"/>
                </a:solidFill>
                <a:effectLst/>
                <a:uLnTx/>
                <a:uFillTx/>
                <a:latin typeface="Calibri Light"/>
                <a:ea typeface="+mn-ea"/>
                <a:cs typeface="+mn-cs"/>
              </a:rPr>
              <a:t>Temperature Dependence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cells that operate at the high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Rounded Rectangle 11"/>
          <p:cNvSpPr/>
          <p:nvPr/>
        </p:nvSpPr>
        <p:spPr>
          <a:xfrm>
            <a:off x="539496" y="3813048"/>
            <a:ext cx="7990840" cy="1981200"/>
          </a:xfrm>
          <a:prstGeom prst="roundRect">
            <a:avLst>
              <a:gd name="adj" fmla="val 1100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Light"/>
                <a:ea typeface="+mn-ea"/>
                <a:cs typeface="+mn-cs"/>
              </a:rPr>
              <a:t>2. </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Temperature Dependence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Leads to extra timing margin for cells that operate at the high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a:off x="539496" y="3810000"/>
            <a:ext cx="7990840" cy="1981200"/>
          </a:xfrm>
          <a:prstGeom prst="roundRect">
            <a:avLst>
              <a:gd name="adj" fmla="val 1100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Light"/>
                <a:ea typeface="+mn-ea"/>
                <a:cs typeface="+mn-cs"/>
              </a:rPr>
              <a:t>2. </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Temperature Dependence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cells that operate at low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3387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990600" y="1066800"/>
            <a:ext cx="3581400" cy="3962400"/>
          </a:xfrm>
          <a:prstGeom prst="rect">
            <a:avLst/>
          </a:prstGeom>
          <a:solidFill>
            <a:schemeClr val="accent1">
              <a:alpha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00" name="Group 99"/>
          <p:cNvGrpSpPr/>
          <p:nvPr/>
        </p:nvGrpSpPr>
        <p:grpSpPr>
          <a:xfrm>
            <a:off x="1314450" y="1716987"/>
            <a:ext cx="2822278" cy="2987093"/>
            <a:chOff x="4974507" y="1508707"/>
            <a:chExt cx="2822278" cy="2987093"/>
          </a:xfrm>
        </p:grpSpPr>
        <p:cxnSp>
          <p:nvCxnSpPr>
            <p:cNvPr id="101" name="Straight Connector 100"/>
            <p:cNvCxnSpPr/>
            <p:nvPr/>
          </p:nvCxnSpPr>
          <p:spPr>
            <a:xfrm flipH="1" flipV="1">
              <a:off x="5259324" y="1508707"/>
              <a:ext cx="152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2" name="DRAM"/>
            <p:cNvSpPr/>
            <p:nvPr/>
          </p:nvSpPr>
          <p:spPr>
            <a:xfrm>
              <a:off x="50322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3" name="Straight Connector 102"/>
            <p:cNvCxnSpPr/>
            <p:nvPr/>
          </p:nvCxnSpPr>
          <p:spPr>
            <a:xfrm flipV="1">
              <a:off x="57180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4" name="DRAM"/>
            <p:cNvSpPr/>
            <p:nvPr/>
          </p:nvSpPr>
          <p:spPr>
            <a:xfrm>
              <a:off x="54894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5" name="Straight Connector 104"/>
            <p:cNvCxnSpPr/>
            <p:nvPr/>
          </p:nvCxnSpPr>
          <p:spPr>
            <a:xfrm flipH="1" flipV="1">
              <a:off x="61752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6" name="DRAM"/>
            <p:cNvSpPr/>
            <p:nvPr/>
          </p:nvSpPr>
          <p:spPr>
            <a:xfrm>
              <a:off x="59496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7" name="Straight Connector 106"/>
            <p:cNvCxnSpPr/>
            <p:nvPr/>
          </p:nvCxnSpPr>
          <p:spPr>
            <a:xfrm flipH="1" flipV="1">
              <a:off x="66324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8" name="DRAM"/>
            <p:cNvSpPr/>
            <p:nvPr/>
          </p:nvSpPr>
          <p:spPr>
            <a:xfrm>
              <a:off x="64068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9" name="Straight Connector 108"/>
            <p:cNvCxnSpPr/>
            <p:nvPr/>
          </p:nvCxnSpPr>
          <p:spPr>
            <a:xfrm flipV="1">
              <a:off x="70896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10" name="DRAM"/>
            <p:cNvSpPr/>
            <p:nvPr/>
          </p:nvSpPr>
          <p:spPr>
            <a:xfrm>
              <a:off x="68610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14" name="Straight Connector 113"/>
            <p:cNvCxnSpPr/>
            <p:nvPr/>
          </p:nvCxnSpPr>
          <p:spPr>
            <a:xfrm flipH="1" flipV="1">
              <a:off x="7540755" y="1508707"/>
              <a:ext cx="3045"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15" name="DRAM"/>
            <p:cNvSpPr/>
            <p:nvPr/>
          </p:nvSpPr>
          <p:spPr>
            <a:xfrm>
              <a:off x="7315200"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974588" y="1586386"/>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Oval 117"/>
            <p:cNvSpPr/>
            <p:nvPr/>
          </p:nvSpPr>
          <p:spPr>
            <a:xfrm>
              <a:off x="6483096" y="164428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Oval 118"/>
            <p:cNvSpPr/>
            <p:nvPr/>
          </p:nvSpPr>
          <p:spPr>
            <a:xfrm>
              <a:off x="6899140" y="1580761"/>
              <a:ext cx="393192" cy="39319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Oval 119"/>
            <p:cNvSpPr/>
            <p:nvPr/>
          </p:nvSpPr>
          <p:spPr>
            <a:xfrm>
              <a:off x="5041390" y="1547827"/>
              <a:ext cx="438912" cy="43891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5532116" y="1615844"/>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5978650" y="2494031"/>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6384034" y="2449118"/>
              <a:ext cx="502920" cy="50292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6940296" y="255487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7312153" y="2440304"/>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5555737" y="252763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6007314" y="2986703"/>
              <a:ext cx="341571" cy="3444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6431911" y="2961696"/>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6861047"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7365488" y="2974134"/>
              <a:ext cx="365760" cy="36576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6012937" y="343822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6403847"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318247"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5047104" y="296017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5452874" y="2858489"/>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5079492" y="3438220"/>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5504304" y="341356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5997835" y="2057496"/>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6509846" y="2123542"/>
              <a:ext cx="256616" cy="2507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6853928" y="2013637"/>
              <a:ext cx="512064" cy="51206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113019" y="2062597"/>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492493" y="2020308"/>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7360915" y="2050147"/>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353295" y="1608909"/>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6903716" y="3430505"/>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4974507" y="2383711"/>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2" name="Rectangle 111"/>
          <p:cNvSpPr/>
          <p:nvPr/>
        </p:nvSpPr>
        <p:spPr>
          <a:xfrm>
            <a:off x="4620511" y="1066800"/>
            <a:ext cx="3581400" cy="3962400"/>
          </a:xfrm>
          <a:prstGeom prst="rect">
            <a:avLst/>
          </a:prstGeom>
          <a:solidFill>
            <a:srgbClr val="C00000">
              <a:alpha val="5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mc:AlternateContent xmlns:mc="http://schemas.openxmlformats.org/markup-compatibility/2006" xmlns:a14="http://schemas.microsoft.com/office/drawing/2010/main">
        <mc:Choice Requires="a14">
          <p:sp>
            <p:nvSpPr>
              <p:cNvPr id="113" name="Title 1"/>
              <p:cNvSpPr txBox="1">
                <a:spLocks/>
              </p:cNvSpPr>
              <p:nvPr/>
            </p:nvSpPr>
            <p:spPr>
              <a:xfrm>
                <a:off x="-152400" y="152401"/>
                <a:ext cx="94488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Light"/>
                    <a:ea typeface="+mj-ea"/>
                    <a:cs typeface="+mj-cs"/>
                  </a:rPr>
                  <a:t>Charge Leakage  Temperature</a:t>
                </a:r>
              </a:p>
            </p:txBody>
          </p:sp>
        </mc:Choice>
        <mc:Fallback xmlns="">
          <p:sp>
            <p:nvSpPr>
              <p:cNvPr id="113" name="Title 1"/>
              <p:cNvSpPr txBox="1">
                <a:spLocks noRot="1" noChangeAspect="1" noMove="1" noResize="1" noEditPoints="1" noAdjustHandles="1" noChangeArrowheads="1" noChangeShapeType="1" noTextEdit="1"/>
              </p:cNvSpPr>
              <p:nvPr/>
            </p:nvSpPr>
            <p:spPr>
              <a:xfrm>
                <a:off x="-152400" y="152401"/>
                <a:ext cx="9448800" cy="761999"/>
              </a:xfrm>
              <a:prstGeom prst="rect">
                <a:avLst/>
              </a:prstGeom>
              <a:blipFill rotWithShape="1">
                <a:blip r:embed="rId3"/>
                <a:stretch>
                  <a:fillRect t="-24800" b="-20800"/>
                </a:stretch>
              </a:blipFill>
            </p:spPr>
            <p:txBody>
              <a:bodyPr/>
              <a:lstStyle/>
              <a:p>
                <a:r>
                  <a:rPr lang="en-US">
                    <a:noFill/>
                  </a:rPr>
                  <a:t> </a:t>
                </a:r>
              </a:p>
            </p:txBody>
          </p:sp>
        </mc:Fallback>
      </mc:AlternateContent>
      <p:sp>
        <p:nvSpPr>
          <p:cNvPr id="116" name="Punchline"/>
          <p:cNvSpPr txBox="1"/>
          <p:nvPr/>
        </p:nvSpPr>
        <p:spPr>
          <a:xfrm>
            <a:off x="1066800" y="1125267"/>
            <a:ext cx="3427981"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
                <a:cs typeface="+mn-cs"/>
              </a:rPr>
              <a:t>Room Temp.</a:t>
            </a:r>
          </a:p>
        </p:txBody>
      </p:sp>
      <p:sp>
        <p:nvSpPr>
          <p:cNvPr id="167" name="Punchline"/>
          <p:cNvSpPr txBox="1"/>
          <p:nvPr/>
        </p:nvSpPr>
        <p:spPr>
          <a:xfrm>
            <a:off x="4648200" y="1125267"/>
            <a:ext cx="3505199"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
                <a:cs typeface="+mn-cs"/>
              </a:rPr>
              <a:t>Hot Temp. (85°C)</a:t>
            </a:r>
          </a:p>
        </p:txBody>
      </p:sp>
      <p:sp>
        <p:nvSpPr>
          <p:cNvPr id="216" name="TextBox 215"/>
          <p:cNvSpPr txBox="1"/>
          <p:nvPr/>
        </p:nvSpPr>
        <p:spPr>
          <a:xfrm>
            <a:off x="942089" y="4953000"/>
            <a:ext cx="3660647"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Small Leakage</a:t>
            </a:r>
          </a:p>
        </p:txBody>
      </p:sp>
      <p:sp>
        <p:nvSpPr>
          <p:cNvPr id="217" name="TextBox 216"/>
          <p:cNvSpPr txBox="1"/>
          <p:nvPr/>
        </p:nvSpPr>
        <p:spPr>
          <a:xfrm>
            <a:off x="4494782" y="4953000"/>
            <a:ext cx="3810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Large Leakage</a:t>
            </a:r>
          </a:p>
        </p:txBody>
      </p:sp>
      <p:sp>
        <p:nvSpPr>
          <p:cNvPr id="218" name="Punchline"/>
          <p:cNvSpPr txBox="1"/>
          <p:nvPr/>
        </p:nvSpPr>
        <p:spPr>
          <a:xfrm>
            <a:off x="0" y="4876800"/>
            <a:ext cx="9144000" cy="1676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Cells store small charge at high 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and large charge at low 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sym typeface="Wingdings"/>
              </a:rPr>
              <a:t> Large variation in access latency</a:t>
            </a:r>
            <a:endParaRPr kumimoji="0" lang="en-US" sz="3600" b="0" i="1" u="none" strike="noStrike" kern="1200" cap="none" spc="0" normalizeH="0" baseline="0" noProof="0" dirty="0">
              <a:ln>
                <a:noFill/>
              </a:ln>
              <a:solidFill>
                <a:srgbClr val="000000"/>
              </a:solidFill>
              <a:effectLst/>
              <a:uLnTx/>
              <a:uFillTx/>
              <a:latin typeface="Calibri Light"/>
              <a:ea typeface=""/>
              <a:cs typeface="+mn-cs"/>
            </a:endParaRPr>
          </a:p>
        </p:txBody>
      </p:sp>
      <p:grpSp>
        <p:nvGrpSpPr>
          <p:cNvPr id="147" name="Group 146"/>
          <p:cNvGrpSpPr/>
          <p:nvPr/>
        </p:nvGrpSpPr>
        <p:grpSpPr>
          <a:xfrm>
            <a:off x="4964347" y="1716987"/>
            <a:ext cx="2822278" cy="2987093"/>
            <a:chOff x="4974507" y="1508707"/>
            <a:chExt cx="2822278" cy="2987093"/>
          </a:xfrm>
        </p:grpSpPr>
        <p:cxnSp>
          <p:nvCxnSpPr>
            <p:cNvPr id="148" name="Straight Connector 147"/>
            <p:cNvCxnSpPr/>
            <p:nvPr/>
          </p:nvCxnSpPr>
          <p:spPr>
            <a:xfrm flipH="1" flipV="1">
              <a:off x="5259324" y="1508707"/>
              <a:ext cx="152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49" name="DRAM"/>
            <p:cNvSpPr/>
            <p:nvPr/>
          </p:nvSpPr>
          <p:spPr>
            <a:xfrm>
              <a:off x="50322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0" name="Straight Connector 149"/>
            <p:cNvCxnSpPr/>
            <p:nvPr/>
          </p:nvCxnSpPr>
          <p:spPr>
            <a:xfrm flipV="1">
              <a:off x="57180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1" name="DRAM"/>
            <p:cNvSpPr/>
            <p:nvPr/>
          </p:nvSpPr>
          <p:spPr>
            <a:xfrm>
              <a:off x="54894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2" name="Straight Connector 151"/>
            <p:cNvCxnSpPr/>
            <p:nvPr/>
          </p:nvCxnSpPr>
          <p:spPr>
            <a:xfrm flipH="1" flipV="1">
              <a:off x="61752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3" name="DRAM"/>
            <p:cNvSpPr/>
            <p:nvPr/>
          </p:nvSpPr>
          <p:spPr>
            <a:xfrm>
              <a:off x="59496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4" name="Straight Connector 153"/>
            <p:cNvCxnSpPr/>
            <p:nvPr/>
          </p:nvCxnSpPr>
          <p:spPr>
            <a:xfrm flipH="1" flipV="1">
              <a:off x="66324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5" name="DRAM"/>
            <p:cNvSpPr/>
            <p:nvPr/>
          </p:nvSpPr>
          <p:spPr>
            <a:xfrm>
              <a:off x="64068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6" name="Straight Connector 155"/>
            <p:cNvCxnSpPr/>
            <p:nvPr/>
          </p:nvCxnSpPr>
          <p:spPr>
            <a:xfrm flipV="1">
              <a:off x="70896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7" name="DRAM"/>
            <p:cNvSpPr/>
            <p:nvPr/>
          </p:nvSpPr>
          <p:spPr>
            <a:xfrm>
              <a:off x="68610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8" name="Straight Connector 157"/>
            <p:cNvCxnSpPr/>
            <p:nvPr/>
          </p:nvCxnSpPr>
          <p:spPr>
            <a:xfrm flipH="1" flipV="1">
              <a:off x="7540755" y="1508707"/>
              <a:ext cx="3045"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9" name="DRAM"/>
            <p:cNvSpPr/>
            <p:nvPr/>
          </p:nvSpPr>
          <p:spPr>
            <a:xfrm>
              <a:off x="7315200"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74588" y="1586386"/>
              <a:ext cx="402336" cy="40233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6483096" y="1644288"/>
              <a:ext cx="292608" cy="292608"/>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6899140" y="1580761"/>
              <a:ext cx="393192" cy="39319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5041390" y="1547827"/>
              <a:ext cx="438912" cy="43891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532116" y="1615844"/>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978650" y="2494031"/>
              <a:ext cx="402336" cy="40233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6384034" y="2449118"/>
              <a:ext cx="502920" cy="50292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6940296" y="2554878"/>
              <a:ext cx="292608" cy="292608"/>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7312153" y="2440304"/>
              <a:ext cx="484632" cy="48463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555737" y="2527630"/>
              <a:ext cx="329184" cy="32918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6007314" y="2986703"/>
              <a:ext cx="341571" cy="344431"/>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6431911" y="2961696"/>
              <a:ext cx="411480" cy="41148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3" name="Oval 172"/>
            <p:cNvSpPr/>
            <p:nvPr/>
          </p:nvSpPr>
          <p:spPr>
            <a:xfrm>
              <a:off x="6861047" y="2930319"/>
              <a:ext cx="457200" cy="4572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4" name="Oval 173"/>
            <p:cNvSpPr/>
            <p:nvPr/>
          </p:nvSpPr>
          <p:spPr>
            <a:xfrm>
              <a:off x="7365488" y="2974134"/>
              <a:ext cx="365760" cy="36576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5" name="Oval 174"/>
            <p:cNvSpPr/>
            <p:nvPr/>
          </p:nvSpPr>
          <p:spPr>
            <a:xfrm>
              <a:off x="6012937" y="3438220"/>
              <a:ext cx="329184" cy="32918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6" name="Oval 175"/>
            <p:cNvSpPr/>
            <p:nvPr/>
          </p:nvSpPr>
          <p:spPr>
            <a:xfrm>
              <a:off x="6403847" y="3383709"/>
              <a:ext cx="457200" cy="4572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7" name="Oval 176"/>
            <p:cNvSpPr/>
            <p:nvPr/>
          </p:nvSpPr>
          <p:spPr>
            <a:xfrm>
              <a:off x="7318247" y="3381804"/>
              <a:ext cx="457200" cy="4572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8" name="Oval 177"/>
            <p:cNvSpPr/>
            <p:nvPr/>
          </p:nvSpPr>
          <p:spPr>
            <a:xfrm>
              <a:off x="5047104" y="2960173"/>
              <a:ext cx="411480" cy="41148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9" name="Oval 178"/>
            <p:cNvSpPr/>
            <p:nvPr/>
          </p:nvSpPr>
          <p:spPr>
            <a:xfrm>
              <a:off x="5452874" y="2858489"/>
              <a:ext cx="548640" cy="54864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0" name="Oval 179"/>
            <p:cNvSpPr/>
            <p:nvPr/>
          </p:nvSpPr>
          <p:spPr>
            <a:xfrm>
              <a:off x="5079492" y="3438220"/>
              <a:ext cx="356616" cy="35661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1" name="Oval 180"/>
            <p:cNvSpPr/>
            <p:nvPr/>
          </p:nvSpPr>
          <p:spPr>
            <a:xfrm>
              <a:off x="5504304" y="3413563"/>
              <a:ext cx="411480" cy="41148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2" name="Oval 181"/>
            <p:cNvSpPr/>
            <p:nvPr/>
          </p:nvSpPr>
          <p:spPr>
            <a:xfrm>
              <a:off x="5997835" y="2057496"/>
              <a:ext cx="356616" cy="35661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3" name="Oval 182"/>
            <p:cNvSpPr/>
            <p:nvPr/>
          </p:nvSpPr>
          <p:spPr>
            <a:xfrm>
              <a:off x="6509846" y="2123542"/>
              <a:ext cx="256616" cy="250731"/>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4" name="Oval 183"/>
            <p:cNvSpPr/>
            <p:nvPr/>
          </p:nvSpPr>
          <p:spPr>
            <a:xfrm>
              <a:off x="6853928" y="2013637"/>
              <a:ext cx="512064" cy="51206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5" name="Oval 184"/>
            <p:cNvSpPr/>
            <p:nvPr/>
          </p:nvSpPr>
          <p:spPr>
            <a:xfrm>
              <a:off x="5113019" y="2062597"/>
              <a:ext cx="292608" cy="292608"/>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6" name="Oval 185"/>
            <p:cNvSpPr/>
            <p:nvPr/>
          </p:nvSpPr>
          <p:spPr>
            <a:xfrm>
              <a:off x="5492493" y="2020308"/>
              <a:ext cx="484632" cy="48463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7" name="Oval 186"/>
            <p:cNvSpPr/>
            <p:nvPr/>
          </p:nvSpPr>
          <p:spPr>
            <a:xfrm>
              <a:off x="7360915" y="2050147"/>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8" name="Oval 187"/>
            <p:cNvSpPr/>
            <p:nvPr/>
          </p:nvSpPr>
          <p:spPr>
            <a:xfrm>
              <a:off x="7353295" y="1608909"/>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9" name="Oval 188"/>
            <p:cNvSpPr/>
            <p:nvPr/>
          </p:nvSpPr>
          <p:spPr>
            <a:xfrm>
              <a:off x="6903716" y="3430505"/>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90" name="Oval 189"/>
            <p:cNvSpPr/>
            <p:nvPr/>
          </p:nvSpPr>
          <p:spPr>
            <a:xfrm>
              <a:off x="4974507" y="2383711"/>
              <a:ext cx="548640" cy="54864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Tree>
    <p:extLst>
      <p:ext uri="{BB962C8B-B14F-4D97-AF65-F5344CB8AC3E}">
        <p14:creationId xmlns:p14="http://schemas.microsoft.com/office/powerpoint/2010/main" val="1972475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8">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216" grpId="0"/>
      <p:bldP spid="216" grpId="1"/>
      <p:bldP spid="217" grpId="0"/>
      <p:bldP spid="217"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81000" y="152401"/>
            <a:ext cx="8382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Light"/>
                <a:ea typeface="+mj-ea"/>
                <a:cs typeface="+mj-cs"/>
              </a:rPr>
              <a:t>DRAM Timing Parameters</a:t>
            </a:r>
          </a:p>
        </p:txBody>
      </p:sp>
      <p:sp>
        <p:nvSpPr>
          <p:cNvPr id="3" name="Content Placeholder 2"/>
          <p:cNvSpPr txBox="1">
            <a:spLocks/>
          </p:cNvSpPr>
          <p:nvPr/>
        </p:nvSpPr>
        <p:spPr>
          <a:xfrm>
            <a:off x="381000" y="1143000"/>
            <a:ext cx="8382000" cy="48768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CC0000"/>
                </a:solidFill>
                <a:effectLst/>
                <a:uLnTx/>
                <a:uFillTx/>
                <a:latin typeface="Calibri Light"/>
                <a:ea typeface="+mn-ea"/>
                <a:cs typeface="+mn-cs"/>
              </a:rPr>
              <a:t>DRAM timing parameters are dictated by </a:t>
            </a:r>
            <a:r>
              <a:rPr kumimoji="0" lang="en-US" sz="3600" b="1" i="1" u="none" strike="noStrike" kern="1200" cap="none" spc="0" normalizeH="0" baseline="0" noProof="0" dirty="0">
                <a:ln>
                  <a:noFill/>
                </a:ln>
                <a:solidFill>
                  <a:srgbClr val="CC0000"/>
                </a:solidFill>
                <a:effectLst/>
                <a:uLnTx/>
                <a:uFillTx/>
                <a:latin typeface="Calibri Light"/>
                <a:ea typeface="+mn-ea"/>
                <a:cs typeface="+mn-cs"/>
              </a:rPr>
              <a:t>the worst-case </a:t>
            </a:r>
          </a:p>
          <a:p>
            <a:pPr marL="914400" marR="0" lvl="1" indent="-457200" algn="l" defTabSz="914400" rtl="0" eaLnBrk="1" fontAlgn="auto" latinLnBrk="0" hangingPunct="1">
              <a:lnSpc>
                <a:spcPct val="100000"/>
              </a:lnSpc>
              <a:spcBef>
                <a:spcPts val="10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The smallest cell with the smallest charge </a:t>
            </a:r>
            <a:r>
              <a:rPr kumimoji="0" lang="en-US" sz="3200" b="1" i="0" u="sng" strike="noStrike" kern="1200" cap="none" spc="0" normalizeH="0" baseline="0" noProof="0" dirty="0">
                <a:ln>
                  <a:noFill/>
                </a:ln>
                <a:solidFill>
                  <a:prstClr val="black"/>
                </a:solidFill>
                <a:effectLst/>
                <a:uLnTx/>
                <a:uFillTx/>
                <a:latin typeface="Calibri Light"/>
                <a:ea typeface="+mn-ea"/>
                <a:cs typeface="+mn-cs"/>
              </a:rPr>
              <a:t>in all DRAM products</a:t>
            </a:r>
            <a:endParaRPr kumimoji="0" lang="en-US" sz="3200" b="1" i="0" u="sng" strike="noStrike" kern="1200" cap="none" spc="0" normalizeH="0" baseline="0" noProof="0" dirty="0">
              <a:ln>
                <a:noFill/>
              </a:ln>
              <a:solidFill>
                <a:srgbClr val="000000"/>
              </a:solidFill>
              <a:effectLst/>
              <a:uLnTx/>
              <a:uFillTx/>
              <a:latin typeface="Calibri Light"/>
              <a:ea typeface="+mn-ea"/>
              <a:cs typeface="+mn-cs"/>
            </a:endParaRPr>
          </a:p>
          <a:p>
            <a:pPr marL="914400" marR="0" lvl="1" indent="-457200" algn="l" defTabSz="914400" rtl="0" eaLnBrk="1" fontAlgn="auto" latinLnBrk="0" hangingPunct="1">
              <a:lnSpc>
                <a:spcPct val="100000"/>
              </a:lnSpc>
              <a:spcBef>
                <a:spcPts val="10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Operating at </a:t>
            </a:r>
            <a:r>
              <a:rPr kumimoji="0" lang="en-US" sz="3200" b="1" i="0" u="sng" strike="noStrike" kern="1200" cap="none" spc="0" normalizeH="0" baseline="0" noProof="0" dirty="0">
                <a:ln>
                  <a:noFill/>
                </a:ln>
                <a:solidFill>
                  <a:srgbClr val="000000"/>
                </a:solidFill>
                <a:effectLst/>
                <a:uLnTx/>
                <a:uFillTx/>
                <a:latin typeface="Calibri Light"/>
                <a:ea typeface="+mn-ea"/>
                <a:cs typeface="+mn-cs"/>
              </a:rPr>
              <a:t>the highest temperature</a:t>
            </a:r>
          </a:p>
          <a:p>
            <a:pPr marL="914400" marR="0" lvl="1" indent="-457200" algn="l" defTabSz="914400" rtl="0" eaLnBrk="1" fontAlgn="auto" latinLnBrk="0" hangingPunct="1">
              <a:lnSpc>
                <a:spcPct val="100000"/>
              </a:lnSpc>
              <a:spcBef>
                <a:spcPts val="1000"/>
              </a:spcBef>
              <a:spcAft>
                <a:spcPts val="0"/>
              </a:spcAft>
              <a:buClrTx/>
              <a:buSzTx/>
              <a:buFont typeface="Calibri Light" panose="020F0302020204030204" pitchFamily="34" charset="0"/>
              <a:buChar char="–"/>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srgbClr val="CC0000"/>
                </a:solidFill>
                <a:effectLst/>
                <a:uLnTx/>
                <a:uFillTx/>
                <a:latin typeface="Calibri Light"/>
                <a:ea typeface="+mn-ea"/>
                <a:cs typeface="+mn-cs"/>
              </a:rPr>
              <a:t>Large timing margin for the common-case</a:t>
            </a:r>
          </a:p>
        </p:txBody>
      </p:sp>
    </p:spTree>
    <p:extLst>
      <p:ext uri="{BB962C8B-B14F-4D97-AF65-F5344CB8AC3E}">
        <p14:creationId xmlns:p14="http://schemas.microsoft.com/office/powerpoint/2010/main" val="74472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Adaptive-Latency DRAM </a:t>
            </a:r>
            <a:r>
              <a:rPr lang="en-US" sz="3200" b="1" dirty="0"/>
              <a:t>[HPCA 2015] </a:t>
            </a:r>
          </a:p>
        </p:txBody>
      </p:sp>
      <p:sp>
        <p:nvSpPr>
          <p:cNvPr id="3" name="Content Placeholder 2"/>
          <p:cNvSpPr>
            <a:spLocks noGrp="1"/>
          </p:cNvSpPr>
          <p:nvPr>
            <p:ph idx="1"/>
          </p:nvPr>
        </p:nvSpPr>
        <p:spPr>
          <a:xfrm>
            <a:off x="228600" y="1196752"/>
            <a:ext cx="8610600" cy="5051648"/>
          </a:xfrm>
        </p:spPr>
        <p:txBody>
          <a:bodyPr/>
          <a:lstStyle/>
          <a:p>
            <a:r>
              <a:rPr lang="en-US" dirty="0"/>
              <a:t>Idea: </a:t>
            </a:r>
            <a:r>
              <a:rPr lang="en-US" dirty="0">
                <a:solidFill>
                  <a:srgbClr val="0000FF"/>
                </a:solidFill>
              </a:rPr>
              <a:t>Optimize DRAM timing for the common case</a:t>
            </a:r>
          </a:p>
          <a:p>
            <a:pPr lvl="1"/>
            <a:r>
              <a:rPr lang="en-US" dirty="0">
                <a:solidFill>
                  <a:srgbClr val="0000FF"/>
                </a:solidFill>
              </a:rPr>
              <a:t>Current temperature</a:t>
            </a:r>
          </a:p>
          <a:p>
            <a:pPr lvl="1"/>
            <a:r>
              <a:rPr lang="en-US" dirty="0">
                <a:solidFill>
                  <a:srgbClr val="0000FF"/>
                </a:solidFill>
              </a:rPr>
              <a:t>Current DRAM module</a:t>
            </a:r>
          </a:p>
          <a:p>
            <a:pPr lvl="1"/>
            <a:endParaRPr lang="en-US" dirty="0">
              <a:solidFill>
                <a:srgbClr val="0000FF"/>
              </a:solidFill>
            </a:endParaRPr>
          </a:p>
          <a:p>
            <a:r>
              <a:rPr lang="en-US" dirty="0"/>
              <a:t>Why would this reduce latency?</a:t>
            </a:r>
          </a:p>
          <a:p>
            <a:pPr lvl="1"/>
            <a:endParaRPr lang="en-US" dirty="0"/>
          </a:p>
          <a:p>
            <a:pPr lvl="1"/>
            <a:r>
              <a:rPr lang="en-US" dirty="0"/>
              <a:t>A DRAM cell can store much more charge in the common case (low temperature, strong cell) than in the worst case</a:t>
            </a:r>
          </a:p>
          <a:p>
            <a:pPr lvl="1"/>
            <a:endParaRPr lang="en-US" dirty="0">
              <a:sym typeface="Wingdings"/>
            </a:endParaRPr>
          </a:p>
          <a:p>
            <a:pPr lvl="1"/>
            <a:r>
              <a:rPr lang="en-US" dirty="0">
                <a:sym typeface="Wingdings"/>
              </a:rPr>
              <a:t>More charge in a DRAM cell</a:t>
            </a:r>
          </a:p>
          <a:p>
            <a:pPr marL="344487" lvl="1" indent="0">
              <a:buNone/>
            </a:pPr>
            <a:r>
              <a:rPr lang="en-US" dirty="0">
                <a:sym typeface="Wingdings"/>
              </a:rPr>
              <a:t>     Faster sensing, charge restoration, </a:t>
            </a:r>
            <a:r>
              <a:rPr lang="en-US" dirty="0" err="1">
                <a:sym typeface="Wingdings"/>
              </a:rPr>
              <a:t>precharging</a:t>
            </a:r>
            <a:endParaRPr lang="en-US" dirty="0"/>
          </a:p>
          <a:p>
            <a:pPr marL="344487" lvl="1" indent="0">
              <a:buNone/>
            </a:pPr>
            <a:r>
              <a:rPr lang="en-US" dirty="0">
                <a:sym typeface="Wingdings"/>
              </a:rPr>
              <a:t>     Faster access (read, write, refresh, …)</a:t>
            </a:r>
          </a:p>
          <a:p>
            <a:pPr marL="344487" lvl="1" indent="0">
              <a:buNone/>
            </a:pPr>
            <a:endParaRPr lang="en-US" dirty="0">
              <a:sym typeface="Wingdings"/>
            </a:endParaRPr>
          </a:p>
          <a:p>
            <a:pPr marL="344487" lvl="1" indent="0">
              <a:buNone/>
            </a:pPr>
            <a:endParaRPr lang="en-US" dirty="0"/>
          </a:p>
        </p:txBody>
      </p:sp>
      <p:sp>
        <p:nvSpPr>
          <p:cNvPr id="5" name="Rectangle 4"/>
          <p:cNvSpPr/>
          <p:nvPr/>
        </p:nvSpPr>
        <p:spPr>
          <a:xfrm>
            <a:off x="1403648" y="6474023"/>
            <a:ext cx="774035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
                <a:cs typeface="+mn-cs"/>
              </a:rPr>
              <a:t>Lee+, “</a:t>
            </a:r>
            <a:r>
              <a:rPr kumimoji="0" lang="en-US" sz="1400" b="0" i="0" u="none" strike="noStrike" kern="1200" cap="none" spc="0" normalizeH="0" baseline="0" noProof="0" dirty="0">
                <a:ln>
                  <a:noFill/>
                </a:ln>
                <a:solidFill>
                  <a:srgbClr val="0000FF"/>
                </a:solidFill>
                <a:effectLst/>
                <a:uLnTx/>
                <a:uFillTx/>
                <a:latin typeface="Tahoma"/>
                <a:ea typeface=""/>
                <a:cs typeface="+mn-cs"/>
              </a:rPr>
              <a:t>Adaptive-Latency DRAM: Optimizing DRAM Timing for the Common-Case</a:t>
            </a:r>
            <a:r>
              <a:rPr kumimoji="0" lang="en-US" sz="1400" b="0" i="0" u="none" strike="noStrike" kern="1200" cap="none" spc="0" normalizeH="0" baseline="0" noProof="0" dirty="0">
                <a:ln>
                  <a:noFill/>
                </a:ln>
                <a:solidFill>
                  <a:srgbClr val="000000"/>
                </a:solidFill>
                <a:effectLst/>
                <a:uLnTx/>
                <a:uFillTx/>
                <a:latin typeface="Tahoma"/>
                <a:ea typeface=""/>
                <a:cs typeface="+mn-cs"/>
              </a:rPr>
              <a:t>,” HPCA 2015.</a:t>
            </a:r>
          </a:p>
        </p:txBody>
      </p:sp>
    </p:spTree>
    <p:extLst>
      <p:ext uri="{BB962C8B-B14F-4D97-AF65-F5344CB8AC3E}">
        <p14:creationId xmlns:p14="http://schemas.microsoft.com/office/powerpoint/2010/main" val="307048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7953" y="66419"/>
            <a:ext cx="83820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Extra Charge </a:t>
            </a:r>
            <a:r>
              <a:rPr kumimoji="0" lang="en-US" sz="4000" b="0" i="0" u="none" strike="noStrike" kern="1200" cap="none" spc="0" normalizeH="0" baseline="0" noProof="0" dirty="0">
                <a:ln>
                  <a:noFill/>
                </a:ln>
                <a:solidFill>
                  <a:prstClr val="black"/>
                </a:solidFill>
                <a:effectLst/>
                <a:uLnTx/>
                <a:uFillTx/>
                <a:latin typeface="Calibri"/>
                <a:ea typeface="+mj-ea"/>
                <a:cs typeface="+mj-cs"/>
                <a:sym typeface="Wingdings"/>
              </a:rPr>
              <a:t> Reduced Latency</a:t>
            </a:r>
            <a:endParaRPr kumimoji="0" lang="en-US" sz="4000" b="0" i="0" u="none" strike="noStrike" kern="1200" cap="none" spc="0" normalizeH="0" baseline="0" noProof="0" dirty="0">
              <a:ln>
                <a:noFill/>
              </a:ln>
              <a:solidFill>
                <a:prstClr val="black"/>
              </a:solidFill>
              <a:effectLst/>
              <a:uLnTx/>
              <a:uFillTx/>
              <a:latin typeface="Calibri"/>
              <a:ea typeface="+mj-ea"/>
              <a:cs typeface="+mj-cs"/>
            </a:endParaRPr>
          </a:p>
        </p:txBody>
      </p:sp>
      <p:sp>
        <p:nvSpPr>
          <p:cNvPr id="82" name="TextBox 81"/>
          <p:cNvSpPr txBox="1"/>
          <p:nvPr/>
        </p:nvSpPr>
        <p:spPr>
          <a:xfrm>
            <a:off x="268227" y="1066800"/>
            <a:ext cx="88757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1. Sensing</a:t>
            </a:r>
          </a:p>
        </p:txBody>
      </p:sp>
      <p:sp>
        <p:nvSpPr>
          <p:cNvPr id="83" name="TextBox 82"/>
          <p:cNvSpPr txBox="1"/>
          <p:nvPr/>
        </p:nvSpPr>
        <p:spPr>
          <a:xfrm>
            <a:off x="304800" y="27432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2. Restore</a:t>
            </a:r>
          </a:p>
        </p:txBody>
      </p:sp>
      <p:sp>
        <p:nvSpPr>
          <p:cNvPr id="84" name="TextBox 83"/>
          <p:cNvSpPr txBox="1"/>
          <p:nvPr/>
        </p:nvSpPr>
        <p:spPr>
          <a:xfrm>
            <a:off x="344427" y="43434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3. </a:t>
            </a:r>
            <a:r>
              <a:rPr kumimoji="0" lang="en-US" sz="3600" b="1" i="0" u="none" strike="noStrike" kern="1200" cap="none" spc="0" normalizeH="0" baseline="0" noProof="0" dirty="0" err="1">
                <a:ln>
                  <a:noFill/>
                </a:ln>
                <a:solidFill>
                  <a:srgbClr val="000000"/>
                </a:solidFill>
                <a:effectLst/>
                <a:uLnTx/>
                <a:uFillTx/>
                <a:latin typeface="Calibri Light"/>
                <a:ea typeface=""/>
                <a:cs typeface="+mn-cs"/>
              </a:rPr>
              <a:t>Precharge</a:t>
            </a:r>
            <a:endParaRPr kumimoji="0" lang="en-US" sz="3600" b="1" i="0" u="none" strike="noStrike" kern="1200" cap="none" spc="0" normalizeH="0" baseline="0" noProof="0" dirty="0">
              <a:ln>
                <a:noFill/>
              </a:ln>
              <a:solidFill>
                <a:srgbClr val="000000"/>
              </a:solidFill>
              <a:effectLst/>
              <a:uLnTx/>
              <a:uFillTx/>
              <a:latin typeface="Calibri Light"/>
              <a:ea typeface=""/>
              <a:cs typeface="+mn-cs"/>
            </a:endParaRPr>
          </a:p>
        </p:txBody>
      </p:sp>
      <p:sp>
        <p:nvSpPr>
          <p:cNvPr id="72" name="TextBox 71"/>
          <p:cNvSpPr txBox="1"/>
          <p:nvPr/>
        </p:nvSpPr>
        <p:spPr>
          <a:xfrm>
            <a:off x="838200" y="1676400"/>
            <a:ext cx="8305800" cy="8382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Sense </a:t>
            </a:r>
            <a:r>
              <a:rPr kumimoji="0" lang="en-US" sz="3200" b="1" i="0" u="none" strike="noStrike" kern="1200" cap="none" spc="0" normalizeH="0" baseline="0" noProof="0" dirty="0">
                <a:ln>
                  <a:noFill/>
                </a:ln>
                <a:solidFill>
                  <a:srgbClr val="000000"/>
                </a:solidFill>
                <a:effectLst/>
                <a:uLnTx/>
                <a:uFillTx/>
                <a:latin typeface="Calibri Light"/>
                <a:ea typeface=""/>
                <a:cs typeface="+mn-cs"/>
              </a:rPr>
              <a:t>cells with extra charge </a:t>
            </a:r>
            <a:r>
              <a:rPr kumimoji="0" lang="en-US" sz="3200" b="0" i="0" u="none" strike="noStrike" kern="1200" cap="none" spc="0" normalizeH="0" baseline="0" noProof="0" dirty="0">
                <a:ln>
                  <a:noFill/>
                </a:ln>
                <a:solidFill>
                  <a:srgbClr val="000000"/>
                </a:solidFill>
                <a:effectLst/>
                <a:uLnTx/>
                <a:uFillTx/>
                <a:latin typeface="Calibri Light"/>
                <a:ea typeface=""/>
                <a:cs typeface="+mn-cs"/>
              </a:rPr>
              <a:t>faster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Lower sensing latency</a:t>
            </a:r>
            <a:endParaRPr kumimoji="0" lang="en-US" sz="3200" b="1" i="0" u="none" strike="noStrike" kern="1200" cap="none" spc="0" normalizeH="0" baseline="0" noProof="0" dirty="0">
              <a:ln>
                <a:noFill/>
              </a:ln>
              <a:solidFill>
                <a:srgbClr val="0000FF"/>
              </a:solidFill>
              <a:effectLst/>
              <a:uLnTx/>
              <a:uFillTx/>
              <a:latin typeface="Calibri Light"/>
              <a:ea typeface=""/>
              <a:cs typeface="+mn-cs"/>
            </a:endParaRPr>
          </a:p>
        </p:txBody>
      </p:sp>
      <p:sp>
        <p:nvSpPr>
          <p:cNvPr id="73" name="TextBox 72"/>
          <p:cNvSpPr txBox="1"/>
          <p:nvPr/>
        </p:nvSpPr>
        <p:spPr>
          <a:xfrm>
            <a:off x="838200" y="3200400"/>
            <a:ext cx="8305800" cy="10668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No need to fully restore </a:t>
            </a:r>
            <a:r>
              <a:rPr kumimoji="0" lang="en-US" sz="3200" b="1" i="0" u="none" strike="noStrike" kern="1200" cap="none" spc="0" normalizeH="0" baseline="0" noProof="0" dirty="0">
                <a:ln>
                  <a:noFill/>
                </a:ln>
                <a:solidFill>
                  <a:srgbClr val="000000"/>
                </a:solidFill>
                <a:effectLst/>
                <a:uLnTx/>
                <a:uFillTx/>
                <a:latin typeface="Calibri Light"/>
                <a:ea typeface=""/>
                <a:cs typeface="+mn-cs"/>
              </a:rPr>
              <a:t>cells with extra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Lower restoration latency</a:t>
            </a:r>
            <a:endParaRPr kumimoji="0" lang="en-US" sz="3200" b="1" i="0" u="none" strike="noStrike" kern="1200" cap="none" spc="0" normalizeH="0" baseline="0" noProof="0" dirty="0">
              <a:ln>
                <a:noFill/>
              </a:ln>
              <a:solidFill>
                <a:srgbClr val="0000FF"/>
              </a:solidFill>
              <a:effectLst/>
              <a:uLnTx/>
              <a:uFillTx/>
              <a:latin typeface="Calibri Light"/>
              <a:ea typeface=""/>
              <a:cs typeface="+mn-cs"/>
            </a:endParaRPr>
          </a:p>
        </p:txBody>
      </p:sp>
      <p:sp>
        <p:nvSpPr>
          <p:cNvPr id="74" name="TextBox 73"/>
          <p:cNvSpPr txBox="1"/>
          <p:nvPr/>
        </p:nvSpPr>
        <p:spPr>
          <a:xfrm>
            <a:off x="838200" y="4876800"/>
            <a:ext cx="8305800" cy="1371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No need to fully </a:t>
            </a:r>
            <a:r>
              <a:rPr kumimoji="0" lang="en-US" sz="3200" b="0" i="0" u="none" strike="noStrike" kern="1200" cap="none" spc="0" normalizeH="0" baseline="0" noProof="0" dirty="0" err="1">
                <a:ln>
                  <a:noFill/>
                </a:ln>
                <a:solidFill>
                  <a:srgbClr val="000000"/>
                </a:solidFill>
                <a:effectLst/>
                <a:uLnTx/>
                <a:uFillTx/>
                <a:latin typeface="Calibri Light"/>
                <a:ea typeface=""/>
                <a:cs typeface="+mn-cs"/>
              </a:rPr>
              <a:t>precharge</a:t>
            </a:r>
            <a:r>
              <a:rPr kumimoji="0" lang="en-US" sz="3200" b="0" i="0" u="none" strike="noStrike" kern="1200" cap="none" spc="0" normalizeH="0" baseline="0" noProof="0" dirty="0">
                <a:ln>
                  <a:noFill/>
                </a:ln>
                <a:solidFill>
                  <a:srgbClr val="000000"/>
                </a:solidFill>
                <a:effectLst/>
                <a:uLnTx/>
                <a:uFillTx/>
                <a:latin typeface="Calibri Light"/>
                <a:ea typeface=""/>
                <a:cs typeface="+mn-cs"/>
              </a:rPr>
              <a:t> </a:t>
            </a:r>
            <a:r>
              <a:rPr kumimoji="0" lang="en-US" sz="3200" b="0" i="0" u="none" strike="noStrike" kern="1200" cap="none" spc="0" normalizeH="0" baseline="0" noProof="0" dirty="0" err="1">
                <a:ln>
                  <a:noFill/>
                </a:ln>
                <a:solidFill>
                  <a:srgbClr val="000000"/>
                </a:solidFill>
                <a:effectLst/>
                <a:uLnTx/>
                <a:uFillTx/>
                <a:latin typeface="Calibri Light"/>
                <a:ea typeface=""/>
                <a:cs typeface="+mn-cs"/>
              </a:rPr>
              <a:t>bitlines</a:t>
            </a:r>
            <a:r>
              <a:rPr kumimoji="0" lang="en-US" sz="3200" b="0" i="0" u="none" strike="noStrike" kern="1200" cap="none" spc="0" normalizeH="0" baseline="0" noProof="0" dirty="0">
                <a:ln>
                  <a:noFill/>
                </a:ln>
                <a:solidFill>
                  <a:srgbClr val="000000"/>
                </a:solidFill>
                <a:effectLst/>
                <a:uLnTx/>
                <a:uFillTx/>
                <a:latin typeface="Calibri Light"/>
                <a:ea typeface=""/>
                <a:cs typeface="+mn-cs"/>
              </a:rPr>
              <a:t> for </a:t>
            </a:r>
            <a:r>
              <a:rPr kumimoji="0" lang="en-US" sz="3200" b="1" i="0" u="none" strike="noStrike" kern="1200" cap="none" spc="0" normalizeH="0" baseline="0" noProof="0" dirty="0">
                <a:ln>
                  <a:noFill/>
                </a:ln>
                <a:solidFill>
                  <a:srgbClr val="000000"/>
                </a:solidFill>
                <a:effectLst/>
                <a:uLnTx/>
                <a:uFillTx/>
                <a:latin typeface="Calibri Light"/>
                <a:ea typeface=""/>
                <a:cs typeface="+mn-cs"/>
              </a:rPr>
              <a:t>cells with extra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Lower </a:t>
            </a:r>
            <a:r>
              <a:rPr kumimoji="0" lang="en-US" sz="3200" b="1" i="0" u="none" strike="noStrike" kern="1200" cap="none" spc="0" normalizeH="0" baseline="0" noProof="0" dirty="0" err="1">
                <a:ln>
                  <a:noFill/>
                </a:ln>
                <a:solidFill>
                  <a:srgbClr val="0000FF"/>
                </a:solidFill>
                <a:effectLst/>
                <a:uLnTx/>
                <a:uFillTx/>
                <a:latin typeface="Calibri Light"/>
                <a:ea typeface=""/>
                <a:cs typeface="+mn-cs"/>
                <a:sym typeface="Wingdings"/>
              </a:rPr>
              <a:t>precharge</a:t>
            </a: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latency</a:t>
            </a:r>
            <a:endParaRPr kumimoji="0" lang="en-US" sz="3200" b="1" i="0" u="none" strike="noStrike" kern="1200" cap="none" spc="0" normalizeH="0" baseline="0" noProof="0" dirty="0">
              <a:ln>
                <a:noFill/>
              </a:ln>
              <a:solidFill>
                <a:srgbClr val="0000FF"/>
              </a:solidFill>
              <a:effectLst/>
              <a:uLnTx/>
              <a:uFillTx/>
              <a:latin typeface="Calibri Light"/>
              <a:ea typeface=""/>
              <a:cs typeface="+mn-cs"/>
            </a:endParaRPr>
          </a:p>
        </p:txBody>
      </p:sp>
    </p:spTree>
    <p:extLst>
      <p:ext uri="{BB962C8B-B14F-4D97-AF65-F5344CB8AC3E}">
        <p14:creationId xmlns:p14="http://schemas.microsoft.com/office/powerpoint/2010/main" val="748837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6" name="Rectangle 5"/>
          <p:cNvSpPr/>
          <p:nvPr/>
        </p:nvSpPr>
        <p:spPr>
          <a:xfrm>
            <a:off x="1979712" y="6300608"/>
            <a:ext cx="6696744" cy="584776"/>
          </a:xfrm>
          <a:prstGeom prst="rect">
            <a:avLst/>
          </a:prstGeom>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Arial" charset="0"/>
                <a:ea typeface="ＭＳ Ｐゴシック" charset="-128"/>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3608664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63830005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50985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24532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228600" y="838200"/>
            <a:ext cx="3581400" cy="4419600"/>
          </a:xfrm>
          <a:prstGeom prst="rect">
            <a:avLst/>
          </a:prstGeom>
          <a:solidFill>
            <a:schemeClr val="accent1">
              <a:alpha val="50000"/>
            </a:scheme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Punchline"/>
          <p:cNvSpPr txBox="1"/>
          <p:nvPr/>
        </p:nvSpPr>
        <p:spPr>
          <a:xfrm>
            <a:off x="152400" y="838201"/>
            <a:ext cx="3733800" cy="1143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Typical DIMM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Low Temperature</a:t>
            </a:r>
          </a:p>
        </p:txBody>
      </p:sp>
      <p:sp>
        <p:nvSpPr>
          <p:cNvPr id="6" name="Title 1"/>
          <p:cNvSpPr txBox="1">
            <a:spLocks/>
          </p:cNvSpPr>
          <p:nvPr/>
        </p:nvSpPr>
        <p:spPr>
          <a:xfrm>
            <a:off x="0" y="66419"/>
            <a:ext cx="91440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a:ea typeface="+mj-ea"/>
                <a:cs typeface="+mj-cs"/>
              </a:rPr>
              <a:t>Observation 1. Faster Sensing</a:t>
            </a:r>
          </a:p>
        </p:txBody>
      </p:sp>
      <p:grpSp>
        <p:nvGrpSpPr>
          <p:cNvPr id="7" name="Group 6"/>
          <p:cNvGrpSpPr/>
          <p:nvPr/>
        </p:nvGrpSpPr>
        <p:grpSpPr>
          <a:xfrm>
            <a:off x="685799" y="2514951"/>
            <a:ext cx="2743200" cy="459105"/>
            <a:chOff x="4724400" y="2590800"/>
            <a:chExt cx="2743200" cy="459105"/>
          </a:xfrm>
          <a:solidFill>
            <a:schemeClr val="bg1"/>
          </a:solidFill>
        </p:grpSpPr>
        <p:sp>
          <p:nvSpPr>
            <p:cNvPr id="8" name="Oval 7"/>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p:cNvGrpSpPr/>
          <p:nvPr/>
        </p:nvGrpSpPr>
        <p:grpSpPr>
          <a:xfrm>
            <a:off x="688846" y="1981200"/>
            <a:ext cx="2740153" cy="3019157"/>
            <a:chOff x="4572000" y="1981200"/>
            <a:chExt cx="2740153" cy="3019157"/>
          </a:xfrm>
          <a:solidFill>
            <a:schemeClr val="tx1">
              <a:lumMod val="65000"/>
              <a:lumOff val="35000"/>
            </a:schemeClr>
          </a:solidFill>
        </p:grpSpPr>
        <p:cxnSp>
          <p:nvCxnSpPr>
            <p:cNvPr id="15" name="Straight Connector 14"/>
            <p:cNvCxnSpPr/>
            <p:nvPr/>
          </p:nvCxnSpPr>
          <p:spPr>
            <a:xfrm flipV="1">
              <a:off x="48006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6" name="DRAM"/>
            <p:cNvSpPr/>
            <p:nvPr/>
          </p:nvSpPr>
          <p:spPr>
            <a:xfrm>
              <a:off x="45720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7" name="Straight Connector 16"/>
            <p:cNvCxnSpPr/>
            <p:nvPr/>
          </p:nvCxnSpPr>
          <p:spPr>
            <a:xfrm flipV="1">
              <a:off x="52578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8" name="DRAM"/>
            <p:cNvSpPr/>
            <p:nvPr/>
          </p:nvSpPr>
          <p:spPr>
            <a:xfrm>
              <a:off x="50292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9" name="Straight Connector 18"/>
            <p:cNvCxnSpPr/>
            <p:nvPr/>
          </p:nvCxnSpPr>
          <p:spPr>
            <a:xfrm flipH="1" flipV="1">
              <a:off x="57150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0" name="DRAM"/>
            <p:cNvSpPr/>
            <p:nvPr/>
          </p:nvSpPr>
          <p:spPr>
            <a:xfrm>
              <a:off x="54894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1" name="Straight Connector 20"/>
            <p:cNvCxnSpPr/>
            <p:nvPr/>
          </p:nvCxnSpPr>
          <p:spPr>
            <a:xfrm flipH="1" flipV="1">
              <a:off x="61722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2" name="DRAM"/>
            <p:cNvSpPr/>
            <p:nvPr/>
          </p:nvSpPr>
          <p:spPr>
            <a:xfrm>
              <a:off x="59466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3" name="Straight Connector 22"/>
            <p:cNvCxnSpPr/>
            <p:nvPr/>
          </p:nvCxnSpPr>
          <p:spPr>
            <a:xfrm flipV="1">
              <a:off x="66294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4" name="DRAM"/>
            <p:cNvSpPr/>
            <p:nvPr/>
          </p:nvSpPr>
          <p:spPr>
            <a:xfrm>
              <a:off x="64008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5" name="Straight Connector 24"/>
            <p:cNvCxnSpPr/>
            <p:nvPr/>
          </p:nvCxnSpPr>
          <p:spPr>
            <a:xfrm flipV="1">
              <a:off x="7083553" y="1981200"/>
              <a:ext cx="3047"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6" name="DRAM"/>
            <p:cNvSpPr/>
            <p:nvPr/>
          </p:nvSpPr>
          <p:spPr>
            <a:xfrm>
              <a:off x="6854953"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85" name="Group 84"/>
          <p:cNvGrpSpPr/>
          <p:nvPr/>
        </p:nvGrpSpPr>
        <p:grpSpPr>
          <a:xfrm>
            <a:off x="688846" y="2067086"/>
            <a:ext cx="2743200" cy="459105"/>
            <a:chOff x="1066800" y="2067086"/>
            <a:chExt cx="2743200" cy="459105"/>
          </a:xfrm>
        </p:grpSpPr>
        <p:sp>
          <p:nvSpPr>
            <p:cNvPr id="29" name="Oval 28"/>
            <p:cNvSpPr/>
            <p:nvPr/>
          </p:nvSpPr>
          <p:spPr>
            <a:xfrm>
              <a:off x="19812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0" name="Oval 29"/>
            <p:cNvSpPr/>
            <p:nvPr/>
          </p:nvSpPr>
          <p:spPr>
            <a:xfrm>
              <a:off x="24384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28956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3352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1066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15240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0" name="Group 39"/>
          <p:cNvGrpSpPr/>
          <p:nvPr/>
        </p:nvGrpSpPr>
        <p:grpSpPr>
          <a:xfrm>
            <a:off x="688846" y="2977676"/>
            <a:ext cx="2743200" cy="1367790"/>
            <a:chOff x="4572000" y="2977676"/>
            <a:chExt cx="2743200" cy="1367790"/>
          </a:xfrm>
          <a:solidFill>
            <a:schemeClr val="accent6">
              <a:lumMod val="75000"/>
            </a:schemeClr>
          </a:solidFill>
        </p:grpSpPr>
        <p:sp>
          <p:nvSpPr>
            <p:cNvPr id="41" name="Oval 40"/>
            <p:cNvSpPr/>
            <p:nvPr/>
          </p:nvSpPr>
          <p:spPr>
            <a:xfrm>
              <a:off x="54864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59436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3" name="Oval 42"/>
            <p:cNvSpPr/>
            <p:nvPr/>
          </p:nvSpPr>
          <p:spPr>
            <a:xfrm>
              <a:off x="64008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Oval 43"/>
            <p:cNvSpPr/>
            <p:nvPr/>
          </p:nvSpPr>
          <p:spPr>
            <a:xfrm>
              <a:off x="6858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4572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50292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54864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59436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64008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6858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4864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59436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64008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6858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4572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6" name="Oval 55"/>
            <p:cNvSpPr/>
            <p:nvPr/>
          </p:nvSpPr>
          <p:spPr>
            <a:xfrm>
              <a:off x="50292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7" name="Oval 56"/>
            <p:cNvSpPr/>
            <p:nvPr/>
          </p:nvSpPr>
          <p:spPr>
            <a:xfrm>
              <a:off x="4572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8" name="Oval 57"/>
            <p:cNvSpPr/>
            <p:nvPr/>
          </p:nvSpPr>
          <p:spPr>
            <a:xfrm>
              <a:off x="50292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59" name="Group 58"/>
          <p:cNvGrpSpPr/>
          <p:nvPr/>
        </p:nvGrpSpPr>
        <p:grpSpPr>
          <a:xfrm>
            <a:off x="697229" y="2526381"/>
            <a:ext cx="2724912" cy="440817"/>
            <a:chOff x="4583430" y="2539526"/>
            <a:chExt cx="2724912" cy="440817"/>
          </a:xfrm>
        </p:grpSpPr>
        <p:sp>
          <p:nvSpPr>
            <p:cNvPr id="60" name="Oval 59"/>
            <p:cNvSpPr/>
            <p:nvPr/>
          </p:nvSpPr>
          <p:spPr>
            <a:xfrm>
              <a:off x="54978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59550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Oval 61"/>
            <p:cNvSpPr/>
            <p:nvPr/>
          </p:nvSpPr>
          <p:spPr>
            <a:xfrm>
              <a:off x="64122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Oval 62"/>
            <p:cNvSpPr/>
            <p:nvPr/>
          </p:nvSpPr>
          <p:spPr>
            <a:xfrm>
              <a:off x="6869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4583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Oval 64"/>
            <p:cNvSpPr/>
            <p:nvPr/>
          </p:nvSpPr>
          <p:spPr>
            <a:xfrm>
              <a:off x="50406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66" name="Group 65"/>
          <p:cNvGrpSpPr/>
          <p:nvPr/>
        </p:nvGrpSpPr>
        <p:grpSpPr>
          <a:xfrm>
            <a:off x="765046" y="2969895"/>
            <a:ext cx="2592325" cy="1455581"/>
            <a:chOff x="4648200" y="2969895"/>
            <a:chExt cx="2592325" cy="1455581"/>
          </a:xfrm>
        </p:grpSpPr>
        <p:sp>
          <p:nvSpPr>
            <p:cNvPr id="67" name="Down Arrow 66"/>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own Arrow 67"/>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own Arrow 68"/>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Down Arrow 69"/>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Down Arrow 70"/>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Down Arrow 71"/>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88" name="TextBox 87"/>
          <p:cNvSpPr txBox="1"/>
          <p:nvPr/>
        </p:nvSpPr>
        <p:spPr>
          <a:xfrm>
            <a:off x="3971717" y="2524286"/>
            <a:ext cx="2505284"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More Charge</a:t>
            </a:r>
          </a:p>
        </p:txBody>
      </p:sp>
      <p:sp>
        <p:nvSpPr>
          <p:cNvPr id="89" name="TextBox 88"/>
          <p:cNvSpPr txBox="1"/>
          <p:nvPr/>
        </p:nvSpPr>
        <p:spPr>
          <a:xfrm>
            <a:off x="3962400" y="3200400"/>
            <a:ext cx="2514600" cy="8382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Strong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Flow</a:t>
            </a:r>
          </a:p>
        </p:txBody>
      </p:sp>
      <p:sp>
        <p:nvSpPr>
          <p:cNvPr id="90" name="TextBox 89"/>
          <p:cNvSpPr txBox="1"/>
          <p:nvPr/>
        </p:nvSpPr>
        <p:spPr>
          <a:xfrm>
            <a:off x="3967610" y="4466957"/>
            <a:ext cx="250939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Faster Sensing</a:t>
            </a:r>
          </a:p>
        </p:txBody>
      </p:sp>
      <p:sp>
        <p:nvSpPr>
          <p:cNvPr id="93" name="Punchline"/>
          <p:cNvSpPr txBox="1"/>
          <p:nvPr/>
        </p:nvSpPr>
        <p:spPr>
          <a:xfrm>
            <a:off x="0" y="53340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Light"/>
                <a:ea typeface=""/>
                <a:cs typeface="+mn-cs"/>
              </a:rPr>
              <a:t>Typical DIMM at Low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
                <a:cs typeface="+mn-cs"/>
                <a:sym typeface="Wingdings"/>
              </a:rPr>
              <a:t> More charge  Faster sensing</a:t>
            </a:r>
            <a:endParaRPr kumimoji="0" lang="en-US" sz="3600" b="1" i="1" u="none" strike="noStrike" kern="1200" cap="none" spc="0" normalizeH="0" baseline="0" noProof="0" dirty="0">
              <a:ln>
                <a:noFill/>
              </a:ln>
              <a:solidFill>
                <a:srgbClr val="0000FF"/>
              </a:solidFill>
              <a:effectLst/>
              <a:uLnTx/>
              <a:uFillTx/>
              <a:latin typeface="Calibri Light"/>
              <a:ea typeface=""/>
              <a:cs typeface="+mn-cs"/>
            </a:endParaRPr>
          </a:p>
        </p:txBody>
      </p:sp>
      <p:grpSp>
        <p:nvGrpSpPr>
          <p:cNvPr id="2" name="Group 1"/>
          <p:cNvGrpSpPr/>
          <p:nvPr/>
        </p:nvGrpSpPr>
        <p:grpSpPr>
          <a:xfrm>
            <a:off x="6096000" y="838200"/>
            <a:ext cx="3048000" cy="4419600"/>
            <a:chOff x="6096000" y="838200"/>
            <a:chExt cx="3048000" cy="4419600"/>
          </a:xfrm>
        </p:grpSpPr>
        <p:sp>
          <p:nvSpPr>
            <p:cNvPr id="91" name="Rectangle 90"/>
            <p:cNvSpPr/>
            <p:nvPr/>
          </p:nvSpPr>
          <p:spPr>
            <a:xfrm>
              <a:off x="6172200" y="838200"/>
              <a:ext cx="2971800" cy="4419600"/>
            </a:xfrm>
            <a:prstGeom prst="rect">
              <a:avLst/>
            </a:prstGeom>
            <a:solidFill>
              <a:srgbClr val="FFC000">
                <a:alpha val="50000"/>
              </a:srgb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a:ea typeface="+mn-ea"/>
                  <a:cs typeface="+mn-cs"/>
                </a:rPr>
                <a:t>Timing</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36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tRCD</a:t>
              </a: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17% ↓</a:t>
              </a:r>
              <a:endParaRPr kumimoji="0" lang="en-US" sz="1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 </a:t>
              </a:r>
              <a:r>
                <a:rPr kumimoji="0" lang="en-US" sz="4000" b="1" i="0" u="none" strike="noStrike" kern="1200" cap="none" spc="0" normalizeH="0" baseline="0" noProof="0" dirty="0">
                  <a:ln>
                    <a:noFill/>
                  </a:ln>
                  <a:solidFill>
                    <a:srgbClr val="CC0000"/>
                  </a:solidFill>
                  <a:effectLst/>
                  <a:uLnTx/>
                  <a:uFillTx/>
                  <a:latin typeface="Calibri Light"/>
                  <a:ea typeface="+mn-ea"/>
                  <a:cs typeface="+mn-cs"/>
                </a:rPr>
                <a:t>No Errors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73" name="Punchline"/>
            <p:cNvSpPr txBox="1"/>
            <p:nvPr/>
          </p:nvSpPr>
          <p:spPr>
            <a:xfrm>
              <a:off x="6096000" y="838200"/>
              <a:ext cx="3048000" cy="9906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115 DIMM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Characterization</a:t>
              </a:r>
            </a:p>
          </p:txBody>
        </p:sp>
      </p:grpSp>
    </p:spTree>
    <p:extLst>
      <p:ext uri="{BB962C8B-B14F-4D97-AF65-F5344CB8AC3E}">
        <p14:creationId xmlns:p14="http://schemas.microsoft.com/office/powerpoint/2010/main" val="131885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0"/>
                                        </p:tgtEl>
                                        <p:attrNameLst>
                                          <p:attrName>style.opacity</p:attrName>
                                        </p:attrNameLst>
                                      </p:cBhvr>
                                      <p:to>
                                        <p:strVal val="0.5"/>
                                      </p:to>
                                    </p:set>
                                    <p:animEffect filter="image" prLst="opacity: 0.5">
                                      <p:cBhvr rctx="IE">
                                        <p:cTn id="7" dur="indefinite"/>
                                        <p:tgtEl>
                                          <p:spTgt spid="40"/>
                                        </p:tgtEl>
                                      </p:cBhvr>
                                    </p:animEffect>
                                  </p:childTnLst>
                                </p:cTn>
                              </p:par>
                              <p:par>
                                <p:cTn id="8" presetID="9" presetClass="emph" presetSubtype="0" nodeType="withEffect">
                                  <p:stCondLst>
                                    <p:cond delay="0"/>
                                  </p:stCondLst>
                                  <p:childTnLst>
                                    <p:set>
                                      <p:cBhvr rctx="PPT">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rctx="PPT">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9" presetClass="emph" presetSubtype="0" nodeType="withEffect">
                                  <p:stCondLst>
                                    <p:cond delay="0"/>
                                  </p:stCondLst>
                                  <p:childTnLst>
                                    <p:set>
                                      <p:cBhvr rctx="PPT">
                                        <p:cTn id="15" dur="indefinite"/>
                                        <p:tgtEl>
                                          <p:spTgt spid="59"/>
                                        </p:tgtEl>
                                        <p:attrNameLst>
                                          <p:attrName>style.opacity</p:attrName>
                                        </p:attrNameLst>
                                      </p:cBhvr>
                                      <p:to>
                                        <p:strVal val="0.5"/>
                                      </p:to>
                                    </p:set>
                                    <p:animEffect filter="image" prLst="opacity: 0.5">
                                      <p:cBhvr rctx="IE">
                                        <p:cTn id="16" dur="indefinite"/>
                                        <p:tgtEl>
                                          <p:spTgt spid="59"/>
                                        </p:tgtEl>
                                      </p:cBhvr>
                                    </p:animEffect>
                                  </p:childTnLst>
                                </p:cTn>
                              </p:par>
                              <p:par>
                                <p:cTn id="17" presetID="9" presetClass="emph" presetSubtype="0" nodeType="withEffect">
                                  <p:stCondLst>
                                    <p:cond delay="0"/>
                                  </p:stCondLst>
                                  <p:childTnLst>
                                    <p:set>
                                      <p:cBhvr rctx="PPT">
                                        <p:cTn id="18" dur="indefinite"/>
                                        <p:tgtEl>
                                          <p:spTgt spid="85"/>
                                        </p:tgtEl>
                                        <p:attrNameLst>
                                          <p:attrName>style.opacity</p:attrName>
                                        </p:attrNameLst>
                                      </p:cBhvr>
                                      <p:to>
                                        <p:strVal val="0.5"/>
                                      </p:to>
                                    </p:set>
                                    <p:animEffect filter="image" prLst="opacity: 0.5">
                                      <p:cBhvr rctx="IE">
                                        <p:cTn id="19" dur="indefinite"/>
                                        <p:tgtEl>
                                          <p:spTgt spid="85"/>
                                        </p:tgtEl>
                                      </p:cBhvr>
                                    </p:animEffect>
                                  </p:childTnLst>
                                </p:cTn>
                              </p:par>
                              <p:par>
                                <p:cTn id="20" presetID="9" presetClass="emph" presetSubtype="0" nodeType="withEffect">
                                  <p:stCondLst>
                                    <p:cond delay="0"/>
                                  </p:stCondLst>
                                  <p:childTnLst>
                                    <p:set>
                                      <p:cBhvr rctx="PPT">
                                        <p:cTn id="21" dur="indefinite"/>
                                        <p:tgtEl>
                                          <p:spTgt spid="7"/>
                                        </p:tgtEl>
                                        <p:attrNameLst>
                                          <p:attrName>style.opacity</p:attrName>
                                        </p:attrNameLst>
                                      </p:cBhvr>
                                      <p:to>
                                        <p:strVal val="1"/>
                                      </p:to>
                                    </p:set>
                                    <p:animEffect filter="image" prLst="opacity: 1">
                                      <p:cBhvr rctx="IE">
                                        <p:cTn id="22" dur="indefinite"/>
                                        <p:tgtEl>
                                          <p:spTgt spid="7"/>
                                        </p:tgtEl>
                                      </p:cBhvr>
                                    </p:animEffect>
                                  </p:childTnLst>
                                </p:cTn>
                              </p:par>
                              <p:par>
                                <p:cTn id="23" presetID="9" presetClass="emph" presetSubtype="0" nodeType="withEffect">
                                  <p:stCondLst>
                                    <p:cond delay="0"/>
                                  </p:stCondLst>
                                  <p:childTnLst>
                                    <p:set>
                                      <p:cBhvr rctx="PPT">
                                        <p:cTn id="24" dur="indefinite"/>
                                        <p:tgtEl>
                                          <p:spTgt spid="59"/>
                                        </p:tgtEl>
                                        <p:attrNameLst>
                                          <p:attrName>style.opacity</p:attrName>
                                        </p:attrNameLst>
                                      </p:cBhvr>
                                      <p:to>
                                        <p:strVal val="1"/>
                                      </p:to>
                                    </p:set>
                                    <p:animEffect filter="image" prLst="opacity: 1">
                                      <p:cBhvr rctx="IE">
                                        <p:cTn id="25" dur="indefinite"/>
                                        <p:tgtEl>
                                          <p:spTgt spid="59"/>
                                        </p:tgtEl>
                                      </p:cBhvr>
                                    </p:animEffect>
                                  </p:childTnLst>
                                </p:cTn>
                              </p:par>
                              <p:par>
                                <p:cTn id="26" presetID="9" presetClass="emph" presetSubtype="0" nodeType="withEffect">
                                  <p:stCondLst>
                                    <p:cond delay="0"/>
                                  </p:stCondLst>
                                  <p:childTnLst>
                                    <p:set>
                                      <p:cBhvr rctx="PPT">
                                        <p:cTn id="27" dur="indefinite"/>
                                        <p:tgtEl>
                                          <p:spTgt spid="14"/>
                                        </p:tgtEl>
                                        <p:attrNameLst>
                                          <p:attrName>style.opacity</p:attrName>
                                        </p:attrNameLst>
                                      </p:cBhvr>
                                      <p:to>
                                        <p:strVal val="1"/>
                                      </p:to>
                                    </p:set>
                                    <p:animEffect filter="image" prLst="opacity: 1">
                                      <p:cBhvr rctx="IE">
                                        <p:cTn id="28" dur="indefinite"/>
                                        <p:tgtEl>
                                          <p:spTgt spid="1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nodeType="clickEffect">
                                  <p:stCondLst>
                                    <p:cond delay="0"/>
                                  </p:stCondLst>
                                  <p:childTnLst>
                                    <p:animEffect transition="out" filter="wipe(up)">
                                      <p:cBhvr>
                                        <p:cTn id="34" dur="500"/>
                                        <p:tgtEl>
                                          <p:spTgt spid="59"/>
                                        </p:tgtEl>
                                      </p:cBhvr>
                                    </p:animEffect>
                                    <p:set>
                                      <p:cBhvr>
                                        <p:cTn id="35" dur="1" fill="hold">
                                          <p:stCondLst>
                                            <p:cond delay="499"/>
                                          </p:stCondLst>
                                        </p:cTn>
                                        <p:tgtEl>
                                          <p:spTgt spid="59"/>
                                        </p:tgtEl>
                                        <p:attrNameLst>
                                          <p:attrName>style.visibility</p:attrName>
                                        </p:attrNameLst>
                                      </p:cBhvr>
                                      <p:to>
                                        <p:strVal val="hidden"/>
                                      </p:to>
                                    </p:set>
                                  </p:childTnLst>
                                </p:cTn>
                              </p:par>
                              <p:par>
                                <p:cTn id="36" presetID="22" presetClass="entr" presetSubtype="1"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wipe(up)">
                                      <p:cBhvr>
                                        <p:cTn id="38" dur="500"/>
                                        <p:tgtEl>
                                          <p:spTgt spid="6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228600" y="838200"/>
            <a:ext cx="3581400" cy="4419600"/>
          </a:xfrm>
          <a:prstGeom prst="rect">
            <a:avLst/>
          </a:prstGeom>
          <a:solidFill>
            <a:schemeClr val="accent1">
              <a:alpha val="50000"/>
            </a:scheme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Title 1"/>
          <p:cNvSpPr txBox="1">
            <a:spLocks/>
          </p:cNvSpPr>
          <p:nvPr/>
        </p:nvSpPr>
        <p:spPr>
          <a:xfrm>
            <a:off x="-152400" y="66419"/>
            <a:ext cx="94488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a:ea typeface="+mj-ea"/>
                <a:cs typeface="+mj-cs"/>
              </a:rPr>
              <a:t>Observation 2. Reducing Restore Time</a:t>
            </a:r>
          </a:p>
        </p:txBody>
      </p:sp>
      <p:grpSp>
        <p:nvGrpSpPr>
          <p:cNvPr id="7" name="Group 6"/>
          <p:cNvGrpSpPr/>
          <p:nvPr/>
        </p:nvGrpSpPr>
        <p:grpSpPr>
          <a:xfrm>
            <a:off x="685799" y="2514951"/>
            <a:ext cx="2743200" cy="459105"/>
            <a:chOff x="4724400" y="2590800"/>
            <a:chExt cx="2743200" cy="459105"/>
          </a:xfrm>
          <a:solidFill>
            <a:schemeClr val="bg1"/>
          </a:solidFill>
        </p:grpSpPr>
        <p:sp>
          <p:nvSpPr>
            <p:cNvPr id="8" name="Oval 7"/>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p:cNvGrpSpPr/>
          <p:nvPr/>
        </p:nvGrpSpPr>
        <p:grpSpPr>
          <a:xfrm>
            <a:off x="688846" y="1981200"/>
            <a:ext cx="2740153" cy="3019157"/>
            <a:chOff x="4572000" y="1981200"/>
            <a:chExt cx="2740153" cy="3019157"/>
          </a:xfrm>
          <a:solidFill>
            <a:schemeClr val="tx1">
              <a:lumMod val="65000"/>
              <a:lumOff val="35000"/>
            </a:schemeClr>
          </a:solidFill>
        </p:grpSpPr>
        <p:cxnSp>
          <p:nvCxnSpPr>
            <p:cNvPr id="15" name="Straight Connector 14"/>
            <p:cNvCxnSpPr/>
            <p:nvPr/>
          </p:nvCxnSpPr>
          <p:spPr>
            <a:xfrm flipV="1">
              <a:off x="48006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6" name="DRAM"/>
            <p:cNvSpPr/>
            <p:nvPr/>
          </p:nvSpPr>
          <p:spPr>
            <a:xfrm>
              <a:off x="45720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7" name="Straight Connector 16"/>
            <p:cNvCxnSpPr/>
            <p:nvPr/>
          </p:nvCxnSpPr>
          <p:spPr>
            <a:xfrm flipV="1">
              <a:off x="52578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8" name="DRAM"/>
            <p:cNvSpPr/>
            <p:nvPr/>
          </p:nvSpPr>
          <p:spPr>
            <a:xfrm>
              <a:off x="50292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9" name="Straight Connector 18"/>
            <p:cNvCxnSpPr/>
            <p:nvPr/>
          </p:nvCxnSpPr>
          <p:spPr>
            <a:xfrm flipH="1" flipV="1">
              <a:off x="57150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0" name="DRAM"/>
            <p:cNvSpPr/>
            <p:nvPr/>
          </p:nvSpPr>
          <p:spPr>
            <a:xfrm>
              <a:off x="54894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1" name="Straight Connector 20"/>
            <p:cNvCxnSpPr/>
            <p:nvPr/>
          </p:nvCxnSpPr>
          <p:spPr>
            <a:xfrm flipH="1" flipV="1">
              <a:off x="61722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2" name="DRAM"/>
            <p:cNvSpPr/>
            <p:nvPr/>
          </p:nvSpPr>
          <p:spPr>
            <a:xfrm>
              <a:off x="59466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3" name="Straight Connector 22"/>
            <p:cNvCxnSpPr/>
            <p:nvPr/>
          </p:nvCxnSpPr>
          <p:spPr>
            <a:xfrm flipV="1">
              <a:off x="66294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4" name="DRAM"/>
            <p:cNvSpPr/>
            <p:nvPr/>
          </p:nvSpPr>
          <p:spPr>
            <a:xfrm>
              <a:off x="64008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5" name="Straight Connector 24"/>
            <p:cNvCxnSpPr/>
            <p:nvPr/>
          </p:nvCxnSpPr>
          <p:spPr>
            <a:xfrm flipV="1">
              <a:off x="7083553" y="1981200"/>
              <a:ext cx="3047"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6" name="DRAM"/>
            <p:cNvSpPr/>
            <p:nvPr/>
          </p:nvSpPr>
          <p:spPr>
            <a:xfrm>
              <a:off x="6854953"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85" name="Group 84"/>
          <p:cNvGrpSpPr/>
          <p:nvPr/>
        </p:nvGrpSpPr>
        <p:grpSpPr>
          <a:xfrm>
            <a:off x="688846" y="2067086"/>
            <a:ext cx="2743200" cy="459105"/>
            <a:chOff x="1066800" y="2067086"/>
            <a:chExt cx="2743200" cy="459105"/>
          </a:xfrm>
        </p:grpSpPr>
        <p:sp>
          <p:nvSpPr>
            <p:cNvPr id="29" name="Oval 28"/>
            <p:cNvSpPr/>
            <p:nvPr/>
          </p:nvSpPr>
          <p:spPr>
            <a:xfrm>
              <a:off x="19812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0" name="Oval 29"/>
            <p:cNvSpPr/>
            <p:nvPr/>
          </p:nvSpPr>
          <p:spPr>
            <a:xfrm>
              <a:off x="24384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28956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3352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1066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15240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0" name="Group 39"/>
          <p:cNvGrpSpPr/>
          <p:nvPr/>
        </p:nvGrpSpPr>
        <p:grpSpPr>
          <a:xfrm>
            <a:off x="688846" y="2977676"/>
            <a:ext cx="2743200" cy="1367790"/>
            <a:chOff x="4572000" y="2977676"/>
            <a:chExt cx="2743200" cy="1367790"/>
          </a:xfrm>
          <a:solidFill>
            <a:schemeClr val="accent6">
              <a:lumMod val="75000"/>
            </a:schemeClr>
          </a:solidFill>
        </p:grpSpPr>
        <p:sp>
          <p:nvSpPr>
            <p:cNvPr id="41" name="Oval 40"/>
            <p:cNvSpPr/>
            <p:nvPr/>
          </p:nvSpPr>
          <p:spPr>
            <a:xfrm>
              <a:off x="54864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59436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3" name="Oval 42"/>
            <p:cNvSpPr/>
            <p:nvPr/>
          </p:nvSpPr>
          <p:spPr>
            <a:xfrm>
              <a:off x="64008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Oval 43"/>
            <p:cNvSpPr/>
            <p:nvPr/>
          </p:nvSpPr>
          <p:spPr>
            <a:xfrm>
              <a:off x="6858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4572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50292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54864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59436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64008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6858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4864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59436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64008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6858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4572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6" name="Oval 55"/>
            <p:cNvSpPr/>
            <p:nvPr/>
          </p:nvSpPr>
          <p:spPr>
            <a:xfrm>
              <a:off x="50292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7" name="Oval 56"/>
            <p:cNvSpPr/>
            <p:nvPr/>
          </p:nvSpPr>
          <p:spPr>
            <a:xfrm>
              <a:off x="4572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8" name="Oval 57"/>
            <p:cNvSpPr/>
            <p:nvPr/>
          </p:nvSpPr>
          <p:spPr>
            <a:xfrm>
              <a:off x="50292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59" name="Group 58"/>
          <p:cNvGrpSpPr/>
          <p:nvPr/>
        </p:nvGrpSpPr>
        <p:grpSpPr>
          <a:xfrm>
            <a:off x="697229" y="2526381"/>
            <a:ext cx="2724912" cy="440817"/>
            <a:chOff x="4583430" y="2539526"/>
            <a:chExt cx="2724912" cy="440817"/>
          </a:xfrm>
          <a:solidFill>
            <a:schemeClr val="accent6">
              <a:lumMod val="60000"/>
              <a:lumOff val="40000"/>
            </a:schemeClr>
          </a:solidFill>
        </p:grpSpPr>
        <p:sp>
          <p:nvSpPr>
            <p:cNvPr id="60" name="Oval 59"/>
            <p:cNvSpPr/>
            <p:nvPr/>
          </p:nvSpPr>
          <p:spPr>
            <a:xfrm>
              <a:off x="54978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59550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Oval 61"/>
            <p:cNvSpPr/>
            <p:nvPr/>
          </p:nvSpPr>
          <p:spPr>
            <a:xfrm>
              <a:off x="64122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Oval 62"/>
            <p:cNvSpPr/>
            <p:nvPr/>
          </p:nvSpPr>
          <p:spPr>
            <a:xfrm>
              <a:off x="6869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4583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Oval 64"/>
            <p:cNvSpPr/>
            <p:nvPr/>
          </p:nvSpPr>
          <p:spPr>
            <a:xfrm>
              <a:off x="50406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73" name="Group 72"/>
          <p:cNvGrpSpPr/>
          <p:nvPr/>
        </p:nvGrpSpPr>
        <p:grpSpPr>
          <a:xfrm rot="10800000">
            <a:off x="765046" y="2971800"/>
            <a:ext cx="2592325" cy="1455581"/>
            <a:chOff x="4648200" y="2969895"/>
            <a:chExt cx="2592325" cy="1455581"/>
          </a:xfrm>
        </p:grpSpPr>
        <p:sp>
          <p:nvSpPr>
            <p:cNvPr id="74" name="Down Arrow 73"/>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Down Arrow 74"/>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6" name="Down Arrow 75"/>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7" name="Down Arrow 76"/>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8" name="Down Arrow 77"/>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9" name="Down Arrow 78"/>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84" name="TextBox 83"/>
          <p:cNvSpPr txBox="1"/>
          <p:nvPr/>
        </p:nvSpPr>
        <p:spPr>
          <a:xfrm>
            <a:off x="3657600" y="1524000"/>
            <a:ext cx="2667000" cy="1300292"/>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Less Leakage </a:t>
            </a:r>
            <a:r>
              <a:rPr kumimoji="0" lang="en-US" sz="2800" b="1" i="0" u="none" strike="noStrike" kern="1200" cap="none" spc="0" normalizeH="0" baseline="0" noProof="0" dirty="0">
                <a:ln>
                  <a:noFill/>
                </a:ln>
                <a:solidFill>
                  <a:srgbClr val="0000FF"/>
                </a:solidFill>
                <a:effectLst/>
                <a:uLnTx/>
                <a:uFillTx/>
                <a:latin typeface="Calibri Light"/>
                <a:ea typeface=""/>
                <a:cs typeface="+mn-cs"/>
                <a:sym typeface="Wingdings"/>
              </a:rPr>
              <a:t> </a:t>
            </a:r>
            <a:endParaRPr kumimoji="0" lang="en-US" sz="2800" b="1" i="0" u="none" strike="noStrike" kern="1200" cap="none" spc="0" normalizeH="0" baseline="0" noProof="0" dirty="0">
              <a:ln>
                <a:noFill/>
              </a:ln>
              <a:solidFill>
                <a:srgbClr val="0000FF"/>
              </a:solidFill>
              <a:effectLst/>
              <a:uLnTx/>
              <a:uFillTx/>
              <a:latin typeface="Calibri Light"/>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sym typeface="Wingdings"/>
              </a:rPr>
              <a:t>Extra Charge</a:t>
            </a:r>
            <a:endParaRPr kumimoji="0" lang="en-US" sz="2800" b="1" i="0" u="none" strike="noStrike" kern="1200" cap="none" spc="0" normalizeH="0" baseline="0" noProof="0" dirty="0">
              <a:ln>
                <a:noFill/>
              </a:ln>
              <a:solidFill>
                <a:srgbClr val="0000FF"/>
              </a:solidFill>
              <a:effectLst/>
              <a:uLnTx/>
              <a:uFillTx/>
              <a:latin typeface="Calibri Light"/>
              <a:ea typeface=""/>
              <a:cs typeface="+mn-cs"/>
            </a:endParaRPr>
          </a:p>
        </p:txBody>
      </p:sp>
      <p:sp>
        <p:nvSpPr>
          <p:cNvPr id="88" name="TextBox 87"/>
          <p:cNvSpPr txBox="1"/>
          <p:nvPr/>
        </p:nvSpPr>
        <p:spPr>
          <a:xfrm>
            <a:off x="3657600" y="2819399"/>
            <a:ext cx="2762223" cy="14478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No Need to Fully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Restore Charge</a:t>
            </a:r>
          </a:p>
        </p:txBody>
      </p:sp>
      <p:sp>
        <p:nvSpPr>
          <p:cNvPr id="89" name="Punchline"/>
          <p:cNvSpPr txBox="1"/>
          <p:nvPr/>
        </p:nvSpPr>
        <p:spPr>
          <a:xfrm>
            <a:off x="0" y="53340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Light"/>
                <a:ea typeface=""/>
                <a:cs typeface="+mn-cs"/>
              </a:rPr>
              <a:t>Typical DIMM at lower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
                <a:cs typeface="+mn-cs"/>
                <a:sym typeface="Wingdings"/>
              </a:rPr>
              <a:t> More charge  Restore time reduction</a:t>
            </a:r>
            <a:endParaRPr kumimoji="0" lang="en-US" sz="3600" b="1" i="1" u="none" strike="noStrike" kern="1200" cap="none" spc="0" normalizeH="0" baseline="0" noProof="0" dirty="0">
              <a:ln>
                <a:noFill/>
              </a:ln>
              <a:solidFill>
                <a:srgbClr val="0000FF"/>
              </a:solidFill>
              <a:effectLst/>
              <a:uLnTx/>
              <a:uFillTx/>
              <a:latin typeface="Calibri Light"/>
              <a:ea typeface=""/>
              <a:cs typeface="+mn-cs"/>
            </a:endParaRPr>
          </a:p>
        </p:txBody>
      </p:sp>
      <p:sp>
        <p:nvSpPr>
          <p:cNvPr id="70" name="Punchline"/>
          <p:cNvSpPr txBox="1"/>
          <p:nvPr/>
        </p:nvSpPr>
        <p:spPr>
          <a:xfrm>
            <a:off x="152400" y="838201"/>
            <a:ext cx="3733800" cy="1143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Typical DIMM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Low Temperature</a:t>
            </a:r>
          </a:p>
        </p:txBody>
      </p:sp>
      <p:grpSp>
        <p:nvGrpSpPr>
          <p:cNvPr id="2" name="Group 1"/>
          <p:cNvGrpSpPr/>
          <p:nvPr/>
        </p:nvGrpSpPr>
        <p:grpSpPr>
          <a:xfrm>
            <a:off x="6096000" y="838200"/>
            <a:ext cx="3048000" cy="4419600"/>
            <a:chOff x="6096000" y="838200"/>
            <a:chExt cx="3048000" cy="4419600"/>
          </a:xfrm>
        </p:grpSpPr>
        <p:sp>
          <p:nvSpPr>
            <p:cNvPr id="87" name="Rectangle 86"/>
            <p:cNvSpPr/>
            <p:nvPr/>
          </p:nvSpPr>
          <p:spPr>
            <a:xfrm>
              <a:off x="6172200" y="838200"/>
              <a:ext cx="2971800" cy="4419600"/>
            </a:xfrm>
            <a:prstGeom prst="rect">
              <a:avLst/>
            </a:prstGeom>
            <a:solidFill>
              <a:srgbClr val="FFC000">
                <a:alpha val="50000"/>
              </a:srgb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 Read </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2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tRAS</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37%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 Write </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2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tWR</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54%</a:t>
              </a:r>
              <a:r>
                <a:rPr kumimoji="0" lang="en-US" sz="4000" b="1" i="0" u="none" strike="noStrike" kern="1200" cap="none" spc="0" normalizeH="0" baseline="0" noProof="0" dirty="0">
                  <a:ln>
                    <a:noFill/>
                  </a:ln>
                  <a:solidFill>
                    <a:srgbClr val="CC0000"/>
                  </a:solidFill>
                  <a:effectLst/>
                  <a:uLnTx/>
                  <a:uFillTx/>
                  <a:latin typeface="Calibri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CC0000"/>
                </a:solidFill>
                <a:effectLst/>
                <a:uLnTx/>
                <a:uFillTx/>
                <a:latin typeface="Calibri Light"/>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C0000"/>
                  </a:solidFill>
                  <a:effectLst/>
                  <a:uLnTx/>
                  <a:uFillTx/>
                  <a:latin typeface="Calibri Light"/>
                  <a:ea typeface="+mn-ea"/>
                  <a:cs typeface="+mn-cs"/>
                </a:rPr>
                <a:t>No Errors</a:t>
              </a:r>
            </a:p>
          </p:txBody>
        </p:sp>
        <p:sp>
          <p:nvSpPr>
            <p:cNvPr id="71" name="Punchline"/>
            <p:cNvSpPr txBox="1"/>
            <p:nvPr/>
          </p:nvSpPr>
          <p:spPr>
            <a:xfrm>
              <a:off x="6096000" y="838200"/>
              <a:ext cx="3048000" cy="9906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115 DIMM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Characterization</a:t>
              </a:r>
            </a:p>
          </p:txBody>
        </p:sp>
      </p:grpSp>
    </p:spTree>
    <p:extLst>
      <p:ext uri="{BB962C8B-B14F-4D97-AF65-F5344CB8AC3E}">
        <p14:creationId xmlns:p14="http://schemas.microsoft.com/office/powerpoint/2010/main" val="2683135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0"/>
                                        </p:tgtEl>
                                        <p:attrNameLst>
                                          <p:attrName>style.opacity</p:attrName>
                                        </p:attrNameLst>
                                      </p:cBhvr>
                                      <p:to>
                                        <p:strVal val="0.5"/>
                                      </p:to>
                                    </p:set>
                                    <p:animEffect filter="image" prLst="opacity: 0.5">
                                      <p:cBhvr rctx="IE">
                                        <p:cTn id="7" dur="indefinite"/>
                                        <p:tgtEl>
                                          <p:spTgt spid="40"/>
                                        </p:tgtEl>
                                      </p:cBhvr>
                                    </p:animEffect>
                                  </p:childTnLst>
                                </p:cTn>
                              </p:par>
                              <p:par>
                                <p:cTn id="8" presetID="9" presetClass="emph" presetSubtype="0" nodeType="withEffect">
                                  <p:stCondLst>
                                    <p:cond delay="0"/>
                                  </p:stCondLst>
                                  <p:childTnLst>
                                    <p:set>
                                      <p:cBhvr rctx="PPT">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rctx="PPT">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9" presetClass="emph" presetSubtype="0" nodeType="withEffect">
                                  <p:stCondLst>
                                    <p:cond delay="0"/>
                                  </p:stCondLst>
                                  <p:childTnLst>
                                    <p:set>
                                      <p:cBhvr rctx="PPT">
                                        <p:cTn id="15" dur="indefinite"/>
                                        <p:tgtEl>
                                          <p:spTgt spid="85"/>
                                        </p:tgtEl>
                                        <p:attrNameLst>
                                          <p:attrName>style.opacity</p:attrName>
                                        </p:attrNameLst>
                                      </p:cBhvr>
                                      <p:to>
                                        <p:strVal val="0.5"/>
                                      </p:to>
                                    </p:set>
                                    <p:animEffect filter="image" prLst="opacity: 0.5">
                                      <p:cBhvr rctx="IE">
                                        <p:cTn id="16" dur="indefinite"/>
                                        <p:tgtEl>
                                          <p:spTgt spid="85"/>
                                        </p:tgtEl>
                                      </p:cBhvr>
                                    </p:animEffect>
                                  </p:childTnLst>
                                </p:cTn>
                              </p:par>
                              <p:par>
                                <p:cTn id="17" presetID="9" presetClass="emph" presetSubtype="0" nodeType="withEffect">
                                  <p:stCondLst>
                                    <p:cond delay="0"/>
                                  </p:stCondLst>
                                  <p:childTnLst>
                                    <p:set>
                                      <p:cBhvr rctx="PPT">
                                        <p:cTn id="18" dur="indefinite"/>
                                        <p:tgtEl>
                                          <p:spTgt spid="7"/>
                                        </p:tgtEl>
                                        <p:attrNameLst>
                                          <p:attrName>style.opacity</p:attrName>
                                        </p:attrNameLst>
                                      </p:cBhvr>
                                      <p:to>
                                        <p:strVal val="1"/>
                                      </p:to>
                                    </p:set>
                                    <p:animEffect filter="image" prLst="opacity: 1">
                                      <p:cBhvr rctx="IE">
                                        <p:cTn id="19" dur="indefinite"/>
                                        <p:tgtEl>
                                          <p:spTgt spid="7"/>
                                        </p:tgtEl>
                                      </p:cBhvr>
                                    </p:animEffect>
                                  </p:childTnLst>
                                </p:cTn>
                              </p:par>
                              <p:par>
                                <p:cTn id="20" presetID="9" presetClass="emph" presetSubtype="0" nodeType="withEffect">
                                  <p:stCondLst>
                                    <p:cond delay="0"/>
                                  </p:stCondLst>
                                  <p:childTnLst>
                                    <p:set>
                                      <p:cBhvr rctx="PPT">
                                        <p:cTn id="21" dur="indefinite"/>
                                        <p:tgtEl>
                                          <p:spTgt spid="14"/>
                                        </p:tgtEl>
                                        <p:attrNameLst>
                                          <p:attrName>style.opacity</p:attrName>
                                        </p:attrNameLst>
                                      </p:cBhvr>
                                      <p:to>
                                        <p:strVal val="1"/>
                                      </p:to>
                                    </p:set>
                                    <p:animEffect filter="image" prLst="opacity: 1">
                                      <p:cBhvr rctx="IE">
                                        <p:cTn id="22" dur="indefinite"/>
                                        <p:tgtEl>
                                          <p:spTgt spid="1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down)">
                                      <p:cBhvr>
                                        <p:cTn id="29" dur="500"/>
                                        <p:tgtEl>
                                          <p:spTgt spid="73"/>
                                        </p:tgtEl>
                                      </p:cBhvr>
                                    </p:animEffect>
                                  </p:childTnLst>
                                </p:cTn>
                              </p:par>
                              <p:par>
                                <p:cTn id="30" presetID="22" presetClass="entr" presetSubtype="4"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down)">
                                      <p:cBhvr>
                                        <p:cTn id="32" dur="500"/>
                                        <p:tgtEl>
                                          <p:spTgt spid="59"/>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8" grpId="0"/>
      <p:bldP spid="8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AL-DRAM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47800" y="6400800"/>
            <a:ext cx="705678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
                <a:cs typeface="+mn-cs"/>
              </a:rPr>
              <a:t>Lee+, “</a:t>
            </a:r>
            <a:r>
              <a:rPr kumimoji="0" lang="en-US" sz="1400" b="0" i="0" u="none" strike="noStrike" kern="1200" cap="none" spc="0" normalizeH="0" baseline="0" noProof="0" dirty="0">
                <a:ln>
                  <a:noFill/>
                </a:ln>
                <a:solidFill>
                  <a:srgbClr val="0000FF"/>
                </a:solidFill>
                <a:effectLst/>
                <a:uLnTx/>
                <a:uFillTx/>
                <a:latin typeface="Calibri"/>
                <a:ea typeface=""/>
                <a:cs typeface="+mn-cs"/>
              </a:rPr>
              <a:t>Adaptive-Latency DRAM: Optimizing DRAM Timing for the Common-Case</a:t>
            </a:r>
            <a:r>
              <a:rPr kumimoji="0" lang="en-US" sz="1400" b="0" i="0" u="none" strike="noStrike" kern="1200" cap="none" spc="0" normalizeH="0" baseline="0" noProof="0" dirty="0">
                <a:ln>
                  <a:noFill/>
                </a:ln>
                <a:solidFill>
                  <a:prstClr val="black"/>
                </a:solidFill>
                <a:effectLst/>
                <a:uLnTx/>
                <a:uFillTx/>
                <a:latin typeface="Calibri"/>
                <a:ea typeface=""/>
                <a:cs typeface="+mn-cs"/>
              </a:rPr>
              <a:t>,” HPCA 2015.</a:t>
            </a:r>
          </a:p>
        </p:txBody>
      </p:sp>
    </p:spTree>
    <p:extLst>
      <p:ext uri="{BB962C8B-B14F-4D97-AF65-F5344CB8AC3E}">
        <p14:creationId xmlns:p14="http://schemas.microsoft.com/office/powerpoint/2010/main" val="197495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600" b="0" dirty="0"/>
              <a:t>DRAM Temperature</a:t>
            </a:r>
          </a:p>
        </p:txBody>
      </p:sp>
      <p:sp>
        <p:nvSpPr>
          <p:cNvPr id="5" name="Content Placeholder 2"/>
          <p:cNvSpPr txBox="1">
            <a:spLocks/>
          </p:cNvSpPr>
          <p:nvPr/>
        </p:nvSpPr>
        <p:spPr>
          <a:xfrm>
            <a:off x="228600" y="1066800"/>
            <a:ext cx="8915400" cy="18288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DRAM temperature measurement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Server cluster: Operates at under </a:t>
            </a:r>
            <a:r>
              <a:rPr kumimoji="0" lang="en-US" sz="2800" b="1" i="0" u="none" strike="noStrike" kern="1200" cap="none" spc="0" normalizeH="0" baseline="0" noProof="0" dirty="0">
                <a:ln>
                  <a:noFill/>
                </a:ln>
                <a:solidFill>
                  <a:srgbClr val="5B9BD5">
                    <a:lumMod val="50000"/>
                  </a:srgbClr>
                </a:solidFill>
                <a:effectLst/>
                <a:uLnTx/>
                <a:uFillTx/>
                <a:latin typeface="Calibri Light"/>
                <a:ea typeface="+mn-ea"/>
                <a:cs typeface="+mn-cs"/>
              </a:rPr>
              <a:t>34°C</a:t>
            </a:r>
            <a:r>
              <a:rPr kumimoji="0" lang="en-US" sz="2800" b="1" i="0" u="none" strike="noStrike" kern="1200" cap="none" spc="0" normalizeH="0" baseline="0" noProof="0" dirty="0">
                <a:ln>
                  <a:noFill/>
                </a:ln>
                <a:solidFill>
                  <a:srgbClr val="70AD47">
                    <a:lumMod val="50000"/>
                  </a:srgbClr>
                </a:solidFill>
                <a:effectLst/>
                <a:uLnTx/>
                <a:uFillTx/>
                <a:latin typeface="Calibri Light"/>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Desktop: Operates at under </a:t>
            </a:r>
            <a:r>
              <a:rPr kumimoji="0" lang="en-US" sz="2800" b="1" i="0" u="none" strike="noStrike" kern="1200" cap="none" spc="0" normalizeH="0" baseline="0" noProof="0" dirty="0">
                <a:ln>
                  <a:noFill/>
                </a:ln>
                <a:solidFill>
                  <a:srgbClr val="1F4E79"/>
                </a:solidFill>
                <a:effectLst/>
                <a:uLnTx/>
                <a:uFillTx/>
                <a:latin typeface="Calibri Light"/>
                <a:ea typeface="+mn-ea"/>
                <a:cs typeface="+mn-cs"/>
              </a:rPr>
              <a:t>50°C</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CC3300"/>
                </a:solidFill>
                <a:effectLst/>
                <a:uLnTx/>
                <a:uFillTx/>
                <a:latin typeface="Calibri Light"/>
                <a:ea typeface="+mn-ea"/>
                <a:cs typeface="+mn-cs"/>
              </a:rPr>
              <a:t>DRAM standard optimized for 85</a:t>
            </a:r>
            <a:r>
              <a:rPr kumimoji="0" lang="en-US" altLang="ko-KR" sz="2800" b="1" i="1" u="none" strike="noStrike" kern="1200" cap="none" spc="0" normalizeH="0" baseline="0" noProof="0" dirty="0">
                <a:ln>
                  <a:noFill/>
                </a:ln>
                <a:solidFill>
                  <a:srgbClr val="CC3300"/>
                </a:solidFill>
                <a:effectLst/>
                <a:uLnTx/>
                <a:uFillTx/>
                <a:latin typeface="Calibri Light"/>
                <a:ea typeface="맑은 고딕" panose="020B0503020000020004" pitchFamily="34" charset="-127"/>
                <a:cs typeface="+mn-cs"/>
              </a:rPr>
              <a:t>°</a:t>
            </a:r>
            <a:r>
              <a:rPr kumimoji="0" lang="en-US" altLang="ko-KR" sz="2800" b="0" i="1" u="none" strike="noStrike" kern="1200" cap="none" spc="0" normalizeH="0" baseline="0" noProof="0" dirty="0">
                <a:ln>
                  <a:noFill/>
                </a:ln>
                <a:solidFill>
                  <a:srgbClr val="CC3300"/>
                </a:solidFill>
                <a:effectLst/>
                <a:uLnTx/>
                <a:uFillTx/>
                <a:latin typeface="Calibri Light"/>
                <a:ea typeface="맑은 고딕" panose="020B0503020000020004" pitchFamily="34" charset="-127"/>
                <a:cs typeface="+mn-cs"/>
              </a:rPr>
              <a:t>C</a:t>
            </a:r>
            <a:endParaRPr kumimoji="0" lang="en-US" sz="2800" b="0" i="1" u="none" strike="noStrike" kern="1200" cap="none" spc="0" normalizeH="0" baseline="0" noProof="0" dirty="0">
              <a:ln>
                <a:noFill/>
              </a:ln>
              <a:solidFill>
                <a:srgbClr val="CC3300"/>
              </a:solidFill>
              <a:effectLst/>
              <a:uLnTx/>
              <a:uFillTx/>
              <a:latin typeface="Calibri Light"/>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srgbClr val="44546A"/>
              </a:solidFill>
              <a:effectLst/>
              <a:uLnTx/>
              <a:uFillTx/>
              <a:latin typeface="Calibri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4472C4"/>
              </a:solidFill>
              <a:effectLst/>
              <a:uLnTx/>
              <a:uFillTx/>
              <a:latin typeface="Calibri Light"/>
              <a:ea typeface="+mn-ea"/>
              <a:cs typeface="+mn-cs"/>
            </a:endParaRPr>
          </a:p>
        </p:txBody>
      </p:sp>
      <p:sp>
        <p:nvSpPr>
          <p:cNvPr id="6" name="Content Placeholder 2"/>
          <p:cNvSpPr txBox="1">
            <a:spLocks/>
          </p:cNvSpPr>
          <p:nvPr/>
        </p:nvSpPr>
        <p:spPr>
          <a:xfrm>
            <a:off x="228600" y="2819400"/>
            <a:ext cx="8915400" cy="1828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Previous works – DRAM temperature is low</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El-Sayed+ SIGMETRICS 2012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Liu+ ISCA 2007</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srgbClr val="44546A"/>
              </a:solidFill>
              <a:effectLst/>
              <a:uLnTx/>
              <a:uFillTx/>
              <a:latin typeface="Calibri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4472C4"/>
              </a:solidFill>
              <a:effectLst/>
              <a:uLnTx/>
              <a:uFillTx/>
              <a:latin typeface="Calibri Light"/>
              <a:ea typeface="+mn-ea"/>
              <a:cs typeface="+mn-cs"/>
            </a:endParaRPr>
          </a:p>
        </p:txBody>
      </p:sp>
      <p:sp>
        <p:nvSpPr>
          <p:cNvPr id="7" name="Content Placeholder 2"/>
          <p:cNvSpPr txBox="1">
            <a:spLocks/>
          </p:cNvSpPr>
          <p:nvPr/>
        </p:nvSpPr>
        <p:spPr>
          <a:xfrm>
            <a:off x="228600" y="4343400"/>
            <a:ext cx="8915400" cy="18288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Previous works – Maintain low DRAM temperature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David+ ICAC 2011</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Liu+ ISCA 2007</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Zhu+ ITHERM 2008</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srgbClr val="44546A"/>
              </a:solidFill>
              <a:effectLst/>
              <a:uLnTx/>
              <a:uFillTx/>
              <a:latin typeface="Calibri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4472C4"/>
              </a:solidFill>
              <a:effectLst/>
              <a:uLnTx/>
              <a:uFillTx/>
              <a:latin typeface="Calibri Light"/>
              <a:ea typeface="+mn-ea"/>
              <a:cs typeface="+mn-cs"/>
            </a:endParaRPr>
          </a:p>
        </p:txBody>
      </p:sp>
      <p:sp>
        <p:nvSpPr>
          <p:cNvPr id="8" name="Rounded Rectangle 7"/>
          <p:cNvSpPr/>
          <p:nvPr/>
        </p:nvSpPr>
        <p:spPr>
          <a:xfrm>
            <a:off x="228600" y="2667000"/>
            <a:ext cx="8686800" cy="18288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operates at low temperatures   in the common-case</a:t>
            </a:r>
          </a:p>
        </p:txBody>
      </p:sp>
    </p:spTree>
    <p:extLst>
      <p:ext uri="{BB962C8B-B14F-4D97-AF65-F5344CB8AC3E}">
        <p14:creationId xmlns:p14="http://schemas.microsoft.com/office/powerpoint/2010/main" val="4215153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
                <a:cs typeface="+mn-cs"/>
              </a:rPr>
              <a:t>Lee+, “</a:t>
            </a:r>
            <a:r>
              <a:rPr kumimoji="0" lang="en-US" sz="1500" b="0" i="0" u="none" strike="noStrike" kern="1200" cap="none" spc="0" normalizeH="0" baseline="0" noProof="0" dirty="0">
                <a:ln>
                  <a:noFill/>
                </a:ln>
                <a:solidFill>
                  <a:srgbClr val="0000FF"/>
                </a:solidFill>
                <a:effectLst/>
                <a:uLnTx/>
                <a:uFillTx/>
                <a:latin typeface="Calibri"/>
                <a:ea typeface=""/>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
                <a:cs typeface="+mn-cs"/>
              </a:rPr>
              <a:t>,” HPCA 2015.</a:t>
            </a:r>
          </a:p>
        </p:txBody>
      </p:sp>
    </p:spTree>
    <p:extLst>
      <p:ext uri="{BB962C8B-B14F-4D97-AF65-F5344CB8AC3E}">
        <p14:creationId xmlns:p14="http://schemas.microsoft.com/office/powerpoint/2010/main" val="260206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System</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CPU: AMD 4386 ( 8 Cores, 3.1GHz, 8MB LLC)</a:t>
            </a:r>
            <a:endParaRPr kumimoji="0" lang="en-US" sz="3200" b="1" i="1"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DRAM: 4GByte DDR3-1600 (800Mhz Clock)</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OS: Linux</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Storage: 128GByte SSD</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Workload</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35 applications from SPEC, STREAM, Parsec, </a:t>
            </a:r>
            <a:r>
              <a:rPr kumimoji="0" lang="en-US" sz="3200" b="0" i="1" u="none" strike="noStrike" kern="1200" cap="none" spc="0" normalizeH="0" baseline="0" noProof="0" dirty="0" err="1">
                <a:ln>
                  <a:noFill/>
                </a:ln>
                <a:solidFill>
                  <a:prstClr val="black"/>
                </a:solidFill>
                <a:effectLst/>
                <a:uLnTx/>
                <a:uFillTx/>
                <a:latin typeface="Calibri Light"/>
                <a:ea typeface="+mn-ea"/>
                <a:cs typeface="+mn-cs"/>
              </a:rPr>
              <a:t>Memcached</a:t>
            </a:r>
            <a:r>
              <a:rPr kumimoji="0" lang="en-US" sz="3200" b="0" i="1" u="none" strike="noStrike" kern="1200" cap="none" spc="0" normalizeH="0" baseline="0" noProof="0" dirty="0">
                <a:ln>
                  <a:noFill/>
                </a:ln>
                <a:solidFill>
                  <a:prstClr val="black"/>
                </a:solidFill>
                <a:effectLst/>
                <a:uLnTx/>
                <a:uFillTx/>
                <a:latin typeface="Calibri Light"/>
                <a:ea typeface="+mn-ea"/>
                <a:cs typeface="+mn-cs"/>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842977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
                <a:cs typeface="+mn-cs"/>
              </a:rPr>
              <a:t>AL-DRAM </a:t>
            </a:r>
            <a:r>
              <a:rPr kumimoji="0" lang="en-US" sz="3600" b="1" i="1" u="none" strike="noStrike" kern="1200" cap="none" spc="0" normalizeH="0" baseline="0" noProof="0" dirty="0">
                <a:ln>
                  <a:noFill/>
                </a:ln>
                <a:solidFill>
                  <a:srgbClr val="0000FF"/>
                </a:solidFill>
                <a:effectLst/>
                <a:uLnTx/>
                <a:uFillTx/>
                <a:latin typeface="Calibri Light"/>
                <a:ea typeface=""/>
                <a:cs typeface="+mn-cs"/>
              </a:rPr>
              <a:t>improves performance </a:t>
            </a:r>
            <a:r>
              <a:rPr kumimoji="0" lang="en-US" sz="3600" b="0" i="1" u="none" strike="noStrike" kern="1200" cap="none" spc="0" normalizeH="0" baseline="0" noProof="0" dirty="0">
                <a:ln>
                  <a:noFill/>
                </a:ln>
                <a:solidFill>
                  <a:srgbClr val="0000FF"/>
                </a:solidFill>
                <a:effectLst/>
                <a:uLnTx/>
                <a:uFillTx/>
                <a:latin typeface="Calibri Light"/>
                <a:ea typeface=""/>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a:ea typeface=""/>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
                <a:cs typeface="+mn-cs"/>
              </a:rPr>
              <a:t>all-35-workload</a:t>
            </a:r>
          </a:p>
        </p:txBody>
      </p:sp>
    </p:spTree>
    <p:extLst>
      <p:ext uri="{BB962C8B-B14F-4D97-AF65-F5344CB8AC3E}">
        <p14:creationId xmlns:p14="http://schemas.microsoft.com/office/powerpoint/2010/main" val="282370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Multi-Core Evaluation</a:t>
            </a:r>
          </a:p>
        </p:txBody>
      </p:sp>
      <p:sp>
        <p:nvSpPr>
          <p:cNvPr id="16" name="Punchline"/>
          <p:cNvSpPr txBox="1"/>
          <p:nvPr/>
        </p:nvSpPr>
        <p:spPr>
          <a:xfrm>
            <a:off x="0" y="51816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
                <a:cs typeface="+mn-cs"/>
              </a:rPr>
              <a:t>AL-DRAM provides higher performance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
                <a:cs typeface="+mn-cs"/>
              </a:rPr>
              <a:t>all-35-workload</a:t>
            </a:r>
          </a:p>
        </p:txBody>
      </p:sp>
    </p:spTree>
    <p:extLst>
      <p:ext uri="{BB962C8B-B14F-4D97-AF65-F5344CB8AC3E}">
        <p14:creationId xmlns:p14="http://schemas.microsoft.com/office/powerpoint/2010/main" val="1076545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10876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AL-DRAM: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Simple mechanism to reduce latency</a:t>
            </a:r>
          </a:p>
          <a:p>
            <a:pPr marL="0" indent="0">
              <a:buNone/>
            </a:pPr>
            <a:r>
              <a:rPr lang="en-US" dirty="0"/>
              <a:t>   + Significant system performance and energy benefits</a:t>
            </a:r>
          </a:p>
          <a:p>
            <a:pPr marL="0" indent="0">
              <a:buNone/>
            </a:pPr>
            <a:r>
              <a:rPr lang="en-US" dirty="0"/>
              <a:t>      + Benefits higher at low temperature</a:t>
            </a:r>
          </a:p>
          <a:p>
            <a:pPr marL="0" indent="0">
              <a:buNone/>
            </a:pPr>
            <a:r>
              <a:rPr lang="en-US" dirty="0"/>
              <a:t>   + Low cost, low complexity </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temperatures and different DIMMs </a:t>
            </a:r>
            <a:r>
              <a:rPr lang="en-US" dirty="0">
                <a:sym typeface="Wingdings"/>
              </a:rPr>
              <a:t> higher testing cost</a:t>
            </a:r>
          </a:p>
          <a:p>
            <a:pPr marL="0" indent="0">
              <a:buNone/>
            </a:pPr>
            <a:r>
              <a:rPr lang="en-US" dirty="0">
                <a:sym typeface="Wingdings"/>
              </a:rPr>
              <a:t>      (might not be that difficult for low temperatures)</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611940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442640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AL-DRAM</a:t>
            </a:r>
          </a:p>
        </p:txBody>
      </p:sp>
      <p:sp>
        <p:nvSpPr>
          <p:cNvPr id="3" name="Content Placeholder 2"/>
          <p:cNvSpPr>
            <a:spLocks noGrp="1"/>
          </p:cNvSpPr>
          <p:nvPr>
            <p:ph idx="1"/>
          </p:nvPr>
        </p:nvSpPr>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293096"/>
            <a:ext cx="9144000" cy="1713424"/>
          </a:xfrm>
          <a:prstGeom prst="rect">
            <a:avLst/>
          </a:prstGeom>
        </p:spPr>
      </p:pic>
    </p:spTree>
    <p:extLst>
      <p:ext uri="{BB962C8B-B14F-4D97-AF65-F5344CB8AC3E}">
        <p14:creationId xmlns:p14="http://schemas.microsoft.com/office/powerpoint/2010/main" val="344672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Types of Latency Variation</a:t>
            </a:r>
          </a:p>
        </p:txBody>
      </p:sp>
      <p:sp>
        <p:nvSpPr>
          <p:cNvPr id="3" name="Content Placeholder 2"/>
          <p:cNvSpPr>
            <a:spLocks noGrp="1"/>
          </p:cNvSpPr>
          <p:nvPr>
            <p:ph idx="1"/>
          </p:nvPr>
        </p:nvSpPr>
        <p:spPr/>
        <p:txBody>
          <a:bodyPr/>
          <a:lstStyle/>
          <a:p>
            <a:r>
              <a:rPr lang="en-US" dirty="0"/>
              <a:t>AL-DRAM exploits latency variation</a:t>
            </a:r>
          </a:p>
          <a:p>
            <a:pPr lvl="1"/>
            <a:r>
              <a:rPr lang="en-US" dirty="0"/>
              <a:t>Across time (different temperatures)</a:t>
            </a:r>
          </a:p>
          <a:p>
            <a:pPr lvl="1"/>
            <a:r>
              <a:rPr lang="en-US" dirty="0"/>
              <a:t>Across chips</a:t>
            </a:r>
          </a:p>
          <a:p>
            <a:pPr lvl="1"/>
            <a:endParaRPr lang="en-US" dirty="0"/>
          </a:p>
          <a:p>
            <a:pPr lvl="1"/>
            <a:endParaRPr lang="en-US" dirty="0"/>
          </a:p>
          <a:p>
            <a:pPr lvl="1"/>
            <a:endParaRPr lang="en-US" dirty="0"/>
          </a:p>
          <a:p>
            <a:r>
              <a:rPr lang="en-US" dirty="0"/>
              <a:t>Is there also latency variation within a chip?</a:t>
            </a:r>
          </a:p>
          <a:p>
            <a:pPr lvl="1"/>
            <a:r>
              <a:rPr lang="en-US" dirty="0"/>
              <a:t>Across different parts of a chip</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701215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Variation in Activation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57400"/>
            <a:ext cx="7887493" cy="3218159"/>
          </a:xfrm>
        </p:spPr>
      </p:pic>
      <p:sp>
        <p:nvSpPr>
          <p:cNvPr id="10" name="Content Placeholder 2"/>
          <p:cNvSpPr txBox="1">
            <a:spLocks/>
          </p:cNvSpPr>
          <p:nvPr/>
        </p:nvSpPr>
        <p:spPr>
          <a:xfrm>
            <a:off x="1504614" y="5500390"/>
            <a:ext cx="6344269" cy="6713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1F497D"/>
                </a:solidFill>
                <a:effectLst/>
                <a:uLnTx/>
                <a:uFillTx/>
                <a:latin typeface="Gill Sans MT" panose="020B0502020104020203" pitchFamily="34" charset="0"/>
                <a:ea typeface="+mn-ea"/>
                <a:cs typeface="+mn-cs"/>
              </a:rPr>
              <a:t>Different </a:t>
            </a:r>
            <a:r>
              <a:rPr kumimoji="0" lang="en-US" sz="2800" b="0" i="0" u="none" strike="noStrike" kern="1200" cap="none" spc="0" normalizeH="0" baseline="0" noProof="0">
                <a:ln>
                  <a:noFill/>
                </a:ln>
                <a:solidFill>
                  <a:srgbClr val="1F497D"/>
                </a:solidFill>
                <a:effectLst/>
                <a:uLnTx/>
                <a:uFillTx/>
                <a:latin typeface="Gill Sans MT" panose="020B0502020104020203" pitchFamily="34" charset="0"/>
                <a:ea typeface="+mn-ea"/>
                <a:cs typeface="+mn-cs"/>
              </a:rPr>
              <a:t>characteristics across DIMMs</a:t>
            </a:r>
            <a:endParaRPr kumimoji="0" lang="en-US" sz="2800" b="0" i="0" u="none" strike="noStrike" kern="1200" cap="none" spc="0" normalizeH="0" baseline="0" noProof="0" dirty="0">
              <a:ln>
                <a:noFill/>
              </a:ln>
              <a:solidFill>
                <a:srgbClr val="1F497D"/>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sng" strike="noStrike" kern="1200" cap="none" spc="0" normalizeH="0" baseline="0" noProof="0" dirty="0">
              <a:ln>
                <a:noFill/>
              </a:ln>
              <a:solidFill>
                <a:srgbClr val="1F497D"/>
              </a:solidFill>
              <a:effectLst/>
              <a:uLnTx/>
              <a:uFillTx/>
              <a:latin typeface="Gill Sans MT" panose="020B0502020104020203" pitchFamily="34" charset="0"/>
              <a:ea typeface="+mn-ea"/>
              <a:cs typeface="+mn-cs"/>
            </a:endParaRPr>
          </a:p>
        </p:txBody>
      </p:sp>
      <p:sp>
        <p:nvSpPr>
          <p:cNvPr id="11" name="Curtain1"/>
          <p:cNvSpPr/>
          <p:nvPr/>
        </p:nvSpPr>
        <p:spPr>
          <a:xfrm>
            <a:off x="1600201" y="2057400"/>
            <a:ext cx="2743200" cy="251460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4" name="Curtain2"/>
          <p:cNvSpPr/>
          <p:nvPr/>
        </p:nvSpPr>
        <p:spPr>
          <a:xfrm>
            <a:off x="4343401" y="2057400"/>
            <a:ext cx="4001292" cy="251460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19" name="no error"/>
          <p:cNvGrpSpPr/>
          <p:nvPr/>
        </p:nvGrpSpPr>
        <p:grpSpPr>
          <a:xfrm>
            <a:off x="1600201" y="1643270"/>
            <a:ext cx="2743200" cy="2928730"/>
            <a:chOff x="1600201" y="1186883"/>
            <a:chExt cx="2743200" cy="2991417"/>
          </a:xfrm>
        </p:grpSpPr>
        <p:sp>
          <p:nvSpPr>
            <p:cNvPr id="15" name="noerr box"/>
            <p:cNvSpPr/>
            <p:nvPr/>
          </p:nvSpPr>
          <p:spPr>
            <a:xfrm>
              <a:off x="1600201" y="1621602"/>
              <a:ext cx="2743200" cy="2556698"/>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TextBox 17"/>
            <p:cNvSpPr txBox="1"/>
            <p:nvPr/>
          </p:nvSpPr>
          <p:spPr>
            <a:xfrm>
              <a:off x="1907695" y="1186883"/>
              <a:ext cx="2128211" cy="4715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panose="020B0502020104020203"/>
                  <a:ea typeface=""/>
                  <a:cs typeface="+mn-cs"/>
                </a:rPr>
                <a:t>No ACT Errors</a:t>
              </a:r>
            </a:p>
          </p:txBody>
        </p:sp>
      </p:grpSp>
      <p:sp>
        <p:nvSpPr>
          <p:cNvPr id="20" name="TextBox 19"/>
          <p:cNvSpPr txBox="1"/>
          <p:nvPr/>
        </p:nvSpPr>
        <p:spPr>
          <a:xfrm>
            <a:off x="2133600" y="1206182"/>
            <a:ext cx="49941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Results from 7500 rounds over 240 chips</a:t>
            </a:r>
          </a:p>
        </p:txBody>
      </p:sp>
      <p:grpSp>
        <p:nvGrpSpPr>
          <p:cNvPr id="24" name="Group 23"/>
          <p:cNvGrpSpPr/>
          <p:nvPr/>
        </p:nvGrpSpPr>
        <p:grpSpPr>
          <a:xfrm>
            <a:off x="4538671" y="3657600"/>
            <a:ext cx="3099346" cy="761999"/>
            <a:chOff x="4538671" y="3657600"/>
            <a:chExt cx="3099346" cy="761999"/>
          </a:xfrm>
        </p:grpSpPr>
        <p:sp>
          <p:nvSpPr>
            <p:cNvPr id="22" name="First"/>
            <p:cNvSpPr/>
            <p:nvPr/>
          </p:nvSpPr>
          <p:spPr>
            <a:xfrm>
              <a:off x="4538671" y="3657600"/>
              <a:ext cx="947731" cy="761999"/>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TextBox 22"/>
            <p:cNvSpPr txBox="1"/>
            <p:nvPr/>
          </p:nvSpPr>
          <p:spPr>
            <a:xfrm>
              <a:off x="5486402" y="3783237"/>
              <a:ext cx="2151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panose="020B0502020104020203"/>
                  <a:ea typeface=""/>
                  <a:cs typeface="+mn-cs"/>
                </a:rPr>
                <a:t>Very few errors</a:t>
              </a:r>
            </a:p>
          </p:txBody>
        </p:sp>
      </p:grpSp>
      <p:sp>
        <p:nvSpPr>
          <p:cNvPr id="25" name="banner"/>
          <p:cNvSpPr/>
          <p:nvPr/>
        </p:nvSpPr>
        <p:spPr>
          <a:xfrm>
            <a:off x="0" y="5260187"/>
            <a:ext cx="9144000" cy="112301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Modern DRAM chips exhibit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significant variation in activation latency</a:t>
            </a:r>
          </a:p>
        </p:txBody>
      </p:sp>
      <p:grpSp>
        <p:nvGrpSpPr>
          <p:cNvPr id="26" name="Group 25"/>
          <p:cNvGrpSpPr/>
          <p:nvPr/>
        </p:nvGrpSpPr>
        <p:grpSpPr>
          <a:xfrm>
            <a:off x="6746265" y="2081977"/>
            <a:ext cx="1927835" cy="1225370"/>
            <a:chOff x="4144897" y="3657600"/>
            <a:chExt cx="1927835" cy="1225370"/>
          </a:xfrm>
        </p:grpSpPr>
        <p:sp>
          <p:nvSpPr>
            <p:cNvPr id="27" name="First"/>
            <p:cNvSpPr/>
            <p:nvPr/>
          </p:nvSpPr>
          <p:spPr>
            <a:xfrm>
              <a:off x="4538671" y="3657600"/>
              <a:ext cx="947731" cy="76199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8" name="TextBox 27"/>
            <p:cNvSpPr txBox="1"/>
            <p:nvPr/>
          </p:nvSpPr>
          <p:spPr>
            <a:xfrm>
              <a:off x="4144897" y="4421305"/>
              <a:ext cx="19278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
                  <a:cs typeface="+mn-cs"/>
                </a:rPr>
                <a:t>Rife w/ errors</a:t>
              </a:r>
            </a:p>
          </p:txBody>
        </p:sp>
      </p:grpSp>
      <p:grpSp>
        <p:nvGrpSpPr>
          <p:cNvPr id="7" name="Group 6"/>
          <p:cNvGrpSpPr/>
          <p:nvPr/>
        </p:nvGrpSpPr>
        <p:grpSpPr>
          <a:xfrm>
            <a:off x="1088041" y="2057400"/>
            <a:ext cx="1024319" cy="3146286"/>
            <a:chOff x="1088041" y="2102702"/>
            <a:chExt cx="1024319" cy="3146286"/>
          </a:xfrm>
        </p:grpSpPr>
        <p:sp>
          <p:nvSpPr>
            <p:cNvPr id="3" name="TextBox 2"/>
            <p:cNvSpPr txBox="1"/>
            <p:nvPr/>
          </p:nvSpPr>
          <p:spPr>
            <a:xfrm>
              <a:off x="1088041" y="4541102"/>
              <a:ext cx="10243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Gill Sans MT" panose="020B0502020104020203"/>
                  <a:ea typeface=""/>
                  <a:cs typeface="+mn-cs"/>
                </a:rPr>
                <a:t>13.1ns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Gill Sans MT" panose="020B0502020104020203"/>
                  <a:ea typeface=""/>
                  <a:cs typeface="+mn-cs"/>
                </a:rPr>
                <a:t>standard</a:t>
              </a:r>
            </a:p>
          </p:txBody>
        </p:sp>
        <p:cxnSp>
          <p:nvCxnSpPr>
            <p:cNvPr id="6" name="Straight Connector 5"/>
            <p:cNvCxnSpPr/>
            <p:nvPr/>
          </p:nvCxnSpPr>
          <p:spPr>
            <a:xfrm flipH="1" flipV="1">
              <a:off x="1600201" y="2102702"/>
              <a:ext cx="1" cy="2514601"/>
            </a:xfrm>
            <a:prstGeom prst="line">
              <a:avLst/>
            </a:prstGeom>
            <a:ln w="34925" cap="rnd">
              <a:solidFill>
                <a:schemeClr val="tx1">
                  <a:lumMod val="50000"/>
                  <a:lumOff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08574" y="1749698"/>
            <a:ext cx="2106730" cy="1282534"/>
            <a:chOff x="4538671" y="3137065"/>
            <a:chExt cx="2106730" cy="1282534"/>
          </a:xfrm>
        </p:grpSpPr>
        <p:sp>
          <p:nvSpPr>
            <p:cNvPr id="30" name="First"/>
            <p:cNvSpPr/>
            <p:nvPr/>
          </p:nvSpPr>
          <p:spPr>
            <a:xfrm>
              <a:off x="4538671" y="3657600"/>
              <a:ext cx="947731" cy="76199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1" name="TextBox 30"/>
            <p:cNvSpPr txBox="1"/>
            <p:nvPr/>
          </p:nvSpPr>
          <p:spPr>
            <a:xfrm>
              <a:off x="4930123" y="3137065"/>
              <a:ext cx="17152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
                  <a:cs typeface="+mn-cs"/>
                </a:rPr>
                <a:t>Many errors</a:t>
              </a:r>
            </a:p>
          </p:txBody>
        </p:sp>
      </p:grpSp>
      <p:grpSp>
        <p:nvGrpSpPr>
          <p:cNvPr id="32" name="box labels"/>
          <p:cNvGrpSpPr/>
          <p:nvPr/>
        </p:nvGrpSpPr>
        <p:grpSpPr>
          <a:xfrm>
            <a:off x="4676748" y="1512871"/>
            <a:ext cx="3398711" cy="3004296"/>
            <a:chOff x="4676748" y="1512871"/>
            <a:chExt cx="3398711" cy="3004296"/>
          </a:xfrm>
        </p:grpSpPr>
        <p:grpSp>
          <p:nvGrpSpPr>
            <p:cNvPr id="33" name="Group 32"/>
            <p:cNvGrpSpPr/>
            <p:nvPr/>
          </p:nvGrpSpPr>
          <p:grpSpPr>
            <a:xfrm>
              <a:off x="4676748" y="1512871"/>
              <a:ext cx="3281668" cy="968658"/>
              <a:chOff x="4926685" y="4208049"/>
              <a:chExt cx="3281668" cy="968658"/>
            </a:xfrm>
          </p:grpSpPr>
          <p:cxnSp>
            <p:nvCxnSpPr>
              <p:cNvPr id="40" name="Straight Arrow Connector 39"/>
              <p:cNvCxnSpPr/>
              <p:nvPr/>
            </p:nvCxnSpPr>
            <p:spPr>
              <a:xfrm flipH="1">
                <a:off x="5529976" y="4558528"/>
                <a:ext cx="732891" cy="618179"/>
              </a:xfrm>
              <a:prstGeom prst="straightConnector1">
                <a:avLst/>
              </a:prstGeom>
              <a:ln w="31750" cap="rnd">
                <a:solidFill>
                  <a:schemeClr val="tx1">
                    <a:lumMod val="50000"/>
                    <a:lumOff val="50000"/>
                  </a:schemeClr>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41" name="label: dram cell"/>
              <p:cNvSpPr txBox="1"/>
              <p:nvPr/>
            </p:nvSpPr>
            <p:spPr>
              <a:xfrm>
                <a:off x="4926685" y="4208049"/>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panose="020B0502020104020203"/>
                    <a:ea typeface=""/>
                    <a:cs typeface="+mn-cs"/>
                  </a:rPr>
                  <a:t>Max</a:t>
                </a:r>
              </a:p>
            </p:txBody>
          </p:sp>
        </p:grpSp>
        <p:grpSp>
          <p:nvGrpSpPr>
            <p:cNvPr id="34" name="Group 33"/>
            <p:cNvGrpSpPr/>
            <p:nvPr/>
          </p:nvGrpSpPr>
          <p:grpSpPr>
            <a:xfrm>
              <a:off x="4793791" y="4055502"/>
              <a:ext cx="3281668" cy="461665"/>
              <a:chOff x="5145043" y="4776608"/>
              <a:chExt cx="3281668" cy="461665"/>
            </a:xfrm>
          </p:grpSpPr>
          <p:cxnSp>
            <p:nvCxnSpPr>
              <p:cNvPr id="38" name="Straight Arrow Connector 37"/>
              <p:cNvCxnSpPr/>
              <p:nvPr/>
            </p:nvCxnSpPr>
            <p:spPr>
              <a:xfrm flipH="1">
                <a:off x="5529977" y="5048872"/>
                <a:ext cx="885652" cy="127835"/>
              </a:xfrm>
              <a:prstGeom prst="straightConnector1">
                <a:avLst/>
              </a:prstGeom>
              <a:ln w="31750" cap="rnd">
                <a:solidFill>
                  <a:schemeClr val="tx1">
                    <a:lumMod val="50000"/>
                    <a:lumOff val="50000"/>
                  </a:schemeClr>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39" name="label: dram cell"/>
              <p:cNvSpPr txBox="1"/>
              <p:nvPr/>
            </p:nvSpPr>
            <p:spPr>
              <a:xfrm>
                <a:off x="5145043" y="4776608"/>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panose="020B0502020104020203"/>
                    <a:ea typeface=""/>
                    <a:cs typeface="+mn-cs"/>
                  </a:rPr>
                  <a:t>Min</a:t>
                </a:r>
              </a:p>
            </p:txBody>
          </p:sp>
        </p:grpSp>
        <p:grpSp>
          <p:nvGrpSpPr>
            <p:cNvPr id="35" name="Group 34"/>
            <p:cNvGrpSpPr/>
            <p:nvPr/>
          </p:nvGrpSpPr>
          <p:grpSpPr>
            <a:xfrm>
              <a:off x="5563660" y="3178327"/>
              <a:ext cx="2301852" cy="461665"/>
              <a:chOff x="5529978" y="4915591"/>
              <a:chExt cx="2301852" cy="461665"/>
            </a:xfrm>
          </p:grpSpPr>
          <p:cxnSp>
            <p:nvCxnSpPr>
              <p:cNvPr id="36" name="Straight Arrow Connector 35"/>
              <p:cNvCxnSpPr/>
              <p:nvPr/>
            </p:nvCxnSpPr>
            <p:spPr>
              <a:xfrm flipH="1" flipV="1">
                <a:off x="5529978" y="5176707"/>
                <a:ext cx="697544" cy="5521"/>
              </a:xfrm>
              <a:prstGeom prst="straightConnector1">
                <a:avLst/>
              </a:prstGeom>
              <a:ln w="31750" cap="rnd">
                <a:solidFill>
                  <a:schemeClr val="tx1">
                    <a:lumMod val="50000"/>
                    <a:lumOff val="50000"/>
                  </a:schemeClr>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37" name="label: dram cell"/>
              <p:cNvSpPr txBox="1"/>
              <p:nvPr/>
            </p:nvSpPr>
            <p:spPr>
              <a:xfrm>
                <a:off x="6074160" y="4915591"/>
                <a:ext cx="17576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panose="020B0502020104020203"/>
                    <a:ea typeface=""/>
                    <a:cs typeface="+mn-cs"/>
                  </a:rPr>
                  <a:t>Quartiles</a:t>
                </a:r>
              </a:p>
            </p:txBody>
          </p:sp>
        </p:grpSp>
      </p:grpSp>
    </p:spTree>
    <p:extLst>
      <p:ext uri="{BB962C8B-B14F-4D97-AF65-F5344CB8AC3E}">
        <p14:creationId xmlns:p14="http://schemas.microsoft.com/office/powerpoint/2010/main" val="284684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 presetClass="entr" presetSubtype="0" fill="hold" nodeType="withEffect">
                                  <p:stCondLst>
                                    <p:cond delay="10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500"/>
                                        <p:tgtEl>
                                          <p:spTgt spid="14"/>
                                        </p:tgtEl>
                                      </p:cBhvr>
                                    </p:animEffect>
                                    <p:set>
                                      <p:cBhvr>
                                        <p:cTn id="14" dur="1" fill="hold">
                                          <p:stCondLst>
                                            <p:cond delay="1499"/>
                                          </p:stCondLst>
                                        </p:cTn>
                                        <p:tgtEl>
                                          <p:spTgt spid="14"/>
                                        </p:tgtEl>
                                        <p:attrNameLst>
                                          <p:attrName>style.visibility</p:attrName>
                                        </p:attrNameLst>
                                      </p:cBhvr>
                                      <p:to>
                                        <p:strVal val="hidden"/>
                                      </p:to>
                                    </p:se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3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P spid="14" grpId="0" animBg="1"/>
      <p:bldP spid="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Spatial Locality of Activation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3447" y="1447800"/>
            <a:ext cx="6077105" cy="4114800"/>
          </a:xfrm>
        </p:spPr>
      </p:pic>
      <p:sp>
        <p:nvSpPr>
          <p:cNvPr id="8" name="noerr box"/>
          <p:cNvSpPr/>
          <p:nvPr/>
        </p:nvSpPr>
        <p:spPr>
          <a:xfrm rot="5400000">
            <a:off x="1943100" y="3086100"/>
            <a:ext cx="2895600" cy="2286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noerr box"/>
          <p:cNvSpPr/>
          <p:nvPr/>
        </p:nvSpPr>
        <p:spPr>
          <a:xfrm rot="5400000">
            <a:off x="1257300" y="3009900"/>
            <a:ext cx="2895600" cy="3810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banner"/>
          <p:cNvSpPr/>
          <p:nvPr/>
        </p:nvSpPr>
        <p:spPr>
          <a:xfrm>
            <a:off x="0" y="5260187"/>
            <a:ext cx="9144000" cy="112301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Activation errors are concentrated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at certain columns of cells</a:t>
            </a:r>
          </a:p>
        </p:txBody>
      </p:sp>
      <p:sp>
        <p:nvSpPr>
          <p:cNvPr id="3" name="TextBox 2"/>
          <p:cNvSpPr txBox="1"/>
          <p:nvPr/>
        </p:nvSpPr>
        <p:spPr>
          <a:xfrm>
            <a:off x="2514600" y="1216967"/>
            <a:ext cx="3443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One DIMM @ </a:t>
            </a:r>
            <a:r>
              <a:rPr kumimoji="0" lang="en-US" sz="2400" b="0" i="1" u="none" strike="noStrike" kern="1200" cap="none" spc="0" normalizeH="0" baseline="0" noProof="0" dirty="0" err="1">
                <a:ln>
                  <a:noFill/>
                </a:ln>
                <a:solidFill>
                  <a:prstClr val="black"/>
                </a:solidFill>
                <a:effectLst/>
                <a:uLnTx/>
                <a:uFillTx/>
                <a:latin typeface="Gill Sans MT" panose="020B0502020104020203"/>
                <a:ea typeface=""/>
                <a:cs typeface="+mn-cs"/>
              </a:rPr>
              <a:t>tRCD</a:t>
            </a: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=7.5ns</a:t>
            </a:r>
          </a:p>
        </p:txBody>
      </p:sp>
    </p:spTree>
    <p:extLst>
      <p:ext uri="{BB962C8B-B14F-4D97-AF65-F5344CB8AC3E}">
        <p14:creationId xmlns:p14="http://schemas.microsoft.com/office/powerpoint/2010/main" val="39808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Mechanism to Reduce DRAM Latency</a:t>
            </a:r>
          </a:p>
        </p:txBody>
      </p:sp>
      <p:sp>
        <p:nvSpPr>
          <p:cNvPr id="3" name="Content Placeholder 2"/>
          <p:cNvSpPr>
            <a:spLocks noGrp="1"/>
          </p:cNvSpPr>
          <p:nvPr>
            <p:ph idx="1"/>
          </p:nvPr>
        </p:nvSpPr>
        <p:spPr/>
        <p:txBody>
          <a:bodyPr>
            <a:noAutofit/>
          </a:bodyPr>
          <a:lstStyle/>
          <a:p>
            <a:pPr>
              <a:lnSpc>
                <a:spcPct val="110000"/>
              </a:lnSpc>
            </a:pPr>
            <a:r>
              <a:rPr lang="en-US" b="1" dirty="0"/>
              <a:t>Observation: </a:t>
            </a:r>
            <a:r>
              <a:rPr lang="en-US" dirty="0"/>
              <a:t>DRAM timing errors (slow DRAM cells) are concentrated on certain regions</a:t>
            </a:r>
          </a:p>
          <a:p>
            <a:pPr lvl="1">
              <a:lnSpc>
                <a:spcPct val="110000"/>
              </a:lnSpc>
            </a:pPr>
            <a:endParaRPr lang="en-US" sz="1000" dirty="0"/>
          </a:p>
          <a:p>
            <a:pPr>
              <a:lnSpc>
                <a:spcPct val="110000"/>
              </a:lnSpc>
            </a:pPr>
            <a:r>
              <a:rPr lang="en-US" b="1" dirty="0">
                <a:solidFill>
                  <a:schemeClr val="accent3">
                    <a:lumMod val="75000"/>
                  </a:schemeClr>
                </a:solidFill>
              </a:rPr>
              <a:t>Flexible-</a:t>
            </a:r>
            <a:r>
              <a:rPr lang="en-US" b="1" dirty="0" err="1">
                <a:solidFill>
                  <a:schemeClr val="accent3">
                    <a:lumMod val="75000"/>
                  </a:schemeClr>
                </a:solidFill>
              </a:rPr>
              <a:t>LatencY</a:t>
            </a:r>
            <a:r>
              <a:rPr lang="en-US" b="1" dirty="0">
                <a:solidFill>
                  <a:schemeClr val="accent3">
                    <a:lumMod val="75000"/>
                  </a:schemeClr>
                </a:solidFill>
              </a:rPr>
              <a:t> (FLY) DRAM</a:t>
            </a:r>
          </a:p>
          <a:p>
            <a:pPr lvl="1">
              <a:lnSpc>
                <a:spcPct val="110000"/>
              </a:lnSpc>
            </a:pPr>
            <a:r>
              <a:rPr lang="en-US" dirty="0"/>
              <a:t>A software-transparent design that reduces latency</a:t>
            </a:r>
            <a:r>
              <a:rPr lang="en-US" dirty="0">
                <a:solidFill>
                  <a:schemeClr val="accent1"/>
                </a:solidFill>
              </a:rPr>
              <a:t> </a:t>
            </a:r>
          </a:p>
          <a:p>
            <a:pPr lvl="1">
              <a:lnSpc>
                <a:spcPct val="110000"/>
              </a:lnSpc>
            </a:pPr>
            <a:endParaRPr lang="en-US" sz="1000" dirty="0"/>
          </a:p>
          <a:p>
            <a:pPr>
              <a:lnSpc>
                <a:spcPct val="110000"/>
              </a:lnSpc>
            </a:pPr>
            <a:r>
              <a:rPr lang="en-US" b="1" dirty="0"/>
              <a:t>Key idea</a:t>
            </a:r>
            <a:r>
              <a:rPr lang="en-US" dirty="0"/>
              <a:t>:</a:t>
            </a:r>
          </a:p>
          <a:p>
            <a:pPr marL="457200" lvl="1" indent="0">
              <a:lnSpc>
                <a:spcPct val="110000"/>
              </a:lnSpc>
              <a:buNone/>
            </a:pPr>
            <a:r>
              <a:rPr lang="en-US" dirty="0"/>
              <a:t>1) Divide memory into regions of different latencies</a:t>
            </a:r>
          </a:p>
          <a:p>
            <a:pPr marL="747713" lvl="1" indent="-290513">
              <a:lnSpc>
                <a:spcPct val="110000"/>
              </a:lnSpc>
              <a:buNone/>
              <a:tabLst>
                <a:tab pos="676275" algn="l"/>
                <a:tab pos="741363" algn="l"/>
                <a:tab pos="788988" algn="l"/>
                <a:tab pos="3311525" algn="l"/>
              </a:tabLst>
            </a:pPr>
            <a:r>
              <a:rPr lang="en-US" dirty="0"/>
              <a:t>2) </a:t>
            </a:r>
            <a:r>
              <a:rPr lang="en-US" i="1" dirty="0"/>
              <a:t>Memory controller: </a:t>
            </a:r>
            <a:r>
              <a:rPr lang="en-US" dirty="0">
                <a:solidFill>
                  <a:srgbClr val="0070C0"/>
                </a:solidFill>
              </a:rPr>
              <a:t>Use</a:t>
            </a:r>
            <a:r>
              <a:rPr lang="en-US" i="1" dirty="0">
                <a:solidFill>
                  <a:srgbClr val="0070C0"/>
                </a:solidFill>
              </a:rPr>
              <a:t> </a:t>
            </a:r>
            <a:r>
              <a:rPr lang="en-US" dirty="0">
                <a:solidFill>
                  <a:srgbClr val="0070C0"/>
                </a:solidFill>
              </a:rPr>
              <a:t>lower latency for regions without slow cells; higher latency for other regions</a:t>
            </a:r>
          </a:p>
        </p:txBody>
      </p:sp>
      <p:sp>
        <p:nvSpPr>
          <p:cNvPr id="5" name="TextBox 4"/>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22162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FLY-DRAM Configurations</a:t>
            </a:r>
          </a:p>
        </p:txBody>
      </p:sp>
      <p:sp>
        <p:nvSpPr>
          <p:cNvPr id="16" name="Rectangle 15"/>
          <p:cNvSpPr/>
          <p:nvPr/>
        </p:nvSpPr>
        <p:spPr>
          <a:xfrm>
            <a:off x="2190750" y="6019800"/>
            <a:ext cx="5257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1" name="Chart 20"/>
          <p:cNvGraphicFramePr>
            <a:graphicFrameLocks/>
          </p:cNvGraphicFramePr>
          <p:nvPr>
            <p:extLst/>
          </p:nvPr>
        </p:nvGraphicFramePr>
        <p:xfrm>
          <a:off x="762000" y="3485456"/>
          <a:ext cx="7620000" cy="323532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1981200" y="5867400"/>
            <a:ext cx="5467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3" name="Chart 22"/>
          <p:cNvGraphicFramePr>
            <a:graphicFrameLocks/>
          </p:cNvGraphicFramePr>
          <p:nvPr>
            <p:extLst/>
          </p:nvPr>
        </p:nvGraphicFramePr>
        <p:xfrm>
          <a:off x="762000" y="877409"/>
          <a:ext cx="7620000" cy="32385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3357563" y="3251170"/>
            <a:ext cx="2909887" cy="695194"/>
            <a:chOff x="3357563" y="3251170"/>
            <a:chExt cx="2909887" cy="695194"/>
          </a:xfrm>
        </p:grpSpPr>
        <p:sp>
          <p:nvSpPr>
            <p:cNvPr id="10" name="TextBox 9"/>
            <p:cNvSpPr txBox="1"/>
            <p:nvPr/>
          </p:nvSpPr>
          <p:spPr>
            <a:xfrm>
              <a:off x="3371850" y="3546254"/>
              <a:ext cx="289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panose="020B0502020104020203"/>
                  <a:ea typeface=""/>
                  <a:cs typeface="+mn-cs"/>
                </a:rPr>
                <a:t>Profiles of 3 real DIMMs</a:t>
              </a:r>
            </a:p>
          </p:txBody>
        </p:sp>
        <p:sp>
          <p:nvSpPr>
            <p:cNvPr id="3" name="Rounded Rectangle 2"/>
            <p:cNvSpPr/>
            <p:nvPr/>
          </p:nvSpPr>
          <p:spPr>
            <a:xfrm>
              <a:off x="3357563" y="3251170"/>
              <a:ext cx="2671762" cy="336550"/>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pSp>
        <p:nvGrpSpPr>
          <p:cNvPr id="7" name="Group 6"/>
          <p:cNvGrpSpPr/>
          <p:nvPr/>
        </p:nvGrpSpPr>
        <p:grpSpPr>
          <a:xfrm>
            <a:off x="3357563" y="1979935"/>
            <a:ext cx="2900362" cy="3796084"/>
            <a:chOff x="3357563" y="1979935"/>
            <a:chExt cx="2900362" cy="3796084"/>
          </a:xfrm>
        </p:grpSpPr>
        <p:sp>
          <p:nvSpPr>
            <p:cNvPr id="13" name="TextBox 12"/>
            <p:cNvSpPr txBox="1"/>
            <p:nvPr/>
          </p:nvSpPr>
          <p:spPr>
            <a:xfrm>
              <a:off x="3357563" y="2795130"/>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ill Sans MT" panose="020B0502020104020203"/>
                  <a:ea typeface=""/>
                  <a:cs typeface="+mn-cs"/>
                </a:rPr>
                <a:t>12%</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endParaRPr>
            </a:p>
          </p:txBody>
        </p:sp>
        <p:sp>
          <p:nvSpPr>
            <p:cNvPr id="14" name="TextBox 13"/>
            <p:cNvSpPr txBox="1"/>
            <p:nvPr/>
          </p:nvSpPr>
          <p:spPr>
            <a:xfrm>
              <a:off x="4419600" y="2294148"/>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93%</a:t>
              </a:r>
            </a:p>
          </p:txBody>
        </p:sp>
        <p:sp>
          <p:nvSpPr>
            <p:cNvPr id="15" name="TextBox 14"/>
            <p:cNvSpPr txBox="1"/>
            <p:nvPr/>
          </p:nvSpPr>
          <p:spPr>
            <a:xfrm>
              <a:off x="5457825" y="197993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sp>
          <p:nvSpPr>
            <p:cNvPr id="19" name="TextBox 18"/>
            <p:cNvSpPr txBox="1"/>
            <p:nvPr/>
          </p:nvSpPr>
          <p:spPr>
            <a:xfrm>
              <a:off x="3357563" y="537590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13%</a:t>
              </a:r>
            </a:p>
          </p:txBody>
        </p:sp>
        <p:sp>
          <p:nvSpPr>
            <p:cNvPr id="24" name="TextBox 23"/>
            <p:cNvSpPr txBox="1"/>
            <p:nvPr/>
          </p:nvSpPr>
          <p:spPr>
            <a:xfrm>
              <a:off x="4419600" y="483972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74%</a:t>
              </a:r>
            </a:p>
          </p:txBody>
        </p:sp>
        <p:sp>
          <p:nvSpPr>
            <p:cNvPr id="25" name="TextBox 24"/>
            <p:cNvSpPr txBox="1"/>
            <p:nvPr/>
          </p:nvSpPr>
          <p:spPr>
            <a:xfrm>
              <a:off x="5457825" y="466128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grpSp>
      <p:sp>
        <p:nvSpPr>
          <p:cNvPr id="17" name="TextBox 16"/>
          <p:cNvSpPr txBox="1"/>
          <p:nvPr/>
        </p:nvSpPr>
        <p:spPr>
          <a:xfrm>
            <a:off x="7315200" y="1493934"/>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tRCD</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18" name="TextBox 17"/>
          <p:cNvSpPr txBox="1"/>
          <p:nvPr/>
        </p:nvSpPr>
        <p:spPr>
          <a:xfrm>
            <a:off x="7448550" y="4101853"/>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tRP</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6" name="Rectangle 5"/>
          <p:cNvSpPr/>
          <p:nvPr/>
        </p:nvSpPr>
        <p:spPr>
          <a:xfrm>
            <a:off x="3248238" y="1219200"/>
            <a:ext cx="2828712"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p:cNvSpPr/>
          <p:nvPr/>
        </p:nvSpPr>
        <p:spPr>
          <a:xfrm>
            <a:off x="6091236" y="1158181"/>
            <a:ext cx="1204914"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TextBox 26"/>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5"/>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5"/>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27560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 y="6318647"/>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
        <p:nvSpPr>
          <p:cNvPr id="2" name="Title 1"/>
          <p:cNvSpPr>
            <a:spLocks noGrp="1"/>
          </p:cNvSpPr>
          <p:nvPr>
            <p:ph type="title"/>
          </p:nvPr>
        </p:nvSpPr>
        <p:spPr/>
        <p:txBody>
          <a:bodyPr/>
          <a:lstStyle/>
          <a:p>
            <a:r>
              <a:rPr lang="en-US" dirty="0"/>
              <a:t>Results</a:t>
            </a:r>
          </a:p>
        </p:txBody>
      </p:sp>
      <p:graphicFrame>
        <p:nvGraphicFramePr>
          <p:cNvPr id="16" name="Chart 15"/>
          <p:cNvGraphicFramePr>
            <a:graphicFrameLocks/>
          </p:cNvGraphicFramePr>
          <p:nvPr>
            <p:extLst/>
          </p:nvPr>
        </p:nvGraphicFramePr>
        <p:xfrm>
          <a:off x="762000" y="1311274"/>
          <a:ext cx="7391400" cy="506095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p:cNvCxnSpPr/>
          <p:nvPr/>
        </p:nvCxnSpPr>
        <p:spPr>
          <a:xfrm>
            <a:off x="2171699" y="4419600"/>
            <a:ext cx="3505200" cy="0"/>
          </a:xfrm>
          <a:prstGeom prst="line">
            <a:avLst/>
          </a:prstGeom>
          <a:ln w="349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449532" y="2066493"/>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17.6%</a:t>
            </a:r>
          </a:p>
        </p:txBody>
      </p:sp>
      <p:sp>
        <p:nvSpPr>
          <p:cNvPr id="23" name="TextBox 22"/>
          <p:cNvSpPr txBox="1"/>
          <p:nvPr/>
        </p:nvSpPr>
        <p:spPr>
          <a:xfrm>
            <a:off x="3924299" y="1825949"/>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19.5%</a:t>
            </a:r>
          </a:p>
        </p:txBody>
      </p:sp>
      <p:sp>
        <p:nvSpPr>
          <p:cNvPr id="24" name="TextBox 23"/>
          <p:cNvSpPr txBox="1"/>
          <p:nvPr/>
        </p:nvSpPr>
        <p:spPr>
          <a:xfrm>
            <a:off x="4572000" y="1666383"/>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19.7%</a:t>
            </a:r>
          </a:p>
        </p:txBody>
      </p:sp>
      <p:sp>
        <p:nvSpPr>
          <p:cNvPr id="21" name="TextBox 20"/>
          <p:cNvSpPr txBox="1"/>
          <p:nvPr/>
        </p:nvSpPr>
        <p:spPr>
          <a:xfrm>
            <a:off x="2895600" y="2557789"/>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13.3%</a:t>
            </a:r>
          </a:p>
        </p:txBody>
      </p:sp>
      <p:sp>
        <p:nvSpPr>
          <p:cNvPr id="15" name="banner"/>
          <p:cNvSpPr/>
          <p:nvPr/>
        </p:nvSpPr>
        <p:spPr>
          <a:xfrm>
            <a:off x="0" y="4846637"/>
            <a:ext cx="9144000" cy="15097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FLY-DRAM improves performance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by exploiting spatial latency variation in DRAM</a:t>
            </a:r>
          </a:p>
        </p:txBody>
      </p:sp>
    </p:spTree>
    <p:extLst>
      <p:ext uri="{BB962C8B-B14F-4D97-AF65-F5344CB8AC3E}">
        <p14:creationId xmlns:p14="http://schemas.microsoft.com/office/powerpoint/2010/main" val="12143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chart seriesIdx="1"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chart seriesIdx="2"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chart seriesIdx="3" categoryIdx="-4" bldStep="series"/>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chart seriesIdx="4" categoryIdx="-4" bldStep="series"/>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Chart bld="series"/>
        </p:bldSub>
      </p:bldGraphic>
      <p:bldP spid="22" grpId="0"/>
      <p:bldP spid="23" grpId="0"/>
      <p:bldP spid="24" grpId="0"/>
      <p:bldP spid="21" grpId="0"/>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a:t>FLY-DRAM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Reduces latency significantly</a:t>
            </a:r>
          </a:p>
          <a:p>
            <a:pPr marL="0" indent="0">
              <a:buNone/>
            </a:pPr>
            <a:r>
              <a:rPr lang="en-US" dirty="0"/>
              <a:t>      + Exploits significant within-chip latency variation</a:t>
            </a:r>
          </a:p>
          <a:p>
            <a:pPr marL="0" indent="0">
              <a:buNone/>
            </a:pPr>
            <a:endParaRPr lang="en-US" dirty="0"/>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parts of a chip </a:t>
            </a:r>
            <a:r>
              <a:rPr lang="en-US" dirty="0">
                <a:sym typeface="Wingdings"/>
              </a:rPr>
              <a:t> higher testing cost</a:t>
            </a:r>
          </a:p>
          <a:p>
            <a:pPr marL="0" indent="0">
              <a:buNone/>
            </a:pPr>
            <a:r>
              <a:rPr lang="en-US" dirty="0">
                <a:sym typeface="Wingdings"/>
              </a:rPr>
              <a:t>    - Slightly more complicated controller</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24704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186280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924800" cy="1752600"/>
          </a:xfrm>
        </p:spPr>
        <p:txBody>
          <a:bodyPr/>
          <a:lstStyle/>
          <a:p>
            <a:r>
              <a:rPr lang="en-US"/>
              <a:t>Why Is There </a:t>
            </a:r>
            <a:br>
              <a:rPr lang="en-US"/>
            </a:br>
            <a:r>
              <a:rPr lang="en-US"/>
              <a:t>	Spatial Latency Variation </a:t>
            </a:r>
            <a:br>
              <a:rPr lang="en-US"/>
            </a:br>
            <a:r>
              <a:rPr lang="en-US"/>
              <a:t>				Within a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6423696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081637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4472C4">
                      <a:lumMod val="75000"/>
                    </a:srgbClr>
                  </a:solidFill>
                  <a:effectLst/>
                  <a:uLnTx/>
                  <a:uFillTx/>
                  <a:latin typeface="Calibri Light"/>
                  <a:ea typeface=""/>
                  <a:cs typeface="+mn-cs"/>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ED7D31">
                      <a:lumMod val="75000"/>
                    </a:srgbClr>
                  </a:solidFill>
                  <a:effectLst/>
                  <a:uLnTx/>
                  <a:uFillTx/>
                  <a:latin typeface="Calibri Light"/>
                  <a:ea typeface=""/>
                  <a:cs typeface="+mn-cs"/>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prstClr val="black"/>
                </a:solidFill>
                <a:effectLst/>
                <a:uLnTx/>
                <a:uFillTx/>
                <a:latin typeface="Calibri Light"/>
                <a:ea typeface="+mj-ea"/>
                <a:cs typeface="+mj-cs"/>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
                <a:cs typeface="+mn-cs"/>
              </a:rPr>
              <a:t>Systematic variation</a:t>
            </a:r>
            <a:r>
              <a:rPr kumimoji="0" lang="en-US" sz="3600" b="0" i="0" u="none" strike="noStrike" kern="1200" cap="none" spc="0" normalizeH="0" baseline="0" noProof="0" dirty="0">
                <a:ln>
                  <a:noFill/>
                </a:ln>
                <a:solidFill>
                  <a:prstClr val="white"/>
                </a:solidFill>
                <a:effectLst/>
                <a:uLnTx/>
                <a:uFillTx/>
                <a:latin typeface="Calibri Light"/>
                <a:ea typeface=""/>
                <a:cs typeface="+mn-cs"/>
              </a:rPr>
              <a:t> in cell access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a:ea typeface=""/>
                <a:cs typeface="+mn-cs"/>
              </a:rPr>
              <a:t>caused by the </a:t>
            </a:r>
            <a:r>
              <a:rPr kumimoji="0" lang="en-US" sz="3600" b="1" i="1" u="none" strike="noStrike" kern="1200" cap="none" spc="0" normalizeH="0" baseline="0" noProof="0" dirty="0">
                <a:ln>
                  <a:noFill/>
                </a:ln>
                <a:solidFill>
                  <a:prstClr val="white"/>
                </a:solidFill>
                <a:effectLst/>
                <a:uLnTx/>
                <a:uFillTx/>
                <a:latin typeface="Calibri"/>
                <a:ea typeface=""/>
                <a:cs typeface="+mn-cs"/>
              </a:rPr>
              <a:t>physical organization</a:t>
            </a:r>
            <a:r>
              <a:rPr kumimoji="0" lang="en-US" sz="3600" b="1" i="1" u="none" strike="noStrike" kern="1200" cap="none" spc="0" normalizeH="0" baseline="0" noProof="0" dirty="0">
                <a:ln>
                  <a:noFill/>
                </a:ln>
                <a:solidFill>
                  <a:prstClr val="white"/>
                </a:solidFill>
                <a:effectLst/>
                <a:uLnTx/>
                <a:uFillTx/>
                <a:latin typeface="Calibri Light"/>
                <a:ea typeface=""/>
                <a:cs typeface="+mn-cs"/>
              </a:rPr>
              <a:t> </a:t>
            </a:r>
            <a:r>
              <a:rPr kumimoji="0" lang="en-US" sz="3600" b="0" i="0" u="none" strike="noStrike" kern="1200" cap="none" spc="0" normalizeH="0" baseline="0" noProof="0" dirty="0">
                <a:ln>
                  <a:noFill/>
                </a:ln>
                <a:solidFill>
                  <a:prstClr val="white"/>
                </a:solidFill>
                <a:effectLst/>
                <a:uLnTx/>
                <a:uFillTx/>
                <a:latin typeface="Calibri Light"/>
                <a:ea typeface=""/>
                <a:cs typeface="+mn-cs"/>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
                <a:cs typeface="+mn-cs"/>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
                  <a:cs typeface="+mn-cs"/>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
                  <a:cs typeface="+mn-cs"/>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
                  <a:cs typeface="+mn-cs"/>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
                  <a:cs typeface="+mn-cs"/>
                </a:rPr>
                <a:t>distance from </a:t>
              </a:r>
              <a:r>
                <a:rPr kumimoji="0" lang="en-US" sz="2800" b="0" i="0" u="none" strike="noStrike" kern="1200" cap="none" spc="0" normalizeH="0" baseline="0" noProof="0" dirty="0" err="1">
                  <a:ln>
                    <a:noFill/>
                  </a:ln>
                  <a:solidFill>
                    <a:srgbClr val="ED7D31">
                      <a:lumMod val="75000"/>
                    </a:srgbClr>
                  </a:solidFill>
                  <a:effectLst/>
                  <a:uLnTx/>
                  <a:uFillTx/>
                  <a:latin typeface="Calibri Light"/>
                  <a:ea typeface=""/>
                  <a:cs typeface="+mn-cs"/>
                </a:rPr>
                <a:t>wordline</a:t>
              </a:r>
              <a:r>
                <a:rPr kumimoji="0" lang="en-US" sz="2800" b="0" i="0" u="none" strike="noStrike" kern="1200" cap="none" spc="0" normalizeH="0" baseline="0" noProof="0" dirty="0">
                  <a:ln>
                    <a:noFill/>
                  </a:ln>
                  <a:solidFill>
                    <a:srgbClr val="ED7D31">
                      <a:lumMod val="75000"/>
                    </a:srgbClr>
                  </a:solidFill>
                  <a:effectLst/>
                  <a:uLnTx/>
                  <a:uFillTx/>
                  <a:latin typeface="Calibri Light"/>
                  <a:ea typeface=""/>
                  <a:cs typeface="+mn-cs"/>
                </a:rPr>
                <a:t> driver</a:t>
              </a:r>
            </a:p>
          </p:txBody>
        </p:sp>
      </p:grpSp>
    </p:spTree>
    <p:extLst>
      <p:ext uri="{BB962C8B-B14F-4D97-AF65-F5344CB8AC3E}">
        <p14:creationId xmlns:p14="http://schemas.microsoft.com/office/powerpoint/2010/main" val="35750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
                    <a:cs typeface="+mn-cs"/>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rPr>
              <a:t>Profile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
                <a:cs typeface="+mn-cs"/>
              </a:rPr>
              <a:t>only</a:t>
            </a:r>
            <a:r>
              <a:rPr kumimoji="0" lang="en-US" sz="3600" b="0" i="0" u="none" strike="noStrike" kern="1200" cap="none" spc="-100" normalizeH="0" baseline="0" noProof="0" dirty="0">
                <a:ln>
                  <a:noFill/>
                </a:ln>
                <a:solidFill>
                  <a:prstClr val="black"/>
                </a:solidFill>
                <a:effectLst/>
                <a:uLnTx/>
                <a:uFillTx/>
                <a:latin typeface="Calibri Light"/>
                <a:ea typeface=""/>
                <a:cs typeface="+mn-cs"/>
              </a:rPr>
              <a:t> </a:t>
            </a:r>
            <a:r>
              <a:rPr kumimoji="0" lang="en-US" sz="3600" b="1" i="1" u="none" strike="noStrike" kern="1200" cap="none" spc="-100" normalizeH="0" baseline="0" noProof="0" dirty="0">
                <a:ln>
                  <a:noFill/>
                </a:ln>
                <a:solidFill>
                  <a:srgbClr val="ED7D31">
                    <a:lumMod val="75000"/>
                  </a:srgbClr>
                </a:solidFill>
                <a:effectLst/>
                <a:uLnTx/>
                <a:uFillTx/>
                <a:latin typeface="Calibri Light"/>
                <a:ea typeface=""/>
                <a:cs typeface="+mn-cs"/>
              </a:rPr>
              <a:t>slow regions </a:t>
            </a:r>
            <a:r>
              <a:rPr kumimoji="0" lang="en-US" sz="3600" b="0" i="0" u="none" strike="noStrike" kern="1200" cap="none" spc="-100" normalizeH="0" baseline="0" noProof="0" dirty="0">
                <a:ln>
                  <a:noFill/>
                </a:ln>
                <a:solidFill>
                  <a:prstClr val="black"/>
                </a:solidFill>
                <a:effectLst/>
                <a:uLnTx/>
                <a:uFillTx/>
                <a:latin typeface="Calibri Light"/>
                <a:ea typeface=""/>
                <a:cs typeface="+mn-cs"/>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
                <a:cs typeface="+mn-cs"/>
                <a:sym typeface="Wingdings" panose="05000000000000000000" pitchFamily="2" charset="2"/>
              </a:rPr>
              <a:t>Dynamic</a:t>
            </a: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&amp;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
                <a:cs typeface="+mn-cs"/>
                <a:sym typeface="Wingdings" panose="05000000000000000000" pitchFamily="2" charset="2"/>
              </a:rPr>
              <a:t>low cost </a:t>
            </a: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latency optimization</a:t>
            </a:r>
            <a:endParaRPr kumimoji="0" lang="en-US" sz="3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
                <a:cs typeface="+mn-cs"/>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
                <a:cs typeface="+mn-cs"/>
              </a:rPr>
              <a:t>D</a:t>
            </a:r>
            <a:r>
              <a:rPr kumimoji="0" lang="en-US" sz="3200" b="0" i="0" u="none" strike="noStrike" kern="1200" cap="none" spc="-100" normalizeH="0" baseline="0" noProof="0" dirty="0">
                <a:ln>
                  <a:noFill/>
                </a:ln>
                <a:solidFill>
                  <a:prstClr val="black"/>
                </a:solidFill>
                <a:effectLst/>
                <a:uLnTx/>
                <a:uFillTx/>
                <a:latin typeface="Calibri"/>
                <a:ea typeface=""/>
                <a:cs typeface="+mn-cs"/>
              </a:rPr>
              <a:t>esign-</a:t>
            </a:r>
            <a:r>
              <a:rPr kumimoji="0" lang="en-US" sz="3200" b="1" i="0" u="none" strike="noStrike" kern="1200" cap="none" spc="-100" normalizeH="0" baseline="0" noProof="0" dirty="0">
                <a:ln>
                  <a:noFill/>
                </a:ln>
                <a:solidFill>
                  <a:prstClr val="black"/>
                </a:solidFill>
                <a:effectLst/>
                <a:uLnTx/>
                <a:uFillTx/>
                <a:latin typeface="Calibri"/>
                <a:ea typeface=""/>
                <a:cs typeface="+mn-cs"/>
              </a:rPr>
              <a:t>I</a:t>
            </a:r>
            <a:r>
              <a:rPr kumimoji="0" lang="en-US" sz="3200" b="0" i="0" u="none" strike="noStrike" kern="1200" cap="none" spc="-100" normalizeH="0" baseline="0" noProof="0" dirty="0">
                <a:ln>
                  <a:noFill/>
                </a:ln>
                <a:solidFill>
                  <a:prstClr val="black"/>
                </a:solidFill>
                <a:effectLst/>
                <a:uLnTx/>
                <a:uFillTx/>
                <a:latin typeface="Calibri"/>
                <a:ea typeface=""/>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
                <a:cs typeface="+mn-cs"/>
              </a:rPr>
              <a:t>-</a:t>
            </a:r>
            <a:r>
              <a:rPr kumimoji="0" lang="en-US" sz="3200" b="1" i="0" u="none" strike="noStrike" kern="1200" cap="none" spc="-100" normalizeH="0" baseline="0" noProof="0" dirty="0">
                <a:ln>
                  <a:noFill/>
                </a:ln>
                <a:solidFill>
                  <a:prstClr val="black"/>
                </a:solidFill>
                <a:effectLst/>
                <a:uLnTx/>
                <a:uFillTx/>
                <a:latin typeface="Calibri"/>
                <a:ea typeface=""/>
                <a:cs typeface="+mn-cs"/>
              </a:rPr>
              <a:t>V</a:t>
            </a:r>
            <a:r>
              <a:rPr kumimoji="0" lang="en-US" sz="3200" b="0" i="0" u="none" strike="noStrike" kern="1200" cap="none" spc="-100" normalizeH="0" baseline="0" noProof="0" dirty="0">
                <a:ln>
                  <a:noFill/>
                </a:ln>
                <a:solidFill>
                  <a:prstClr val="black"/>
                </a:solidFill>
                <a:effectLst/>
                <a:uLnTx/>
                <a:uFillTx/>
                <a:latin typeface="Calibri Light"/>
                <a:ea typeface=""/>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
                <a:cs typeface="+mn-cs"/>
              </a:rPr>
              <a:t>A</a:t>
            </a:r>
            <a:r>
              <a:rPr kumimoji="0" lang="en-US" sz="3200" b="0" i="0" u="none" strike="noStrike" kern="1200" cap="none" spc="-100" normalizeH="0" baseline="0" noProof="0" dirty="0">
                <a:ln>
                  <a:noFill/>
                </a:ln>
                <a:solidFill>
                  <a:prstClr val="black"/>
                </a:solidFill>
                <a:effectLst/>
                <a:uLnTx/>
                <a:uFillTx/>
                <a:latin typeface="Calibri Light"/>
                <a:ea typeface=""/>
                <a:cs typeface="+mn-cs"/>
              </a:rPr>
              <a:t>ware</a:t>
            </a:r>
          </a:p>
        </p:txBody>
      </p:sp>
    </p:spTree>
    <p:extLst>
      <p:ext uri="{BB962C8B-B14F-4D97-AF65-F5344CB8AC3E}">
        <p14:creationId xmlns:p14="http://schemas.microsoft.com/office/powerpoint/2010/main" val="1683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
                    <a:cs typeface="+mn-cs"/>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
                  <a:cs typeface="+mn-cs"/>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design-induced</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process</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
                <a:cs typeface="+mn-cs"/>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
                <a:cs typeface="+mn-cs"/>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rPr>
              <a:t>Combine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
                <a:cs typeface="+mn-cs"/>
              </a:rPr>
              <a:t>error-correcting codes </a:t>
            </a:r>
            <a:r>
              <a:rPr kumimoji="0" lang="en-US" sz="3600" b="0" i="0" u="none" strike="noStrike" kern="1200" cap="none" spc="-100" normalizeH="0" baseline="0" noProof="0" dirty="0">
                <a:ln>
                  <a:noFill/>
                </a:ln>
                <a:solidFill>
                  <a:prstClr val="black"/>
                </a:solidFill>
                <a:effectLst/>
                <a:uLnTx/>
                <a:uFillTx/>
                <a:latin typeface="Calibri Light"/>
                <a:ea typeface=""/>
                <a:cs typeface="+mn-cs"/>
              </a:rPr>
              <a:t>&amp;</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
                <a:cs typeface="+mn-cs"/>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
                <a:cs typeface="+mn-cs"/>
                <a:sym typeface="Wingdings" panose="05000000000000000000" pitchFamily="2" charset="2"/>
              </a:rPr>
              <a:t>Reliably</a:t>
            </a: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reduce DRAM latency</a:t>
            </a:r>
            <a:endParaRPr kumimoji="0" lang="en-US" sz="3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
                <a:cs typeface="+mn-cs"/>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
                <a:cs typeface="+mn-cs"/>
              </a:rPr>
              <a:t>D</a:t>
            </a:r>
            <a:r>
              <a:rPr kumimoji="0" lang="en-US" sz="3200" b="0" i="0" u="none" strike="noStrike" kern="1200" cap="none" spc="-100" normalizeH="0" baseline="0" noProof="0" dirty="0">
                <a:ln>
                  <a:noFill/>
                </a:ln>
                <a:solidFill>
                  <a:prstClr val="black"/>
                </a:solidFill>
                <a:effectLst/>
                <a:uLnTx/>
                <a:uFillTx/>
                <a:latin typeface="Calibri"/>
                <a:ea typeface=""/>
                <a:cs typeface="+mn-cs"/>
              </a:rPr>
              <a:t>esign-</a:t>
            </a:r>
            <a:r>
              <a:rPr kumimoji="0" lang="en-US" sz="3200" b="1" i="0" u="none" strike="noStrike" kern="1200" cap="none" spc="-100" normalizeH="0" baseline="0" noProof="0" dirty="0">
                <a:ln>
                  <a:noFill/>
                </a:ln>
                <a:solidFill>
                  <a:prstClr val="black"/>
                </a:solidFill>
                <a:effectLst/>
                <a:uLnTx/>
                <a:uFillTx/>
                <a:latin typeface="Calibri"/>
                <a:ea typeface=""/>
                <a:cs typeface="+mn-cs"/>
              </a:rPr>
              <a:t>I</a:t>
            </a:r>
            <a:r>
              <a:rPr kumimoji="0" lang="en-US" sz="3200" b="0" i="0" u="none" strike="noStrike" kern="1200" cap="none" spc="-100" normalizeH="0" baseline="0" noProof="0" dirty="0">
                <a:ln>
                  <a:noFill/>
                </a:ln>
                <a:solidFill>
                  <a:prstClr val="black"/>
                </a:solidFill>
                <a:effectLst/>
                <a:uLnTx/>
                <a:uFillTx/>
                <a:latin typeface="Calibri"/>
                <a:ea typeface=""/>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
                <a:cs typeface="+mn-cs"/>
              </a:rPr>
              <a:t>-</a:t>
            </a:r>
            <a:r>
              <a:rPr kumimoji="0" lang="en-US" sz="3200" b="1" i="0" u="none" strike="noStrike" kern="1200" cap="none" spc="-100" normalizeH="0" baseline="0" noProof="0" dirty="0">
                <a:ln>
                  <a:noFill/>
                </a:ln>
                <a:solidFill>
                  <a:prstClr val="black"/>
                </a:solidFill>
                <a:effectLst/>
                <a:uLnTx/>
                <a:uFillTx/>
                <a:latin typeface="Calibri"/>
                <a:ea typeface=""/>
                <a:cs typeface="+mn-cs"/>
              </a:rPr>
              <a:t>V</a:t>
            </a:r>
            <a:r>
              <a:rPr kumimoji="0" lang="en-US" sz="3200" b="0" i="0" u="none" strike="noStrike" kern="1200" cap="none" spc="-100" normalizeH="0" baseline="0" noProof="0" dirty="0">
                <a:ln>
                  <a:noFill/>
                </a:ln>
                <a:solidFill>
                  <a:prstClr val="black"/>
                </a:solidFill>
                <a:effectLst/>
                <a:uLnTx/>
                <a:uFillTx/>
                <a:latin typeface="Calibri Light"/>
                <a:ea typeface=""/>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
                <a:cs typeface="+mn-cs"/>
              </a:rPr>
              <a:t>A</a:t>
            </a:r>
            <a:r>
              <a:rPr kumimoji="0" lang="en-US" sz="3200" b="0" i="0" u="none" strike="noStrike" kern="1200" cap="none" spc="-100" normalizeH="0" baseline="0" noProof="0" dirty="0">
                <a:ln>
                  <a:noFill/>
                </a:ln>
                <a:solidFill>
                  <a:prstClr val="black"/>
                </a:solidFill>
                <a:effectLst/>
                <a:uLnTx/>
                <a:uFillTx/>
                <a:latin typeface="Calibri Light"/>
                <a:ea typeface=""/>
                <a:cs typeface="+mn-cs"/>
              </a:rPr>
              <a:t>ware</a:t>
            </a:r>
          </a:p>
        </p:txBody>
      </p:sp>
    </p:spTree>
    <p:extLst>
      <p:ext uri="{BB962C8B-B14F-4D97-AF65-F5344CB8AC3E}">
        <p14:creationId xmlns:p14="http://schemas.microsoft.com/office/powerpoint/2010/main" val="23275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60" normalizeH="0" baseline="0" noProof="0" dirty="0">
                <a:ln>
                  <a:noFill/>
                </a:ln>
                <a:solidFill>
                  <a:prstClr val="black"/>
                </a:solidFill>
                <a:effectLst/>
                <a:uLnTx/>
                <a:uFillTx/>
                <a:latin typeface="Calibri Light"/>
                <a:ea typeface="+mj-ea"/>
                <a:cs typeface="+mj-cs"/>
              </a:rPr>
              <a:t>DIVA-DRAM Reduces Latency</a:t>
            </a:r>
            <a:endParaRPr kumimoji="0" lang="en-US" sz="5400" b="1" i="0" u="none" strike="noStrike" kern="1200" cap="none" spc="-60" normalizeH="0" baseline="0" noProof="0" dirty="0">
              <a:ln>
                <a:noFill/>
              </a:ln>
              <a:solidFill>
                <a:prstClr val="black"/>
              </a:solidFill>
              <a:effectLst/>
              <a:uLnTx/>
              <a:uFillTx/>
              <a:latin typeface="Calibri Light"/>
              <a:ea typeface="+mj-ea"/>
              <a:cs typeface="+mj-cs"/>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a:ea typeface=""/>
                <a:cs typeface="+mn-cs"/>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Calibri Light"/>
                <a:ea typeface=""/>
                <a:cs typeface="+mn-cs"/>
              </a:rPr>
              <a:t>DIVA-DRAM </a:t>
            </a:r>
            <a:r>
              <a:rPr kumimoji="0" lang="en-US" sz="3600" b="1" i="1" u="none" strike="noStrike" kern="1200" cap="none" spc="-100" normalizeH="0" baseline="0" noProof="0" dirty="0">
                <a:ln>
                  <a:noFill/>
                </a:ln>
                <a:solidFill>
                  <a:prstClr val="white"/>
                </a:solidFill>
                <a:effectLst/>
                <a:uLnTx/>
                <a:uFillTx/>
                <a:latin typeface="Calibri"/>
                <a:ea typeface=""/>
                <a:cs typeface="+mn-cs"/>
              </a:rPr>
              <a:t>reduces latency more aggressively</a:t>
            </a:r>
            <a:br>
              <a:rPr kumimoji="0" lang="en-US" sz="3600" b="1" i="1" u="none" strike="noStrike" kern="1200" cap="none" spc="-100" normalizeH="0" baseline="0" noProof="0" dirty="0">
                <a:ln>
                  <a:noFill/>
                </a:ln>
                <a:solidFill>
                  <a:prstClr val="white"/>
                </a:solidFill>
                <a:effectLst/>
                <a:uLnTx/>
                <a:uFillTx/>
                <a:latin typeface="Calibri"/>
                <a:ea typeface=""/>
                <a:cs typeface="+mn-cs"/>
              </a:rPr>
            </a:br>
            <a:r>
              <a:rPr kumimoji="0" lang="en-US" sz="3600" b="0" i="0" u="none" strike="noStrike" kern="1200" cap="none" spc="-100" normalizeH="0" baseline="0" noProof="0" dirty="0">
                <a:ln>
                  <a:noFill/>
                </a:ln>
                <a:solidFill>
                  <a:prstClr val="white"/>
                </a:solidFill>
                <a:effectLst/>
                <a:uLnTx/>
                <a:uFillTx/>
                <a:latin typeface="Calibri Light"/>
                <a:ea typeface=""/>
                <a:cs typeface="+mn-cs"/>
              </a:rPr>
              <a:t>and uses ECC to correct random slow cells</a:t>
            </a:r>
          </a:p>
        </p:txBody>
      </p:sp>
    </p:spTree>
    <p:extLst>
      <p:ext uri="{BB962C8B-B14F-4D97-AF65-F5344CB8AC3E}">
        <p14:creationId xmlns:p14="http://schemas.microsoft.com/office/powerpoint/2010/main" val="1730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066800"/>
          </a:xfrm>
        </p:spPr>
        <p:txBody>
          <a:bodyPr/>
          <a:lstStyle/>
          <a:p>
            <a:r>
              <a:rPr lang="en-US"/>
              <a:t>DIVA-DRAM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Automatically finds the lowest reliable operating latency at system runtime (lower production-time testing cost)</a:t>
            </a:r>
          </a:p>
          <a:p>
            <a:pPr marL="0" indent="0">
              <a:buNone/>
            </a:pPr>
            <a:r>
              <a:rPr lang="en-US" dirty="0"/>
              <a:t>   + Reduces latency more than prior methods (w/ ECC)</a:t>
            </a:r>
          </a:p>
          <a:p>
            <a:pPr marL="0" indent="0">
              <a:buNone/>
            </a:pPr>
            <a:r>
              <a:rPr lang="en-US" dirty="0"/>
              <a:t>   + Reduces latency at high temperatures as well</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knowledge of inherently-slow regions</a:t>
            </a:r>
            <a:endParaRPr lang="en-US" dirty="0">
              <a:sym typeface="Wingdings"/>
            </a:endParaRPr>
          </a:p>
          <a:p>
            <a:pPr marL="0" indent="0">
              <a:buNone/>
            </a:pPr>
            <a:r>
              <a:rPr lang="en-US" dirty="0">
                <a:sym typeface="Wingdings"/>
              </a:rPr>
              <a:t>    - Requires ECC (Error Correcting Codes)</a:t>
            </a:r>
          </a:p>
          <a:p>
            <a:pPr marL="0" indent="0">
              <a:buNone/>
            </a:pPr>
            <a:r>
              <a:rPr lang="en-US" dirty="0">
                <a:sym typeface="Wingdings"/>
              </a:rPr>
              <a:t>    - Imposes overhead during runtime profiling</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119536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a:t>
            </a:r>
            <a:r>
              <a:rPr lang="en-US" sz="2000" u="sng" dirty="0"/>
              <a:t>Onur Mutlu</a:t>
            </a:r>
            <a:r>
              <a:rPr lang="en-US" sz="2000" dirty="0"/>
              <a:t>,</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2297961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Understanding &amp;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43646077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DRAM Power Consumption</a:t>
            </a:r>
          </a:p>
        </p:txBody>
      </p:sp>
      <p:sp>
        <p:nvSpPr>
          <p:cNvPr id="3" name="Content Placeholder 2"/>
          <p:cNvSpPr>
            <a:spLocks noGrp="1"/>
          </p:cNvSpPr>
          <p:nvPr>
            <p:ph idx="1"/>
          </p:nvPr>
        </p:nvSpPr>
        <p:spPr/>
        <p:txBody>
          <a:bodyPr/>
          <a:lstStyle/>
          <a:p>
            <a:r>
              <a:rPr lang="en-US" u="sng" dirty="0">
                <a:solidFill>
                  <a:srgbClr val="FF0000"/>
                </a:solidFill>
              </a:rPr>
              <a:t>Problem</a:t>
            </a:r>
            <a:r>
              <a:rPr lang="en-US" dirty="0">
                <a:solidFill>
                  <a:srgbClr val="FF0000"/>
                </a:solidFill>
              </a:rPr>
              <a:t>: High DRAM (memory) power in today’s systems</a:t>
            </a:r>
          </a:p>
          <a:p>
            <a:pPr lvl="1"/>
            <a:endParaRPr lang="en-US" dirty="0"/>
          </a:p>
          <a:p>
            <a:pPr lvl="1"/>
            <a:endParaRPr lang="en-US" dirty="0">
              <a:solidFill>
                <a:schemeClr val="accent1"/>
              </a:solidFill>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005" y="2625671"/>
            <a:ext cx="1726130" cy="2326523"/>
          </a:xfrm>
          <a:prstGeom prst="rect">
            <a:avLst/>
          </a:prstGeom>
        </p:spPr>
      </p:pic>
      <p:sp>
        <p:nvSpPr>
          <p:cNvPr id="7" name="TextBox 6"/>
          <p:cNvSpPr txBox="1"/>
          <p:nvPr/>
        </p:nvSpPr>
        <p:spPr>
          <a:xfrm>
            <a:off x="514349" y="5207352"/>
            <a:ext cx="4224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POWER7 (</a:t>
            </a:r>
            <a:r>
              <a:rPr kumimoji="0" lang="en-US" sz="1600" b="0" i="0" u="none" strike="noStrike" kern="1200" cap="none" spc="0" normalizeH="0" baseline="0" noProof="0" dirty="0">
                <a:ln>
                  <a:noFill/>
                </a:ln>
                <a:solidFill>
                  <a:prstClr val="black"/>
                </a:solidFill>
                <a:effectLst/>
                <a:uLnTx/>
                <a:uFillTx/>
                <a:latin typeface="Gill Sans MT"/>
                <a:ea typeface=""/>
                <a:cs typeface="+mn-cs"/>
              </a:rPr>
              <a:t>Ware+, HPCA’10</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p:txBody>
      </p:sp>
      <p:sp>
        <p:nvSpPr>
          <p:cNvPr id="8" name="TextBox 7"/>
          <p:cNvSpPr txBox="1"/>
          <p:nvPr/>
        </p:nvSpPr>
        <p:spPr>
          <a:xfrm>
            <a:off x="4948709" y="5253518"/>
            <a:ext cx="3383106" cy="830997"/>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GPU (</a:t>
            </a:r>
            <a:r>
              <a:rPr kumimoji="0" lang="en-US" sz="1600" b="0" i="0" u="none" strike="noStrike" kern="1200" cap="none" spc="0" normalizeH="0" baseline="0" noProof="0" dirty="0">
                <a:ln>
                  <a:noFill/>
                </a:ln>
                <a:solidFill>
                  <a:prstClr val="black"/>
                </a:solidFill>
                <a:effectLst/>
                <a:uLnTx/>
                <a:uFillTx/>
                <a:latin typeface="Gill Sans MT"/>
                <a:ea typeface=""/>
                <a:cs typeface="+mn-cs"/>
              </a:rPr>
              <a:t>Paul+, ISCA’15</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a:ea typeface=""/>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98800">
                        <a14:foregroundMark x1="25400" y1="54872" x2="25400" y2="54872"/>
                        <a14:foregroundMark x1="40200" y1="47949" x2="40200" y2="47949"/>
                      </a14:backgroundRemoval>
                    </a14:imgEffect>
                  </a14:imgLayer>
                </a14:imgProps>
              </a:ext>
              <a:ext uri="{28A0092B-C50C-407E-A947-70E740481C1C}">
                <a14:useLocalDpi xmlns:a14="http://schemas.microsoft.com/office/drawing/2010/main" val="0"/>
              </a:ext>
            </a:extLst>
          </a:blip>
          <a:stretch>
            <a:fillRect/>
          </a:stretch>
        </p:blipFill>
        <p:spPr>
          <a:xfrm>
            <a:off x="5440668" y="3064195"/>
            <a:ext cx="2179332" cy="1699879"/>
          </a:xfrm>
          <a:prstGeom prst="rect">
            <a:avLst/>
          </a:prstGeom>
        </p:spPr>
      </p:pic>
    </p:spTree>
    <p:extLst>
      <p:ext uri="{BB962C8B-B14F-4D97-AF65-F5344CB8AC3E}">
        <p14:creationId xmlns:p14="http://schemas.microsoft.com/office/powerpoint/2010/main" val="28662969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Low-Voltage Memory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Existing DRAM designs to help reduce DRAM power by </a:t>
                </a:r>
                <a:r>
                  <a:rPr lang="en-US" dirty="0">
                    <a:solidFill>
                      <a:schemeClr val="accent1"/>
                    </a:solidFill>
                  </a:rPr>
                  <a:t>lowering supply voltage conservatively</a:t>
                </a:r>
              </a:p>
              <a:p>
                <a:pPr lvl="1"/>
                <a14:m>
                  <m:oMath xmlns:m="http://schemas.openxmlformats.org/officeDocument/2006/math">
                    <m:r>
                      <a:rPr lang="en-US" b="0" i="1" smtClean="0">
                        <a:latin typeface="Cambria Math" charset="0"/>
                        <a:ea typeface="Cambria Math" charset="0"/>
                        <a:cs typeface="Cambria Math" charset="0"/>
                      </a:rPr>
                      <m:t>𝑃𝑜𝑤𝑒𝑟</m:t>
                    </m:r>
                    <m:r>
                      <a:rPr lang="en-US"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𝑉𝑜𝑙𝑡𝑎𝑔𝑒</m:t>
                        </m:r>
                      </m:e>
                      <m:sup>
                        <m:r>
                          <a:rPr lang="en-US" b="0" i="1" smtClean="0">
                            <a:latin typeface="Cambria Math" charset="0"/>
                            <a:ea typeface="Cambria Math" charset="0"/>
                            <a:cs typeface="Cambria Math" charset="0"/>
                          </a:rPr>
                          <m:t>2</m:t>
                        </m:r>
                      </m:sup>
                    </m:sSup>
                  </m:oMath>
                </a14:m>
                <a:endParaRPr lang="en-US" dirty="0"/>
              </a:p>
              <a:p>
                <a:r>
                  <a:rPr lang="en-US" dirty="0"/>
                  <a:t>DDR3L (low-voltage) reduces voltage from 1.5V to 1.35V (</a:t>
                </a:r>
                <a:r>
                  <a:rPr lang="en-US" b="1" dirty="0"/>
                  <a:t>-10%</a:t>
                </a:r>
                <a:r>
                  <a:rPr lang="en-US" dirty="0"/>
                  <a:t>)</a:t>
                </a:r>
              </a:p>
              <a:p>
                <a:r>
                  <a:rPr lang="en-US" dirty="0"/>
                  <a:t>LPDDR4 (low-power) employs low-power I/O interface with 1.2V (lower bandwidth)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286" t="-114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6" name="TextBox 5"/>
          <p:cNvSpPr txBox="1"/>
          <p:nvPr/>
        </p:nvSpPr>
        <p:spPr>
          <a:xfrm>
            <a:off x="304800" y="4860558"/>
            <a:ext cx="8534400" cy="11387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136"/>
                </a:solidFill>
                <a:effectLst/>
                <a:uLnTx/>
                <a:uFillTx/>
                <a:latin typeface="Gill Sans MT"/>
                <a:ea typeface=""/>
                <a:cs typeface="+mn-cs"/>
              </a:rPr>
              <a:t>Can we reduce DRAM power and energy by </a:t>
            </a:r>
            <a:r>
              <a:rPr kumimoji="0" lang="en-US" sz="3600" b="1" i="1" u="none" strike="noStrike" kern="1200" cap="none" spc="0" normalizeH="0" baseline="0" noProof="0" dirty="0">
                <a:ln>
                  <a:noFill/>
                </a:ln>
                <a:solidFill>
                  <a:srgbClr val="FF4136"/>
                </a:solidFill>
                <a:effectLst/>
                <a:uLnTx/>
                <a:uFillTx/>
                <a:latin typeface="Gill Sans MT"/>
                <a:ea typeface=""/>
                <a:cs typeface="+mn-cs"/>
              </a:rPr>
              <a:t>further</a:t>
            </a:r>
            <a:r>
              <a:rPr kumimoji="0" lang="en-US" sz="3600" b="1" i="0" u="none" strike="noStrike" kern="1200" cap="none" spc="0" normalizeH="0" baseline="0" noProof="0" dirty="0">
                <a:ln>
                  <a:noFill/>
                </a:ln>
                <a:solidFill>
                  <a:srgbClr val="FF4136"/>
                </a:solidFill>
                <a:effectLst/>
                <a:uLnTx/>
                <a:uFillTx/>
                <a:latin typeface="Gill Sans MT"/>
                <a:ea typeface=""/>
                <a:cs typeface="+mn-cs"/>
              </a:rPr>
              <a:t> </a:t>
            </a:r>
            <a:r>
              <a:rPr kumimoji="0" lang="en-US" sz="3200" b="1" i="0" u="none" strike="noStrike" kern="1200" cap="none" spc="0" normalizeH="0" baseline="0" noProof="0" dirty="0">
                <a:ln>
                  <a:noFill/>
                </a:ln>
                <a:solidFill>
                  <a:srgbClr val="FF4136"/>
                </a:solidFill>
                <a:effectLst/>
                <a:uLnTx/>
                <a:uFillTx/>
                <a:latin typeface="Gill Sans MT"/>
                <a:ea typeface=""/>
                <a:cs typeface="+mn-cs"/>
              </a:rPr>
              <a:t>reducing supply voltage?</a:t>
            </a:r>
          </a:p>
        </p:txBody>
      </p:sp>
    </p:spTree>
    <p:extLst>
      <p:ext uri="{BB962C8B-B14F-4D97-AF65-F5344CB8AC3E}">
        <p14:creationId xmlns:p14="http://schemas.microsoft.com/office/powerpoint/2010/main" val="3691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29" name="1"/>
          <p:cNvSpPr txBox="1"/>
          <p:nvPr/>
        </p:nvSpPr>
        <p:spPr>
          <a:xfrm>
            <a:off x="288729" y="1676400"/>
            <a:ext cx="8550471" cy="1200329"/>
          </a:xfrm>
          <a:prstGeom prst="rect">
            <a:avLst/>
          </a:prstGeom>
          <a:noFill/>
        </p:spPr>
        <p:txBody>
          <a:bodyPr wrap="square" rtlCol="0">
            <a:spAutoFit/>
          </a:bodyPr>
          <a:lstStyle/>
          <a:p>
            <a:pPr marL="587375" marR="0" lvl="0" indent="-587375" algn="l" defTabSz="914400" rtl="0" eaLnBrk="1" fontAlgn="auto" latinLnBrk="0" hangingPunct="1">
              <a:lnSpc>
                <a:spcPct val="100000"/>
              </a:lnSpc>
              <a:spcBef>
                <a:spcPts val="0"/>
              </a:spcBef>
              <a:spcAft>
                <a:spcPts val="0"/>
              </a:spcAft>
              <a:buClrTx/>
              <a:buSzTx/>
              <a:buFontTx/>
              <a:buNone/>
              <a:tabLst>
                <a:tab pos="622300" algn="l"/>
              </a:tabLst>
              <a:defRPr/>
            </a:pPr>
            <a:r>
              <a:rPr kumimoji="0" lang="en-US" sz="44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
                <a:cs typeface="+mn-cs"/>
              </a:rPr>
              <a:t>1 </a:t>
            </a:r>
            <a:r>
              <a:rPr kumimoji="0" lang="en-US" sz="2800" b="0" i="0" u="none" strike="noStrike" kern="1200" cap="none" spc="0" normalizeH="0" baseline="0" noProof="0" dirty="0">
                <a:ln>
                  <a:noFill/>
                </a:ln>
                <a:solidFill>
                  <a:srgbClr val="FF4136"/>
                </a:solidFill>
                <a:effectLst/>
                <a:uLnTx/>
                <a:uFillTx/>
                <a:latin typeface="Gill Sans MT" charset="0"/>
                <a:ea typeface="Gill Sans MT" charset="0"/>
                <a:cs typeface="Gill Sans MT" charset="0"/>
              </a:rPr>
              <a:t>Understand and characterize </a:t>
            </a:r>
            <a:r>
              <a:rPr kumimoji="0" lang="en-US" sz="2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the various characteristics of DRAM under </a:t>
            </a:r>
            <a:r>
              <a:rPr kumimoji="0" lang="en-US" sz="28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reduced voltage</a:t>
            </a:r>
          </a:p>
        </p:txBody>
      </p:sp>
      <p:sp>
        <p:nvSpPr>
          <p:cNvPr id="30" name="1"/>
          <p:cNvSpPr txBox="1"/>
          <p:nvPr/>
        </p:nvSpPr>
        <p:spPr>
          <a:xfrm>
            <a:off x="309994" y="3830245"/>
            <a:ext cx="8702871" cy="1631216"/>
          </a:xfrm>
          <a:prstGeom prst="rect">
            <a:avLst/>
          </a:prstGeom>
          <a:noFill/>
        </p:spPr>
        <p:txBody>
          <a:bodyPr wrap="square" rtlCol="0">
            <a:spAutoFit/>
          </a:bodyPr>
          <a:lstStyle/>
          <a:p>
            <a:pPr marL="587375" marR="0" lvl="0" indent="-587375" algn="l" defTabSz="914400" rtl="0" eaLnBrk="1" fontAlgn="auto" latinLnBrk="0" hangingPunct="1">
              <a:lnSpc>
                <a:spcPct val="100000"/>
              </a:lnSpc>
              <a:spcBef>
                <a:spcPts val="0"/>
              </a:spcBef>
              <a:spcAft>
                <a:spcPts val="0"/>
              </a:spcAft>
              <a:buClrTx/>
              <a:buSzTx/>
              <a:buFontTx/>
              <a:buNone/>
              <a:tabLst>
                <a:tab pos="622300" algn="l"/>
              </a:tabLst>
              <a:defRPr/>
            </a:pPr>
            <a:r>
              <a:rPr kumimoji="0" lang="en-US" sz="44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
                <a:cs typeface="+mn-cs"/>
              </a:rPr>
              <a:t>2 </a:t>
            </a:r>
            <a:r>
              <a:rPr kumimoji="0" lang="en-US" sz="2800" b="0" i="0" u="none" strike="noStrike" kern="1200" cap="none" spc="0" normalizeH="0" baseline="0" noProof="0" dirty="0">
                <a:ln>
                  <a:noFill/>
                </a:ln>
                <a:solidFill>
                  <a:srgbClr val="FF4136"/>
                </a:solidFill>
                <a:effectLst/>
                <a:uLnTx/>
                <a:uFillTx/>
                <a:latin typeface="Gill Sans MT"/>
                <a:ea typeface=""/>
                <a:cs typeface="+mn-cs"/>
              </a:rPr>
              <a:t>Develop a mechanism </a:t>
            </a:r>
            <a:r>
              <a:rPr kumimoji="0" lang="en-US" sz="2800" b="0" i="0" u="none" strike="noStrike" kern="1200" cap="none" spc="0" normalizeH="0" baseline="0" noProof="0" dirty="0">
                <a:ln>
                  <a:noFill/>
                </a:ln>
                <a:solidFill>
                  <a:prstClr val="black"/>
                </a:solidFill>
                <a:effectLst/>
                <a:uLnTx/>
                <a:uFillTx/>
                <a:latin typeface="Gill Sans MT"/>
                <a:ea typeface=""/>
                <a:cs typeface="+mn-cs"/>
              </a:rPr>
              <a:t>that reduces DRAM energy by </a:t>
            </a:r>
            <a:r>
              <a:rPr kumimoji="0" lang="en-US" sz="2800" b="1" i="0" u="none" strike="noStrike" kern="1200" cap="none" spc="0" normalizeH="0" baseline="0" noProof="0" dirty="0">
                <a:ln>
                  <a:noFill/>
                </a:ln>
                <a:solidFill>
                  <a:prstClr val="black"/>
                </a:solidFill>
                <a:effectLst/>
                <a:uLnTx/>
                <a:uFillTx/>
                <a:latin typeface="Gill Sans MT"/>
                <a:ea typeface=""/>
                <a:cs typeface="+mn-cs"/>
              </a:rPr>
              <a:t>lowering voltage</a:t>
            </a:r>
            <a:r>
              <a:rPr kumimoji="0" lang="en-US" sz="2800" b="0" i="0" u="none" strike="noStrike" kern="1200" cap="none" spc="0" normalizeH="0" baseline="0" noProof="0" dirty="0">
                <a:ln>
                  <a:noFill/>
                </a:ln>
                <a:solidFill>
                  <a:prstClr val="black"/>
                </a:solidFill>
                <a:effectLst/>
                <a:uLnTx/>
                <a:uFillTx/>
                <a:latin typeface="Gill Sans MT"/>
                <a:ea typeface=""/>
                <a:cs typeface="+mn-cs"/>
              </a:rPr>
              <a:t> while keeping performance loss within a target</a:t>
            </a:r>
            <a:endParaRPr kumimoji="0" lang="en-US" sz="2800" b="0" i="0" u="none" strike="noStrike" kern="1200" cap="none" spc="0" normalizeH="0" baseline="0" noProof="0" dirty="0">
              <a:ln>
                <a:noFill/>
              </a:ln>
              <a:solidFill>
                <a:srgbClr val="C0504D"/>
              </a:solidFill>
              <a:effectLst/>
              <a:uLnTx/>
              <a:uFillTx/>
              <a:latin typeface="Gill Sans MT" charset="0"/>
              <a:ea typeface="Gill Sans MT" charset="0"/>
              <a:cs typeface="Gill Sans MT" charset="0"/>
            </a:endParaRPr>
          </a:p>
        </p:txBody>
      </p:sp>
    </p:spTree>
    <p:extLst>
      <p:ext uri="{BB962C8B-B14F-4D97-AF65-F5344CB8AC3E}">
        <p14:creationId xmlns:p14="http://schemas.microsoft.com/office/powerpoint/2010/main" val="32136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317195571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Questions</a:t>
            </a:r>
          </a:p>
        </p:txBody>
      </p:sp>
      <p:sp>
        <p:nvSpPr>
          <p:cNvPr id="3" name="Content Placeholder 2"/>
          <p:cNvSpPr>
            <a:spLocks noGrp="1"/>
          </p:cNvSpPr>
          <p:nvPr>
            <p:ph idx="1"/>
          </p:nvPr>
        </p:nvSpPr>
        <p:spPr/>
        <p:txBody>
          <a:bodyPr>
            <a:normAutofit/>
          </a:bodyPr>
          <a:lstStyle/>
          <a:p>
            <a:r>
              <a:rPr lang="en-US" sz="3600" dirty="0"/>
              <a:t>How does reducing voltage affect </a:t>
            </a:r>
            <a:r>
              <a:rPr lang="en-US" sz="3600" b="1" i="1" dirty="0"/>
              <a:t>reliability</a:t>
            </a:r>
            <a:r>
              <a:rPr lang="en-US" sz="3600" i="1" dirty="0"/>
              <a:t> </a:t>
            </a:r>
            <a:r>
              <a:rPr lang="en-US" sz="3600" dirty="0"/>
              <a:t>(errors)?</a:t>
            </a:r>
          </a:p>
          <a:p>
            <a:endParaRPr lang="en-US" sz="3600" dirty="0"/>
          </a:p>
          <a:p>
            <a:r>
              <a:rPr lang="en-US" sz="3600" dirty="0"/>
              <a:t>How does reducing voltage affect </a:t>
            </a:r>
            <a:br>
              <a:rPr lang="en-US" sz="3600" dirty="0"/>
            </a:br>
            <a:r>
              <a:rPr lang="en-US" sz="3600" b="1" i="1" dirty="0"/>
              <a:t>DRAM</a:t>
            </a:r>
            <a:r>
              <a:rPr lang="en-US" sz="3600" dirty="0"/>
              <a:t> </a:t>
            </a:r>
            <a:r>
              <a:rPr lang="en-US" sz="3600" b="1" i="1" dirty="0"/>
              <a:t>latency</a:t>
            </a:r>
            <a:r>
              <a:rPr lang="en-US" sz="3600" dirty="0"/>
              <a:t>?</a:t>
            </a:r>
          </a:p>
          <a:p>
            <a:endParaRPr lang="en-US" sz="3600" dirty="0"/>
          </a:p>
          <a:p>
            <a:r>
              <a:rPr lang="en-US" sz="3600" dirty="0"/>
              <a:t>How do we design a new DRAM energy reduction mechanism?</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362602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Voltage Control on DRAM</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3660466" y="4273662"/>
            <a:ext cx="2746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Gill Sans MT"/>
                <a:ea typeface=""/>
                <a:cs typeface="+mn-cs"/>
              </a:rPr>
              <a:t>Supply Voltage</a:t>
            </a:r>
          </a:p>
        </p:txBody>
      </p:sp>
      <p:cxnSp>
        <p:nvCxnSpPr>
          <p:cNvPr id="57" name="Straight Connector 56"/>
          <p:cNvCxnSpPr/>
          <p:nvPr/>
        </p:nvCxnSpPr>
        <p:spPr>
          <a:xfrm>
            <a:off x="4849458" y="3927576"/>
            <a:ext cx="0" cy="380785"/>
          </a:xfrm>
          <a:prstGeom prst="line">
            <a:avLst/>
          </a:prstGeom>
          <a:ln w="12700" cap="flat">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26" t="21295" r="5001" b="22250"/>
          <a:stretch/>
        </p:blipFill>
        <p:spPr>
          <a:xfrm rot="10800000">
            <a:off x="2486271" y="1829541"/>
            <a:ext cx="4066929" cy="1867593"/>
          </a:xfrm>
          <a:prstGeom prst="rect">
            <a:avLst/>
          </a:prstGeom>
        </p:spPr>
      </p:pic>
      <p:sp>
        <p:nvSpPr>
          <p:cNvPr id="79" name="Content Placeholder 2"/>
          <p:cNvSpPr>
            <a:spLocks noGrp="1"/>
          </p:cNvSpPr>
          <p:nvPr>
            <p:ph idx="1"/>
          </p:nvPr>
        </p:nvSpPr>
        <p:spPr>
          <a:xfrm>
            <a:off x="254449" y="5078465"/>
            <a:ext cx="8730712" cy="1079900"/>
          </a:xfrm>
        </p:spPr>
        <p:txBody>
          <a:bodyPr/>
          <a:lstStyle/>
          <a:p>
            <a:pPr marL="0" indent="0">
              <a:buNone/>
            </a:pPr>
            <a:r>
              <a:rPr lang="en-US" dirty="0"/>
              <a:t>Adjust the </a:t>
            </a:r>
            <a:r>
              <a:rPr lang="en-US" i="1" dirty="0"/>
              <a:t>supply voltage </a:t>
            </a:r>
            <a:r>
              <a:rPr lang="en-US" dirty="0"/>
              <a:t>to every chip on the </a:t>
            </a:r>
            <a:r>
              <a:rPr lang="en-US"/>
              <a:t>same module</a:t>
            </a:r>
            <a:endParaRPr lang="en-US" dirty="0"/>
          </a:p>
        </p:txBody>
      </p:sp>
      <p:sp>
        <p:nvSpPr>
          <p:cNvPr id="91" name="Freeform 90"/>
          <p:cNvSpPr/>
          <p:nvPr/>
        </p:nvSpPr>
        <p:spPr>
          <a:xfrm>
            <a:off x="3128122" y="3281439"/>
            <a:ext cx="1180532" cy="184625"/>
          </a:xfrm>
          <a:custGeom>
            <a:avLst/>
            <a:gdLst>
              <a:gd name="connsiteX0" fmla="*/ 0 w 1193532"/>
              <a:gd name="connsiteY0" fmla="*/ 0 h 567890"/>
              <a:gd name="connsiteX1" fmla="*/ 0 w 1193532"/>
              <a:gd name="connsiteY1" fmla="*/ 211756 h 567890"/>
              <a:gd name="connsiteX2" fmla="*/ 1193532 w 1193532"/>
              <a:gd name="connsiteY2" fmla="*/ 211756 h 567890"/>
              <a:gd name="connsiteX3" fmla="*/ 1193532 w 1193532"/>
              <a:gd name="connsiteY3" fmla="*/ 567890 h 567890"/>
            </a:gdLst>
            <a:ahLst/>
            <a:cxnLst>
              <a:cxn ang="0">
                <a:pos x="connsiteX0" y="connsiteY0"/>
              </a:cxn>
              <a:cxn ang="0">
                <a:pos x="connsiteX1" y="connsiteY1"/>
              </a:cxn>
              <a:cxn ang="0">
                <a:pos x="connsiteX2" y="connsiteY2"/>
              </a:cxn>
              <a:cxn ang="0">
                <a:pos x="connsiteX3" y="connsiteY3"/>
              </a:cxn>
            </a:cxnLst>
            <a:rect l="l" t="t" r="r" b="b"/>
            <a:pathLst>
              <a:path w="1193532" h="567890">
                <a:moveTo>
                  <a:pt x="0" y="0"/>
                </a:moveTo>
                <a:lnTo>
                  <a:pt x="0" y="211756"/>
                </a:lnTo>
                <a:lnTo>
                  <a:pt x="1193532" y="211756"/>
                </a:lnTo>
                <a:lnTo>
                  <a:pt x="1193532" y="567890"/>
                </a:lnTo>
              </a:path>
            </a:pathLst>
          </a:cu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2" name="Freeform 91"/>
          <p:cNvSpPr/>
          <p:nvPr/>
        </p:nvSpPr>
        <p:spPr>
          <a:xfrm>
            <a:off x="3921361" y="3099915"/>
            <a:ext cx="733541" cy="366149"/>
          </a:xfrm>
          <a:custGeom>
            <a:avLst/>
            <a:gdLst>
              <a:gd name="connsiteX0" fmla="*/ 0 w 1193532"/>
              <a:gd name="connsiteY0" fmla="*/ 0 h 567890"/>
              <a:gd name="connsiteX1" fmla="*/ 0 w 1193532"/>
              <a:gd name="connsiteY1" fmla="*/ 211756 h 567890"/>
              <a:gd name="connsiteX2" fmla="*/ 1193532 w 1193532"/>
              <a:gd name="connsiteY2" fmla="*/ 211756 h 567890"/>
              <a:gd name="connsiteX3" fmla="*/ 1193532 w 1193532"/>
              <a:gd name="connsiteY3" fmla="*/ 567890 h 567890"/>
            </a:gdLst>
            <a:ahLst/>
            <a:cxnLst>
              <a:cxn ang="0">
                <a:pos x="connsiteX0" y="connsiteY0"/>
              </a:cxn>
              <a:cxn ang="0">
                <a:pos x="connsiteX1" y="connsiteY1"/>
              </a:cxn>
              <a:cxn ang="0">
                <a:pos x="connsiteX2" y="connsiteY2"/>
              </a:cxn>
              <a:cxn ang="0">
                <a:pos x="connsiteX3" y="connsiteY3"/>
              </a:cxn>
            </a:cxnLst>
            <a:rect l="l" t="t" r="r" b="b"/>
            <a:pathLst>
              <a:path w="1193532" h="567890">
                <a:moveTo>
                  <a:pt x="0" y="0"/>
                </a:moveTo>
                <a:lnTo>
                  <a:pt x="0" y="211756"/>
                </a:lnTo>
                <a:lnTo>
                  <a:pt x="1193532" y="211756"/>
                </a:lnTo>
                <a:lnTo>
                  <a:pt x="1193532" y="567890"/>
                </a:lnTo>
              </a:path>
            </a:pathLst>
          </a:cu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3" name="Freeform 92"/>
          <p:cNvSpPr/>
          <p:nvPr/>
        </p:nvSpPr>
        <p:spPr>
          <a:xfrm flipH="1">
            <a:off x="5337348" y="3099915"/>
            <a:ext cx="612724" cy="366149"/>
          </a:xfrm>
          <a:custGeom>
            <a:avLst/>
            <a:gdLst>
              <a:gd name="connsiteX0" fmla="*/ 0 w 1193532"/>
              <a:gd name="connsiteY0" fmla="*/ 0 h 567890"/>
              <a:gd name="connsiteX1" fmla="*/ 0 w 1193532"/>
              <a:gd name="connsiteY1" fmla="*/ 211756 h 567890"/>
              <a:gd name="connsiteX2" fmla="*/ 1193532 w 1193532"/>
              <a:gd name="connsiteY2" fmla="*/ 211756 h 567890"/>
              <a:gd name="connsiteX3" fmla="*/ 1193532 w 1193532"/>
              <a:gd name="connsiteY3" fmla="*/ 567890 h 567890"/>
            </a:gdLst>
            <a:ahLst/>
            <a:cxnLst>
              <a:cxn ang="0">
                <a:pos x="connsiteX0" y="connsiteY0"/>
              </a:cxn>
              <a:cxn ang="0">
                <a:pos x="connsiteX1" y="connsiteY1"/>
              </a:cxn>
              <a:cxn ang="0">
                <a:pos x="connsiteX2" y="connsiteY2"/>
              </a:cxn>
              <a:cxn ang="0">
                <a:pos x="connsiteX3" y="connsiteY3"/>
              </a:cxn>
            </a:cxnLst>
            <a:rect l="l" t="t" r="r" b="b"/>
            <a:pathLst>
              <a:path w="1193532" h="567890">
                <a:moveTo>
                  <a:pt x="0" y="0"/>
                </a:moveTo>
                <a:lnTo>
                  <a:pt x="0" y="211756"/>
                </a:lnTo>
                <a:lnTo>
                  <a:pt x="1193532" y="211756"/>
                </a:lnTo>
                <a:lnTo>
                  <a:pt x="1193532" y="567890"/>
                </a:lnTo>
              </a:path>
            </a:pathLst>
          </a:cu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cxnSp>
        <p:nvCxnSpPr>
          <p:cNvPr id="95" name="Straight Connector 94"/>
          <p:cNvCxnSpPr>
            <a:stCxn id="91" idx="0"/>
          </p:cNvCxnSpPr>
          <p:nvPr/>
        </p:nvCxnSpPr>
        <p:spPr>
          <a:xfrm flipV="1">
            <a:off x="3128122" y="3113164"/>
            <a:ext cx="0" cy="168275"/>
          </a:xfrm>
          <a:prstGeom prst="line">
            <a:avLst/>
          </a:prstGeom>
          <a:ln w="50800" cap="flat">
            <a:solidFill>
              <a:srgbClr val="FFFFFF"/>
            </a:solidFill>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4994803" y="3113164"/>
            <a:ext cx="0" cy="352901"/>
          </a:xfrm>
          <a:prstGeom prst="line">
            <a:avLst/>
          </a:prstGeom>
          <a:ln w="50800" cap="flat">
            <a:solidFill>
              <a:srgbClr val="FFFFFF"/>
            </a:solidFill>
            <a:tailEnd type="none" w="lg" len="lg"/>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4276085" y="3392324"/>
            <a:ext cx="1104312" cy="535252"/>
            <a:chOff x="5310087" y="4508859"/>
            <a:chExt cx="1104312" cy="884898"/>
          </a:xfrm>
        </p:grpSpPr>
        <p:grpSp>
          <p:nvGrpSpPr>
            <p:cNvPr id="32" name="Group 31"/>
            <p:cNvGrpSpPr/>
            <p:nvPr/>
          </p:nvGrpSpPr>
          <p:grpSpPr>
            <a:xfrm>
              <a:off x="5310087" y="4508859"/>
              <a:ext cx="70182" cy="884898"/>
              <a:chOff x="5310087" y="4782538"/>
              <a:chExt cx="70182" cy="884898"/>
            </a:xfrm>
          </p:grpSpPr>
          <p:cxnSp>
            <p:nvCxnSpPr>
              <p:cNvPr id="30" name="Straight Connector 29"/>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1" name="Oval 30"/>
              <p:cNvSpPr>
                <a:spLocks noChangeAspect="1"/>
              </p:cNvSpPr>
              <p:nvPr/>
            </p:nvSpPr>
            <p:spPr>
              <a:xfrm>
                <a:off x="5310087" y="5546499"/>
                <a:ext cx="70182" cy="1209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36" name="Group 35"/>
            <p:cNvGrpSpPr/>
            <p:nvPr/>
          </p:nvGrpSpPr>
          <p:grpSpPr>
            <a:xfrm>
              <a:off x="5653807" y="4508859"/>
              <a:ext cx="70182" cy="884898"/>
              <a:chOff x="5310087" y="4782538"/>
              <a:chExt cx="70182" cy="884898"/>
            </a:xfrm>
          </p:grpSpPr>
          <p:cxnSp>
            <p:nvCxnSpPr>
              <p:cNvPr id="37" name="Straight Connector 36"/>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8" name="Oval 37"/>
              <p:cNvSpPr>
                <a:spLocks noChangeAspect="1"/>
              </p:cNvSpPr>
              <p:nvPr/>
            </p:nvSpPr>
            <p:spPr>
              <a:xfrm>
                <a:off x="5310087" y="5546499"/>
                <a:ext cx="70182" cy="1209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2" name="Group 41"/>
            <p:cNvGrpSpPr/>
            <p:nvPr/>
          </p:nvGrpSpPr>
          <p:grpSpPr>
            <a:xfrm>
              <a:off x="5997527" y="4508859"/>
              <a:ext cx="70182" cy="884898"/>
              <a:chOff x="5310087" y="4782538"/>
              <a:chExt cx="70182" cy="884898"/>
            </a:xfrm>
          </p:grpSpPr>
          <p:cxnSp>
            <p:nvCxnSpPr>
              <p:cNvPr id="43" name="Straight Connector 42"/>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5310087" y="5546499"/>
                <a:ext cx="70182" cy="1209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8" name="Group 47"/>
            <p:cNvGrpSpPr/>
            <p:nvPr/>
          </p:nvGrpSpPr>
          <p:grpSpPr>
            <a:xfrm>
              <a:off x="6341247" y="4508859"/>
              <a:ext cx="73152" cy="884895"/>
              <a:chOff x="5310087" y="4782538"/>
              <a:chExt cx="73152" cy="884895"/>
            </a:xfrm>
          </p:grpSpPr>
          <p:cxnSp>
            <p:nvCxnSpPr>
              <p:cNvPr id="49" name="Straight Connector 48"/>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0" name="Oval 49"/>
              <p:cNvSpPr>
                <a:spLocks noChangeAspect="1"/>
              </p:cNvSpPr>
              <p:nvPr/>
            </p:nvSpPr>
            <p:spPr>
              <a:xfrm>
                <a:off x="5310087" y="5546498"/>
                <a:ext cx="73152" cy="1209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cxnSp>
          <p:nvCxnSpPr>
            <p:cNvPr id="54" name="Straight Connector 53"/>
            <p:cNvCxnSpPr>
              <a:stCxn id="31" idx="6"/>
              <a:endCxn id="50" idx="2"/>
            </p:cNvCxnSpPr>
            <p:nvPr/>
          </p:nvCxnSpPr>
          <p:spPr>
            <a:xfrm flipV="1">
              <a:off x="5380269" y="5333285"/>
              <a:ext cx="960978" cy="3"/>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3198759" y="1795304"/>
            <a:ext cx="2746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Gill Sans MT"/>
                <a:ea typeface=""/>
                <a:cs typeface="+mn-cs"/>
              </a:rPr>
              <a:t>DRAM Module</a:t>
            </a:r>
            <a:endParaRPr kumimoji="0" lang="en-US" sz="2800" b="1" i="1" u="none" strike="noStrike" kern="1200" cap="none" spc="0" normalizeH="0" baseline="0" noProof="0" dirty="0">
              <a:ln>
                <a:noFill/>
              </a:ln>
              <a:solidFill>
                <a:prstClr val="white"/>
              </a:solidFill>
              <a:effectLst/>
              <a:uLnTx/>
              <a:uFillTx/>
              <a:latin typeface="Gill Sans MT"/>
              <a:ea typeface=""/>
              <a:cs typeface="+mn-cs"/>
            </a:endParaRPr>
          </a:p>
        </p:txBody>
      </p:sp>
    </p:spTree>
    <p:extLst>
      <p:ext uri="{BB962C8B-B14F-4D97-AF65-F5344CB8AC3E}">
        <p14:creationId xmlns:p14="http://schemas.microsoft.com/office/powerpoint/2010/main" val="3016625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Testing Platform</a:t>
            </a:r>
          </a:p>
        </p:txBody>
      </p:sp>
      <p:sp>
        <p:nvSpPr>
          <p:cNvPr id="3" name="Content Placeholder 2"/>
          <p:cNvSpPr>
            <a:spLocks noGrp="1"/>
          </p:cNvSpPr>
          <p:nvPr>
            <p:ph idx="1"/>
          </p:nvPr>
        </p:nvSpPr>
        <p:spPr/>
        <p:txBody>
          <a:bodyPr/>
          <a:lstStyle/>
          <a:p>
            <a:pPr marL="0" indent="0">
              <a:buNone/>
            </a:pPr>
            <a:r>
              <a:rPr lang="en-US" sz="3600" b="1" dirty="0" err="1"/>
              <a:t>SoftMC</a:t>
            </a:r>
            <a:r>
              <a:rPr lang="en-US" sz="3600" b="1" dirty="0"/>
              <a:t> </a:t>
            </a:r>
            <a:r>
              <a:rPr lang="en-US" sz="2000" dirty="0"/>
              <a:t>[Hassan+, HPCA’17]</a:t>
            </a:r>
            <a:r>
              <a:rPr lang="en-US" dirty="0"/>
              <a:t>: FPGA testing platform to </a:t>
            </a:r>
          </a:p>
          <a:p>
            <a:pPr marL="0" indent="0">
              <a:buNone/>
            </a:pPr>
            <a:r>
              <a:rPr lang="en-US" dirty="0"/>
              <a:t>1) </a:t>
            </a:r>
            <a:r>
              <a:rPr lang="en-US" dirty="0">
                <a:solidFill>
                  <a:srgbClr val="0070C0"/>
                </a:solidFill>
              </a:rPr>
              <a:t>Adjust supply voltage </a:t>
            </a:r>
            <a:r>
              <a:rPr lang="en-US" dirty="0"/>
              <a:t>to DRAM modules</a:t>
            </a:r>
          </a:p>
          <a:p>
            <a:pPr marL="0" indent="0">
              <a:buNone/>
            </a:pPr>
            <a:r>
              <a:rPr lang="en-US" dirty="0"/>
              <a:t>2) </a:t>
            </a:r>
            <a:r>
              <a:rPr lang="en-US" dirty="0">
                <a:solidFill>
                  <a:srgbClr val="0070C0"/>
                </a:solidFill>
              </a:rPr>
              <a:t>Schedule DRAM commands </a:t>
            </a:r>
            <a:r>
              <a:rPr lang="en-US" dirty="0"/>
              <a:t>to DRAM modules</a:t>
            </a:r>
          </a:p>
          <a:p>
            <a:pPr marL="457200" lvl="1" indent="0">
              <a:buNone/>
            </a:pPr>
            <a:r>
              <a:rPr lang="en-US" dirty="0">
                <a:solidFill>
                  <a:srgbClr val="FF0000"/>
                </a:solidFill>
              </a:rPr>
              <a:t>Existing systems: DRAM commands not exposed to users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560" y="3495663"/>
            <a:ext cx="4545540" cy="2289187"/>
          </a:xfrm>
          <a:prstGeom prst="rect">
            <a:avLst/>
          </a:prstGeom>
        </p:spPr>
      </p:pic>
      <p:sp>
        <p:nvSpPr>
          <p:cNvPr id="14" name="TextBox 13"/>
          <p:cNvSpPr txBox="1"/>
          <p:nvPr/>
        </p:nvSpPr>
        <p:spPr>
          <a:xfrm>
            <a:off x="6873786" y="3824517"/>
            <a:ext cx="22089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Voltage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controller</a:t>
            </a:r>
          </a:p>
        </p:txBody>
      </p:sp>
      <p:sp>
        <p:nvSpPr>
          <p:cNvPr id="15" name="Rectangle 14"/>
          <p:cNvSpPr/>
          <p:nvPr/>
        </p:nvSpPr>
        <p:spPr>
          <a:xfrm>
            <a:off x="2952542" y="3957177"/>
            <a:ext cx="502140" cy="981676"/>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TextBox 15"/>
          <p:cNvSpPr txBox="1"/>
          <p:nvPr/>
        </p:nvSpPr>
        <p:spPr>
          <a:xfrm>
            <a:off x="516888" y="3824517"/>
            <a:ext cx="1667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DRAM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module</a:t>
            </a:r>
          </a:p>
        </p:txBody>
      </p:sp>
      <p:sp>
        <p:nvSpPr>
          <p:cNvPr id="18" name="TextBox 17"/>
          <p:cNvSpPr txBox="1"/>
          <p:nvPr/>
        </p:nvSpPr>
        <p:spPr>
          <a:xfrm>
            <a:off x="3666163" y="4115904"/>
            <a:ext cx="1502334" cy="646331"/>
          </a:xfrm>
          <a:prstGeom prst="rect">
            <a:avLst/>
          </a:prstGeom>
          <a:solidFill>
            <a:schemeClr val="bg1">
              <a:alpha val="62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MT"/>
                <a:ea typeface=""/>
                <a:cs typeface="+mn-cs"/>
              </a:rPr>
              <a:t>FPGA</a:t>
            </a:r>
          </a:p>
        </p:txBody>
      </p:sp>
      <p:sp>
        <p:nvSpPr>
          <p:cNvPr id="20" name="Down Arrow 19"/>
          <p:cNvSpPr/>
          <p:nvPr/>
        </p:nvSpPr>
        <p:spPr>
          <a:xfrm rot="16200000">
            <a:off x="2181288" y="3990450"/>
            <a:ext cx="378471" cy="745352"/>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Down Arrow 20"/>
          <p:cNvSpPr/>
          <p:nvPr/>
        </p:nvSpPr>
        <p:spPr>
          <a:xfrm rot="5400000">
            <a:off x="6386797" y="4097457"/>
            <a:ext cx="378471" cy="53133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TextBox 11">
            <a:hlinkClick r:id="rId4"/>
          </p:cNvPr>
          <p:cNvSpPr txBox="1"/>
          <p:nvPr/>
        </p:nvSpPr>
        <p:spPr>
          <a:xfrm>
            <a:off x="1651393" y="6078204"/>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Tree>
    <p:extLst>
      <p:ext uri="{BB962C8B-B14F-4D97-AF65-F5344CB8AC3E}">
        <p14:creationId xmlns:p14="http://schemas.microsoft.com/office/powerpoint/2010/main" val="224961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Tested DRAM Modules</a:t>
            </a:r>
          </a:p>
        </p:txBody>
      </p:sp>
      <p:sp>
        <p:nvSpPr>
          <p:cNvPr id="3" name="Content Placeholder 2"/>
          <p:cNvSpPr>
            <a:spLocks noGrp="1"/>
          </p:cNvSpPr>
          <p:nvPr>
            <p:ph idx="1"/>
          </p:nvPr>
        </p:nvSpPr>
        <p:spPr/>
        <p:txBody>
          <a:bodyPr>
            <a:normAutofit/>
          </a:bodyPr>
          <a:lstStyle/>
          <a:p>
            <a:r>
              <a:rPr lang="en-US" b="1" dirty="0"/>
              <a:t>124</a:t>
            </a:r>
            <a:r>
              <a:rPr lang="en-US" dirty="0"/>
              <a:t> </a:t>
            </a:r>
            <a:r>
              <a:rPr lang="en-US" b="1" dirty="0">
                <a:solidFill>
                  <a:srgbClr val="FF4136"/>
                </a:solidFill>
              </a:rPr>
              <a:t>DDR3L</a:t>
            </a:r>
            <a:r>
              <a:rPr lang="en-US" dirty="0"/>
              <a:t> (low-voltage) DRAM chips</a:t>
            </a:r>
          </a:p>
          <a:p>
            <a:pPr lvl="1"/>
            <a:r>
              <a:rPr lang="en-US" b="1" dirty="0"/>
              <a:t>31 SO-DIMMs</a:t>
            </a:r>
            <a:endParaRPr lang="en-US" dirty="0"/>
          </a:p>
          <a:p>
            <a:pPr lvl="1"/>
            <a:r>
              <a:rPr lang="en-US" b="1" dirty="0">
                <a:solidFill>
                  <a:srgbClr val="FF4136"/>
                </a:solidFill>
              </a:rPr>
              <a:t>1.35V </a:t>
            </a:r>
            <a:r>
              <a:rPr lang="en-US" dirty="0"/>
              <a:t>(DDR3 uses 1.5V)</a:t>
            </a:r>
          </a:p>
          <a:p>
            <a:pPr lvl="1"/>
            <a:r>
              <a:rPr lang="en-US" dirty="0"/>
              <a:t>Density: 4Gb per chip</a:t>
            </a:r>
            <a:endParaRPr lang="en-US" b="1" dirty="0">
              <a:solidFill>
                <a:schemeClr val="accent2"/>
              </a:solidFill>
            </a:endParaRPr>
          </a:p>
          <a:p>
            <a:pPr lvl="1"/>
            <a:r>
              <a:rPr lang="en-US" dirty="0"/>
              <a:t>Three major vendors/manufacturers</a:t>
            </a:r>
          </a:p>
          <a:p>
            <a:pPr lvl="1"/>
            <a:r>
              <a:rPr lang="en-US" dirty="0"/>
              <a:t>Manufacturing dates: 2014-2016</a:t>
            </a:r>
          </a:p>
          <a:p>
            <a:pPr lvl="1"/>
            <a:endParaRPr lang="en-US" dirty="0"/>
          </a:p>
          <a:p>
            <a:r>
              <a:rPr lang="en-US" dirty="0"/>
              <a:t>Iteratively read every bit in each 4Gb chip under a wide range of supply voltage levels: 1.35V to 1.0V (</a:t>
            </a:r>
            <a:r>
              <a:rPr lang="en-US" b="1" dirty="0"/>
              <a:t>-26%</a:t>
            </a:r>
            <a:r>
              <a:rPr lang="en-US" dirty="0"/>
              <a:t>)</a:t>
            </a:r>
          </a:p>
          <a:p>
            <a:pPr marL="342900" lvl="1" indent="-342900">
              <a:lnSpc>
                <a:spcPct val="150000"/>
              </a:lnSpc>
              <a:buFont typeface="Arial" pitchFamily="34" charset="0"/>
              <a:buChar char="•"/>
            </a:pPr>
            <a:endParaRPr lang="en-US" sz="2800" dirty="0"/>
          </a:p>
          <a:p>
            <a:pPr>
              <a:lnSpc>
                <a:spcPct val="150000"/>
              </a:lnSpc>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39607138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kern="0" dirty="0"/>
              <a:t>Reliability Worsens with Lower</a:t>
            </a:r>
            <a:r>
              <a:rPr lang="en-US" kern="0" spc="300" dirty="0"/>
              <a:t> </a:t>
            </a:r>
            <a:r>
              <a:rPr lang="en-US" kern="0" dirty="0"/>
              <a:t>Voltage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941" y="1415492"/>
            <a:ext cx="8674259" cy="4567508"/>
          </a:xfrm>
        </p:spPr>
      </p:pic>
      <p:sp>
        <p:nvSpPr>
          <p:cNvPr id="3" name="curtain"/>
          <p:cNvSpPr/>
          <p:nvPr/>
        </p:nvSpPr>
        <p:spPr>
          <a:xfrm>
            <a:off x="1539240" y="1974655"/>
            <a:ext cx="7299960" cy="3210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nom_volt"/>
          <p:cNvGrpSpPr/>
          <p:nvPr/>
        </p:nvGrpSpPr>
        <p:grpSpPr>
          <a:xfrm>
            <a:off x="7854635" y="4061894"/>
            <a:ext cx="984565" cy="988296"/>
            <a:chOff x="7345808" y="4937334"/>
            <a:chExt cx="984565" cy="988296"/>
          </a:xfrm>
        </p:grpSpPr>
        <p:sp>
          <p:nvSpPr>
            <p:cNvPr id="12" name="Down Arrow 11"/>
            <p:cNvSpPr/>
            <p:nvPr/>
          </p:nvSpPr>
          <p:spPr>
            <a:xfrm>
              <a:off x="7660289" y="5652768"/>
              <a:ext cx="355601"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p:cNvSpPr txBox="1"/>
            <p:nvPr/>
          </p:nvSpPr>
          <p:spPr>
            <a:xfrm>
              <a:off x="7345808" y="4937334"/>
              <a:ext cx="9845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800" b="0"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solidFill>
                  <a:effectLst/>
                  <a:uLnTx/>
                  <a:uFillTx/>
                  <a:latin typeface="Gill Sans MT"/>
                  <a:ea typeface=""/>
                  <a:cs typeface="+mn-cs"/>
                </a:rPr>
                <a:t>Voltage</a:t>
              </a:r>
            </a:p>
          </p:txBody>
        </p:sp>
      </p:grpSp>
      <p:grpSp>
        <p:nvGrpSpPr>
          <p:cNvPr id="31" name="Group 30"/>
          <p:cNvGrpSpPr/>
          <p:nvPr/>
        </p:nvGrpSpPr>
        <p:grpSpPr>
          <a:xfrm>
            <a:off x="5228027" y="3837665"/>
            <a:ext cx="2296960" cy="1212525"/>
            <a:chOff x="5228027" y="3837665"/>
            <a:chExt cx="2296960" cy="1212525"/>
          </a:xfrm>
        </p:grpSpPr>
        <p:cxnSp>
          <p:nvCxnSpPr>
            <p:cNvPr id="18" name="Straight Arrow Connector 17"/>
            <p:cNvCxnSpPr/>
            <p:nvPr/>
          </p:nvCxnSpPr>
          <p:spPr>
            <a:xfrm>
              <a:off x="6495676" y="4545551"/>
              <a:ext cx="1029311"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28027" y="4545551"/>
              <a:ext cx="656237"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31731" y="3837665"/>
              <a:ext cx="22932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Min. voltage (</a:t>
              </a:r>
              <a:r>
                <a:rPr kumimoji="0" lang="en-US" sz="2000" b="1" i="0" u="none" strike="noStrike" kern="1200" cap="none" spc="0" normalizeH="0" baseline="0" noProof="0" dirty="0">
                  <a:ln>
                    <a:noFill/>
                  </a:ln>
                  <a:solidFill>
                    <a:prstClr val="black"/>
                  </a:solidFill>
                  <a:effectLst/>
                  <a:uLnTx/>
                  <a:uFillTx/>
                  <a:latin typeface="Gill Sans MT"/>
                  <a:ea typeface=""/>
                  <a:cs typeface="+mn-cs"/>
                </a:rPr>
                <a:t>V</a:t>
              </a:r>
              <a:r>
                <a:rPr kumimoji="0" lang="en-US" sz="2000" b="1" i="0" u="none" strike="noStrike" kern="1200" cap="none" spc="0" normalizeH="0" baseline="-25000" noProof="0" dirty="0">
                  <a:ln>
                    <a:noFill/>
                  </a:ln>
                  <a:solidFill>
                    <a:prstClr val="black"/>
                  </a:solidFill>
                  <a:effectLst/>
                  <a:uLnTx/>
                  <a:uFillTx/>
                  <a:latin typeface="Gill Sans MT"/>
                  <a:ea typeface=""/>
                  <a:cs typeface="+mn-cs"/>
                </a:rPr>
                <a:t>min</a:t>
              </a:r>
              <a:r>
                <a:rPr kumimoji="0" lang="en-US" sz="2000" b="0" i="0" u="none" strike="noStrike" kern="1200" cap="none" spc="0" normalizeH="0" baseline="0" noProof="0" dirty="0">
                  <a:ln>
                    <a:noFill/>
                  </a:ln>
                  <a:solidFill>
                    <a:prstClr val="black"/>
                  </a:solidFill>
                  <a:effectLst/>
                  <a:uLnTx/>
                  <a:uFillTx/>
                  <a:latin typeface="Gill Sans MT"/>
                  <a:ea typeface=""/>
                  <a:cs typeface="+mn-cs"/>
                </a:rPr>
                <a:t>) without errors</a:t>
              </a:r>
            </a:p>
          </p:txBody>
        </p:sp>
      </p:grpSp>
      <p:sp>
        <p:nvSpPr>
          <p:cNvPr id="28" name="Rectangle 27"/>
          <p:cNvSpPr/>
          <p:nvPr/>
        </p:nvSpPr>
        <p:spPr>
          <a:xfrm>
            <a:off x="0" y="5182987"/>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Reducing voltage below V</a:t>
            </a:r>
            <a:r>
              <a:rPr kumimoji="0" lang="en-US" sz="3200" b="0" i="0" u="none" strike="noStrike" kern="1200" cap="none" spc="0" normalizeH="0" baseline="-25000" noProof="0" dirty="0">
                <a:ln>
                  <a:noFill/>
                </a:ln>
                <a:solidFill>
                  <a:prstClr val="white"/>
                </a:solidFill>
                <a:effectLst/>
                <a:uLnTx/>
                <a:uFillTx/>
                <a:latin typeface="Futura Medium" charset="0"/>
                <a:ea typeface="Futura Medium" charset="0"/>
                <a:cs typeface="Futura Medium" charset="0"/>
              </a:rPr>
              <a:t>min</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 causes </a:t>
            </a:r>
            <a:b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b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an increasing number of errors</a:t>
            </a:r>
          </a:p>
        </p:txBody>
      </p:sp>
      <p:sp>
        <p:nvSpPr>
          <p:cNvPr id="5" name="TextBox 4"/>
          <p:cNvSpPr txBox="1"/>
          <p:nvPr/>
        </p:nvSpPr>
        <p:spPr>
          <a:xfrm>
            <a:off x="4702953" y="2400963"/>
            <a:ext cx="33508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Errors induced </a:t>
            </a:r>
            <a:r>
              <a:rPr kumimoji="0" lang="en-US" sz="2000" b="1" i="1" u="none" strike="noStrike" kern="1200" cap="none" spc="0" normalizeH="0" baseline="0" noProof="0">
                <a:ln>
                  <a:noFill/>
                </a:ln>
                <a:solidFill>
                  <a:prstClr val="black"/>
                </a:solidFill>
                <a:effectLst/>
                <a:uLnTx/>
                <a:uFillTx/>
                <a:latin typeface="Gill Sans MT"/>
                <a:ea typeface=""/>
                <a:cs typeface="+mn-cs"/>
              </a:rPr>
              <a:t>by </a:t>
            </a:r>
            <a:br>
              <a:rPr kumimoji="0" lang="en-US" sz="2000" b="1" i="1" u="none" strike="noStrike" kern="1200" cap="none" spc="0" normalizeH="0" baseline="0" noProof="0">
                <a:ln>
                  <a:noFill/>
                </a:ln>
                <a:solidFill>
                  <a:prstClr val="black"/>
                </a:solidFill>
                <a:effectLst/>
                <a:uLnTx/>
                <a:uFillTx/>
                <a:latin typeface="Gill Sans MT"/>
                <a:ea typeface=""/>
                <a:cs typeface="+mn-cs"/>
              </a:rPr>
            </a:br>
            <a:r>
              <a:rPr kumimoji="0" lang="en-US" sz="2000" b="1" i="1" u="none" strike="noStrike" kern="1200" cap="none" spc="0" normalizeH="0" baseline="0" noProof="0">
                <a:ln>
                  <a:noFill/>
                </a:ln>
                <a:solidFill>
                  <a:prstClr val="black"/>
                </a:solidFill>
                <a:effectLst/>
                <a:uLnTx/>
                <a:uFillTx/>
                <a:latin typeface="Gill Sans MT"/>
                <a:ea typeface=""/>
                <a:cs typeface="+mn-cs"/>
              </a:rPr>
              <a:t>reduced-voltage </a:t>
            </a:r>
            <a:r>
              <a:rPr kumimoji="0" lang="en-US" sz="2000" b="1" i="1" u="none" strike="noStrike" kern="1200" cap="none" spc="0" normalizeH="0" baseline="0" noProof="0" dirty="0">
                <a:ln>
                  <a:noFill/>
                </a:ln>
                <a:solidFill>
                  <a:prstClr val="black"/>
                </a:solidFill>
                <a:effectLst/>
                <a:uLnTx/>
                <a:uFillTx/>
                <a:latin typeface="Gill Sans MT"/>
                <a:ea typeface=""/>
                <a:cs typeface="+mn-cs"/>
              </a:rPr>
              <a:t>operation</a:t>
            </a:r>
          </a:p>
        </p:txBody>
      </p:sp>
    </p:spTree>
    <p:extLst>
      <p:ext uri="{BB962C8B-B14F-4D97-AF65-F5344CB8AC3E}">
        <p14:creationId xmlns:p14="http://schemas.microsoft.com/office/powerpoint/2010/main" val="4897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8" name="Chart 7"/>
          <p:cNvGraphicFramePr>
            <a:graphicFrameLocks/>
          </p:cNvGraphicFramePr>
          <p:nvPr>
            <p:extLst/>
          </p:nvPr>
        </p:nvGraphicFramePr>
        <p:xfrm>
          <a:off x="4362399" y="2351910"/>
          <a:ext cx="4533997" cy="3267364"/>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Box 52"/>
          <p:cNvSpPr txBox="1"/>
          <p:nvPr/>
        </p:nvSpPr>
        <p:spPr>
          <a:xfrm>
            <a:off x="282433" y="1245696"/>
            <a:ext cx="81599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Detailed circuit simulations (SPICE) of a DRAM cell array to model the behavior of DRAM operations</a:t>
            </a: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3" y="2711704"/>
            <a:ext cx="3293502" cy="2409792"/>
          </a:xfrm>
          <a:prstGeom prst="rect">
            <a:avLst/>
          </a:prstGeom>
        </p:spPr>
      </p:pic>
      <p:sp>
        <p:nvSpPr>
          <p:cNvPr id="62" name="TextBox 61"/>
          <p:cNvSpPr txBox="1"/>
          <p:nvPr/>
        </p:nvSpPr>
        <p:spPr>
          <a:xfrm>
            <a:off x="772457" y="3516653"/>
            <a:ext cx="23134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Gill Sans MT"/>
                <a:ea typeface=""/>
                <a:cs typeface="+mn-cs"/>
              </a:rPr>
              <a:t>Circuit model</a:t>
            </a:r>
          </a:p>
        </p:txBody>
      </p:sp>
      <p:grpSp>
        <p:nvGrpSpPr>
          <p:cNvPr id="63" name="nom_volt"/>
          <p:cNvGrpSpPr/>
          <p:nvPr/>
        </p:nvGrpSpPr>
        <p:grpSpPr>
          <a:xfrm>
            <a:off x="8122195" y="3086572"/>
            <a:ext cx="898003" cy="806998"/>
            <a:chOff x="7438941" y="5139094"/>
            <a:chExt cx="898003" cy="806998"/>
          </a:xfrm>
        </p:grpSpPr>
        <p:sp>
          <p:nvSpPr>
            <p:cNvPr id="64" name="Down Arrow 63"/>
            <p:cNvSpPr/>
            <p:nvPr/>
          </p:nvSpPr>
          <p:spPr>
            <a:xfrm>
              <a:off x="7759110" y="5673230"/>
              <a:ext cx="137808"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5" name="TextBox 64"/>
            <p:cNvSpPr txBox="1"/>
            <p:nvPr/>
          </p:nvSpPr>
          <p:spPr>
            <a:xfrm>
              <a:off x="7438941" y="5139094"/>
              <a:ext cx="898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600" b="0" i="0" u="none" strike="noStrike" kern="1200" cap="none" spc="0" normalizeH="0" baseline="0" noProof="0" dirty="0">
                  <a:ln>
                    <a:noFill/>
                  </a:ln>
                  <a:solidFill>
                    <a:prstClr val="black"/>
                  </a:solidFill>
                  <a:effectLst/>
                  <a:uLnTx/>
                  <a:uFillTx/>
                  <a:latin typeface="Gill Sans MT"/>
                  <a:ea typeface=""/>
                  <a:cs typeface="+mn-cs"/>
                </a:rPr>
              </a:br>
              <a:r>
                <a:rPr kumimoji="0" lang="en-US" sz="1600" b="0" i="0" u="none" strike="noStrike" kern="1200" cap="none" spc="0" normalizeH="0" baseline="0" noProof="0" dirty="0">
                  <a:ln>
                    <a:noFill/>
                  </a:ln>
                  <a:solidFill>
                    <a:prstClr val="black"/>
                  </a:solidFill>
                  <a:effectLst/>
                  <a:uLnTx/>
                  <a:uFillTx/>
                  <a:latin typeface="Gill Sans MT"/>
                  <a:ea typeface=""/>
                  <a:cs typeface="+mn-cs"/>
                </a:rPr>
                <a:t>Voltage</a:t>
              </a:r>
            </a:p>
          </p:txBody>
        </p:sp>
      </p:grpSp>
      <p:sp>
        <p:nvSpPr>
          <p:cNvPr id="54" name="Right Arrow 53"/>
          <p:cNvSpPr/>
          <p:nvPr/>
        </p:nvSpPr>
        <p:spPr>
          <a:xfrm>
            <a:off x="3406080" y="3576288"/>
            <a:ext cx="956319" cy="6027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a:hlinkClick r:id="rId5"/>
          </p:cNvPr>
          <p:cNvSpPr txBox="1"/>
          <p:nvPr/>
        </p:nvSpPr>
        <p:spPr>
          <a:xfrm>
            <a:off x="304800" y="1967643"/>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
        <p:nvSpPr>
          <p:cNvPr id="55" name="Rectangle 54"/>
          <p:cNvSpPr/>
          <p:nvPr/>
        </p:nvSpPr>
        <p:spPr>
          <a:xfrm>
            <a:off x="0" y="5381897"/>
            <a:ext cx="9144000" cy="1096417"/>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Reliable low-voltage operation requires </a:t>
            </a:r>
            <a:r>
              <a:rPr kumimoji="0" lang="en-US" sz="28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higher latency</a:t>
            </a:r>
            <a:endPar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12284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DIMMs Operating at Higher Latency</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17" name="TextBox 16"/>
          <p:cNvSpPr txBox="1"/>
          <p:nvPr/>
        </p:nvSpPr>
        <p:spPr>
          <a:xfrm>
            <a:off x="253766" y="1219200"/>
            <a:ext cx="9025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ill Sans MT"/>
                <a:ea typeface=""/>
                <a:cs typeface="+mn-cs"/>
              </a:rPr>
              <a:t>Measured minimum latency that </a:t>
            </a:r>
            <a:r>
              <a:rPr kumimoji="0" lang="en-US" sz="2300" b="0" i="1" u="none" strike="noStrike" kern="1200" cap="none" spc="0" normalizeH="0" baseline="0" noProof="0" dirty="0">
                <a:ln>
                  <a:noFill/>
                </a:ln>
                <a:solidFill>
                  <a:prstClr val="black"/>
                </a:solidFill>
                <a:effectLst/>
                <a:uLnTx/>
                <a:uFillTx/>
                <a:latin typeface="Gill Sans MT"/>
                <a:ea typeface=""/>
                <a:cs typeface="+mn-cs"/>
              </a:rPr>
              <a:t>does </a:t>
            </a:r>
            <a:r>
              <a:rPr kumimoji="0" lang="en-US" sz="2300" b="1" i="1" u="none" strike="noStrike" kern="1200" cap="none" spc="0" normalizeH="0" baseline="0" noProof="0" dirty="0">
                <a:ln>
                  <a:noFill/>
                </a:ln>
                <a:solidFill>
                  <a:prstClr val="black"/>
                </a:solidFill>
                <a:effectLst/>
                <a:uLnTx/>
                <a:uFillTx/>
                <a:latin typeface="Gill Sans MT"/>
                <a:ea typeface=""/>
                <a:cs typeface="+mn-cs"/>
              </a:rPr>
              <a:t>not</a:t>
            </a:r>
            <a:r>
              <a:rPr kumimoji="0" lang="en-US" sz="2300" b="0" i="1" u="none" strike="noStrike" kern="1200" cap="none" spc="0" normalizeH="0" baseline="0" noProof="0" dirty="0">
                <a:ln>
                  <a:noFill/>
                </a:ln>
                <a:solidFill>
                  <a:prstClr val="black"/>
                </a:solidFill>
                <a:effectLst/>
                <a:uLnTx/>
                <a:uFillTx/>
                <a:latin typeface="Gill Sans MT"/>
                <a:ea typeface=""/>
                <a:cs typeface="+mn-cs"/>
              </a:rPr>
              <a:t> cause errors </a:t>
            </a:r>
            <a:r>
              <a:rPr kumimoji="0" lang="en-US" sz="2300" b="0" i="0" u="none" strike="noStrike" kern="1200" cap="none" spc="0" normalizeH="0" baseline="0" noProof="0" dirty="0">
                <a:ln>
                  <a:noFill/>
                </a:ln>
                <a:solidFill>
                  <a:prstClr val="black"/>
                </a:solidFill>
                <a:effectLst/>
                <a:uLnTx/>
                <a:uFillTx/>
                <a:latin typeface="Gill Sans MT"/>
                <a:ea typeface=""/>
                <a:cs typeface="+mn-cs"/>
              </a:rPr>
              <a:t>in DRAM modules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549" y="2045109"/>
            <a:ext cx="6574367" cy="3604786"/>
          </a:xfrm>
        </p:spPr>
      </p:pic>
      <p:sp>
        <p:nvSpPr>
          <p:cNvPr id="8" name="Rectangle 7"/>
          <p:cNvSpPr/>
          <p:nvPr/>
        </p:nvSpPr>
        <p:spPr>
          <a:xfrm>
            <a:off x="3958426" y="1867741"/>
            <a:ext cx="195746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2" name="lowerbound"/>
          <p:cNvGrpSpPr/>
          <p:nvPr/>
        </p:nvGrpSpPr>
        <p:grpSpPr>
          <a:xfrm>
            <a:off x="968709" y="4521200"/>
            <a:ext cx="7452553" cy="1795621"/>
            <a:chOff x="968709" y="4521200"/>
            <a:chExt cx="7452553" cy="1795621"/>
          </a:xfrm>
        </p:grpSpPr>
        <p:sp>
          <p:nvSpPr>
            <p:cNvPr id="26" name="Freeform 25"/>
            <p:cNvSpPr/>
            <p:nvPr/>
          </p:nvSpPr>
          <p:spPr>
            <a:xfrm>
              <a:off x="2217182" y="4521200"/>
              <a:ext cx="272017" cy="1453699"/>
            </a:xfrm>
            <a:custGeom>
              <a:avLst/>
              <a:gdLst>
                <a:gd name="connsiteX0" fmla="*/ 356684 w 356684"/>
                <a:gd name="connsiteY0" fmla="*/ 1253067 h 1253067"/>
                <a:gd name="connsiteX1" fmla="*/ 1084 w 356684"/>
                <a:gd name="connsiteY1" fmla="*/ 880533 h 1253067"/>
                <a:gd name="connsiteX2" fmla="*/ 238150 w 356684"/>
                <a:gd name="connsiteY2" fmla="*/ 0 h 1253067"/>
              </a:gdLst>
              <a:ahLst/>
              <a:cxnLst>
                <a:cxn ang="0">
                  <a:pos x="connsiteX0" y="connsiteY0"/>
                </a:cxn>
                <a:cxn ang="0">
                  <a:pos x="connsiteX1" y="connsiteY1"/>
                </a:cxn>
                <a:cxn ang="0">
                  <a:pos x="connsiteX2" y="connsiteY2"/>
                </a:cxn>
              </a:cxnLst>
              <a:rect l="l" t="t" r="r" b="b"/>
              <a:pathLst>
                <a:path w="356684" h="1253067">
                  <a:moveTo>
                    <a:pt x="356684" y="1253067"/>
                  </a:moveTo>
                  <a:cubicBezTo>
                    <a:pt x="188762" y="1171222"/>
                    <a:pt x="20840" y="1089377"/>
                    <a:pt x="1084" y="880533"/>
                  </a:cubicBezTo>
                  <a:cubicBezTo>
                    <a:pt x="-18672" y="671689"/>
                    <a:pt x="238150" y="0"/>
                    <a:pt x="238150" y="0"/>
                  </a:cubicBezTo>
                </a:path>
              </a:pathLst>
            </a:custGeom>
            <a:noFill/>
            <a:ln w="22225">
              <a:solidFill>
                <a:srgbClr val="0070C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TextBox 26"/>
            <p:cNvSpPr txBox="1"/>
            <p:nvPr/>
          </p:nvSpPr>
          <p:spPr>
            <a:xfrm>
              <a:off x="968709" y="5916711"/>
              <a:ext cx="74525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a:ea typeface=""/>
                  <a:cs typeface="+mn-cs"/>
                </a:rPr>
                <a:t>Lower bound of latency as our latency adjustment granularity is 2.5ns </a:t>
              </a:r>
            </a:p>
          </p:txBody>
        </p:sp>
      </p:grpSp>
      <p:grpSp>
        <p:nvGrpSpPr>
          <p:cNvPr id="10" name="y labels"/>
          <p:cNvGrpSpPr/>
          <p:nvPr/>
        </p:nvGrpSpPr>
        <p:grpSpPr>
          <a:xfrm>
            <a:off x="553211" y="1913195"/>
            <a:ext cx="1309679" cy="3126882"/>
            <a:chOff x="553211" y="1913195"/>
            <a:chExt cx="1309679" cy="3126882"/>
          </a:xfrm>
        </p:grpSpPr>
        <p:sp>
          <p:nvSpPr>
            <p:cNvPr id="11" name="TextBox 10"/>
            <p:cNvSpPr txBox="1"/>
            <p:nvPr/>
          </p:nvSpPr>
          <p:spPr>
            <a:xfrm rot="16200000">
              <a:off x="-594731" y="3061137"/>
              <a:ext cx="312688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Measured Minimum</a:t>
              </a:r>
              <a:b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 Activate Latency (ns)</a:t>
              </a:r>
            </a:p>
          </p:txBody>
        </p:sp>
        <p:sp>
          <p:nvSpPr>
            <p:cNvPr id="28" name="TextBox 27"/>
            <p:cNvSpPr txBox="1"/>
            <p:nvPr/>
          </p:nvSpPr>
          <p:spPr>
            <a:xfrm>
              <a:off x="1498687" y="4290367"/>
              <a:ext cx="35618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8</a:t>
              </a:r>
            </a:p>
          </p:txBody>
        </p:sp>
        <p:sp>
          <p:nvSpPr>
            <p:cNvPr id="29" name="TextBox 28"/>
            <p:cNvSpPr txBox="1"/>
            <p:nvPr/>
          </p:nvSpPr>
          <p:spPr>
            <a:xfrm>
              <a:off x="1335181" y="3702446"/>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10</a:t>
              </a:r>
            </a:p>
          </p:txBody>
        </p:sp>
        <p:sp>
          <p:nvSpPr>
            <p:cNvPr id="30" name="TextBox 29"/>
            <p:cNvSpPr txBox="1"/>
            <p:nvPr/>
          </p:nvSpPr>
          <p:spPr>
            <a:xfrm>
              <a:off x="1335181" y="3110363"/>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12</a:t>
              </a:r>
            </a:p>
          </p:txBody>
        </p:sp>
        <p:sp>
          <p:nvSpPr>
            <p:cNvPr id="31" name="TextBox 30"/>
            <p:cNvSpPr txBox="1"/>
            <p:nvPr/>
          </p:nvSpPr>
          <p:spPr>
            <a:xfrm>
              <a:off x="1335181" y="2527061"/>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14</a:t>
              </a:r>
            </a:p>
          </p:txBody>
        </p:sp>
      </p:grpSp>
      <p:grpSp>
        <p:nvGrpSpPr>
          <p:cNvPr id="41" name="population"/>
          <p:cNvGrpSpPr/>
          <p:nvPr/>
        </p:nvGrpSpPr>
        <p:grpSpPr>
          <a:xfrm>
            <a:off x="3143404" y="1697941"/>
            <a:ext cx="5900866" cy="1994748"/>
            <a:chOff x="3143404" y="1697941"/>
            <a:chExt cx="5900866" cy="1994748"/>
          </a:xfrm>
        </p:grpSpPr>
        <p:grpSp>
          <p:nvGrpSpPr>
            <p:cNvPr id="35" name="Group 34"/>
            <p:cNvGrpSpPr/>
            <p:nvPr/>
          </p:nvGrpSpPr>
          <p:grpSpPr>
            <a:xfrm>
              <a:off x="7258204" y="2602468"/>
              <a:ext cx="1786066" cy="1090221"/>
              <a:chOff x="7258204" y="2602468"/>
              <a:chExt cx="1786066" cy="1090221"/>
            </a:xfrm>
          </p:grpSpPr>
          <p:sp>
            <p:nvSpPr>
              <p:cNvPr id="33" name="Freeform 32"/>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TextBox 33"/>
              <p:cNvSpPr txBox="1"/>
              <p:nvPr/>
            </p:nvSpPr>
            <p:spPr>
              <a:xfrm>
                <a:off x="7258204" y="2602468"/>
                <a:ext cx="1786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100% of modules</a:t>
                </a:r>
              </a:p>
            </p:txBody>
          </p:sp>
        </p:grpSp>
        <p:grpSp>
          <p:nvGrpSpPr>
            <p:cNvPr id="36" name="Group 35"/>
            <p:cNvGrpSpPr/>
            <p:nvPr/>
          </p:nvGrpSpPr>
          <p:grpSpPr>
            <a:xfrm>
              <a:off x="3143404" y="1697941"/>
              <a:ext cx="1670650" cy="1089193"/>
              <a:chOff x="7551405" y="2603496"/>
              <a:chExt cx="1670650" cy="1089193"/>
            </a:xfrm>
          </p:grpSpPr>
          <p:sp>
            <p:nvSpPr>
              <p:cNvPr id="37" name="Freeform 36"/>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7551405" y="2603496"/>
                <a:ext cx="1670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40% of modules</a:t>
                </a:r>
              </a:p>
            </p:txBody>
          </p:sp>
        </p:grpSp>
      </p:grpSp>
      <p:sp>
        <p:nvSpPr>
          <p:cNvPr id="40" name="punch"/>
          <p:cNvSpPr/>
          <p:nvPr/>
        </p:nvSpPr>
        <p:spPr>
          <a:xfrm>
            <a:off x="0" y="5046343"/>
            <a:ext cx="914400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DRAM requires longer latency to access data </a:t>
            </a:r>
            <a:r>
              <a:rPr kumimoji="0" lang="en-US" sz="3200" b="1"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without errors</a:t>
            </a: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 at lower voltage</a:t>
            </a:r>
          </a:p>
        </p:txBody>
      </p:sp>
      <p:grpSp>
        <p:nvGrpSpPr>
          <p:cNvPr id="7" name="vertical selection"/>
          <p:cNvGrpSpPr/>
          <p:nvPr/>
        </p:nvGrpSpPr>
        <p:grpSpPr>
          <a:xfrm>
            <a:off x="3238407" y="2556638"/>
            <a:ext cx="2977733" cy="1733729"/>
            <a:chOff x="3238407" y="2556638"/>
            <a:chExt cx="2977733" cy="1733729"/>
          </a:xfrm>
        </p:grpSpPr>
        <p:sp>
          <p:nvSpPr>
            <p:cNvPr id="3" name="Rectangle 2"/>
            <p:cNvSpPr/>
            <p:nvPr/>
          </p:nvSpPr>
          <p:spPr>
            <a:xfrm>
              <a:off x="3238407" y="2779235"/>
              <a:ext cx="415270" cy="151113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p:cNvSpPr txBox="1"/>
            <p:nvPr/>
          </p:nvSpPr>
          <p:spPr>
            <a:xfrm>
              <a:off x="3653677" y="2556638"/>
              <a:ext cx="25624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Gill Sans MT"/>
                  <a:ea typeface=""/>
                  <a:cs typeface="+mn-cs"/>
                </a:rPr>
                <a:t>Distribution of latency in the total population</a:t>
              </a:r>
            </a:p>
          </p:txBody>
        </p:sp>
      </p:grpSp>
      <p:sp>
        <p:nvSpPr>
          <p:cNvPr id="12" name="growing arrow"/>
          <p:cNvSpPr/>
          <p:nvPr/>
        </p:nvSpPr>
        <p:spPr>
          <a:xfrm>
            <a:off x="2404170" y="2836121"/>
            <a:ext cx="4924926" cy="1267327"/>
          </a:xfrm>
          <a:custGeom>
            <a:avLst/>
            <a:gdLst>
              <a:gd name="connsiteX0" fmla="*/ 4924926 w 4924926"/>
              <a:gd name="connsiteY0" fmla="*/ 1267327 h 1267327"/>
              <a:gd name="connsiteX1" fmla="*/ 1106905 w 4924926"/>
              <a:gd name="connsiteY1" fmla="*/ 1026695 h 1267327"/>
              <a:gd name="connsiteX2" fmla="*/ 0 w 4924926"/>
              <a:gd name="connsiteY2" fmla="*/ 0 h 1267327"/>
            </a:gdLst>
            <a:ahLst/>
            <a:cxnLst>
              <a:cxn ang="0">
                <a:pos x="connsiteX0" y="connsiteY0"/>
              </a:cxn>
              <a:cxn ang="0">
                <a:pos x="connsiteX1" y="connsiteY1"/>
              </a:cxn>
              <a:cxn ang="0">
                <a:pos x="connsiteX2" y="connsiteY2"/>
              </a:cxn>
            </a:cxnLst>
            <a:rect l="l" t="t" r="r" b="b"/>
            <a:pathLst>
              <a:path w="4924926" h="1267327">
                <a:moveTo>
                  <a:pt x="4924926" y="1267327"/>
                </a:moveTo>
                <a:cubicBezTo>
                  <a:pt x="3426326" y="1252621"/>
                  <a:pt x="1927726" y="1237916"/>
                  <a:pt x="1106905" y="1026695"/>
                </a:cubicBezTo>
                <a:cubicBezTo>
                  <a:pt x="286084" y="815474"/>
                  <a:pt x="0" y="0"/>
                  <a:pt x="0" y="0"/>
                </a:cubicBezTo>
              </a:path>
            </a:pathLst>
          </a:custGeom>
          <a:noFill/>
          <a:ln w="146050">
            <a:solidFill>
              <a:srgbClr val="004DD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TextBox 8"/>
          <p:cNvSpPr txBox="1"/>
          <p:nvPr/>
        </p:nvSpPr>
        <p:spPr>
          <a:xfrm>
            <a:off x="9512968" y="57591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37476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Locality of Errors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0863" y="1987217"/>
            <a:ext cx="7318385" cy="3274014"/>
          </a:xfrm>
        </p:spPr>
      </p:pic>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1837879" y="1566704"/>
            <a:ext cx="58243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 module under 1.175V (</a:t>
            </a:r>
            <a:r>
              <a:rPr kumimoji="0" lang="en-US" sz="2000" b="1"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12% voltage reduction</a:t>
            </a: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t>
            </a:r>
          </a:p>
        </p:txBody>
      </p:sp>
      <p:sp>
        <p:nvSpPr>
          <p:cNvPr id="9" name="lip text"/>
          <p:cNvSpPr/>
          <p:nvPr/>
        </p:nvSpPr>
        <p:spPr>
          <a:xfrm>
            <a:off x="0" y="5372697"/>
            <a:ext cx="9144000" cy="8721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Futura Medium" charset="0"/>
                <a:ea typeface="Futura Medium" charset="0"/>
                <a:cs typeface="Futura Medium" charset="0"/>
              </a:rPr>
              <a:t>Errors concentrate in certain regions</a:t>
            </a:r>
            <a:endPar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18577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Summary of Key Experimental Observations</a:t>
            </a:r>
          </a:p>
        </p:txBody>
      </p:sp>
      <p:sp>
        <p:nvSpPr>
          <p:cNvPr id="3" name="Content Placeholder 2"/>
          <p:cNvSpPr>
            <a:spLocks noGrp="1"/>
          </p:cNvSpPr>
          <p:nvPr>
            <p:ph idx="1"/>
          </p:nvPr>
        </p:nvSpPr>
        <p:spPr/>
        <p:txBody>
          <a:bodyPr>
            <a:normAutofit/>
          </a:bodyPr>
          <a:lstStyle/>
          <a:p>
            <a:r>
              <a:rPr lang="en-US" sz="3000" kern="0" dirty="0">
                <a:solidFill>
                  <a:srgbClr val="FF4136"/>
                </a:solidFill>
              </a:rPr>
              <a:t>Voltage-induced errors </a:t>
            </a:r>
            <a:r>
              <a:rPr lang="en-US" sz="3000" kern="0" dirty="0"/>
              <a:t>increase as </a:t>
            </a:r>
            <a:br>
              <a:rPr lang="en-US" sz="3000" kern="0" dirty="0"/>
            </a:br>
            <a:r>
              <a:rPr lang="en-US" sz="3000" kern="0" dirty="0"/>
              <a:t>voltage reduces further below </a:t>
            </a:r>
            <a:r>
              <a:rPr lang="en-US" sz="3000" kern="0" dirty="0" err="1"/>
              <a:t>V</a:t>
            </a:r>
            <a:r>
              <a:rPr lang="en-US" sz="3000" kern="0" baseline="-25000" dirty="0" err="1"/>
              <a:t>min</a:t>
            </a:r>
            <a:endParaRPr lang="en-US" sz="3000" kern="0" baseline="-25000" dirty="0"/>
          </a:p>
          <a:p>
            <a:pPr lvl="1"/>
            <a:endParaRPr lang="en-US" sz="3000" i="1" dirty="0"/>
          </a:p>
          <a:p>
            <a:r>
              <a:rPr lang="en-US" sz="3000" dirty="0"/>
              <a:t>Errors exhibit </a:t>
            </a:r>
            <a:r>
              <a:rPr lang="en-US" sz="3000" dirty="0">
                <a:solidFill>
                  <a:srgbClr val="0070C0"/>
                </a:solidFill>
              </a:rPr>
              <a:t>spatial locality</a:t>
            </a:r>
          </a:p>
          <a:p>
            <a:endParaRPr lang="en-US" sz="3000" dirty="0"/>
          </a:p>
          <a:p>
            <a:r>
              <a:rPr lang="en-US" sz="3000" dirty="0">
                <a:solidFill>
                  <a:srgbClr val="0070C0"/>
                </a:solidFill>
              </a:rPr>
              <a:t>Increasing the latency</a:t>
            </a:r>
            <a:r>
              <a:rPr lang="en-US" sz="3000" dirty="0"/>
              <a:t> of DRAM operations mitigates voltage-induced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21159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DRAM </a:t>
            </a:r>
            <a:r>
              <a:rPr lang="en-US" sz="3100"/>
              <a:t>Voltage Adjustment to Reduce Energy</a:t>
            </a:r>
            <a:endParaRPr lang="en-US" sz="3100" dirty="0"/>
          </a:p>
        </p:txBody>
      </p:sp>
      <p:sp>
        <p:nvSpPr>
          <p:cNvPr id="3" name="Content Placeholder 2"/>
          <p:cNvSpPr>
            <a:spLocks noGrp="1"/>
          </p:cNvSpPr>
          <p:nvPr>
            <p:ph idx="1"/>
          </p:nvPr>
        </p:nvSpPr>
        <p:spPr/>
        <p:txBody>
          <a:bodyPr>
            <a:normAutofit/>
          </a:bodyPr>
          <a:lstStyle/>
          <a:p>
            <a:r>
              <a:rPr lang="en-US" u="sng" spc="-30" dirty="0"/>
              <a:t>Goal</a:t>
            </a:r>
            <a:r>
              <a:rPr lang="en-US" spc="-30" dirty="0"/>
              <a:t>: Exploit the trade-off between voltage and latency to reduce energy consumption</a:t>
            </a:r>
          </a:p>
          <a:p>
            <a:endParaRPr lang="en-US" sz="800" u="sng" dirty="0"/>
          </a:p>
          <a:p>
            <a:r>
              <a:rPr lang="en-US" u="sng" dirty="0"/>
              <a:t>Approach</a:t>
            </a:r>
            <a:r>
              <a:rPr lang="en-US" dirty="0"/>
              <a:t>: Reduce DRAM voltage </a:t>
            </a:r>
            <a:r>
              <a:rPr lang="en-US" b="1" dirty="0"/>
              <a:t>reliably</a:t>
            </a:r>
          </a:p>
          <a:p>
            <a:pPr lvl="1"/>
            <a:r>
              <a:rPr lang="en-US" dirty="0">
                <a:solidFill>
                  <a:srgbClr val="FF4136"/>
                </a:solidFill>
              </a:rPr>
              <a:t>Performance loss</a:t>
            </a:r>
            <a:r>
              <a:rPr lang="en-US" dirty="0"/>
              <a:t> due to increased latency at lower voltage</a:t>
            </a:r>
          </a:p>
          <a:p>
            <a:pPr lvl="1"/>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8" name="Chart 7"/>
          <p:cNvGraphicFramePr>
            <a:graphicFrameLocks/>
          </p:cNvGraphicFramePr>
          <p:nvPr>
            <p:extLst/>
          </p:nvPr>
        </p:nvGraphicFramePr>
        <p:xfrm>
          <a:off x="594360" y="3236328"/>
          <a:ext cx="7620000" cy="3489158"/>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p:nvPr/>
        </p:nvCxnSpPr>
        <p:spPr>
          <a:xfrm>
            <a:off x="2148840" y="4882896"/>
            <a:ext cx="5614416" cy="0"/>
          </a:xfrm>
          <a:prstGeom prst="line">
            <a:avLst/>
          </a:prstGeom>
          <a:ln w="25400"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148840" y="3514562"/>
            <a:ext cx="2917285" cy="2084380"/>
            <a:chOff x="2148840" y="3514562"/>
            <a:chExt cx="2917285" cy="2084380"/>
          </a:xfrm>
        </p:grpSpPr>
        <p:sp>
          <p:nvSpPr>
            <p:cNvPr id="11" name="Rounded Rectangle 10"/>
            <p:cNvSpPr/>
            <p:nvPr/>
          </p:nvSpPr>
          <p:spPr>
            <a:xfrm>
              <a:off x="2148840" y="3629465"/>
              <a:ext cx="1086729" cy="1969477"/>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TextBox 11"/>
            <p:cNvSpPr txBox="1"/>
            <p:nvPr/>
          </p:nvSpPr>
          <p:spPr>
            <a:xfrm>
              <a:off x="3193112" y="3514562"/>
              <a:ext cx="18730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4DD6"/>
                  </a:solidFill>
                  <a:effectLst/>
                  <a:uLnTx/>
                  <a:uFillTx/>
                  <a:latin typeface="Gill Sans MT"/>
                  <a:ea typeface=""/>
                  <a:cs typeface="+mn-cs"/>
                </a:rPr>
                <a:t>High Power Savings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4136"/>
                  </a:solidFill>
                  <a:effectLst/>
                  <a:uLnTx/>
                  <a:uFillTx/>
                  <a:latin typeface="Gill Sans MT"/>
                  <a:ea typeface=""/>
                  <a:cs typeface="+mn-cs"/>
                </a:rPr>
                <a:t>Bad Performance</a:t>
              </a:r>
            </a:p>
          </p:txBody>
        </p:sp>
      </p:grpSp>
      <p:grpSp>
        <p:nvGrpSpPr>
          <p:cNvPr id="15" name="Group 14"/>
          <p:cNvGrpSpPr/>
          <p:nvPr/>
        </p:nvGrpSpPr>
        <p:grpSpPr>
          <a:xfrm>
            <a:off x="4459705" y="3514562"/>
            <a:ext cx="2837045" cy="2084380"/>
            <a:chOff x="4459705" y="3514562"/>
            <a:chExt cx="2837045" cy="2084380"/>
          </a:xfrm>
        </p:grpSpPr>
        <p:sp>
          <p:nvSpPr>
            <p:cNvPr id="13" name="TextBox 12"/>
            <p:cNvSpPr txBox="1"/>
            <p:nvPr/>
          </p:nvSpPr>
          <p:spPr>
            <a:xfrm>
              <a:off x="5497283" y="3514562"/>
              <a:ext cx="17994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F497D">
                      <a:lumMod val="60000"/>
                      <a:lumOff val="40000"/>
                    </a:srgbClr>
                  </a:solidFill>
                  <a:effectLst/>
                  <a:uLnTx/>
                  <a:uFillTx/>
                  <a:latin typeface="Gill Sans MT"/>
                  <a:ea typeface=""/>
                  <a:cs typeface="+mn-cs"/>
                </a:rPr>
                <a:t>Low Power Savings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9BBB59">
                      <a:lumMod val="75000"/>
                    </a:srgbClr>
                  </a:solidFill>
                  <a:effectLst/>
                  <a:uLnTx/>
                  <a:uFillTx/>
                  <a:latin typeface="Gill Sans MT"/>
                  <a:ea typeface=""/>
                  <a:cs typeface="+mn-cs"/>
                </a:rPr>
                <a:t>Good Performance</a:t>
              </a:r>
            </a:p>
          </p:txBody>
        </p:sp>
        <p:sp>
          <p:nvSpPr>
            <p:cNvPr id="14" name="Rounded Rectangle 13"/>
            <p:cNvSpPr/>
            <p:nvPr/>
          </p:nvSpPr>
          <p:spPr>
            <a:xfrm>
              <a:off x="4459705" y="4160893"/>
              <a:ext cx="1086729" cy="143804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42797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8.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5.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9.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2"/>
          </a:solidFill>
          <a:tailEnd type="arrow"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3.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7.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199897</TotalTime>
  <Words>14433</Words>
  <Application>Microsoft Macintosh PowerPoint</Application>
  <PresentationFormat>On-screen Show (4:3)</PresentationFormat>
  <Paragraphs>2534</Paragraphs>
  <Slides>201</Slides>
  <Notes>105</Notes>
  <HiddenSlides>0</HiddenSlides>
  <MMClips>0</MMClips>
  <ScaleCrop>false</ScaleCrop>
  <HeadingPairs>
    <vt:vector size="6" baseType="variant">
      <vt:variant>
        <vt:lpstr>Fonts Used</vt:lpstr>
      </vt:variant>
      <vt:variant>
        <vt:i4>22</vt:i4>
      </vt:variant>
      <vt:variant>
        <vt:lpstr>Theme</vt:lpstr>
      </vt:variant>
      <vt:variant>
        <vt:i4>59</vt:i4>
      </vt:variant>
      <vt:variant>
        <vt:lpstr>Slide Titles</vt:lpstr>
      </vt:variant>
      <vt:variant>
        <vt:i4>201</vt:i4>
      </vt:variant>
    </vt:vector>
  </HeadingPairs>
  <TitlesOfParts>
    <vt:vector size="282" baseType="lpstr">
      <vt:lpstr>맑은 고딕</vt:lpstr>
      <vt:lpstr>ＭＳ Ｐゴシック</vt:lpstr>
      <vt:lpstr>ＭＳ Ｐゴシック</vt:lpstr>
      <vt:lpstr>Adobe Garamond Pro</vt:lpstr>
      <vt:lpstr>Arial</vt:lpstr>
      <vt:lpstr>Arial Black</vt:lpstr>
      <vt:lpstr>Arial Rounded MT Bold</vt:lpstr>
      <vt:lpstr>Calibri</vt:lpstr>
      <vt:lpstr>Calibri Light</vt:lpstr>
      <vt:lpstr>Cambria</vt:lpstr>
      <vt:lpstr>Cambria Math</vt:lpstr>
      <vt:lpstr>Courier New</vt:lpstr>
      <vt:lpstr>Futura Medium</vt:lpstr>
      <vt:lpstr>Garamond</vt:lpstr>
      <vt:lpstr>Gill Sans</vt:lpstr>
      <vt:lpstr>Gill Sans MT</vt:lpstr>
      <vt:lpstr>나눔고딕</vt:lpstr>
      <vt:lpstr>Tahoma</vt:lpstr>
      <vt:lpstr>Times New Roman</vt:lpstr>
      <vt:lpstr>Tw Cen MT</vt:lpstr>
      <vt:lpstr>Verdana</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20_Office Theme</vt:lpstr>
      <vt:lpstr>5_Edge</vt:lpstr>
      <vt:lpstr>7_Edge</vt:lpstr>
      <vt:lpstr>3_Office Theme</vt:lpstr>
      <vt:lpstr>15_Edge</vt:lpstr>
      <vt:lpstr>137_Edge</vt:lpstr>
      <vt:lpstr>62_Edge</vt:lpstr>
      <vt:lpstr>4_Office Theme</vt:lpstr>
      <vt:lpstr>24_Office Theme</vt:lpstr>
      <vt:lpstr>18_Edge</vt:lpstr>
      <vt:lpstr>5_Office Theme</vt:lpstr>
      <vt:lpstr>6_Office Theme</vt:lpstr>
      <vt:lpstr>102_Edge</vt:lpstr>
      <vt:lpstr>9_Office Theme</vt:lpstr>
      <vt:lpstr>14_Office Theme</vt:lpstr>
      <vt:lpstr>11_Office Theme</vt:lpstr>
      <vt:lpstr>37_Edge</vt:lpstr>
      <vt:lpstr>2_Edge</vt:lpstr>
      <vt:lpstr>27_Office Theme</vt:lpstr>
      <vt:lpstr>3_sesha-theme</vt:lpstr>
      <vt:lpstr>75_Edge</vt:lpstr>
      <vt:lpstr>11_Edge</vt:lpstr>
      <vt:lpstr>171_Edge</vt:lpstr>
      <vt:lpstr>Memory Systems  and Memory-Centric Computing Systems Lecture 5, Topic 4: Low-Latency Memory</vt:lpstr>
      <vt:lpstr>Eliminating the Adoption Barriers</vt:lpstr>
      <vt:lpstr>Barriers to Adoption of PIM</vt:lpstr>
      <vt:lpstr>We Need to Revisit the Entire Stack</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New Applications and Use Cases for PIM</vt:lpstr>
      <vt:lpstr>Google Workloads  for Consumer Devices: Mitigating Data Movement Bottlenecks</vt:lpstr>
      <vt:lpstr>Genome Read In-Memory (GRIM) Filter:  Fast Seed Location Filtering in DNA Read Mapping  using Processing-in-Memory Technologies</vt:lpstr>
      <vt:lpstr>Executive Summary</vt:lpstr>
      <vt:lpstr>GRIM-Filter in 3D-stacked DRAM</vt:lpstr>
      <vt:lpstr>GRIM-Filter Performance</vt:lpstr>
      <vt:lpstr>GRIM-Filter False Positive Rate</vt:lpstr>
      <vt:lpstr>Conclusions</vt:lpstr>
      <vt:lpstr>In-Memory DNA Sequence Analysis</vt:lpstr>
      <vt:lpstr>Open Problems: PIM Adoption</vt:lpstr>
      <vt:lpstr>Enabling the Paradigm Shift</vt:lpstr>
      <vt:lpstr>Computer Architecture Today</vt:lpstr>
      <vt:lpstr>Computer Architecture Today (IV)</vt:lpstr>
      <vt:lpstr>What Will You Learn in This Course?</vt:lpstr>
      <vt:lpstr>Agenda</vt:lpstr>
      <vt:lpstr>Four Key Directions</vt:lpstr>
      <vt:lpstr>Maslow’s Hierarchy of Needs, A Third Time</vt:lpstr>
      <vt:lpstr>Challenge and Opportunity for Future</vt:lpstr>
      <vt:lpstr>Memory Latency:  Fundamental Tradeoffs</vt:lpstr>
      <vt:lpstr>Review: Memory Latency Lags Behind</vt:lpstr>
      <vt:lpstr>DRAM Latency Is Critical for Performance</vt:lpstr>
      <vt:lpstr>DRAM Latency Is Critical for Performance</vt:lpstr>
      <vt:lpstr>The Memory Latency Problem</vt:lpstr>
      <vt:lpstr>Retrospective: Conventional Latency Tolerance Techniques</vt:lpstr>
      <vt:lpstr>Two Major Sources of Latency Inefficiency</vt:lpstr>
      <vt:lpstr>What Causes  the Long Memory Latency?</vt:lpstr>
      <vt:lpstr>Why the Long Memory Latency?</vt:lpstr>
      <vt:lpstr>Tackling the Fixed Latency Mindset</vt:lpstr>
      <vt:lpstr>Latency Variation in Memory Chips</vt:lpstr>
      <vt:lpstr>Why is Latency High?</vt:lpstr>
      <vt:lpstr>What Causes the Long Memory Latency?</vt:lpstr>
      <vt:lpstr>Understanding and Exploiting Variation in DRAM Latency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Adaptive-Latency DRAM [HPCA 2015] </vt:lpstr>
      <vt:lpstr>PowerPoint Presentation</vt:lpstr>
      <vt:lpstr>DRAM Characterization Infrastructure</vt:lpstr>
      <vt:lpstr>DRAM Characterization Infrastructure</vt:lpstr>
      <vt:lpstr>SoftMC: Open Source DRAM Infrastructure</vt:lpstr>
      <vt:lpstr>PowerPoint Presentation</vt:lpstr>
      <vt:lpstr>PowerPoint Presentation</vt:lpstr>
      <vt:lpstr>AL-DRAM</vt:lpstr>
      <vt:lpstr>DRAM Temperature</vt:lpstr>
      <vt:lpstr>PowerPoint Presentation</vt:lpstr>
      <vt:lpstr>PowerPoint Presentation</vt:lpstr>
      <vt:lpstr>PowerPoint Presentation</vt:lpstr>
      <vt:lpstr>PowerPoint Presentation</vt:lpstr>
      <vt:lpstr>Reducing Latency Also Reduces Energy</vt:lpstr>
      <vt:lpstr>AL-DRAM: Advantages &amp; Disadvantages</vt:lpstr>
      <vt:lpstr>More on AL-DRAM</vt:lpstr>
      <vt:lpstr>Different Types of Latency Variation</vt:lpstr>
      <vt:lpstr>Variation in Activation Errors</vt:lpstr>
      <vt:lpstr>Spatial Locality of Activation Errors</vt:lpstr>
      <vt:lpstr>Mechanism to Reduce DRAM Latency</vt:lpstr>
      <vt:lpstr>FLY-DRAM Configurations</vt:lpstr>
      <vt:lpstr>Results</vt:lpstr>
      <vt:lpstr>FLY-DRAM: Advantages &amp; Disadvantages</vt:lpstr>
      <vt:lpstr>Analysis of Latency Variation in DRAM Chips</vt:lpstr>
      <vt:lpstr>Why Is There   Spatial Latency Variation      Within a Chip?</vt:lpstr>
      <vt:lpstr>PowerPoint Presentation</vt:lpstr>
      <vt:lpstr>PowerPoint Presentation</vt:lpstr>
      <vt:lpstr>PowerPoint Presentation</vt:lpstr>
      <vt:lpstr>PowerPoint Presentation</vt:lpstr>
      <vt:lpstr>DIVA-DRAM: Advantages &amp; Disadvantages</vt:lpstr>
      <vt:lpstr>Design-Induced Latency Variation in DRAM</vt:lpstr>
      <vt:lpstr>Understanding &amp; Exploiting the   Voltage-Latency-Reliability      Relationship</vt:lpstr>
      <vt:lpstr>High DRAM Power Consumption</vt:lpstr>
      <vt:lpstr>Low-Voltage Memory</vt:lpstr>
      <vt:lpstr>Goals</vt:lpstr>
      <vt:lpstr>Key Questions</vt:lpstr>
      <vt:lpstr>Supply Voltage Control on DRAM</vt:lpstr>
      <vt:lpstr>Custom Testing Platform</vt:lpstr>
      <vt:lpstr>Tested DRAM Modules</vt:lpstr>
      <vt:lpstr>Reliability Worsens with Lower Voltage</vt:lpstr>
      <vt:lpstr>Source of Errors</vt:lpstr>
      <vt:lpstr>DIMMs Operating at Higher Latency</vt:lpstr>
      <vt:lpstr>Spatial Locality of Errors</vt:lpstr>
      <vt:lpstr>Summary of Key Experimental Observations</vt:lpstr>
      <vt:lpstr>DRAM Voltage Adjustment to Reduce Energy</vt:lpstr>
      <vt:lpstr>Voltron Overview</vt:lpstr>
      <vt:lpstr>Linear Model to Predict Performance</vt:lpstr>
      <vt:lpstr>Regression Model to Predict Performance</vt:lpstr>
      <vt:lpstr>Comparison to Prior Work</vt:lpstr>
      <vt:lpstr>Exploiting Spatial Locality of Errors</vt:lpstr>
      <vt:lpstr>Voltron Evaluation Methodology</vt:lpstr>
      <vt:lpstr>Energy Savings with Bounded Performance</vt:lpstr>
      <vt:lpstr>Voltron: Advantages &amp; Disadvantages</vt:lpstr>
      <vt:lpstr>Analysis of Latency-Voltage in DRAM Chips</vt:lpstr>
      <vt:lpstr>And, What If …</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Reducing Refresh Latency</vt:lpstr>
      <vt:lpstr>On Reducing Refresh Latency</vt:lpstr>
      <vt:lpstr>Why the Long Memory Latency?</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Inter-Segment Migration</vt:lpstr>
      <vt:lpstr>   Inter-Segment Migration</vt:lpstr>
      <vt:lpstr>   Inter-Segment Migration</vt:lpstr>
      <vt:lpstr>   Near Segment as Hardware-Managed Cache</vt:lpstr>
      <vt:lpstr>   Performance &amp; Power Consumption  </vt:lpstr>
      <vt:lpstr> Single-Core: Varying Near Segment Length</vt:lpstr>
      <vt:lpstr>More on TL-DRAM</vt:lpstr>
      <vt:lpstr>LISA: Low-Cost Inter-Linked Subarrays [HPCA 2016]</vt:lpstr>
      <vt:lpstr>Problem: Inefficient Bulk Data Movement</vt:lpstr>
      <vt:lpstr>Moving Data Inside DRAM?</vt:lpstr>
      <vt:lpstr>Key Idea and Applications</vt:lpstr>
      <vt:lpstr>New DRAM Command to Use LISA</vt:lpstr>
      <vt:lpstr>RBM Analysis</vt:lpstr>
      <vt:lpstr>1. Rapid Inter-Subarray Copying (RISC)</vt:lpstr>
      <vt:lpstr>2. Variable Latency DRAM (VILLA)</vt:lpstr>
      <vt:lpstr>2. Variable Latency DRAM (VILLA)</vt:lpstr>
      <vt:lpstr>3. Linked Precharge (LIP)</vt:lpstr>
      <vt:lpstr>More on LISA</vt:lpstr>
      <vt:lpstr>Reducing Memory Latency by Exploiting Memory Access Patterns</vt:lpstr>
      <vt:lpstr>ChargeCache: Executive Summary</vt:lpstr>
      <vt:lpstr>PowerPoint Presentation</vt:lpstr>
      <vt:lpstr>PowerPoint Presentation</vt:lpstr>
      <vt:lpstr>Observation 1</vt:lpstr>
      <vt:lpstr>PowerPoint Presentation</vt:lpstr>
      <vt:lpstr>Observation 2</vt:lpstr>
      <vt:lpstr>PowerPoint Presentation</vt:lpstr>
      <vt:lpstr>Key Idea</vt:lpstr>
      <vt:lpstr>ChargeCache Overview</vt:lpstr>
      <vt:lpstr>Area and Power Overhead</vt:lpstr>
      <vt:lpstr>Methodology</vt:lpstr>
      <vt:lpstr>Single-core Performance</vt:lpstr>
      <vt:lpstr>Eight-core Performance</vt:lpstr>
      <vt:lpstr>DRAM Energy Savings</vt:lpstr>
      <vt:lpstr>More on ChargeCache</vt:lpstr>
      <vt:lpstr>Summary: Low-Latency Memory</vt:lpstr>
      <vt:lpstr>Summary: Tackling Long Memory Latency</vt:lpstr>
      <vt:lpstr>Challenge and Opportunity for Future</vt:lpstr>
      <vt:lpstr>On DRAM Power Consumption</vt:lpstr>
      <vt:lpstr>VAMPIRE DRAM Power Model</vt:lpstr>
      <vt:lpstr>Conclusion</vt:lpstr>
      <vt:lpstr>Agenda</vt:lpstr>
      <vt:lpstr>Four Key Directions</vt:lpstr>
      <vt:lpstr>What Have We Learned In This Course?</vt:lpstr>
      <vt:lpstr>Some Solution Principles (So Far)</vt:lpstr>
      <vt:lpstr>It Is Time to …</vt:lpstr>
      <vt:lpstr>We Need to Revisit the Entire Stack</vt:lpstr>
      <vt:lpstr>Course Materials and Beyond</vt:lpstr>
      <vt:lpstr>You Can Contact Me Any Time</vt:lpstr>
      <vt:lpstr>Thank You!</vt:lpstr>
      <vt:lpstr>Keep in Touch!</vt:lpstr>
      <vt:lpstr>Memory Systems  and Memory-Centric Computing Systems Lecture 5, Topic 4: Low-Latency Memory</vt:lpstr>
      <vt:lpstr>Readings, Videos, Reference Materials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2767</cp:revision>
  <cp:lastPrinted>2017-12-05T03:30:35Z</cp:lastPrinted>
  <dcterms:created xsi:type="dcterms:W3CDTF">2010-10-08T20:41:54Z</dcterms:created>
  <dcterms:modified xsi:type="dcterms:W3CDTF">2018-07-13T12:50:57Z</dcterms:modified>
</cp:coreProperties>
</file>