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9.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0.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1.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2.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3.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4.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5.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6.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7.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8.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19.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20.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21.xml" ContentType="application/vnd.openxmlformats-officedocument.theme+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22.xml" ContentType="application/vnd.openxmlformats-officedocument.theme+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23.xml" ContentType="application/vnd.openxmlformats-officedocument.theme+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4.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25.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theme/theme26.xml" ContentType="application/vnd.openxmlformats-officedocument.theme+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theme/theme27.xml" ContentType="application/vnd.openxmlformats-officedocument.theme+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theme/theme28.xml" ContentType="application/vnd.openxmlformats-officedocument.theme+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theme/theme29.xml" ContentType="application/vnd.openxmlformats-officedocument.theme+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theme/theme30.xml" ContentType="application/vnd.openxmlformats-officedocument.theme+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theme/theme31.xml" ContentType="application/vnd.openxmlformats-officedocument.theme+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theme/theme32.xml" ContentType="application/vnd.openxmlformats-officedocument.theme+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theme/theme33.xml" ContentType="application/vnd.openxmlformats-officedocument.theme+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theme/theme34.xml" ContentType="application/vnd.openxmlformats-officedocument.theme+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theme/theme35.xml" ContentType="application/vnd.openxmlformats-officedocument.theme+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theme/theme36.xml" ContentType="application/vnd.openxmlformats-officedocument.theme+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theme/theme37.xml" ContentType="application/vnd.openxmlformats-officedocument.theme+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theme/theme38.xml" ContentType="application/vnd.openxmlformats-officedocument.theme+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theme/theme39.xml" ContentType="application/vnd.openxmlformats-officedocument.theme+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theme/theme40.xml" ContentType="application/vnd.openxmlformats-officedocument.theme+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theme/theme41.xml" ContentType="application/vnd.openxmlformats-officedocument.theme+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theme/theme42.xml" ContentType="application/vnd.openxmlformats-officedocument.theme+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theme/theme43.xml" ContentType="application/vnd.openxmlformats-officedocument.theme+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theme/theme44.xml" ContentType="application/vnd.openxmlformats-officedocument.theme+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theme/theme45.xml" ContentType="application/vnd.openxmlformats-officedocument.theme+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theme/theme46.xml" ContentType="application/vnd.openxmlformats-officedocument.theme+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theme/theme47.xml" ContentType="application/vnd.openxmlformats-officedocument.theme+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theme/theme48.xml" ContentType="application/vnd.openxmlformats-officedocument.theme+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theme/theme49.xml" ContentType="application/vnd.openxmlformats-officedocument.theme+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theme/theme50.xml" ContentType="application/vnd.openxmlformats-officedocument.theme+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theme/theme51.xml" ContentType="application/vnd.openxmlformats-officedocument.theme+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theme/theme52.xml" ContentType="application/vnd.openxmlformats-officedocument.theme+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theme/theme53.xml" ContentType="application/vnd.openxmlformats-officedocument.theme+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theme/theme54.xml" ContentType="application/vnd.openxmlformats-officedocument.theme+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theme/theme55.xml" ContentType="application/vnd.openxmlformats-officedocument.theme+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theme/theme56.xml" ContentType="application/vnd.openxmlformats-officedocument.theme+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theme/theme57.xml" ContentType="application/vnd.openxmlformats-officedocument.theme+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theme/theme58.xml" ContentType="application/vnd.openxmlformats-officedocument.theme+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theme/theme59.xml" ContentType="application/vnd.openxmlformats-officedocument.theme+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theme/theme60.xml" ContentType="application/vnd.openxmlformats-officedocument.theme+xml"/>
  <Override PartName="/ppt/theme/theme61.xml" ContentType="application/vnd.openxmlformats-officedocument.theme+xml"/>
  <Override PartName="/ppt/theme/theme6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2.xml" ContentType="application/vnd.openxmlformats-officedocument.drawingml.char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812" r:id="rId3"/>
    <p:sldMasterId id="2147483824" r:id="rId4"/>
    <p:sldMasterId id="2147483848" r:id="rId5"/>
    <p:sldMasterId id="2147483872" r:id="rId6"/>
    <p:sldMasterId id="2147483909" r:id="rId7"/>
    <p:sldMasterId id="2147483936" r:id="rId8"/>
    <p:sldMasterId id="2147484074" r:id="rId9"/>
    <p:sldMasterId id="2147484087" r:id="rId10"/>
    <p:sldMasterId id="2147484099" r:id="rId11"/>
    <p:sldMasterId id="2147484281" r:id="rId12"/>
    <p:sldMasterId id="2147484522" r:id="rId13"/>
    <p:sldMasterId id="2147484534" r:id="rId14"/>
    <p:sldMasterId id="2147484571" r:id="rId15"/>
    <p:sldMasterId id="2147484777" r:id="rId16"/>
    <p:sldMasterId id="2147484837" r:id="rId17"/>
    <p:sldMasterId id="2147484849" r:id="rId18"/>
    <p:sldMasterId id="2147484861" r:id="rId19"/>
    <p:sldMasterId id="2147484873" r:id="rId20"/>
    <p:sldMasterId id="2147484969" r:id="rId21"/>
    <p:sldMasterId id="2147485410" r:id="rId22"/>
    <p:sldMasterId id="2147485520" r:id="rId23"/>
    <p:sldMasterId id="2147485532" r:id="rId24"/>
    <p:sldMasterId id="2147485652" r:id="rId25"/>
    <p:sldMasterId id="2147485665" r:id="rId26"/>
    <p:sldMasterId id="2147485714" r:id="rId27"/>
    <p:sldMasterId id="2147486472" r:id="rId28"/>
    <p:sldMasterId id="2147486594" r:id="rId29"/>
    <p:sldMasterId id="2147486654" r:id="rId30"/>
    <p:sldMasterId id="2147486847" r:id="rId31"/>
    <p:sldMasterId id="2147486871" r:id="rId32"/>
    <p:sldMasterId id="2147486966" r:id="rId33"/>
    <p:sldMasterId id="2147487084" r:id="rId34"/>
    <p:sldMasterId id="2147487120" r:id="rId35"/>
    <p:sldMasterId id="2147487144" r:id="rId36"/>
    <p:sldMasterId id="2147487194" r:id="rId37"/>
    <p:sldMasterId id="2147487206" r:id="rId38"/>
    <p:sldMasterId id="2147487258" r:id="rId39"/>
    <p:sldMasterId id="2147487278" r:id="rId40"/>
    <p:sldMasterId id="2147487574" r:id="rId41"/>
    <p:sldMasterId id="2147487623" r:id="rId42"/>
    <p:sldMasterId id="2147487707" r:id="rId43"/>
    <p:sldMasterId id="2147487731" r:id="rId44"/>
    <p:sldMasterId id="2147487743" r:id="rId45"/>
    <p:sldMasterId id="2147488034" r:id="rId46"/>
    <p:sldMasterId id="2147488085" r:id="rId47"/>
    <p:sldMasterId id="2147488097" r:id="rId48"/>
    <p:sldMasterId id="2147488158" r:id="rId49"/>
    <p:sldMasterId id="2147488208" r:id="rId50"/>
    <p:sldMasterId id="2147488249" r:id="rId51"/>
    <p:sldMasterId id="2147488265" r:id="rId52"/>
    <p:sldMasterId id="2147488278" r:id="rId53"/>
    <p:sldMasterId id="2147488291" r:id="rId54"/>
    <p:sldMasterId id="2147488304" r:id="rId55"/>
    <p:sldMasterId id="2147488316" r:id="rId56"/>
    <p:sldMasterId id="2147488328" r:id="rId57"/>
    <p:sldMasterId id="2147488340" r:id="rId58"/>
    <p:sldMasterId id="2147488353" r:id="rId59"/>
    <p:sldMasterId id="2147488365" r:id="rId60"/>
  </p:sldMasterIdLst>
  <p:notesMasterIdLst>
    <p:notesMasterId r:id="rId284"/>
  </p:notesMasterIdLst>
  <p:handoutMasterIdLst>
    <p:handoutMasterId r:id="rId285"/>
  </p:handoutMasterIdLst>
  <p:sldIdLst>
    <p:sldId id="4893" r:id="rId61"/>
    <p:sldId id="4834" r:id="rId62"/>
    <p:sldId id="4678" r:id="rId63"/>
    <p:sldId id="4687" r:id="rId64"/>
    <p:sldId id="4856" r:id="rId65"/>
    <p:sldId id="4857" r:id="rId66"/>
    <p:sldId id="4441" r:id="rId67"/>
    <p:sldId id="4438" r:id="rId68"/>
    <p:sldId id="4443" r:id="rId69"/>
    <p:sldId id="4439" r:id="rId70"/>
    <p:sldId id="4444" r:id="rId71"/>
    <p:sldId id="4456" r:id="rId72"/>
    <p:sldId id="4457" r:id="rId73"/>
    <p:sldId id="4436" r:id="rId74"/>
    <p:sldId id="4675" r:id="rId75"/>
    <p:sldId id="2616" r:id="rId76"/>
    <p:sldId id="4676" r:id="rId77"/>
    <p:sldId id="4677" r:id="rId78"/>
    <p:sldId id="4855" r:id="rId79"/>
    <p:sldId id="4449" r:id="rId80"/>
    <p:sldId id="4478" r:id="rId81"/>
    <p:sldId id="4479" r:id="rId82"/>
    <p:sldId id="4484" r:id="rId83"/>
    <p:sldId id="4610" r:id="rId84"/>
    <p:sldId id="4572" r:id="rId85"/>
    <p:sldId id="4692" r:id="rId86"/>
    <p:sldId id="4512" r:id="rId87"/>
    <p:sldId id="4514" r:id="rId88"/>
    <p:sldId id="4524" r:id="rId89"/>
    <p:sldId id="3280" r:id="rId90"/>
    <p:sldId id="4607" r:id="rId91"/>
    <p:sldId id="4619" r:id="rId92"/>
    <p:sldId id="2687" r:id="rId93"/>
    <p:sldId id="4696" r:id="rId94"/>
    <p:sldId id="4661" r:id="rId95"/>
    <p:sldId id="4695" r:id="rId96"/>
    <p:sldId id="4858" r:id="rId97"/>
    <p:sldId id="4697" r:id="rId98"/>
    <p:sldId id="4142" r:id="rId99"/>
    <p:sldId id="3295" r:id="rId100"/>
    <p:sldId id="3296" r:id="rId101"/>
    <p:sldId id="3297" r:id="rId102"/>
    <p:sldId id="2886" r:id="rId103"/>
    <p:sldId id="2887" r:id="rId104"/>
    <p:sldId id="2889" r:id="rId105"/>
    <p:sldId id="2890" r:id="rId106"/>
    <p:sldId id="2891" r:id="rId107"/>
    <p:sldId id="3845" r:id="rId108"/>
    <p:sldId id="3846" r:id="rId109"/>
    <p:sldId id="3847" r:id="rId110"/>
    <p:sldId id="3264" r:id="rId111"/>
    <p:sldId id="2893" r:id="rId112"/>
    <p:sldId id="1646" r:id="rId113"/>
    <p:sldId id="973" r:id="rId114"/>
    <p:sldId id="3660" r:id="rId115"/>
    <p:sldId id="3707" r:id="rId116"/>
    <p:sldId id="3853" r:id="rId117"/>
    <p:sldId id="3856" r:id="rId118"/>
    <p:sldId id="4143" r:id="rId119"/>
    <p:sldId id="4144" r:id="rId120"/>
    <p:sldId id="3917" r:id="rId121"/>
    <p:sldId id="4870" r:id="rId122"/>
    <p:sldId id="1653" r:id="rId123"/>
    <p:sldId id="1656" r:id="rId124"/>
    <p:sldId id="1959" r:id="rId125"/>
    <p:sldId id="4869" r:id="rId126"/>
    <p:sldId id="1863" r:id="rId127"/>
    <p:sldId id="4859" r:id="rId128"/>
    <p:sldId id="4860" r:id="rId129"/>
    <p:sldId id="4861" r:id="rId130"/>
    <p:sldId id="4862" r:id="rId131"/>
    <p:sldId id="4868" r:id="rId132"/>
    <p:sldId id="4864" r:id="rId133"/>
    <p:sldId id="4865" r:id="rId134"/>
    <p:sldId id="4866" r:id="rId135"/>
    <p:sldId id="4871" r:id="rId136"/>
    <p:sldId id="4872" r:id="rId137"/>
    <p:sldId id="4867" r:id="rId138"/>
    <p:sldId id="4873" r:id="rId139"/>
    <p:sldId id="680" r:id="rId140"/>
    <p:sldId id="681" r:id="rId141"/>
    <p:sldId id="682" r:id="rId142"/>
    <p:sldId id="1725" r:id="rId143"/>
    <p:sldId id="1726" r:id="rId144"/>
    <p:sldId id="1977" r:id="rId145"/>
    <p:sldId id="1460" r:id="rId146"/>
    <p:sldId id="1461" r:id="rId147"/>
    <p:sldId id="1745" r:id="rId148"/>
    <p:sldId id="1727" r:id="rId149"/>
    <p:sldId id="1734" r:id="rId150"/>
    <p:sldId id="1736" r:id="rId151"/>
    <p:sldId id="1739" r:id="rId152"/>
    <p:sldId id="1740" r:id="rId153"/>
    <p:sldId id="1742" r:id="rId154"/>
    <p:sldId id="1743" r:id="rId155"/>
    <p:sldId id="1744" r:id="rId156"/>
    <p:sldId id="1037" r:id="rId157"/>
    <p:sldId id="1038" r:id="rId158"/>
    <p:sldId id="1039" r:id="rId159"/>
    <p:sldId id="1040" r:id="rId160"/>
    <p:sldId id="1041" r:id="rId161"/>
    <p:sldId id="1042" r:id="rId162"/>
    <p:sldId id="1043" r:id="rId163"/>
    <p:sldId id="1044" r:id="rId164"/>
    <p:sldId id="1045" r:id="rId165"/>
    <p:sldId id="1046" r:id="rId166"/>
    <p:sldId id="1047" r:id="rId167"/>
    <p:sldId id="1048" r:id="rId168"/>
    <p:sldId id="1049" r:id="rId169"/>
    <p:sldId id="1050" r:id="rId170"/>
    <p:sldId id="1698" r:id="rId171"/>
    <p:sldId id="1699" r:id="rId172"/>
    <p:sldId id="1700" r:id="rId173"/>
    <p:sldId id="1701" r:id="rId174"/>
    <p:sldId id="1702" r:id="rId175"/>
    <p:sldId id="1703" r:id="rId176"/>
    <p:sldId id="1704" r:id="rId177"/>
    <p:sldId id="1705" r:id="rId178"/>
    <p:sldId id="1706" r:id="rId179"/>
    <p:sldId id="1707" r:id="rId180"/>
    <p:sldId id="1708" r:id="rId181"/>
    <p:sldId id="1709" r:id="rId182"/>
    <p:sldId id="1710" r:id="rId183"/>
    <p:sldId id="1711" r:id="rId184"/>
    <p:sldId id="1712" r:id="rId185"/>
    <p:sldId id="1713" r:id="rId186"/>
    <p:sldId id="1714" r:id="rId187"/>
    <p:sldId id="1068" r:id="rId188"/>
    <p:sldId id="1069" r:id="rId189"/>
    <p:sldId id="1070" r:id="rId190"/>
    <p:sldId id="1071" r:id="rId191"/>
    <p:sldId id="1072" r:id="rId192"/>
    <p:sldId id="1073" r:id="rId193"/>
    <p:sldId id="1074" r:id="rId194"/>
    <p:sldId id="1075" r:id="rId195"/>
    <p:sldId id="4876" r:id="rId196"/>
    <p:sldId id="1076" r:id="rId197"/>
    <p:sldId id="1077" r:id="rId198"/>
    <p:sldId id="1078" r:id="rId199"/>
    <p:sldId id="3271" r:id="rId200"/>
    <p:sldId id="3279" r:id="rId201"/>
    <p:sldId id="4877" r:id="rId202"/>
    <p:sldId id="3246" r:id="rId203"/>
    <p:sldId id="4884" r:id="rId204"/>
    <p:sldId id="1159" r:id="rId205"/>
    <p:sldId id="1160" r:id="rId206"/>
    <p:sldId id="1161" r:id="rId207"/>
    <p:sldId id="1162" r:id="rId208"/>
    <p:sldId id="1163" r:id="rId209"/>
    <p:sldId id="1164" r:id="rId210"/>
    <p:sldId id="1165" r:id="rId211"/>
    <p:sldId id="1166" r:id="rId212"/>
    <p:sldId id="1167" r:id="rId213"/>
    <p:sldId id="1168" r:id="rId214"/>
    <p:sldId id="1169" r:id="rId215"/>
    <p:sldId id="1170" r:id="rId216"/>
    <p:sldId id="1171" r:id="rId217"/>
    <p:sldId id="4883" r:id="rId218"/>
    <p:sldId id="4878" r:id="rId219"/>
    <p:sldId id="4879" r:id="rId220"/>
    <p:sldId id="4880" r:id="rId221"/>
    <p:sldId id="4881" r:id="rId222"/>
    <p:sldId id="4882" r:id="rId223"/>
    <p:sldId id="4892" r:id="rId224"/>
    <p:sldId id="1079" r:id="rId225"/>
    <p:sldId id="1080" r:id="rId226"/>
    <p:sldId id="1100" r:id="rId227"/>
    <p:sldId id="1153" r:id="rId228"/>
    <p:sldId id="1081" r:id="rId229"/>
    <p:sldId id="1082" r:id="rId230"/>
    <p:sldId id="1083" r:id="rId231"/>
    <p:sldId id="1085" r:id="rId232"/>
    <p:sldId id="1086" r:id="rId233"/>
    <p:sldId id="1087" r:id="rId234"/>
    <p:sldId id="1101" r:id="rId235"/>
    <p:sldId id="1088" r:id="rId236"/>
    <p:sldId id="1089" r:id="rId237"/>
    <p:sldId id="1090" r:id="rId238"/>
    <p:sldId id="1091" r:id="rId239"/>
    <p:sldId id="1092" r:id="rId240"/>
    <p:sldId id="1093" r:id="rId241"/>
    <p:sldId id="1094" r:id="rId242"/>
    <p:sldId id="1095" r:id="rId243"/>
    <p:sldId id="1154" r:id="rId244"/>
    <p:sldId id="1155" r:id="rId245"/>
    <p:sldId id="1096" r:id="rId246"/>
    <p:sldId id="1097" r:id="rId247"/>
    <p:sldId id="1098" r:id="rId248"/>
    <p:sldId id="1099" r:id="rId249"/>
    <p:sldId id="1102" r:id="rId250"/>
    <p:sldId id="1103" r:id="rId251"/>
    <p:sldId id="1104" r:id="rId252"/>
    <p:sldId id="1105" r:id="rId253"/>
    <p:sldId id="1106" r:id="rId254"/>
    <p:sldId id="1107" r:id="rId255"/>
    <p:sldId id="4885" r:id="rId256"/>
    <p:sldId id="954" r:id="rId257"/>
    <p:sldId id="4889" r:id="rId258"/>
    <p:sldId id="957" r:id="rId259"/>
    <p:sldId id="4891" r:id="rId260"/>
    <p:sldId id="4890" r:id="rId261"/>
    <p:sldId id="4888" r:id="rId262"/>
    <p:sldId id="4887" r:id="rId263"/>
    <p:sldId id="4886" r:id="rId264"/>
    <p:sldId id="1108" r:id="rId265"/>
    <p:sldId id="1157" r:id="rId266"/>
    <p:sldId id="1158" r:id="rId267"/>
    <p:sldId id="1109" r:id="rId268"/>
    <p:sldId id="1110" r:id="rId269"/>
    <p:sldId id="1111" r:id="rId270"/>
    <p:sldId id="1112" r:id="rId271"/>
    <p:sldId id="1113" r:id="rId272"/>
    <p:sldId id="1114" r:id="rId273"/>
    <p:sldId id="1115" r:id="rId274"/>
    <p:sldId id="1116" r:id="rId275"/>
    <p:sldId id="1117" r:id="rId276"/>
    <p:sldId id="1118" r:id="rId277"/>
    <p:sldId id="1119" r:id="rId278"/>
    <p:sldId id="1120" r:id="rId279"/>
    <p:sldId id="1121" r:id="rId280"/>
    <p:sldId id="1122" r:id="rId281"/>
    <p:sldId id="1123" r:id="rId282"/>
    <p:sldId id="4405" r:id="rId283"/>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432FF"/>
    <a:srgbClr val="FF00C4"/>
    <a:srgbClr val="1A5712"/>
    <a:srgbClr val="948A54"/>
    <a:srgbClr val="2A55D6"/>
    <a:srgbClr val="8C0000"/>
    <a:srgbClr val="663D63"/>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53" autoAdjust="0"/>
    <p:restoredTop sz="99433" autoAdjust="0"/>
  </p:normalViewPr>
  <p:slideViewPr>
    <p:cSldViewPr>
      <p:cViewPr varScale="1">
        <p:scale>
          <a:sx n="93" d="100"/>
          <a:sy n="93" d="100"/>
        </p:scale>
        <p:origin x="792" y="20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101" d="100"/>
          <a:sy n="101" d="100"/>
        </p:scale>
        <p:origin x="-3228" y="-108"/>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57.xml"/><Relationship Id="rId21" Type="http://schemas.openxmlformats.org/officeDocument/2006/relationships/slideMaster" Target="slideMasters/slideMaster21.xml"/><Relationship Id="rId63" Type="http://schemas.openxmlformats.org/officeDocument/2006/relationships/slide" Target="slides/slide3.xml"/><Relationship Id="rId159" Type="http://schemas.openxmlformats.org/officeDocument/2006/relationships/slide" Target="slides/slide99.xml"/><Relationship Id="rId170" Type="http://schemas.openxmlformats.org/officeDocument/2006/relationships/slide" Target="slides/slide110.xml"/><Relationship Id="rId226" Type="http://schemas.openxmlformats.org/officeDocument/2006/relationships/slide" Target="slides/slide166.xml"/><Relationship Id="rId268" Type="http://schemas.openxmlformats.org/officeDocument/2006/relationships/slide" Target="slides/slide208.xml"/><Relationship Id="rId32" Type="http://schemas.openxmlformats.org/officeDocument/2006/relationships/slideMaster" Target="slideMasters/slideMaster32.xml"/><Relationship Id="rId74" Type="http://schemas.openxmlformats.org/officeDocument/2006/relationships/slide" Target="slides/slide14.xml"/><Relationship Id="rId128" Type="http://schemas.openxmlformats.org/officeDocument/2006/relationships/slide" Target="slides/slide68.xml"/><Relationship Id="rId5" Type="http://schemas.openxmlformats.org/officeDocument/2006/relationships/slideMaster" Target="slideMasters/slideMaster5.xml"/><Relationship Id="rId181" Type="http://schemas.openxmlformats.org/officeDocument/2006/relationships/slide" Target="slides/slide121.xml"/><Relationship Id="rId237" Type="http://schemas.openxmlformats.org/officeDocument/2006/relationships/slide" Target="slides/slide177.xml"/><Relationship Id="rId279" Type="http://schemas.openxmlformats.org/officeDocument/2006/relationships/slide" Target="slides/slide219.xml"/><Relationship Id="rId43" Type="http://schemas.openxmlformats.org/officeDocument/2006/relationships/slideMaster" Target="slideMasters/slideMaster43.xml"/><Relationship Id="rId139" Type="http://schemas.openxmlformats.org/officeDocument/2006/relationships/slide" Target="slides/slide79.xml"/><Relationship Id="rId85" Type="http://schemas.openxmlformats.org/officeDocument/2006/relationships/slide" Target="slides/slide25.xml"/><Relationship Id="rId150" Type="http://schemas.openxmlformats.org/officeDocument/2006/relationships/slide" Target="slides/slide90.xml"/><Relationship Id="rId192" Type="http://schemas.openxmlformats.org/officeDocument/2006/relationships/slide" Target="slides/slide132.xml"/><Relationship Id="rId206" Type="http://schemas.openxmlformats.org/officeDocument/2006/relationships/slide" Target="slides/slide146.xml"/><Relationship Id="rId248" Type="http://schemas.openxmlformats.org/officeDocument/2006/relationships/slide" Target="slides/slide188.xml"/><Relationship Id="rId269" Type="http://schemas.openxmlformats.org/officeDocument/2006/relationships/slide" Target="slides/slide209.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48.xml"/><Relationship Id="rId129" Type="http://schemas.openxmlformats.org/officeDocument/2006/relationships/slide" Target="slides/slide69.xml"/><Relationship Id="rId280" Type="http://schemas.openxmlformats.org/officeDocument/2006/relationships/slide" Target="slides/slide220.xml"/><Relationship Id="rId54" Type="http://schemas.openxmlformats.org/officeDocument/2006/relationships/slideMaster" Target="slideMasters/slideMaster54.xml"/><Relationship Id="rId75" Type="http://schemas.openxmlformats.org/officeDocument/2006/relationships/slide" Target="slides/slide15.xml"/><Relationship Id="rId96" Type="http://schemas.openxmlformats.org/officeDocument/2006/relationships/slide" Target="slides/slide36.xml"/><Relationship Id="rId140" Type="http://schemas.openxmlformats.org/officeDocument/2006/relationships/slide" Target="slides/slide80.xml"/><Relationship Id="rId161" Type="http://schemas.openxmlformats.org/officeDocument/2006/relationships/slide" Target="slides/slide101.xml"/><Relationship Id="rId182" Type="http://schemas.openxmlformats.org/officeDocument/2006/relationships/slide" Target="slides/slide122.xml"/><Relationship Id="rId217" Type="http://schemas.openxmlformats.org/officeDocument/2006/relationships/slide" Target="slides/slide157.xml"/><Relationship Id="rId6" Type="http://schemas.openxmlformats.org/officeDocument/2006/relationships/slideMaster" Target="slideMasters/slideMaster6.xml"/><Relationship Id="rId238" Type="http://schemas.openxmlformats.org/officeDocument/2006/relationships/slide" Target="slides/slide178.xml"/><Relationship Id="rId259" Type="http://schemas.openxmlformats.org/officeDocument/2006/relationships/slide" Target="slides/slide199.xml"/><Relationship Id="rId23" Type="http://schemas.openxmlformats.org/officeDocument/2006/relationships/slideMaster" Target="slideMasters/slideMaster23.xml"/><Relationship Id="rId119" Type="http://schemas.openxmlformats.org/officeDocument/2006/relationships/slide" Target="slides/slide59.xml"/><Relationship Id="rId270" Type="http://schemas.openxmlformats.org/officeDocument/2006/relationships/slide" Target="slides/slide210.xml"/><Relationship Id="rId44" Type="http://schemas.openxmlformats.org/officeDocument/2006/relationships/slideMaster" Target="slideMasters/slideMaster44.xml"/><Relationship Id="rId65" Type="http://schemas.openxmlformats.org/officeDocument/2006/relationships/slide" Target="slides/slide5.xml"/><Relationship Id="rId86" Type="http://schemas.openxmlformats.org/officeDocument/2006/relationships/slide" Target="slides/slide26.xml"/><Relationship Id="rId130" Type="http://schemas.openxmlformats.org/officeDocument/2006/relationships/slide" Target="slides/slide70.xml"/><Relationship Id="rId151" Type="http://schemas.openxmlformats.org/officeDocument/2006/relationships/slide" Target="slides/slide91.xml"/><Relationship Id="rId172" Type="http://schemas.openxmlformats.org/officeDocument/2006/relationships/slide" Target="slides/slide112.xml"/><Relationship Id="rId193" Type="http://schemas.openxmlformats.org/officeDocument/2006/relationships/slide" Target="slides/slide133.xml"/><Relationship Id="rId207" Type="http://schemas.openxmlformats.org/officeDocument/2006/relationships/slide" Target="slides/slide147.xml"/><Relationship Id="rId228" Type="http://schemas.openxmlformats.org/officeDocument/2006/relationships/slide" Target="slides/slide168.xml"/><Relationship Id="rId249" Type="http://schemas.openxmlformats.org/officeDocument/2006/relationships/slide" Target="slides/slide189.xml"/><Relationship Id="rId13" Type="http://schemas.openxmlformats.org/officeDocument/2006/relationships/slideMaster" Target="slideMasters/slideMaster13.xml"/><Relationship Id="rId109" Type="http://schemas.openxmlformats.org/officeDocument/2006/relationships/slide" Target="slides/slide49.xml"/><Relationship Id="rId260" Type="http://schemas.openxmlformats.org/officeDocument/2006/relationships/slide" Target="slides/slide200.xml"/><Relationship Id="rId281" Type="http://schemas.openxmlformats.org/officeDocument/2006/relationships/slide" Target="slides/slide221.xml"/><Relationship Id="rId34" Type="http://schemas.openxmlformats.org/officeDocument/2006/relationships/slideMaster" Target="slideMasters/slideMaster34.xml"/><Relationship Id="rId55" Type="http://schemas.openxmlformats.org/officeDocument/2006/relationships/slideMaster" Target="slideMasters/slideMaster55.xml"/><Relationship Id="rId76" Type="http://schemas.openxmlformats.org/officeDocument/2006/relationships/slide" Target="slides/slide16.xml"/><Relationship Id="rId97" Type="http://schemas.openxmlformats.org/officeDocument/2006/relationships/slide" Target="slides/slide37.xml"/><Relationship Id="rId120" Type="http://schemas.openxmlformats.org/officeDocument/2006/relationships/slide" Target="slides/slide60.xml"/><Relationship Id="rId141" Type="http://schemas.openxmlformats.org/officeDocument/2006/relationships/slide" Target="slides/slide81.xml"/><Relationship Id="rId7" Type="http://schemas.openxmlformats.org/officeDocument/2006/relationships/slideMaster" Target="slideMasters/slideMaster7.xml"/><Relationship Id="rId162" Type="http://schemas.openxmlformats.org/officeDocument/2006/relationships/slide" Target="slides/slide102.xml"/><Relationship Id="rId183" Type="http://schemas.openxmlformats.org/officeDocument/2006/relationships/slide" Target="slides/slide123.xml"/><Relationship Id="rId218" Type="http://schemas.openxmlformats.org/officeDocument/2006/relationships/slide" Target="slides/slide158.xml"/><Relationship Id="rId239" Type="http://schemas.openxmlformats.org/officeDocument/2006/relationships/slide" Target="slides/slide179.xml"/><Relationship Id="rId250" Type="http://schemas.openxmlformats.org/officeDocument/2006/relationships/slide" Target="slides/slide190.xml"/><Relationship Id="rId271" Type="http://schemas.openxmlformats.org/officeDocument/2006/relationships/slide" Target="slides/slide211.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 Target="slides/slide6.xml"/><Relationship Id="rId87" Type="http://schemas.openxmlformats.org/officeDocument/2006/relationships/slide" Target="slides/slide27.xml"/><Relationship Id="rId110" Type="http://schemas.openxmlformats.org/officeDocument/2006/relationships/slide" Target="slides/slide50.xml"/><Relationship Id="rId131" Type="http://schemas.openxmlformats.org/officeDocument/2006/relationships/slide" Target="slides/slide71.xml"/><Relationship Id="rId152" Type="http://schemas.openxmlformats.org/officeDocument/2006/relationships/slide" Target="slides/slide92.xml"/><Relationship Id="rId173" Type="http://schemas.openxmlformats.org/officeDocument/2006/relationships/slide" Target="slides/slide113.xml"/><Relationship Id="rId194" Type="http://schemas.openxmlformats.org/officeDocument/2006/relationships/slide" Target="slides/slide134.xml"/><Relationship Id="rId208" Type="http://schemas.openxmlformats.org/officeDocument/2006/relationships/slide" Target="slides/slide148.xml"/><Relationship Id="rId229" Type="http://schemas.openxmlformats.org/officeDocument/2006/relationships/slide" Target="slides/slide169.xml"/><Relationship Id="rId240" Type="http://schemas.openxmlformats.org/officeDocument/2006/relationships/slide" Target="slides/slide180.xml"/><Relationship Id="rId261" Type="http://schemas.openxmlformats.org/officeDocument/2006/relationships/slide" Target="slides/slide201.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17.xml"/><Relationship Id="rId100" Type="http://schemas.openxmlformats.org/officeDocument/2006/relationships/slide" Target="slides/slide40.xml"/><Relationship Id="rId282" Type="http://schemas.openxmlformats.org/officeDocument/2006/relationships/slide" Target="slides/slide222.xml"/><Relationship Id="rId8" Type="http://schemas.openxmlformats.org/officeDocument/2006/relationships/slideMaster" Target="slideMasters/slideMaster8.xml"/><Relationship Id="rId98" Type="http://schemas.openxmlformats.org/officeDocument/2006/relationships/slide" Target="slides/slide38.xml"/><Relationship Id="rId121" Type="http://schemas.openxmlformats.org/officeDocument/2006/relationships/slide" Target="slides/slide61.xml"/><Relationship Id="rId142" Type="http://schemas.openxmlformats.org/officeDocument/2006/relationships/slide" Target="slides/slide82.xml"/><Relationship Id="rId163" Type="http://schemas.openxmlformats.org/officeDocument/2006/relationships/slide" Target="slides/slide103.xml"/><Relationship Id="rId184" Type="http://schemas.openxmlformats.org/officeDocument/2006/relationships/slide" Target="slides/slide124.xml"/><Relationship Id="rId219" Type="http://schemas.openxmlformats.org/officeDocument/2006/relationships/slide" Target="slides/slide159.xml"/><Relationship Id="rId230" Type="http://schemas.openxmlformats.org/officeDocument/2006/relationships/slide" Target="slides/slide170.xml"/><Relationship Id="rId251" Type="http://schemas.openxmlformats.org/officeDocument/2006/relationships/slide" Target="slides/slide191.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7.xml"/><Relationship Id="rId272" Type="http://schemas.openxmlformats.org/officeDocument/2006/relationships/slide" Target="slides/slide212.xml"/><Relationship Id="rId88" Type="http://schemas.openxmlformats.org/officeDocument/2006/relationships/slide" Target="slides/slide28.xml"/><Relationship Id="rId111" Type="http://schemas.openxmlformats.org/officeDocument/2006/relationships/slide" Target="slides/slide51.xml"/><Relationship Id="rId132" Type="http://schemas.openxmlformats.org/officeDocument/2006/relationships/slide" Target="slides/slide72.xml"/><Relationship Id="rId153" Type="http://schemas.openxmlformats.org/officeDocument/2006/relationships/slide" Target="slides/slide93.xml"/><Relationship Id="rId174" Type="http://schemas.openxmlformats.org/officeDocument/2006/relationships/slide" Target="slides/slide114.xml"/><Relationship Id="rId195" Type="http://schemas.openxmlformats.org/officeDocument/2006/relationships/slide" Target="slides/slide135.xml"/><Relationship Id="rId209" Type="http://schemas.openxmlformats.org/officeDocument/2006/relationships/slide" Target="slides/slide149.xml"/><Relationship Id="rId220" Type="http://schemas.openxmlformats.org/officeDocument/2006/relationships/slide" Target="slides/slide160.xml"/><Relationship Id="rId241" Type="http://schemas.openxmlformats.org/officeDocument/2006/relationships/slide" Target="slides/slide181.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262" Type="http://schemas.openxmlformats.org/officeDocument/2006/relationships/slide" Target="slides/slide202.xml"/><Relationship Id="rId283" Type="http://schemas.openxmlformats.org/officeDocument/2006/relationships/slide" Target="slides/slide223.xml"/><Relationship Id="rId78" Type="http://schemas.openxmlformats.org/officeDocument/2006/relationships/slide" Target="slides/slide18.xml"/><Relationship Id="rId99" Type="http://schemas.openxmlformats.org/officeDocument/2006/relationships/slide" Target="slides/slide39.xml"/><Relationship Id="rId101" Type="http://schemas.openxmlformats.org/officeDocument/2006/relationships/slide" Target="slides/slide41.xml"/><Relationship Id="rId122" Type="http://schemas.openxmlformats.org/officeDocument/2006/relationships/slide" Target="slides/slide62.xml"/><Relationship Id="rId143" Type="http://schemas.openxmlformats.org/officeDocument/2006/relationships/slide" Target="slides/slide83.xml"/><Relationship Id="rId164" Type="http://schemas.openxmlformats.org/officeDocument/2006/relationships/slide" Target="slides/slide104.xml"/><Relationship Id="rId185" Type="http://schemas.openxmlformats.org/officeDocument/2006/relationships/slide" Target="slides/slide125.xml"/><Relationship Id="rId9" Type="http://schemas.openxmlformats.org/officeDocument/2006/relationships/slideMaster" Target="slideMasters/slideMaster9.xml"/><Relationship Id="rId210" Type="http://schemas.openxmlformats.org/officeDocument/2006/relationships/slide" Target="slides/slide150.xml"/><Relationship Id="rId26" Type="http://schemas.openxmlformats.org/officeDocument/2006/relationships/slideMaster" Target="slideMasters/slideMaster26.xml"/><Relationship Id="rId231" Type="http://schemas.openxmlformats.org/officeDocument/2006/relationships/slide" Target="slides/slide171.xml"/><Relationship Id="rId252" Type="http://schemas.openxmlformats.org/officeDocument/2006/relationships/slide" Target="slides/slide192.xml"/><Relationship Id="rId273" Type="http://schemas.openxmlformats.org/officeDocument/2006/relationships/slide" Target="slides/slide213.xml"/><Relationship Id="rId47" Type="http://schemas.openxmlformats.org/officeDocument/2006/relationships/slideMaster" Target="slideMasters/slideMaster47.xml"/><Relationship Id="rId68" Type="http://schemas.openxmlformats.org/officeDocument/2006/relationships/slide" Target="slides/slide8.xml"/><Relationship Id="rId89" Type="http://schemas.openxmlformats.org/officeDocument/2006/relationships/slide" Target="slides/slide29.xml"/><Relationship Id="rId112" Type="http://schemas.openxmlformats.org/officeDocument/2006/relationships/slide" Target="slides/slide52.xml"/><Relationship Id="rId133" Type="http://schemas.openxmlformats.org/officeDocument/2006/relationships/slide" Target="slides/slide73.xml"/><Relationship Id="rId154" Type="http://schemas.openxmlformats.org/officeDocument/2006/relationships/slide" Target="slides/slide94.xml"/><Relationship Id="rId175" Type="http://schemas.openxmlformats.org/officeDocument/2006/relationships/slide" Target="slides/slide115.xml"/><Relationship Id="rId196" Type="http://schemas.openxmlformats.org/officeDocument/2006/relationships/slide" Target="slides/slide136.xml"/><Relationship Id="rId200" Type="http://schemas.openxmlformats.org/officeDocument/2006/relationships/slide" Target="slides/slide140.xml"/><Relationship Id="rId16" Type="http://schemas.openxmlformats.org/officeDocument/2006/relationships/slideMaster" Target="slideMasters/slideMaster16.xml"/><Relationship Id="rId221" Type="http://schemas.openxmlformats.org/officeDocument/2006/relationships/slide" Target="slides/slide161.xml"/><Relationship Id="rId242" Type="http://schemas.openxmlformats.org/officeDocument/2006/relationships/slide" Target="slides/slide182.xml"/><Relationship Id="rId263" Type="http://schemas.openxmlformats.org/officeDocument/2006/relationships/slide" Target="slides/slide203.xml"/><Relationship Id="rId284" Type="http://schemas.openxmlformats.org/officeDocument/2006/relationships/notesMaster" Target="notesMasters/notesMaster1.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 Target="slides/slide19.xml"/><Relationship Id="rId102" Type="http://schemas.openxmlformats.org/officeDocument/2006/relationships/slide" Target="slides/slide42.xml"/><Relationship Id="rId123" Type="http://schemas.openxmlformats.org/officeDocument/2006/relationships/slide" Target="slides/slide63.xml"/><Relationship Id="rId144" Type="http://schemas.openxmlformats.org/officeDocument/2006/relationships/slide" Target="slides/slide84.xml"/><Relationship Id="rId90" Type="http://schemas.openxmlformats.org/officeDocument/2006/relationships/slide" Target="slides/slide30.xml"/><Relationship Id="rId165" Type="http://schemas.openxmlformats.org/officeDocument/2006/relationships/slide" Target="slides/slide105.xml"/><Relationship Id="rId186" Type="http://schemas.openxmlformats.org/officeDocument/2006/relationships/slide" Target="slides/slide126.xml"/><Relationship Id="rId211" Type="http://schemas.openxmlformats.org/officeDocument/2006/relationships/slide" Target="slides/slide151.xml"/><Relationship Id="rId232" Type="http://schemas.openxmlformats.org/officeDocument/2006/relationships/slide" Target="slides/slide172.xml"/><Relationship Id="rId253" Type="http://schemas.openxmlformats.org/officeDocument/2006/relationships/slide" Target="slides/slide193.xml"/><Relationship Id="rId274" Type="http://schemas.openxmlformats.org/officeDocument/2006/relationships/slide" Target="slides/slide214.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9.xml"/><Relationship Id="rId113" Type="http://schemas.openxmlformats.org/officeDocument/2006/relationships/slide" Target="slides/slide53.xml"/><Relationship Id="rId134" Type="http://schemas.openxmlformats.org/officeDocument/2006/relationships/slide" Target="slides/slide74.xml"/><Relationship Id="rId80" Type="http://schemas.openxmlformats.org/officeDocument/2006/relationships/slide" Target="slides/slide20.xml"/><Relationship Id="rId155" Type="http://schemas.openxmlformats.org/officeDocument/2006/relationships/slide" Target="slides/slide95.xml"/><Relationship Id="rId176" Type="http://schemas.openxmlformats.org/officeDocument/2006/relationships/slide" Target="slides/slide116.xml"/><Relationship Id="rId197" Type="http://schemas.openxmlformats.org/officeDocument/2006/relationships/slide" Target="slides/slide137.xml"/><Relationship Id="rId201" Type="http://schemas.openxmlformats.org/officeDocument/2006/relationships/slide" Target="slides/slide141.xml"/><Relationship Id="rId222" Type="http://schemas.openxmlformats.org/officeDocument/2006/relationships/slide" Target="slides/slide162.xml"/><Relationship Id="rId243" Type="http://schemas.openxmlformats.org/officeDocument/2006/relationships/slide" Target="slides/slide183.xml"/><Relationship Id="rId264" Type="http://schemas.openxmlformats.org/officeDocument/2006/relationships/slide" Target="slides/slide204.xml"/><Relationship Id="rId285" Type="http://schemas.openxmlformats.org/officeDocument/2006/relationships/handoutMaster" Target="handoutMasters/handoutMaster1.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43.xml"/><Relationship Id="rId124" Type="http://schemas.openxmlformats.org/officeDocument/2006/relationships/slide" Target="slides/slide64.xml"/><Relationship Id="rId70" Type="http://schemas.openxmlformats.org/officeDocument/2006/relationships/slide" Target="slides/slide10.xml"/><Relationship Id="rId91" Type="http://schemas.openxmlformats.org/officeDocument/2006/relationships/slide" Target="slides/slide31.xml"/><Relationship Id="rId145" Type="http://schemas.openxmlformats.org/officeDocument/2006/relationships/slide" Target="slides/slide85.xml"/><Relationship Id="rId166" Type="http://schemas.openxmlformats.org/officeDocument/2006/relationships/slide" Target="slides/slide106.xml"/><Relationship Id="rId187" Type="http://schemas.openxmlformats.org/officeDocument/2006/relationships/slide" Target="slides/slide127.xml"/><Relationship Id="rId1" Type="http://schemas.openxmlformats.org/officeDocument/2006/relationships/slideMaster" Target="slideMasters/slideMaster1.xml"/><Relationship Id="rId212" Type="http://schemas.openxmlformats.org/officeDocument/2006/relationships/slide" Target="slides/slide152.xml"/><Relationship Id="rId233" Type="http://schemas.openxmlformats.org/officeDocument/2006/relationships/slide" Target="slides/slide173.xml"/><Relationship Id="rId254" Type="http://schemas.openxmlformats.org/officeDocument/2006/relationships/slide" Target="slides/slide194.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54.xml"/><Relationship Id="rId275" Type="http://schemas.openxmlformats.org/officeDocument/2006/relationships/slide" Target="slides/slide215.xml"/><Relationship Id="rId60" Type="http://schemas.openxmlformats.org/officeDocument/2006/relationships/slideMaster" Target="slideMasters/slideMaster60.xml"/><Relationship Id="rId81" Type="http://schemas.openxmlformats.org/officeDocument/2006/relationships/slide" Target="slides/slide21.xml"/><Relationship Id="rId135" Type="http://schemas.openxmlformats.org/officeDocument/2006/relationships/slide" Target="slides/slide75.xml"/><Relationship Id="rId156" Type="http://schemas.openxmlformats.org/officeDocument/2006/relationships/slide" Target="slides/slide96.xml"/><Relationship Id="rId177" Type="http://schemas.openxmlformats.org/officeDocument/2006/relationships/slide" Target="slides/slide117.xml"/><Relationship Id="rId198" Type="http://schemas.openxmlformats.org/officeDocument/2006/relationships/slide" Target="slides/slide138.xml"/><Relationship Id="rId202" Type="http://schemas.openxmlformats.org/officeDocument/2006/relationships/slide" Target="slides/slide142.xml"/><Relationship Id="rId223" Type="http://schemas.openxmlformats.org/officeDocument/2006/relationships/slide" Target="slides/slide163.xml"/><Relationship Id="rId244" Type="http://schemas.openxmlformats.org/officeDocument/2006/relationships/slide" Target="slides/slide184.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05.xml"/><Relationship Id="rId286" Type="http://schemas.openxmlformats.org/officeDocument/2006/relationships/presProps" Target="presProps.xml"/><Relationship Id="rId50" Type="http://schemas.openxmlformats.org/officeDocument/2006/relationships/slideMaster" Target="slideMasters/slideMaster50.xml"/><Relationship Id="rId104" Type="http://schemas.openxmlformats.org/officeDocument/2006/relationships/slide" Target="slides/slide44.xml"/><Relationship Id="rId125" Type="http://schemas.openxmlformats.org/officeDocument/2006/relationships/slide" Target="slides/slide65.xml"/><Relationship Id="rId146" Type="http://schemas.openxmlformats.org/officeDocument/2006/relationships/slide" Target="slides/slide86.xml"/><Relationship Id="rId167" Type="http://schemas.openxmlformats.org/officeDocument/2006/relationships/slide" Target="slides/slide107.xml"/><Relationship Id="rId188" Type="http://schemas.openxmlformats.org/officeDocument/2006/relationships/slide" Target="slides/slide128.xml"/><Relationship Id="rId71" Type="http://schemas.openxmlformats.org/officeDocument/2006/relationships/slide" Target="slides/slide11.xml"/><Relationship Id="rId92" Type="http://schemas.openxmlformats.org/officeDocument/2006/relationships/slide" Target="slides/slide32.xml"/><Relationship Id="rId213" Type="http://schemas.openxmlformats.org/officeDocument/2006/relationships/slide" Target="slides/slide153.xml"/><Relationship Id="rId234" Type="http://schemas.openxmlformats.org/officeDocument/2006/relationships/slide" Target="slides/slide174.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195.xml"/><Relationship Id="rId276" Type="http://schemas.openxmlformats.org/officeDocument/2006/relationships/slide" Target="slides/slide216.xml"/><Relationship Id="rId40" Type="http://schemas.openxmlformats.org/officeDocument/2006/relationships/slideMaster" Target="slideMasters/slideMaster40.xml"/><Relationship Id="rId115" Type="http://schemas.openxmlformats.org/officeDocument/2006/relationships/slide" Target="slides/slide55.xml"/><Relationship Id="rId136" Type="http://schemas.openxmlformats.org/officeDocument/2006/relationships/slide" Target="slides/slide76.xml"/><Relationship Id="rId157" Type="http://schemas.openxmlformats.org/officeDocument/2006/relationships/slide" Target="slides/slide97.xml"/><Relationship Id="rId178" Type="http://schemas.openxmlformats.org/officeDocument/2006/relationships/slide" Target="slides/slide118.xml"/><Relationship Id="rId61" Type="http://schemas.openxmlformats.org/officeDocument/2006/relationships/slide" Target="slides/slide1.xml"/><Relationship Id="rId82" Type="http://schemas.openxmlformats.org/officeDocument/2006/relationships/slide" Target="slides/slide22.xml"/><Relationship Id="rId199" Type="http://schemas.openxmlformats.org/officeDocument/2006/relationships/slide" Target="slides/slide139.xml"/><Relationship Id="rId203" Type="http://schemas.openxmlformats.org/officeDocument/2006/relationships/slide" Target="slides/slide143.xml"/><Relationship Id="rId19" Type="http://schemas.openxmlformats.org/officeDocument/2006/relationships/slideMaster" Target="slideMasters/slideMaster19.xml"/><Relationship Id="rId224" Type="http://schemas.openxmlformats.org/officeDocument/2006/relationships/slide" Target="slides/slide164.xml"/><Relationship Id="rId245" Type="http://schemas.openxmlformats.org/officeDocument/2006/relationships/slide" Target="slides/slide185.xml"/><Relationship Id="rId266" Type="http://schemas.openxmlformats.org/officeDocument/2006/relationships/slide" Target="slides/slide206.xml"/><Relationship Id="rId287" Type="http://schemas.openxmlformats.org/officeDocument/2006/relationships/viewProps" Target="viewProps.xml"/><Relationship Id="rId30" Type="http://schemas.openxmlformats.org/officeDocument/2006/relationships/slideMaster" Target="slideMasters/slideMaster30.xml"/><Relationship Id="rId105" Type="http://schemas.openxmlformats.org/officeDocument/2006/relationships/slide" Target="slides/slide45.xml"/><Relationship Id="rId126" Type="http://schemas.openxmlformats.org/officeDocument/2006/relationships/slide" Target="slides/slide66.xml"/><Relationship Id="rId147" Type="http://schemas.openxmlformats.org/officeDocument/2006/relationships/slide" Target="slides/slide87.xml"/><Relationship Id="rId168" Type="http://schemas.openxmlformats.org/officeDocument/2006/relationships/slide" Target="slides/slide108.xml"/><Relationship Id="rId51" Type="http://schemas.openxmlformats.org/officeDocument/2006/relationships/slideMaster" Target="slideMasters/slideMaster51.xml"/><Relationship Id="rId72" Type="http://schemas.openxmlformats.org/officeDocument/2006/relationships/slide" Target="slides/slide12.xml"/><Relationship Id="rId93" Type="http://schemas.openxmlformats.org/officeDocument/2006/relationships/slide" Target="slides/slide33.xml"/><Relationship Id="rId189" Type="http://schemas.openxmlformats.org/officeDocument/2006/relationships/slide" Target="slides/slide129.xml"/><Relationship Id="rId3" Type="http://schemas.openxmlformats.org/officeDocument/2006/relationships/slideMaster" Target="slideMasters/slideMaster3.xml"/><Relationship Id="rId214" Type="http://schemas.openxmlformats.org/officeDocument/2006/relationships/slide" Target="slides/slide154.xml"/><Relationship Id="rId235" Type="http://schemas.openxmlformats.org/officeDocument/2006/relationships/slide" Target="slides/slide175.xml"/><Relationship Id="rId256" Type="http://schemas.openxmlformats.org/officeDocument/2006/relationships/slide" Target="slides/slide196.xml"/><Relationship Id="rId277" Type="http://schemas.openxmlformats.org/officeDocument/2006/relationships/slide" Target="slides/slide217.xml"/><Relationship Id="rId116" Type="http://schemas.openxmlformats.org/officeDocument/2006/relationships/slide" Target="slides/slide56.xml"/><Relationship Id="rId137" Type="http://schemas.openxmlformats.org/officeDocument/2006/relationships/slide" Target="slides/slide77.xml"/><Relationship Id="rId158" Type="http://schemas.openxmlformats.org/officeDocument/2006/relationships/slide" Target="slides/slide98.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2.xml"/><Relationship Id="rId83" Type="http://schemas.openxmlformats.org/officeDocument/2006/relationships/slide" Target="slides/slide23.xml"/><Relationship Id="rId179" Type="http://schemas.openxmlformats.org/officeDocument/2006/relationships/slide" Target="slides/slide119.xml"/><Relationship Id="rId190" Type="http://schemas.openxmlformats.org/officeDocument/2006/relationships/slide" Target="slides/slide130.xml"/><Relationship Id="rId204" Type="http://schemas.openxmlformats.org/officeDocument/2006/relationships/slide" Target="slides/slide144.xml"/><Relationship Id="rId225" Type="http://schemas.openxmlformats.org/officeDocument/2006/relationships/slide" Target="slides/slide165.xml"/><Relationship Id="rId246" Type="http://schemas.openxmlformats.org/officeDocument/2006/relationships/slide" Target="slides/slide186.xml"/><Relationship Id="rId267" Type="http://schemas.openxmlformats.org/officeDocument/2006/relationships/slide" Target="slides/slide207.xml"/><Relationship Id="rId288" Type="http://schemas.openxmlformats.org/officeDocument/2006/relationships/theme" Target="theme/theme1.xml"/><Relationship Id="rId106" Type="http://schemas.openxmlformats.org/officeDocument/2006/relationships/slide" Target="slides/slide46.xml"/><Relationship Id="rId127" Type="http://schemas.openxmlformats.org/officeDocument/2006/relationships/slide" Target="slides/slide67.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13.xml"/><Relationship Id="rId94" Type="http://schemas.openxmlformats.org/officeDocument/2006/relationships/slide" Target="slides/slide34.xml"/><Relationship Id="rId148" Type="http://schemas.openxmlformats.org/officeDocument/2006/relationships/slide" Target="slides/slide88.xml"/><Relationship Id="rId169" Type="http://schemas.openxmlformats.org/officeDocument/2006/relationships/slide" Target="slides/slide109.xml"/><Relationship Id="rId4" Type="http://schemas.openxmlformats.org/officeDocument/2006/relationships/slideMaster" Target="slideMasters/slideMaster4.xml"/><Relationship Id="rId180" Type="http://schemas.openxmlformats.org/officeDocument/2006/relationships/slide" Target="slides/slide120.xml"/><Relationship Id="rId215" Type="http://schemas.openxmlformats.org/officeDocument/2006/relationships/slide" Target="slides/slide155.xml"/><Relationship Id="rId236" Type="http://schemas.openxmlformats.org/officeDocument/2006/relationships/slide" Target="slides/slide176.xml"/><Relationship Id="rId257" Type="http://schemas.openxmlformats.org/officeDocument/2006/relationships/slide" Target="slides/slide197.xml"/><Relationship Id="rId278" Type="http://schemas.openxmlformats.org/officeDocument/2006/relationships/slide" Target="slides/slide218.xml"/><Relationship Id="rId42" Type="http://schemas.openxmlformats.org/officeDocument/2006/relationships/slideMaster" Target="slideMasters/slideMaster42.xml"/><Relationship Id="rId84" Type="http://schemas.openxmlformats.org/officeDocument/2006/relationships/slide" Target="slides/slide24.xml"/><Relationship Id="rId138" Type="http://schemas.openxmlformats.org/officeDocument/2006/relationships/slide" Target="slides/slide78.xml"/><Relationship Id="rId191" Type="http://schemas.openxmlformats.org/officeDocument/2006/relationships/slide" Target="slides/slide131.xml"/><Relationship Id="rId205" Type="http://schemas.openxmlformats.org/officeDocument/2006/relationships/slide" Target="slides/slide145.xml"/><Relationship Id="rId247" Type="http://schemas.openxmlformats.org/officeDocument/2006/relationships/slide" Target="slides/slide187.xml"/><Relationship Id="rId107" Type="http://schemas.openxmlformats.org/officeDocument/2006/relationships/slide" Target="slides/slide47.xml"/><Relationship Id="rId289" Type="http://schemas.openxmlformats.org/officeDocument/2006/relationships/tableStyles" Target="tableStyles.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89.xml"/><Relationship Id="rId95" Type="http://schemas.openxmlformats.org/officeDocument/2006/relationships/slide" Target="slides/slide35.xml"/><Relationship Id="rId160" Type="http://schemas.openxmlformats.org/officeDocument/2006/relationships/slide" Target="slides/slide100.xml"/><Relationship Id="rId216" Type="http://schemas.openxmlformats.org/officeDocument/2006/relationships/slide" Target="slides/slide156.xml"/><Relationship Id="rId258" Type="http://schemas.openxmlformats.org/officeDocument/2006/relationships/slide" Target="slides/slide198.xml"/><Relationship Id="rId22" Type="http://schemas.openxmlformats.org/officeDocument/2006/relationships/slideMaster" Target="slideMasters/slideMaster22.xml"/><Relationship Id="rId64" Type="http://schemas.openxmlformats.org/officeDocument/2006/relationships/slide" Target="slides/slide4.xml"/><Relationship Id="rId118" Type="http://schemas.openxmlformats.org/officeDocument/2006/relationships/slide" Target="slides/slide58.xml"/><Relationship Id="rId171" Type="http://schemas.openxmlformats.org/officeDocument/2006/relationships/slide" Target="slides/slide111.xml"/><Relationship Id="rId227" Type="http://schemas.openxmlformats.org/officeDocument/2006/relationships/slide" Target="slides/slide167.xml"/></Relationships>
</file>

<file path=ppt/charts/_rels/chart1.xml.rels><?xml version="1.0" encoding="UTF-8" standalone="yes"?>
<Relationships xmlns="http://schemas.openxmlformats.org/package/2006/relationships"><Relationship Id="rId3" Type="http://schemas.openxmlformats.org/officeDocument/2006/relationships/oleObject" Target="file:////C:\Users\ALSERCS\Desktop\GateKeeper%2029-9-2015\Second_Submission_to_Bioinformatics_Jan2017\mrfast_with_GateKeeper.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oleObject" Target="file:////Users\kevincha\projects\writeups\thesis\slides\latency_trend_talk.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Sheet1!$G$10</c:f>
              <c:strCache>
                <c:ptCount val="1"/>
                <c:pt idx="0">
                  <c:v>Time (sec)</c:v>
                </c:pt>
              </c:strCache>
            </c:strRef>
          </c:tx>
          <c:explosion val="9"/>
          <c:dPt>
            <c:idx val="0"/>
            <c:bubble3D val="0"/>
            <c:explosion val="18"/>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1-79D6-8947-9815-7E66E0D801FD}"/>
              </c:ext>
            </c:extLst>
          </c:dPt>
          <c:dPt>
            <c:idx val="1"/>
            <c:bubble3D val="0"/>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3-79D6-8947-9815-7E66E0D801FD}"/>
              </c:ext>
            </c:extLst>
          </c:dPt>
          <c:dPt>
            <c:idx val="2"/>
            <c:bubble3D val="0"/>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5-79D6-8947-9815-7E66E0D801FD}"/>
              </c:ext>
            </c:extLst>
          </c:dPt>
          <c:dLbls>
            <c:dLbl>
              <c:idx val="0"/>
              <c:layout>
                <c:manualLayout>
                  <c:x val="0.24651926105454391"/>
                  <c:y val="-1.445507159528165E-2"/>
                </c:manualLayout>
              </c:layout>
              <c:showLegendKey val="0"/>
              <c:showVal val="0"/>
              <c:showCatName val="1"/>
              <c:showSerName val="0"/>
              <c:showPercent val="1"/>
              <c:showBubbleSize val="0"/>
              <c:extLst>
                <c:ext xmlns:c15="http://schemas.microsoft.com/office/drawing/2012/chart" uri="{CE6537A1-D6FC-4f65-9D91-7224C49458BB}">
                  <c15:layout>
                    <c:manualLayout>
                      <c:w val="0.33105479002624666"/>
                      <c:h val="0.27180553156225196"/>
                    </c:manualLayout>
                  </c15:layout>
                </c:ext>
                <c:ext xmlns:c16="http://schemas.microsoft.com/office/drawing/2014/chart" uri="{C3380CC4-5D6E-409C-BE32-E72D297353CC}">
                  <c16:uniqueId val="{00000001-79D6-8947-9815-7E66E0D801FD}"/>
                </c:ext>
              </c:extLst>
            </c:dLbl>
            <c:dLbl>
              <c:idx val="1"/>
              <c:layout>
                <c:manualLayout>
                  <c:x val="1.8708704390250682E-2"/>
                  <c:y val="-6.8276437496774343E-3"/>
                </c:manualLayout>
              </c:layout>
              <c:tx>
                <c:rich>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mn-lt"/>
                        <a:ea typeface="+mn-ea"/>
                        <a:cs typeface="+mn-cs"/>
                      </a:defRPr>
                    </a:pPr>
                    <a:r>
                      <a:rPr lang="en-US" b="1" dirty="0">
                        <a:solidFill>
                          <a:schemeClr val="bg1"/>
                        </a:solidFill>
                        <a:effectLst/>
                      </a:rPr>
                      <a:t>Read Alignment</a:t>
                    </a:r>
                  </a:p>
                  <a:p>
                    <a:pPr>
                      <a:defRPr>
                        <a:solidFill>
                          <a:schemeClr val="bg1"/>
                        </a:solidFill>
                      </a:defRPr>
                    </a:pPr>
                    <a:r>
                      <a:rPr lang="en-US" b="1" dirty="0">
                        <a:solidFill>
                          <a:schemeClr val="bg1"/>
                        </a:solidFill>
                        <a:effectLst/>
                      </a:rPr>
                      <a:t>(Edit-distance</a:t>
                    </a:r>
                    <a:r>
                      <a:rPr lang="en-US" b="1" baseline="0" dirty="0">
                        <a:solidFill>
                          <a:schemeClr val="bg1"/>
                        </a:solidFill>
                        <a:effectLst/>
                      </a:rPr>
                      <a:t> comp)</a:t>
                    </a:r>
                    <a:r>
                      <a:rPr lang="en-US" b="1" dirty="0">
                        <a:solidFill>
                          <a:schemeClr val="bg1"/>
                        </a:solidFill>
                        <a:effectLst/>
                      </a:rPr>
                      <a:t>
</a:t>
                    </a:r>
                    <a:fld id="{ACE13563-F57D-4797-B37A-2A9786FDDB9F}" type="PERCENTAGE">
                      <a:rPr lang="en-US" b="1">
                        <a:solidFill>
                          <a:schemeClr val="bg1"/>
                        </a:solidFill>
                        <a:effectLst/>
                      </a:rPr>
                      <a:pPr>
                        <a:defRPr>
                          <a:solidFill>
                            <a:schemeClr val="bg1"/>
                          </a:solidFill>
                        </a:defRPr>
                      </a:pPr>
                      <a:t>[PERCENTAGE]</a:t>
                    </a:fld>
                    <a:endParaRPr lang="en-US" b="1" dirty="0">
                      <a:solidFill>
                        <a:schemeClr val="bg1"/>
                      </a:solidFill>
                      <a:effectLst/>
                    </a:endParaRPr>
                  </a:p>
                </c:rich>
              </c:tx>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38836459038472998"/>
                      <c:h val="0.22658673723929512"/>
                    </c:manualLayout>
                  </c15:layout>
                  <c15:dlblFieldTable/>
                  <c15:showDataLabelsRange val="0"/>
                </c:ext>
                <c:ext xmlns:c16="http://schemas.microsoft.com/office/drawing/2014/chart" uri="{C3380CC4-5D6E-409C-BE32-E72D297353CC}">
                  <c16:uniqueId val="{00000003-79D6-8947-9815-7E66E0D801FD}"/>
                </c:ext>
              </c:extLst>
            </c:dLbl>
            <c:dLbl>
              <c:idx val="2"/>
              <c:layout>
                <c:manualLayout>
                  <c:x val="-0.18850453686134078"/>
                  <c:y val="-4.8881807572985901E-2"/>
                </c:manualLayout>
              </c:layout>
              <c:showLegendKey val="0"/>
              <c:showVal val="0"/>
              <c:showCatName val="1"/>
              <c:showSerName val="0"/>
              <c:showPercent val="1"/>
              <c:showBubbleSize val="0"/>
              <c:extLst>
                <c:ext xmlns:c15="http://schemas.microsoft.com/office/drawing/2012/chart" uri="{CE6537A1-D6FC-4f65-9D91-7224C49458BB}">
                  <c15:layout>
                    <c:manualLayout>
                      <c:w val="0.2193055555555555"/>
                      <c:h val="0.250508240760909"/>
                    </c:manualLayout>
                  </c15:layout>
                </c:ext>
                <c:ext xmlns:c16="http://schemas.microsoft.com/office/drawing/2014/chart" uri="{C3380CC4-5D6E-409C-BE32-E72D297353CC}">
                  <c16:uniqueId val="{00000005-79D6-8947-9815-7E66E0D801FD}"/>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ysClr val="windowText" lastClr="000000"/>
                    </a:solidFill>
                    <a:latin typeface="+mn-lt"/>
                    <a:ea typeface="+mn-ea"/>
                    <a:cs typeface="+mn-cs"/>
                  </a:defRPr>
                </a:pPr>
                <a:endParaRPr lang="en-US"/>
              </a:p>
            </c:txPr>
            <c:showLegendKey val="0"/>
            <c:showVal val="0"/>
            <c:showCatName val="1"/>
            <c:showSerName val="0"/>
            <c:showPercent val="1"/>
            <c:showBubbleSize val="0"/>
            <c:showLeaderLines val="1"/>
            <c:leaderLines>
              <c:spPr>
                <a:ln w="9525">
                  <a:solidFill>
                    <a:schemeClr val="tx1"/>
                  </a:solidFill>
                </a:ln>
                <a:effectLst/>
              </c:spPr>
            </c:leaderLines>
            <c:extLst>
              <c:ext xmlns:c15="http://schemas.microsoft.com/office/drawing/2012/chart" uri="{CE6537A1-D6FC-4f65-9D91-7224C49458BB}"/>
            </c:extLst>
          </c:dLbls>
          <c:cat>
            <c:strRef>
              <c:f>Sheet1!$F$11:$F$13</c:f>
              <c:strCache>
                <c:ptCount val="3"/>
                <c:pt idx="0">
                  <c:v>candidate alignment locations (CAL)</c:v>
                </c:pt>
                <c:pt idx="1">
                  <c:v>SIMD banded Levenshtein edit distance</c:v>
                </c:pt>
                <c:pt idx="2">
                  <c:v>SAM printing</c:v>
                </c:pt>
              </c:strCache>
            </c:strRef>
          </c:cat>
          <c:val>
            <c:numRef>
              <c:f>Sheet1!$G$11:$G$13</c:f>
              <c:numCache>
                <c:formatCode>_(* #,##0.00_);_(* \(#,##0.00\);_(* "-"??_);_(@_)</c:formatCode>
                <c:ptCount val="3"/>
                <c:pt idx="0">
                  <c:v>3738.88</c:v>
                </c:pt>
                <c:pt idx="1">
                  <c:v>81368.094525727502</c:v>
                </c:pt>
                <c:pt idx="2">
                  <c:v>2269.8754742724996</c:v>
                </c:pt>
              </c:numCache>
            </c:numRef>
          </c:val>
          <c:extLst>
            <c:ext xmlns:c16="http://schemas.microsoft.com/office/drawing/2014/chart" uri="{C3380CC4-5D6E-409C-BE32-E72D297353CC}">
              <c16:uniqueId val="{00000006-79D6-8947-9815-7E66E0D801FD}"/>
            </c:ext>
          </c:extLst>
        </c:ser>
        <c:dLbls>
          <c:showLegendKey val="0"/>
          <c:showVal val="0"/>
          <c:showCatName val="1"/>
          <c:showSerName val="0"/>
          <c:showPercent val="1"/>
          <c:showBubbleSize val="0"/>
          <c:showLeaderLines val="1"/>
        </c:dLbls>
        <c:firstSliceAng val="0"/>
        <c:holeSize val="50"/>
      </c:doughnutChart>
      <c:spPr>
        <a:noFill/>
        <a:ln>
          <a:noFill/>
        </a:ln>
        <a:effectLst/>
      </c:spPr>
    </c:plotArea>
    <c:plotVisOnly val="1"/>
    <c:dispBlanksAs val="gap"/>
    <c:showDLblsOverMax val="0"/>
  </c:chart>
  <c:spPr>
    <a:noFill/>
    <a:ln>
      <a:noFill/>
    </a:ln>
    <a:effectLst/>
  </c:spPr>
  <c:txPr>
    <a:bodyPr/>
    <a:lstStyle/>
    <a:p>
      <a:pPr>
        <a:defRPr sz="2000">
          <a:solidFill>
            <a:sysClr val="windowText" lastClr="000000"/>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900506622718701"/>
          <c:y val="0.16071480580290401"/>
          <c:w val="0.82732323043042"/>
          <c:h val="0.66641303891524295"/>
        </c:manualLayout>
      </c:layout>
      <c:lineChart>
        <c:grouping val="standard"/>
        <c:varyColors val="0"/>
        <c:ser>
          <c:idx val="4"/>
          <c:order val="2"/>
          <c:tx>
            <c:strRef>
              <c:f>Trend!$N$56</c:f>
              <c:strCache>
                <c:ptCount val="1"/>
                <c:pt idx="0">
                  <c:v>Capacity</c:v>
                </c:pt>
              </c:strCache>
            </c:strRef>
          </c:tx>
          <c:spPr>
            <a:ln w="38100" cap="rnd">
              <a:solidFill>
                <a:schemeClr val="accent4">
                  <a:lumMod val="60000"/>
                </a:schemeClr>
              </a:solidFill>
              <a:round/>
            </a:ln>
            <a:effectLst/>
          </c:spPr>
          <c:marker>
            <c:symbol val="triangle"/>
            <c:size val="14"/>
            <c:spPr>
              <a:solidFill>
                <a:schemeClr val="accent4">
                  <a:lumMod val="60000"/>
                </a:schemeClr>
              </a:solidFill>
              <a:ln w="9525">
                <a:solidFill>
                  <a:schemeClr val="accent4">
                    <a:lumMod val="60000"/>
                  </a:schemeClr>
                </a:solidFill>
              </a:ln>
              <a:effectLst/>
            </c:spPr>
          </c:marker>
          <c:cat>
            <c:numRef>
              <c:f>Trend!$O$51:$X$51</c:f>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f>Trend!$O$56:$X$56</c:f>
              <c:numCache>
                <c:formatCode>General</c:formatCode>
                <c:ptCount val="10"/>
                <c:pt idx="0">
                  <c:v>1</c:v>
                </c:pt>
                <c:pt idx="1">
                  <c:v>2</c:v>
                </c:pt>
                <c:pt idx="2">
                  <c:v>4</c:v>
                </c:pt>
                <c:pt idx="3">
                  <c:v>8</c:v>
                </c:pt>
                <c:pt idx="4">
                  <c:v>16</c:v>
                </c:pt>
                <c:pt idx="5">
                  <c:v>32</c:v>
                </c:pt>
                <c:pt idx="6">
                  <c:v>64</c:v>
                </c:pt>
                <c:pt idx="7">
                  <c:v>64</c:v>
                </c:pt>
                <c:pt idx="8">
                  <c:v>128</c:v>
                </c:pt>
                <c:pt idx="9">
                  <c:v>128</c:v>
                </c:pt>
              </c:numCache>
            </c:numRef>
          </c:val>
          <c:smooth val="0"/>
          <c:extLst>
            <c:ext xmlns:c16="http://schemas.microsoft.com/office/drawing/2014/chart" uri="{C3380CC4-5D6E-409C-BE32-E72D297353CC}">
              <c16:uniqueId val="{00000000-DC3E-0A4A-8338-B86E31B2A912}"/>
            </c:ext>
          </c:extLst>
        </c:ser>
        <c:ser>
          <c:idx val="3"/>
          <c:order val="3"/>
          <c:tx>
            <c:strRef>
              <c:f>Trend!$N$55</c:f>
              <c:strCache>
                <c:ptCount val="1"/>
                <c:pt idx="0">
                  <c:v>Bandwidth</c:v>
                </c:pt>
              </c:strCache>
            </c:strRef>
          </c:tx>
          <c:spPr>
            <a:ln w="38100" cap="rnd">
              <a:solidFill>
                <a:schemeClr val="accent6"/>
              </a:solidFill>
              <a:round/>
            </a:ln>
            <a:effectLst/>
          </c:spPr>
          <c:marker>
            <c:symbol val="square"/>
            <c:size val="14"/>
            <c:spPr>
              <a:solidFill>
                <a:schemeClr val="accent6"/>
              </a:solidFill>
              <a:ln w="9525">
                <a:solidFill>
                  <a:schemeClr val="accent6"/>
                </a:solidFill>
              </a:ln>
              <a:effectLst/>
            </c:spPr>
          </c:marker>
          <c:cat>
            <c:numRef>
              <c:f>Trend!$O$51:$X$51</c:f>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f>Trend!$O$55:$X$55</c:f>
              <c:numCache>
                <c:formatCode>General</c:formatCode>
                <c:ptCount val="10"/>
                <c:pt idx="0">
                  <c:v>1</c:v>
                </c:pt>
                <c:pt idx="1">
                  <c:v>3.007518796992481</c:v>
                </c:pt>
                <c:pt idx="2">
                  <c:v>6.0150375939849621</c:v>
                </c:pt>
                <c:pt idx="3">
                  <c:v>8.0150375939849603</c:v>
                </c:pt>
                <c:pt idx="4">
                  <c:v>10.02255639097744</c:v>
                </c:pt>
                <c:pt idx="5">
                  <c:v>12.030075187969921</c:v>
                </c:pt>
                <c:pt idx="6">
                  <c:v>14.030075187969921</c:v>
                </c:pt>
                <c:pt idx="7">
                  <c:v>16.03759398496241</c:v>
                </c:pt>
                <c:pt idx="8">
                  <c:v>18.045112781954881</c:v>
                </c:pt>
                <c:pt idx="9">
                  <c:v>19.548872180451131</c:v>
                </c:pt>
              </c:numCache>
            </c:numRef>
          </c:val>
          <c:smooth val="0"/>
          <c:extLst>
            <c:ext xmlns:c16="http://schemas.microsoft.com/office/drawing/2014/chart" uri="{C3380CC4-5D6E-409C-BE32-E72D297353CC}">
              <c16:uniqueId val="{00000001-DC3E-0A4A-8338-B86E31B2A912}"/>
            </c:ext>
          </c:extLst>
        </c:ser>
        <c:ser>
          <c:idx val="2"/>
          <c:order val="4"/>
          <c:tx>
            <c:strRef>
              <c:f>Trend!$N$57</c:f>
              <c:strCache>
                <c:ptCount val="1"/>
                <c:pt idx="0">
                  <c:v>Latency</c:v>
                </c:pt>
              </c:strCache>
            </c:strRef>
          </c:tx>
          <c:spPr>
            <a:ln w="38100" cap="rnd">
              <a:solidFill>
                <a:srgbClr val="FF4136"/>
              </a:solidFill>
              <a:round/>
            </a:ln>
            <a:effectLst/>
          </c:spPr>
          <c:marker>
            <c:symbol val="circle"/>
            <c:size val="14"/>
            <c:spPr>
              <a:solidFill>
                <a:srgbClr val="FF4136"/>
              </a:solidFill>
              <a:ln w="9525">
                <a:solidFill>
                  <a:srgbClr val="FF4136"/>
                </a:solidFill>
              </a:ln>
              <a:effectLst/>
            </c:spPr>
          </c:marker>
          <c:cat>
            <c:numRef>
              <c:f>Trend!$O$51:$X$51</c:f>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f>Trend!$O$58:$X$58</c:f>
              <c:numCache>
                <c:formatCode>General</c:formatCode>
                <c:ptCount val="10"/>
                <c:pt idx="0">
                  <c:v>1</c:v>
                </c:pt>
                <c:pt idx="1">
                  <c:v>1</c:v>
                </c:pt>
                <c:pt idx="2">
                  <c:v>1.043478260869565</c:v>
                </c:pt>
                <c:pt idx="3">
                  <c:v>1.142857142857143</c:v>
                </c:pt>
                <c:pt idx="4">
                  <c:v>1.2121212121212119</c:v>
                </c:pt>
                <c:pt idx="5">
                  <c:v>1.263157894736842</c:v>
                </c:pt>
                <c:pt idx="6">
                  <c:v>1.2520868113522541</c:v>
                </c:pt>
                <c:pt idx="7">
                  <c:v>1.274968125796855</c:v>
                </c:pt>
                <c:pt idx="8">
                  <c:v>1.2998266897746971</c:v>
                </c:pt>
                <c:pt idx="9">
                  <c:v>1.31868131868132</c:v>
                </c:pt>
              </c:numCache>
            </c:numRef>
          </c:val>
          <c:smooth val="0"/>
          <c:extLst>
            <c:ext xmlns:c16="http://schemas.microsoft.com/office/drawing/2014/chart" uri="{C3380CC4-5D6E-409C-BE32-E72D297353CC}">
              <c16:uniqueId val="{00000002-DC3E-0A4A-8338-B86E31B2A912}"/>
            </c:ext>
          </c:extLst>
        </c:ser>
        <c:dLbls>
          <c:showLegendKey val="0"/>
          <c:showVal val="0"/>
          <c:showCatName val="0"/>
          <c:showSerName val="0"/>
          <c:showPercent val="0"/>
          <c:showBubbleSize val="0"/>
        </c:dLbls>
        <c:marker val="1"/>
        <c:smooth val="0"/>
        <c:axId val="1717159040"/>
        <c:axId val="1717163216"/>
        <c:extLst>
          <c:ext xmlns:c15="http://schemas.microsoft.com/office/drawing/2012/chart" uri="{02D57815-91ED-43cb-92C2-25804820EDAC}">
            <c15:filteredLineSeries>
              <c15:ser>
                <c:idx val="0"/>
                <c:order val="0"/>
                <c:tx>
                  <c:strRef>
                    <c:extLst>
                      <c:ext uri="{02D57815-91ED-43cb-92C2-25804820EDAC}">
                        <c15:formulaRef>
                          <c15:sqref>Trend!$N$52</c15:sqref>
                        </c15:formulaRef>
                      </c:ext>
                    </c:extLst>
                    <c:strCache>
                      <c:ptCount val="1"/>
                      <c:pt idx="0">
                        <c:v>Activation</c:v>
                      </c:pt>
                    </c:strCache>
                  </c:strRef>
                </c:tx>
                <c:spPr>
                  <a:ln w="28575" cap="rnd">
                    <a:solidFill>
                      <a:schemeClr val="accent2"/>
                    </a:solidFill>
                    <a:round/>
                  </a:ln>
                  <a:effectLst/>
                </c:spPr>
                <c:marker>
                  <c:symbol val="circle"/>
                  <c:size val="14"/>
                  <c:spPr>
                    <a:solidFill>
                      <a:schemeClr val="accent2"/>
                    </a:solidFill>
                    <a:ln w="9525">
                      <a:solidFill>
                        <a:schemeClr val="accent2"/>
                      </a:solidFill>
                    </a:ln>
                    <a:effectLst/>
                  </c:spPr>
                </c:marker>
                <c:cat>
                  <c:numRef>
                    <c:extLst>
                      <c:ext uri="{02D57815-91ED-43cb-92C2-25804820EDAC}">
                        <c15:formulaRef>
                          <c15:sqref>Trend!$O$51:$X$51</c15:sqref>
                        </c15:formulaRef>
                      </c:ext>
                    </c:extLst>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extLst>
                      <c:ext uri="{02D57815-91ED-43cb-92C2-25804820EDAC}">
                        <c15:formulaRef>
                          <c15:sqref>Trend!$O$52:$V$52</c15:sqref>
                        </c15:formulaRef>
                      </c:ext>
                    </c:extLst>
                    <c:numCache>
                      <c:formatCode>General</c:formatCode>
                      <c:ptCount val="8"/>
                      <c:pt idx="0">
                        <c:v>1</c:v>
                      </c:pt>
                      <c:pt idx="1">
                        <c:v>1</c:v>
                      </c:pt>
                      <c:pt idx="2">
                        <c:v>1</c:v>
                      </c:pt>
                      <c:pt idx="3">
                        <c:v>1</c:v>
                      </c:pt>
                      <c:pt idx="4">
                        <c:v>0.9</c:v>
                      </c:pt>
                      <c:pt idx="5">
                        <c:v>0.83333333333333304</c:v>
                      </c:pt>
                      <c:pt idx="6">
                        <c:v>0.92800000000000005</c:v>
                      </c:pt>
                      <c:pt idx="7">
                        <c:v>0.93733333333333302</c:v>
                      </c:pt>
                    </c:numCache>
                  </c:numRef>
                </c:val>
                <c:smooth val="0"/>
                <c:extLst>
                  <c:ext xmlns:c16="http://schemas.microsoft.com/office/drawing/2014/chart" uri="{C3380CC4-5D6E-409C-BE32-E72D297353CC}">
                    <c16:uniqueId val="{00000003-DC3E-0A4A-8338-B86E31B2A912}"/>
                  </c:ext>
                </c:extLst>
              </c15:ser>
            </c15:filteredLineSeries>
            <c15:filteredLineSeries>
              <c15:ser>
                <c:idx val="1"/>
                <c:order val="1"/>
                <c:tx>
                  <c:strRef>
                    <c:extLst xmlns:c15="http://schemas.microsoft.com/office/drawing/2012/chart">
                      <c:ext xmlns:c15="http://schemas.microsoft.com/office/drawing/2012/chart" uri="{02D57815-91ED-43cb-92C2-25804820EDAC}">
                        <c15:formulaRef>
                          <c15:sqref>Trend!$N$53</c15:sqref>
                        </c15:formulaRef>
                      </c:ext>
                    </c:extLst>
                    <c:strCache>
                      <c:ptCount val="1"/>
                      <c:pt idx="0">
                        <c:v>Precharge</c:v>
                      </c:pt>
                    </c:strCache>
                  </c:strRef>
                </c:tx>
                <c:spPr>
                  <a:ln w="28575" cap="rnd">
                    <a:solidFill>
                      <a:schemeClr val="accent4"/>
                    </a:solidFill>
                    <a:round/>
                  </a:ln>
                  <a:effectLst/>
                </c:spPr>
                <c:marker>
                  <c:symbol val="x"/>
                  <c:size val="14"/>
                  <c:spPr>
                    <a:noFill/>
                    <a:ln w="9525">
                      <a:solidFill>
                        <a:schemeClr val="accent4"/>
                      </a:solidFill>
                    </a:ln>
                    <a:effectLst/>
                  </c:spPr>
                </c:marker>
                <c:cat>
                  <c:numRef>
                    <c:extLst xmlns:c15="http://schemas.microsoft.com/office/drawing/2012/chart">
                      <c:ext xmlns:c15="http://schemas.microsoft.com/office/drawing/2012/chart" uri="{02D57815-91ED-43cb-92C2-25804820EDAC}">
                        <c15:formulaRef>
                          <c15:sqref>Trend!$O$51:$X$51</c15:sqref>
                        </c15:formulaRef>
                      </c:ext>
                    </c:extLst>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extLst xmlns:c15="http://schemas.microsoft.com/office/drawing/2012/chart">
                      <c:ext xmlns:c15="http://schemas.microsoft.com/office/drawing/2012/chart" uri="{02D57815-91ED-43cb-92C2-25804820EDAC}">
                        <c15:formulaRef>
                          <c15:sqref>Trend!$O$53:$V$53</c15:sqref>
                        </c15:formulaRef>
                      </c:ext>
                    </c:extLst>
                    <c:numCache>
                      <c:formatCode>General</c:formatCode>
                      <c:ptCount val="8"/>
                      <c:pt idx="0">
                        <c:v>1</c:v>
                      </c:pt>
                      <c:pt idx="1">
                        <c:v>1</c:v>
                      </c:pt>
                      <c:pt idx="2">
                        <c:v>1</c:v>
                      </c:pt>
                      <c:pt idx="3">
                        <c:v>1</c:v>
                      </c:pt>
                      <c:pt idx="4">
                        <c:v>0.9</c:v>
                      </c:pt>
                      <c:pt idx="5">
                        <c:v>0.83333333333333304</c:v>
                      </c:pt>
                      <c:pt idx="6">
                        <c:v>0.92800000000000005</c:v>
                      </c:pt>
                      <c:pt idx="7">
                        <c:v>0.93733333333333302</c:v>
                      </c:pt>
                    </c:numCache>
                  </c:numRef>
                </c:val>
                <c:smooth val="0"/>
                <c:extLst xmlns:c15="http://schemas.microsoft.com/office/drawing/2012/chart">
                  <c:ext xmlns:c16="http://schemas.microsoft.com/office/drawing/2014/chart" uri="{C3380CC4-5D6E-409C-BE32-E72D297353CC}">
                    <c16:uniqueId val="{00000004-DC3E-0A4A-8338-B86E31B2A912}"/>
                  </c:ext>
                </c:extLst>
              </c15:ser>
            </c15:filteredLineSeries>
          </c:ext>
        </c:extLst>
      </c:lineChart>
      <c:catAx>
        <c:axId val="1717159040"/>
        <c:scaling>
          <c:orientation val="minMax"/>
        </c:scaling>
        <c:delete val="0"/>
        <c:axPos val="b"/>
        <c:numFmt formatCode="General" sourceLinked="1"/>
        <c:majorTickMark val="none"/>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crossAx val="1717163216"/>
        <c:crosses val="autoZero"/>
        <c:auto val="1"/>
        <c:lblAlgn val="ctr"/>
        <c:lblOffset val="100"/>
        <c:noMultiLvlLbl val="0"/>
      </c:catAx>
      <c:valAx>
        <c:axId val="1717163216"/>
        <c:scaling>
          <c:logBase val="10"/>
          <c:orientation val="minMax"/>
          <c:max val="150"/>
          <c:min val="1"/>
        </c:scaling>
        <c:delete val="0"/>
        <c:axPos val="l"/>
        <c:majorGridlines>
          <c:spPr>
            <a:ln w="19050"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0" i="0" u="none" strike="noStrike" kern="1200" baseline="0">
                    <a:solidFill>
                      <a:schemeClr val="tx1">
                        <a:lumMod val="65000"/>
                        <a:lumOff val="35000"/>
                      </a:schemeClr>
                    </a:solidFill>
                    <a:latin typeface="Gill Sans MT" panose="020B0502020104020203" pitchFamily="34" charset="0"/>
                    <a:ea typeface="+mn-ea"/>
                    <a:cs typeface="+mn-cs"/>
                  </a:defRPr>
                </a:pPr>
                <a:r>
                  <a:rPr lang="en-US"/>
                  <a:t>DRAM Improvement (log)</a:t>
                </a:r>
              </a:p>
            </c:rich>
          </c:tx>
          <c:layout>
            <c:manualLayout>
              <c:xMode val="edge"/>
              <c:yMode val="edge"/>
              <c:x val="3.91802270431953E-3"/>
              <c:y val="0.103654866919604"/>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crossAx val="1717159040"/>
        <c:crosses val="autoZero"/>
        <c:crossBetween val="between"/>
        <c:majorUnit val="10"/>
      </c:valAx>
      <c:spPr>
        <a:noFill/>
        <a:ln>
          <a:noFill/>
        </a:ln>
        <a:effectLst/>
      </c:spPr>
    </c:plotArea>
    <c:legend>
      <c:legendPos val="b"/>
      <c:layout>
        <c:manualLayout>
          <c:xMode val="edge"/>
          <c:yMode val="edge"/>
          <c:x val="0.129817285683346"/>
          <c:y val="1.4274251973468001E-3"/>
          <c:w val="0.66589575864953399"/>
          <c:h val="9.9282337620760802E-2"/>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legend>
    <c:plotVisOnly val="1"/>
    <c:dispBlanksAs val="gap"/>
    <c:showDLblsOverMax val="0"/>
  </c:chart>
  <c:spPr>
    <a:noFill/>
    <a:ln>
      <a:noFill/>
    </a:ln>
    <a:effectLst/>
  </c:spPr>
  <c:txPr>
    <a:bodyPr/>
    <a:lstStyle/>
    <a:p>
      <a:pPr>
        <a:defRPr sz="2400">
          <a:latin typeface="Gill Sans MT" panose="020B0502020104020203" pitchFamily="34" charset="0"/>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drawings/_rels/vmlDrawing1.v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image" Target="../media/image40.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image" Target="../media/image4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9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C167E78-EA36-40A1-A9A0-B443C6CB1F60}" type="datetimeFigureOut">
              <a:rPr lang="en-US" smtClean="0"/>
              <a:pPr/>
              <a:t>6/29/18</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1E401BE2-F7AC-4C50-A6E5-F6C806E13D7E}" type="slidenum">
              <a:rPr lang="en-US" smtClean="0"/>
              <a:pPr/>
              <a:t>‹#›</a:t>
            </a:fld>
            <a:endParaRPr lang="en-US"/>
          </a:p>
        </p:txBody>
      </p:sp>
    </p:spTree>
    <p:extLst>
      <p:ext uri="{BB962C8B-B14F-4D97-AF65-F5344CB8AC3E}">
        <p14:creationId xmlns:p14="http://schemas.microsoft.com/office/powerpoint/2010/main" val="1046298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8D89EF4-2B2A-4F54-A6DD-1EB35DCF17B3}" type="datetimeFigureOut">
              <a:rPr lang="en-US" smtClean="0"/>
              <a:pPr/>
              <a:t>6/29/18</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B959945-7217-484B-8E74-88DC87A74BB0}" type="slidenum">
              <a:rPr lang="en-US" smtClean="0"/>
              <a:pPr/>
              <a:t>‹#›</a:t>
            </a:fld>
            <a:endParaRPr lang="en-US"/>
          </a:p>
        </p:txBody>
      </p:sp>
    </p:spTree>
    <p:extLst>
      <p:ext uri="{BB962C8B-B14F-4D97-AF65-F5344CB8AC3E}">
        <p14:creationId xmlns:p14="http://schemas.microsoft.com/office/powerpoint/2010/main" val="3558070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567854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organism detection in metagenomes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032870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Typical sequencer machine generates a flood of reads, for example, Illumina HiSeq4000 generates 300 million bases/minute.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However, existing computer alignment algorithms can only process 0.6% of these reads in the same amount of time.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This gap is widening as more advanced sequencers are made available in the market.</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05302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a:solidFill>
                  <a:schemeClr val="tx1"/>
                </a:solidFill>
                <a:latin typeface="+mn-lt"/>
                <a:ea typeface="+mn-ea"/>
                <a:cs typeface="+mn-cs"/>
              </a:rPr>
              <a:t>Read mapping is a post processing procedure after DNA sequencing. It maps the data output from a DNA sequencer, which are many short DNA fragments, to a known reference genome, with some minor differences allowed.</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To illustrate the problem better, let us take a closer look at the DNA itself. Logically, the DNA is a double stranded long string. In reality, within a cell they folded into a sphere in the nucleus like a ball of wool. Since it is very hard to disentangle the DNA at molecular level, to extract the information out, a sequencer cuts the mass into many short DNA pieces which are called reads.</a:t>
            </a:r>
          </a:p>
          <a:p>
            <a:endParaRPr lang="en-US" sz="1200" kern="1200" baseline="0" dirty="0">
              <a:solidFill>
                <a:schemeClr val="tx1"/>
              </a:solidFill>
              <a:latin typeface="+mn-lt"/>
              <a:ea typeface="+mn-ea"/>
              <a:cs typeface="+mn-cs"/>
            </a:endParaRPr>
          </a:p>
          <a:p>
            <a:r>
              <a:rPr lang="en-US" sz="1200" kern="1200" dirty="0">
                <a:solidFill>
                  <a:schemeClr val="tx1"/>
                </a:solidFill>
                <a:latin typeface="+mn-lt"/>
                <a:ea typeface="+mn-ea"/>
                <a:cs typeface="+mn-cs"/>
              </a:rPr>
              <a:t>A mapper’s</a:t>
            </a:r>
            <a:r>
              <a:rPr lang="en-US" sz="1200" kern="1200" baseline="0" dirty="0">
                <a:solidFill>
                  <a:schemeClr val="tx1"/>
                </a:solidFill>
                <a:latin typeface="+mn-lt"/>
                <a:ea typeface="+mn-ea"/>
                <a:cs typeface="+mn-cs"/>
              </a:rPr>
              <a:t> job is to find where these DNA short reads are most likely to be originally placed so that later we can assemble them in the correct order to restore the original DNA.</a:t>
            </a:r>
          </a:p>
          <a:p>
            <a:endParaRPr lang="en-US" dirty="0"/>
          </a:p>
          <a:p>
            <a:r>
              <a:rPr lang="en-US" dirty="0"/>
              <a:t>Mapping these short reads,</a:t>
            </a:r>
            <a:r>
              <a:rPr lang="en-US" baseline="0" dirty="0"/>
              <a:t> up to billions of them</a:t>
            </a:r>
            <a:r>
              <a:rPr lang="en-US" dirty="0"/>
              <a:t>,</a:t>
            </a:r>
            <a:r>
              <a:rPr lang="en-US" baseline="0" dirty="0"/>
              <a:t> with each one being 50 to 300 base-pairs long, to the reference genome is challenging.</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012280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There are three main challenges.</a:t>
            </a:r>
            <a:endParaRPr lang="en-US" baseline="0" dirty="0"/>
          </a:p>
          <a:p>
            <a:endParaRPr lang="en-US" baseline="0" dirty="0"/>
          </a:p>
          <a:p>
            <a:r>
              <a:rPr lang="en-US" baseline="0" dirty="0"/>
              <a:t>First. The mapper needs to find many mappings for each read. Because the read is so short, they can map to multiple locations in the reference genome. How can we efficiently find all mappings of a read?</a:t>
            </a:r>
          </a:p>
          <a:p>
            <a:endParaRPr lang="en-US" baseline="0" dirty="0"/>
          </a:p>
          <a:p>
            <a:r>
              <a:rPr lang="en-US" baseline="0" dirty="0"/>
              <a:t>Second. The mapper needs to tolerate small variance or errors in each read. Since individuals are different, the subject’s DNA might slightly differs from the reference DNA, which can be mismatches, insertions or deletions of base pairs. How can we efficiently map each read with up to a number of e errors present?</a:t>
            </a:r>
          </a:p>
          <a:p>
            <a:endParaRPr lang="en-US" baseline="0" dirty="0"/>
          </a:p>
          <a:p>
            <a:r>
              <a:rPr lang="en-US" baseline="0" dirty="0"/>
              <a:t>Third. The mapper needs to map each read very fast. In another word, performance is important. Because the human DNA is 3.2 billion base-pairs long and each read is only hundreds of base-pairs long, there can be billions of reads subjected to mapping for an individual human. Current state of the art mappers take weeks to map a human’s DNA. So the question is, how can we design a much higher performance read mapper?</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83712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a:t>
            </a:r>
            <a:r>
              <a:rPr lang="en-US" baseline="0" dirty="0"/>
              <a:t> turned out the Hash Table based mappers solve the first 2 challenges pretty well. They guarantee to find all mappings with no more than e errors present.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576486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a:t>
            </a:r>
            <a:r>
              <a:rPr lang="en-US" sz="1200" kern="1200" baseline="0" dirty="0">
                <a:solidFill>
                  <a:schemeClr val="tx1"/>
                </a:solidFill>
                <a:effectLst/>
                <a:latin typeface="+mn-lt"/>
                <a:ea typeface="+mn-ea"/>
                <a:cs typeface="+mn-cs"/>
              </a:rPr>
              <a:t> overwhelming majority </a:t>
            </a:r>
            <a:r>
              <a:rPr lang="en-US" sz="1200" kern="1200" dirty="0">
                <a:solidFill>
                  <a:schemeClr val="tx1"/>
                </a:solidFill>
                <a:effectLst/>
                <a:latin typeface="+mn-lt"/>
                <a:ea typeface="+mn-ea"/>
                <a:cs typeface="+mn-cs"/>
              </a:rPr>
              <a:t>of the read mapper’s execution time is spent in read alignment.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124986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http://www.let.rug.nl/kleiweg/lev/</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04540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bridge the widening gap between the sequencer</a:t>
            </a:r>
            <a:r>
              <a:rPr lang="en-US" baseline="0" dirty="0"/>
              <a:t> &amp; the </a:t>
            </a:r>
            <a:r>
              <a:rPr lang="en-US" dirty="0"/>
              <a:t>mapper,</a:t>
            </a:r>
            <a:r>
              <a:rPr lang="en-US" baseline="0" dirty="0"/>
              <a:t> we propose the concept of pre-alignment filtering. We added a new examination step before the accurate alignment step. The main objective of this step is to detect the incorrect mappings accurately and rapidly. Only the mappings that pass our filter are examined by the alignment step. We also explore exploiting todays’ hardware accelerators to further boost the filtering speed of such filters.</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040108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259C2D-02FE-4C64-AD33-18B082577A5F}" type="slidenum">
              <a:rPr lang="en-US" smtClean="0">
                <a:solidFill>
                  <a:prstClr val="black"/>
                </a:solidFill>
              </a:rPr>
              <a:pPr/>
              <a:t>48</a:t>
            </a:fld>
            <a:endParaRPr lang="en-US">
              <a:solidFill>
                <a:prstClr val="black"/>
              </a:solidFill>
            </a:endParaRPr>
          </a:p>
        </p:txBody>
      </p:sp>
    </p:spTree>
    <p:extLst>
      <p:ext uri="{BB962C8B-B14F-4D97-AF65-F5344CB8AC3E}">
        <p14:creationId xmlns:p14="http://schemas.microsoft.com/office/powerpoint/2010/main" val="12815397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fld id="{F5259C2D-02FE-4C64-AD33-18B082577A5F}" type="slidenum">
              <a:rPr lang="en-US" smtClean="0">
                <a:solidFill>
                  <a:prstClr val="black"/>
                </a:solidFill>
              </a:rPr>
              <a:pPr/>
              <a:t>49</a:t>
            </a:fld>
            <a:endParaRPr lang="en-US">
              <a:solidFill>
                <a:prstClr val="black"/>
              </a:solidFill>
            </a:endParaRPr>
          </a:p>
        </p:txBody>
      </p:sp>
    </p:spTree>
    <p:extLst>
      <p:ext uri="{BB962C8B-B14F-4D97-AF65-F5344CB8AC3E}">
        <p14:creationId xmlns:p14="http://schemas.microsoft.com/office/powerpoint/2010/main" val="6794344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a:xfrm>
            <a:off x="1165225" y="676275"/>
            <a:ext cx="4713288" cy="3533775"/>
          </a:xfrm>
          <a:ln/>
        </p:spPr>
      </p:sp>
      <p:sp>
        <p:nvSpPr>
          <p:cNvPr id="27651" name="Rectangle 3"/>
          <p:cNvSpPr>
            <a:spLocks noGrp="1" noChangeArrowheads="1"/>
          </p:cNvSpPr>
          <p:nvPr>
            <p:ph type="body" idx="1"/>
          </p:nvPr>
        </p:nvSpPr>
        <p:spPr>
          <a:xfrm>
            <a:off x="897994" y="4434208"/>
            <a:ext cx="5166647" cy="4135091"/>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t>Professor Mutlu</a:t>
            </a:r>
            <a:r>
              <a:rPr lang="ja-JP" altLang="en-US" dirty="0"/>
              <a:t>’</a:t>
            </a:r>
            <a:r>
              <a:rPr lang="en-US" dirty="0"/>
              <a:t>s research focus is all aspects of computer</a:t>
            </a:r>
            <a:r>
              <a:rPr lang="en-US" baseline="0" dirty="0"/>
              <a:t> </a:t>
            </a:r>
            <a:r>
              <a:rPr lang="en-US" dirty="0"/>
              <a:t>architecture, HW/SW interaction</a:t>
            </a:r>
            <a:r>
              <a:rPr lang="en-US" baseline="0" dirty="0"/>
              <a:t> and bioinformatics</a:t>
            </a:r>
            <a:r>
              <a:rPr lang="en-US" dirty="0"/>
              <a:t>. </a:t>
            </a:r>
          </a:p>
          <a:p>
            <a:endParaRPr lang="en-US" dirty="0"/>
          </a:p>
          <a:p>
            <a:r>
              <a:rPr lang="en-US" dirty="0"/>
              <a:t>He is looking for students to perform research</a:t>
            </a:r>
            <a:r>
              <a:rPr lang="en-US" baseline="0" dirty="0"/>
              <a:t> in these areas.</a:t>
            </a:r>
            <a:endParaRPr lang="en-US" dirty="0"/>
          </a:p>
          <a:p>
            <a:endParaRPr lang="en-US" dirty="0"/>
          </a:p>
          <a:p>
            <a:r>
              <a:rPr lang="en-US" dirty="0"/>
              <a:t>He and his group, SAFARI,</a:t>
            </a:r>
            <a:r>
              <a:rPr lang="en-US" baseline="0" dirty="0"/>
              <a:t> solve fundamental problems spanning:</a:t>
            </a:r>
          </a:p>
          <a:p>
            <a:endParaRPr lang="en-US" dirty="0"/>
          </a:p>
          <a:p>
            <a:pPr defTabSz="931774" fontAlgn="base">
              <a:spcBef>
                <a:spcPct val="0"/>
              </a:spcBef>
              <a:spcAft>
                <a:spcPct val="0"/>
              </a:spcAft>
              <a:buFontTx/>
              <a:buChar char="•"/>
            </a:pPr>
            <a:r>
              <a:rPr lang="en-US" b="1" i="1" dirty="0">
                <a:solidFill>
                  <a:srgbClr val="3333CC"/>
                </a:solidFill>
                <a:latin typeface="Arial Narrow" charset="0"/>
                <a:ea typeface="ＭＳ Ｐゴシック" charset="0"/>
                <a:cs typeface="Arial" charset="0"/>
              </a:rPr>
              <a:t> Memory, memory, memory, storage, interconnects</a:t>
            </a:r>
          </a:p>
          <a:p>
            <a:pPr defTabSz="931774" fontAlgn="base">
              <a:spcBef>
                <a:spcPct val="0"/>
              </a:spcBef>
              <a:spcAft>
                <a:spcPct val="0"/>
              </a:spcAft>
              <a:buFontTx/>
              <a:buChar char="•"/>
            </a:pPr>
            <a:r>
              <a:rPr lang="en-US" b="1" i="1" dirty="0">
                <a:solidFill>
                  <a:srgbClr val="3333CC"/>
                </a:solidFill>
                <a:latin typeface="Arial Narrow" charset="0"/>
                <a:ea typeface="ＭＳ Ｐゴシック" charset="0"/>
                <a:cs typeface="Arial" charset="0"/>
              </a:rPr>
              <a:t> Parallel architectures, heterogeneous architectures, GP-GPUs</a:t>
            </a:r>
          </a:p>
          <a:p>
            <a:pPr defTabSz="931774" fontAlgn="base">
              <a:spcBef>
                <a:spcPct val="0"/>
              </a:spcBef>
              <a:spcAft>
                <a:spcPct val="0"/>
              </a:spcAft>
              <a:buFontTx/>
              <a:buChar char="•"/>
            </a:pPr>
            <a:r>
              <a:rPr lang="en-US" b="1" i="1" dirty="0">
                <a:solidFill>
                  <a:srgbClr val="3333CC"/>
                </a:solidFill>
                <a:latin typeface="Arial Narrow" charset="0"/>
                <a:ea typeface="ＭＳ Ｐゴシック" charset="0"/>
                <a:cs typeface="Arial" charset="0"/>
              </a:rPr>
              <a:t> System/architecture interaction, new execution models</a:t>
            </a:r>
          </a:p>
          <a:p>
            <a:pPr defTabSz="931774" fontAlgn="base">
              <a:spcBef>
                <a:spcPct val="0"/>
              </a:spcBef>
              <a:spcAft>
                <a:spcPct val="0"/>
              </a:spcAft>
              <a:buFontTx/>
              <a:buChar char="•"/>
            </a:pPr>
            <a:r>
              <a:rPr lang="en-US" b="1" i="1" dirty="0">
                <a:solidFill>
                  <a:srgbClr val="3333CC"/>
                </a:solidFill>
                <a:latin typeface="Arial Narrow" charset="0"/>
                <a:ea typeface="ＭＳ Ｐゴシック" charset="0"/>
                <a:cs typeface="Arial" charset="0"/>
              </a:rPr>
              <a:t> Energy efficiency, fault tolerance, hardware security </a:t>
            </a:r>
          </a:p>
          <a:p>
            <a:pPr defTabSz="931774" fontAlgn="base">
              <a:spcBef>
                <a:spcPct val="0"/>
              </a:spcBef>
              <a:spcAft>
                <a:spcPct val="0"/>
              </a:spcAft>
              <a:buFontTx/>
              <a:buChar char="•"/>
            </a:pPr>
            <a:r>
              <a:rPr lang="en-US" b="1" i="1" dirty="0">
                <a:solidFill>
                  <a:srgbClr val="3333CC"/>
                </a:solidFill>
                <a:latin typeface="Arial Narrow" charset="0"/>
                <a:ea typeface="ＭＳ Ｐゴシック" charset="0"/>
                <a:cs typeface="Arial" charset="0"/>
              </a:rPr>
              <a:t> Genome sequence analysis and assembly</a:t>
            </a:r>
          </a:p>
          <a:p>
            <a:pPr defTabSz="931774" fontAlgn="base">
              <a:spcBef>
                <a:spcPct val="0"/>
              </a:spcBef>
              <a:spcAft>
                <a:spcPct val="0"/>
              </a:spcAft>
              <a:buFontTx/>
              <a:buChar char="•"/>
            </a:pPr>
            <a:endParaRPr lang="en-US" b="1" i="1" dirty="0">
              <a:solidFill>
                <a:srgbClr val="3333CC"/>
              </a:solidFill>
              <a:latin typeface="Arial Narrow" charset="0"/>
              <a:ea typeface="ＭＳ Ｐゴシック" charset="0"/>
              <a:cs typeface="Arial" charset="0"/>
            </a:endParaRPr>
          </a:p>
          <a:p>
            <a:pPr defTabSz="931774" fontAlgn="base">
              <a:spcBef>
                <a:spcPct val="0"/>
              </a:spcBef>
              <a:spcAft>
                <a:spcPct val="0"/>
              </a:spcAft>
            </a:pPr>
            <a:r>
              <a:rPr lang="en-US" dirty="0">
                <a:solidFill>
                  <a:srgbClr val="3333CC"/>
                </a:solidFill>
                <a:latin typeface="Arial Narrow" charset="0"/>
                <a:ea typeface="ＭＳ Ｐゴシック" charset="0"/>
                <a:cs typeface="Arial" charset="0"/>
              </a:rPr>
              <a:t>His group does broad research spanning systems to logic with architecture at center</a:t>
            </a:r>
          </a:p>
          <a:p>
            <a:pPr defTabSz="931774" fontAlgn="base">
              <a:spcBef>
                <a:spcPct val="0"/>
              </a:spcBef>
              <a:spcAft>
                <a:spcPct val="0"/>
              </a:spcAft>
              <a:buFontTx/>
              <a:buChar char="•"/>
            </a:pPr>
            <a:endParaRPr lang="en-US" b="1" i="1" dirty="0">
              <a:solidFill>
                <a:srgbClr val="3333CC"/>
              </a:solidFill>
              <a:latin typeface="Arial Narrow" charset="0"/>
              <a:ea typeface="ＭＳ Ｐゴシック" charset="0"/>
              <a:cs typeface="Arial" charset="0"/>
            </a:endParaRPr>
          </a:p>
          <a:p>
            <a:endParaRPr lang="en-US" dirty="0"/>
          </a:p>
        </p:txBody>
      </p:sp>
    </p:spTree>
    <p:extLst>
      <p:ext uri="{BB962C8B-B14F-4D97-AF65-F5344CB8AC3E}">
        <p14:creationId xmlns:p14="http://schemas.microsoft.com/office/powerpoint/2010/main" val="8980596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fld id="{F5259C2D-02FE-4C64-AD33-18B082577A5F}" type="slidenum">
              <a:rPr lang="en-US" smtClean="0">
                <a:solidFill>
                  <a:prstClr val="black"/>
                </a:solidFill>
              </a:rPr>
              <a:pPr/>
              <a:t>50</a:t>
            </a:fld>
            <a:endParaRPr lang="en-US">
              <a:solidFill>
                <a:prstClr val="black"/>
              </a:solidFill>
            </a:endParaRPr>
          </a:p>
        </p:txBody>
      </p:sp>
    </p:spTree>
    <p:extLst>
      <p:ext uri="{BB962C8B-B14F-4D97-AF65-F5344CB8AC3E}">
        <p14:creationId xmlns:p14="http://schemas.microsoft.com/office/powerpoint/2010/main" val="11392302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433A3D9-BADB-734B-A983-EA6AF1EA18FE}" type="slidenum">
              <a:rPr lang="en-US" sz="1200">
                <a:solidFill>
                  <a:prstClr val="black"/>
                </a:solidFill>
                <a:cs typeface="Arial" charset="0"/>
              </a:rPr>
              <a:pPr eaLnBrk="1" hangingPunct="1"/>
              <a:t>67</a:t>
            </a:fld>
            <a:endParaRPr lang="en-US" sz="1200">
              <a:solidFill>
                <a:prstClr val="black"/>
              </a:solidFill>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577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7905060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2800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12800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CD01923-8544-A843-A470-FBF262268D69}"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cs typeface="Arial" charset="0"/>
            </a:endParaRPr>
          </a:p>
        </p:txBody>
      </p:sp>
    </p:spTree>
    <p:extLst>
      <p:ext uri="{BB962C8B-B14F-4D97-AF65-F5344CB8AC3E}">
        <p14:creationId xmlns:p14="http://schemas.microsoft.com/office/powerpoint/2010/main" val="21594466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base" latinLnBrk="0" hangingPunct="1">
              <a:lnSpc>
                <a:spcPct val="100000"/>
              </a:lnSpc>
              <a:spcBef>
                <a:spcPct val="0"/>
              </a:spcBef>
              <a:spcAft>
                <a:spcPct val="0"/>
              </a:spcAft>
              <a:buClrTx/>
              <a:buSzTx/>
              <a:buFontTx/>
              <a:buNone/>
              <a:tabLst/>
              <a:defRPr/>
            </a:pPr>
            <a:fld id="{EB348A69-22FC-0448-BA8C-D2010BAF903A}"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base" latinLnBrk="0" hangingPunct="1">
                <a:lnSpc>
                  <a:spcPct val="100000"/>
                </a:lnSpc>
                <a:spcBef>
                  <a:spcPct val="0"/>
                </a:spcBef>
                <a:spcAft>
                  <a:spcPct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91138"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91139" name="Rectangle 3"/>
          <p:cNvSpPr>
            <a:spLocks noGrp="1" noChangeArrowheads="1"/>
          </p:cNvSpPr>
          <p:nvPr>
            <p:ph type="body" idx="1"/>
          </p:nvPr>
        </p:nvSpPr>
        <p:spPr bwMode="auto">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38730842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63410DDB-86CE-664C-ACF0-D7E5683DF52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0649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0649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10816360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base" latinLnBrk="0" hangingPunct="1">
              <a:lnSpc>
                <a:spcPct val="100000"/>
              </a:lnSpc>
              <a:spcBef>
                <a:spcPct val="0"/>
              </a:spcBef>
              <a:spcAft>
                <a:spcPct val="0"/>
              </a:spcAft>
              <a:buClrTx/>
              <a:buSzTx/>
              <a:buFontTx/>
              <a:buNone/>
              <a:tabLst/>
              <a:defRPr/>
            </a:pPr>
            <a:fld id="{06210F24-A6EB-F94F-A71B-7C043DAEB347}"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cs typeface="Arial" charset="0"/>
              </a:rPr>
              <a:pPr marL="0" marR="0" lvl="0" indent="0" algn="r" defTabSz="928538" rtl="0" eaLnBrk="1" fontAlgn="base" latinLnBrk="0" hangingPunct="1">
                <a:lnSpc>
                  <a:spcPct val="100000"/>
                </a:lnSpc>
                <a:spcBef>
                  <a:spcPct val="0"/>
                </a:spcBef>
                <a:spcAft>
                  <a:spcPct val="0"/>
                </a:spcAft>
                <a:buClrTx/>
                <a:buSzTx/>
                <a:buFontTx/>
                <a:buNone/>
                <a:tabLst/>
                <a:defRPr/>
              </a:pPr>
              <a:t>165</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cs typeface="Arial" charset="0"/>
            </a:endParaRPr>
          </a:p>
        </p:txBody>
      </p:sp>
      <p:sp>
        <p:nvSpPr>
          <p:cNvPr id="90114"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90115" name="Rectangle 3"/>
          <p:cNvSpPr>
            <a:spLocks noGrp="1" noChangeArrowheads="1"/>
          </p:cNvSpPr>
          <p:nvPr>
            <p:ph type="body" idx="1"/>
          </p:nvPr>
        </p:nvSpPr>
        <p:spPr bwMode="auto">
          <a:noFill/>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20334211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base" latinLnBrk="0" hangingPunct="1">
              <a:lnSpc>
                <a:spcPct val="100000"/>
              </a:lnSpc>
              <a:spcBef>
                <a:spcPct val="0"/>
              </a:spcBef>
              <a:spcAft>
                <a:spcPct val="0"/>
              </a:spcAft>
              <a:buClrTx/>
              <a:buSzTx/>
              <a:buFontTx/>
              <a:buNone/>
              <a:tabLst/>
              <a:defRPr/>
            </a:pPr>
            <a:fld id="{01F22E10-F738-7441-B00D-D602C05DDFFA}"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rPr>
              <a:pPr marL="0" marR="0" lvl="0" indent="0" algn="r" defTabSz="928538" rtl="0" eaLnBrk="1" fontAlgn="base" latinLnBrk="0" hangingPunct="1">
                <a:lnSpc>
                  <a:spcPct val="100000"/>
                </a:lnSpc>
                <a:spcBef>
                  <a:spcPct val="0"/>
                </a:spcBef>
                <a:spcAft>
                  <a:spcPct val="0"/>
                </a:spcAft>
                <a:buClrTx/>
                <a:buSzTx/>
                <a:buFontTx/>
                <a:buNone/>
                <a:tabLst/>
                <a:defRPr/>
              </a:pPr>
              <a:t>180</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endParaRPr>
          </a:p>
        </p:txBody>
      </p:sp>
      <p:sp>
        <p:nvSpPr>
          <p:cNvPr id="136194"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136195" name="Rectangle 3"/>
          <p:cNvSpPr>
            <a:spLocks noGrp="1" noChangeArrowheads="1"/>
          </p:cNvSpPr>
          <p:nvPr>
            <p:ph type="body" idx="1"/>
          </p:nvPr>
        </p:nvSpPr>
        <p:spPr bwMode="auto">
          <a:noFill/>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39842124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851382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base" latinLnBrk="0" hangingPunct="1">
              <a:lnSpc>
                <a:spcPct val="100000"/>
              </a:lnSpc>
              <a:spcBef>
                <a:spcPct val="0"/>
              </a:spcBef>
              <a:spcAft>
                <a:spcPct val="0"/>
              </a:spcAft>
              <a:buClrTx/>
              <a:buSzTx/>
              <a:buFontTx/>
              <a:buNone/>
              <a:tabLst/>
              <a:defRPr/>
            </a:pPr>
            <a:fld id="{01F22E10-F738-7441-B00D-D602C05DDFFA}"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rPr>
              <a:pPr marL="0" marR="0" lvl="0" indent="0" algn="r" defTabSz="928538" rtl="0" eaLnBrk="1" fontAlgn="base" latinLnBrk="0" hangingPunct="1">
                <a:lnSpc>
                  <a:spcPct val="100000"/>
                </a:lnSpc>
                <a:spcBef>
                  <a:spcPct val="0"/>
                </a:spcBef>
                <a:spcAft>
                  <a:spcPct val="0"/>
                </a:spcAft>
                <a:buClrTx/>
                <a:buSzTx/>
                <a:buFontTx/>
                <a:buNone/>
                <a:tabLst/>
                <a:defRPr/>
              </a:pPr>
              <a:t>205</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endParaRPr>
          </a:p>
        </p:txBody>
      </p:sp>
      <p:sp>
        <p:nvSpPr>
          <p:cNvPr id="136194"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136195" name="Rectangle 3"/>
          <p:cNvSpPr>
            <a:spLocks noGrp="1" noChangeArrowheads="1"/>
          </p:cNvSpPr>
          <p:nvPr>
            <p:ph type="body" idx="1"/>
          </p:nvPr>
        </p:nvSpPr>
        <p:spPr bwMode="auto">
          <a:noFill/>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16376884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base" latinLnBrk="0" hangingPunct="1">
              <a:lnSpc>
                <a:spcPct val="100000"/>
              </a:lnSpc>
              <a:spcBef>
                <a:spcPct val="0"/>
              </a:spcBef>
              <a:spcAft>
                <a:spcPct val="0"/>
              </a:spcAft>
              <a:buClrTx/>
              <a:buSzTx/>
              <a:buFontTx/>
              <a:buNone/>
              <a:tabLst/>
              <a:defRPr/>
            </a:pPr>
            <a:fld id="{F4A9EA23-718E-E549-9766-CDBEC39E0C3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28538" rtl="0" eaLnBrk="1" fontAlgn="base" latinLnBrk="0" hangingPunct="1">
                <a:lnSpc>
                  <a:spcPct val="100000"/>
                </a:lnSpc>
                <a:spcBef>
                  <a:spcPct val="0"/>
                </a:spcBef>
                <a:spcAft>
                  <a:spcPct val="0"/>
                </a:spcAft>
                <a:buClrTx/>
                <a:buSzTx/>
                <a:buFontTx/>
                <a:buNone/>
                <a:tabLst/>
                <a:defRPr/>
              </a:pPr>
              <a:t>208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16738"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116739" name="Rectangle 3"/>
          <p:cNvSpPr>
            <a:spLocks noGrp="1" noChangeArrowheads="1"/>
          </p:cNvSpPr>
          <p:nvPr>
            <p:ph type="body" idx="1"/>
          </p:nvPr>
        </p:nvSpPr>
        <p:spPr bwMode="auto">
          <a:noFill/>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20681126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latinLnBrk="0"/>
            <a:r>
              <a:rPr lang="en-US" sz="1200" b="0" i="0" kern="1200" dirty="0">
                <a:solidFill>
                  <a:schemeClr val="tx1"/>
                </a:solidFill>
                <a:effectLst/>
                <a:latin typeface="+mn-lt"/>
                <a:ea typeface="+mn-ea"/>
                <a:cs typeface="+mn-cs"/>
              </a:rPr>
              <a:t>Unlocking the life’s code requires diving into the nucleus of our body cells, where the double-stranded genome resides. Genome is literally the 'code of life' - it is the set of instructions for making everything from you to zebras, strawberries, and even yeast.</a:t>
            </a:r>
          </a:p>
          <a:p>
            <a:br>
              <a:rPr lang="en-US" dirty="0"/>
            </a:br>
            <a:r>
              <a:rPr lang="en-US" b="0" cap="none" dirty="0"/>
              <a:t>since the discovery of </a:t>
            </a:r>
            <a:r>
              <a:rPr lang="en-US" b="0" cap="none" dirty="0" err="1"/>
              <a:t>dna’s</a:t>
            </a:r>
            <a:r>
              <a:rPr lang="en-US" b="0" cap="none" dirty="0"/>
              <a:t> double-helical structure (</a:t>
            </a:r>
            <a:r>
              <a:rPr lang="en-US" b="0" cap="none" dirty="0" err="1"/>
              <a:t>watson</a:t>
            </a:r>
            <a:r>
              <a:rPr lang="en-US" b="0" cap="none" dirty="0"/>
              <a:t> </a:t>
            </a:r>
            <a:r>
              <a:rPr lang="en-US" b="0" i="1" cap="none" dirty="0"/>
              <a:t>et al.</a:t>
            </a:r>
            <a:r>
              <a:rPr lang="en-US" b="0" cap="none" dirty="0"/>
              <a:t> 1953)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844382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Henrietta Lacks,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226238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untangling yarn ball</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583321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2" name="Rectangle 9"/>
          <p:cNvSpPr>
            <a:spLocks noGrp="1" noChangeArrowheads="1"/>
          </p:cNvSpPr>
          <p:nvPr>
            <p:ph type="sldNum" sz="quarter"/>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85DBD6-D95A-41EC-889F-21CF45C92CC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243" name="Rectangle 1"/>
          <p:cNvSpPr>
            <a:spLocks noGrp="1" noRot="1" noChangeAspect="1" noChangeArrowheads="1" noTextEdit="1"/>
          </p:cNvSpPr>
          <p:nvPr>
            <p:ph type="sldImg"/>
          </p:nvPr>
        </p:nvSpPr>
        <p:spPr>
          <a:xfrm>
            <a:off x="1144588" y="693738"/>
            <a:ext cx="4567237" cy="3427412"/>
          </a:xfrm>
          <a:solidFill>
            <a:srgbClr val="FFFFFF"/>
          </a:solidFill>
          <a:ln>
            <a:solidFill>
              <a:srgbClr val="000000"/>
            </a:solidFill>
            <a:miter lim="800000"/>
          </a:ln>
        </p:spPr>
      </p:sp>
      <p:sp>
        <p:nvSpPr>
          <p:cNvPr id="10244" name="Rectangle 2"/>
          <p:cNvSpPr>
            <a:spLocks noGrp="1" noChangeArrowheads="1"/>
          </p:cNvSpPr>
          <p:nvPr>
            <p:ph type="body" idx="1"/>
          </p:nvPr>
        </p:nvSpPr>
        <p:spPr>
          <a:xfrm>
            <a:off x="686361" y="4342535"/>
            <a:ext cx="5485279" cy="4114511"/>
          </a:xfrm>
          <a:noFill/>
          <a:ln/>
        </p:spPr>
        <p:txBody>
          <a:bodyPr wrap="none" anchor="ctr"/>
          <a:lstStyle/>
          <a:p>
            <a:endParaRPr lang="en-US"/>
          </a:p>
        </p:txBody>
      </p:sp>
    </p:spTree>
    <p:extLst>
      <p:ext uri="{BB962C8B-B14F-4D97-AF65-F5344CB8AC3E}">
        <p14:creationId xmlns:p14="http://schemas.microsoft.com/office/powerpoint/2010/main" val="40307618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13-year long human project is the starting of the genomic era! It opened the door to remarkable biomedical discoveries by providing the first complete human genome sequence. It cost 3 billion dollars to read the entire sequence.</a:t>
            </a:r>
            <a:br>
              <a:rPr lang="en-US" dirty="0"/>
            </a:b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460026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latinLnBrk="0"/>
            <a:r>
              <a:rPr lang="en-US" sz="1200" b="0" i="0" kern="1200" dirty="0">
                <a:solidFill>
                  <a:schemeClr val="tx1"/>
                </a:solidFill>
                <a:effectLst/>
                <a:latin typeface="+mn-lt"/>
                <a:ea typeface="+mn-ea"/>
                <a:cs typeface="+mn-cs"/>
              </a:rPr>
              <a:t>However, since the development of high throughput sequencing (HTS) technologies, the cost of genome sequencing has fallen off a cliff (&lt;&lt; 1,000$) making it viable for almost everyone's use.</a:t>
            </a:r>
          </a:p>
          <a:p>
            <a:br>
              <a:rPr lang="en-US" dirty="0"/>
            </a:b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328311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Genome analysis starts with sequencing random short DNA fragments of copies of the original molecule.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Unfortunately,</a:t>
            </a:r>
            <a:r>
              <a:rPr lang="en-US" sz="1200" b="0" i="0" kern="1200" baseline="0" dirty="0">
                <a:solidFill>
                  <a:schemeClr val="tx1"/>
                </a:solidFill>
                <a:effectLst/>
                <a:latin typeface="+mn-lt"/>
                <a:ea typeface="+mn-ea"/>
                <a:cs typeface="+mn-cs"/>
              </a:rPr>
              <a:t> these reads </a:t>
            </a:r>
            <a:r>
              <a:rPr lang="en-US" sz="1200" kern="1200" dirty="0">
                <a:solidFill>
                  <a:schemeClr val="tx1"/>
                </a:solidFill>
                <a:effectLst/>
                <a:latin typeface="+mn-lt"/>
                <a:ea typeface="+mn-ea"/>
                <a:cs typeface="+mn-cs"/>
              </a:rPr>
              <a:t>lack information about their order and which part of genome they are originated from.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Hence</a:t>
            </a:r>
            <a:r>
              <a:rPr lang="en-US" sz="1200" kern="1200" baseline="0" dirty="0">
                <a:solidFill>
                  <a:schemeClr val="tx1"/>
                </a:solidFill>
                <a:effectLst/>
                <a:latin typeface="+mn-lt"/>
                <a:ea typeface="+mn-ea"/>
                <a:cs typeface="+mn-cs"/>
              </a:rPr>
              <a:t> the second step is to map these reads to a long reference genome.</a:t>
            </a: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68353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7.xml"/><Relationship Id="rId4" Type="http://schemas.openxmlformats.org/officeDocument/2006/relationships/image" Target="../media/image5.emf"/></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5256693"/>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30625"/>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1494368"/>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8396810"/>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678932"/>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1486633"/>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42156"/>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9204901"/>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1634217"/>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4237537"/>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7247826"/>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4798383"/>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6820733"/>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2077888"/>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2606719"/>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9601064"/>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7941158"/>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2369188"/>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461306"/>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379251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737585"/>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0236361"/>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6666256"/>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785251"/>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3190055"/>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6774506"/>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r>
              <a:rPr lang="en-US" altLang="en-US" dirty="0">
                <a:solidFill>
                  <a:srgbClr val="000000"/>
                </a:solidFill>
              </a:rPr>
              <a:t>CHIPPER: HPCA 2011</a:t>
            </a: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546172"/>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395310"/>
          </a:xfrm>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2110258"/>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4919528"/>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1959976"/>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078965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594966"/>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2437517"/>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79839402"/>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838992"/>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9253517"/>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2485112"/>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5939329"/>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6BE2F3F5-414B-CC44-8EA3-B6D04B3D04AB}" type="slidenum">
              <a:rPr lang="en-US"/>
              <a:pPr/>
              <a:t>‹#›</a:t>
            </a:fld>
            <a:endParaRPr lang="en-US"/>
          </a:p>
        </p:txBody>
      </p:sp>
    </p:spTree>
    <p:extLst>
      <p:ext uri="{BB962C8B-B14F-4D97-AF65-F5344CB8AC3E}">
        <p14:creationId xmlns:p14="http://schemas.microsoft.com/office/powerpoint/2010/main" val="3305853716"/>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481389B1-16D0-EE4E-960B-3BEB333B27E2}" type="slidenum">
              <a:rPr lang="en-US"/>
              <a:pPr/>
              <a:t>‹#›</a:t>
            </a:fld>
            <a:endParaRPr lang="en-US"/>
          </a:p>
        </p:txBody>
      </p:sp>
    </p:spTree>
    <p:extLst>
      <p:ext uri="{BB962C8B-B14F-4D97-AF65-F5344CB8AC3E}">
        <p14:creationId xmlns:p14="http://schemas.microsoft.com/office/powerpoint/2010/main" val="959071660"/>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3E9BDA06-07DC-5C48-A1E0-AA66FEC98657}" type="slidenum">
              <a:rPr lang="en-US"/>
              <a:pPr/>
              <a:t>‹#›</a:t>
            </a:fld>
            <a:endParaRPr lang="en-US"/>
          </a:p>
        </p:txBody>
      </p:sp>
    </p:spTree>
    <p:extLst>
      <p:ext uri="{BB962C8B-B14F-4D97-AF65-F5344CB8AC3E}">
        <p14:creationId xmlns:p14="http://schemas.microsoft.com/office/powerpoint/2010/main" val="2137641524"/>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C977DB28-08B6-0549-88E7-35948C426338}" type="slidenum">
              <a:rPr lang="en-US"/>
              <a:pPr/>
              <a:t>‹#›</a:t>
            </a:fld>
            <a:endParaRPr lang="en-US"/>
          </a:p>
        </p:txBody>
      </p:sp>
    </p:spTree>
    <p:extLst>
      <p:ext uri="{BB962C8B-B14F-4D97-AF65-F5344CB8AC3E}">
        <p14:creationId xmlns:p14="http://schemas.microsoft.com/office/powerpoint/2010/main" val="4206394451"/>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3963788"/>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C0CAE939-8EA9-2243-ADF7-6094C42F4987}" type="slidenum">
              <a:rPr lang="en-US"/>
              <a:pPr/>
              <a:t>‹#›</a:t>
            </a:fld>
            <a:endParaRPr lang="en-US"/>
          </a:p>
        </p:txBody>
      </p:sp>
    </p:spTree>
    <p:extLst>
      <p:ext uri="{BB962C8B-B14F-4D97-AF65-F5344CB8AC3E}">
        <p14:creationId xmlns:p14="http://schemas.microsoft.com/office/powerpoint/2010/main" val="1462057304"/>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A3262138-1B09-F642-8222-426640992E37}" type="slidenum">
              <a:rPr lang="en-US"/>
              <a:pPr/>
              <a:t>‹#›</a:t>
            </a:fld>
            <a:endParaRPr lang="en-US"/>
          </a:p>
        </p:txBody>
      </p:sp>
    </p:spTree>
    <p:extLst>
      <p:ext uri="{BB962C8B-B14F-4D97-AF65-F5344CB8AC3E}">
        <p14:creationId xmlns:p14="http://schemas.microsoft.com/office/powerpoint/2010/main" val="2719283124"/>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D9C8C8D5-D445-2D41-A2FD-8E68842A0742}" type="slidenum">
              <a:rPr lang="en-US"/>
              <a:pPr/>
              <a:t>‹#›</a:t>
            </a:fld>
            <a:endParaRPr lang="en-US"/>
          </a:p>
        </p:txBody>
      </p:sp>
    </p:spTree>
    <p:extLst>
      <p:ext uri="{BB962C8B-B14F-4D97-AF65-F5344CB8AC3E}">
        <p14:creationId xmlns:p14="http://schemas.microsoft.com/office/powerpoint/2010/main" val="1370949351"/>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E9B1FAFC-66EF-4846-98A6-559425C3394A}" type="slidenum">
              <a:rPr lang="en-US"/>
              <a:pPr/>
              <a:t>‹#›</a:t>
            </a:fld>
            <a:endParaRPr lang="en-US"/>
          </a:p>
        </p:txBody>
      </p:sp>
    </p:spTree>
    <p:extLst>
      <p:ext uri="{BB962C8B-B14F-4D97-AF65-F5344CB8AC3E}">
        <p14:creationId xmlns:p14="http://schemas.microsoft.com/office/powerpoint/2010/main" val="3058962814"/>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F0C9A56C-4756-3143-8181-96B548DA8A29}" type="slidenum">
              <a:rPr lang="en-US"/>
              <a:pPr/>
              <a:t>‹#›</a:t>
            </a:fld>
            <a:endParaRPr lang="en-US"/>
          </a:p>
        </p:txBody>
      </p:sp>
    </p:spTree>
    <p:extLst>
      <p:ext uri="{BB962C8B-B14F-4D97-AF65-F5344CB8AC3E}">
        <p14:creationId xmlns:p14="http://schemas.microsoft.com/office/powerpoint/2010/main" val="3029851912"/>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0D6185A4-7415-884D-A684-DD5FF96CBBBF}" type="slidenum">
              <a:rPr lang="en-US"/>
              <a:pPr/>
              <a:t>‹#›</a:t>
            </a:fld>
            <a:endParaRPr lang="en-US"/>
          </a:p>
        </p:txBody>
      </p:sp>
    </p:spTree>
    <p:extLst>
      <p:ext uri="{BB962C8B-B14F-4D97-AF65-F5344CB8AC3E}">
        <p14:creationId xmlns:p14="http://schemas.microsoft.com/office/powerpoint/2010/main" val="785243517"/>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545861B0-9273-824B-872E-D66F32C7CA5F}" type="slidenum">
              <a:rPr lang="en-US"/>
              <a:pPr/>
              <a:t>‹#›</a:t>
            </a:fld>
            <a:endParaRPr lang="en-US"/>
          </a:p>
        </p:txBody>
      </p:sp>
    </p:spTree>
    <p:extLst>
      <p:ext uri="{BB962C8B-B14F-4D97-AF65-F5344CB8AC3E}">
        <p14:creationId xmlns:p14="http://schemas.microsoft.com/office/powerpoint/2010/main" val="3153545856"/>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A0833E1B-F24B-9F49-8CF4-40DEEF8367B8}" type="slidenum">
              <a:rPr lang="en-US"/>
              <a:pPr/>
              <a:t>‹#›</a:t>
            </a:fld>
            <a:endParaRPr lang="en-US"/>
          </a:p>
        </p:txBody>
      </p:sp>
    </p:spTree>
    <p:extLst>
      <p:ext uri="{BB962C8B-B14F-4D97-AF65-F5344CB8AC3E}">
        <p14:creationId xmlns:p14="http://schemas.microsoft.com/office/powerpoint/2010/main" val="2296013879"/>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7987462"/>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67334739"/>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0197620"/>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974618"/>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2148924"/>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6244487"/>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7776866"/>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9915277"/>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83009747"/>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938578"/>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996562"/>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9823875"/>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6627791"/>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4914348"/>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4908108"/>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4252285"/>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481355"/>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2680472"/>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15242114"/>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9464020"/>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6771237"/>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4381690"/>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5737539"/>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5964383"/>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0563103"/>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7102026"/>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1157730"/>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8104299"/>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9900483"/>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3385155"/>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2013795"/>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2506705"/>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6184746"/>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9774164"/>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9804165"/>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0163028"/>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5264924"/>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4588555"/>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7595845"/>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4865600"/>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9087117"/>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6221515"/>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3218779"/>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9316749"/>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9382393"/>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1510711"/>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6337853"/>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736569"/>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4059779"/>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974614"/>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8307966"/>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0766992"/>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769532"/>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8072713"/>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840216"/>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3551887"/>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289341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1889560"/>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5623611"/>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1074657"/>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4777081"/>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2878914"/>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0489629"/>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5560"/>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5459952"/>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123489"/>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8066245"/>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9883743"/>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7858197"/>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224853"/>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2647908"/>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0390558"/>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4037458"/>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p>
        </p:txBody>
      </p:sp>
      <p:sp>
        <p:nvSpPr>
          <p:cNvPr id="6" name="Rectangle 1030"/>
          <p:cNvSpPr>
            <a:spLocks noGrp="1" noChangeArrowheads="1"/>
          </p:cNvSpPr>
          <p:nvPr>
            <p:ph type="sldNum" sz="quarter" idx="11"/>
          </p:nvPr>
        </p:nvSpPr>
        <p:spPr/>
        <p:txBody>
          <a:bodyPr/>
          <a:lstStyle>
            <a:lvl1pPr>
              <a:defRPr/>
            </a:lvl1pPr>
          </a:lstStyle>
          <a:p>
            <a:pPr>
              <a:defRPr/>
            </a:pPr>
            <a:fld id="{02CDD642-5717-9C43-BCF7-E4F88A58C1C2}" type="slidenum">
              <a:rPr lang="en-US"/>
              <a:pPr>
                <a:defRPr/>
              </a:pPr>
              <a:t>‹#›</a:t>
            </a:fld>
            <a:endParaRPr lang="en-US"/>
          </a:p>
        </p:txBody>
      </p:sp>
    </p:spTree>
    <p:extLst>
      <p:ext uri="{BB962C8B-B14F-4D97-AF65-F5344CB8AC3E}">
        <p14:creationId xmlns:p14="http://schemas.microsoft.com/office/powerpoint/2010/main" val="1254422593"/>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FD84AC23-9DE4-C746-BC02-D3085298AE85}" type="slidenum">
              <a:rPr lang="en-US"/>
              <a:pPr>
                <a:defRPr/>
              </a:pPr>
              <a:t>‹#›</a:t>
            </a:fld>
            <a:endParaRPr lang="en-US"/>
          </a:p>
        </p:txBody>
      </p:sp>
    </p:spTree>
    <p:extLst>
      <p:ext uri="{BB962C8B-B14F-4D97-AF65-F5344CB8AC3E}">
        <p14:creationId xmlns:p14="http://schemas.microsoft.com/office/powerpoint/2010/main" val="3369825448"/>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39065027-C458-0F45-A175-76C38D629A02}" type="slidenum">
              <a:rPr lang="en-US"/>
              <a:pPr>
                <a:defRPr/>
              </a:pPr>
              <a:t>‹#›</a:t>
            </a:fld>
            <a:endParaRPr lang="en-US"/>
          </a:p>
        </p:txBody>
      </p:sp>
    </p:spTree>
    <p:extLst>
      <p:ext uri="{BB962C8B-B14F-4D97-AF65-F5344CB8AC3E}">
        <p14:creationId xmlns:p14="http://schemas.microsoft.com/office/powerpoint/2010/main" val="4240962719"/>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0B3F2552-3716-B24B-9F3D-FF7B024E8C3A}" type="slidenum">
              <a:rPr lang="en-US"/>
              <a:pPr>
                <a:defRPr/>
              </a:pPr>
              <a:t>‹#›</a:t>
            </a:fld>
            <a:endParaRPr lang="en-US"/>
          </a:p>
        </p:txBody>
      </p:sp>
    </p:spTree>
    <p:extLst>
      <p:ext uri="{BB962C8B-B14F-4D97-AF65-F5344CB8AC3E}">
        <p14:creationId xmlns:p14="http://schemas.microsoft.com/office/powerpoint/2010/main" val="3349633555"/>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p>
        </p:txBody>
      </p:sp>
      <p:sp>
        <p:nvSpPr>
          <p:cNvPr id="8" name="Rectangle 1030"/>
          <p:cNvSpPr>
            <a:spLocks noGrp="1" noChangeArrowheads="1"/>
          </p:cNvSpPr>
          <p:nvPr>
            <p:ph type="sldNum" sz="quarter" idx="11"/>
          </p:nvPr>
        </p:nvSpPr>
        <p:spPr>
          <a:ln/>
        </p:spPr>
        <p:txBody>
          <a:bodyPr/>
          <a:lstStyle>
            <a:lvl1pPr>
              <a:defRPr/>
            </a:lvl1pPr>
          </a:lstStyle>
          <a:p>
            <a:pPr>
              <a:defRPr/>
            </a:pPr>
            <a:fld id="{C07D5230-971F-2E41-8CFA-14A60A5B226D}" type="slidenum">
              <a:rPr lang="en-US"/>
              <a:pPr>
                <a:defRPr/>
              </a:pPr>
              <a:t>‹#›</a:t>
            </a:fld>
            <a:endParaRPr lang="en-US"/>
          </a:p>
        </p:txBody>
      </p:sp>
    </p:spTree>
    <p:extLst>
      <p:ext uri="{BB962C8B-B14F-4D97-AF65-F5344CB8AC3E}">
        <p14:creationId xmlns:p14="http://schemas.microsoft.com/office/powerpoint/2010/main" val="686320648"/>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1"/>
          </p:nvPr>
        </p:nvSpPr>
        <p:spPr>
          <a:ln/>
        </p:spPr>
        <p:txBody>
          <a:bodyPr/>
          <a:lstStyle>
            <a:lvl1pPr>
              <a:defRPr/>
            </a:lvl1pPr>
          </a:lstStyle>
          <a:p>
            <a:pPr>
              <a:defRPr/>
            </a:pPr>
            <a:fld id="{380DEAA0-2A78-7C4C-AC1D-0745BDD65952}" type="slidenum">
              <a:rPr lang="en-US"/>
              <a:pPr>
                <a:defRPr/>
              </a:pPr>
              <a:t>‹#›</a:t>
            </a:fld>
            <a:endParaRPr lang="en-US"/>
          </a:p>
        </p:txBody>
      </p:sp>
    </p:spTree>
    <p:extLst>
      <p:ext uri="{BB962C8B-B14F-4D97-AF65-F5344CB8AC3E}">
        <p14:creationId xmlns:p14="http://schemas.microsoft.com/office/powerpoint/2010/main" val="1329154556"/>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2321076"/>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p>
        </p:txBody>
      </p:sp>
      <p:sp>
        <p:nvSpPr>
          <p:cNvPr id="3" name="Rectangle 1030"/>
          <p:cNvSpPr>
            <a:spLocks noGrp="1" noChangeArrowheads="1"/>
          </p:cNvSpPr>
          <p:nvPr>
            <p:ph type="sldNum" sz="quarter" idx="11"/>
          </p:nvPr>
        </p:nvSpPr>
        <p:spPr>
          <a:ln/>
        </p:spPr>
        <p:txBody>
          <a:bodyPr/>
          <a:lstStyle>
            <a:lvl1pPr>
              <a:defRPr/>
            </a:lvl1pPr>
          </a:lstStyle>
          <a:p>
            <a:pPr>
              <a:defRPr/>
            </a:pPr>
            <a:fld id="{A4DA15DC-7DB6-2E4F-8E40-D436CE9278D6}" type="slidenum">
              <a:rPr lang="en-US"/>
              <a:pPr>
                <a:defRPr/>
              </a:pPr>
              <a:t>‹#›</a:t>
            </a:fld>
            <a:endParaRPr lang="en-US"/>
          </a:p>
        </p:txBody>
      </p:sp>
    </p:spTree>
    <p:extLst>
      <p:ext uri="{BB962C8B-B14F-4D97-AF65-F5344CB8AC3E}">
        <p14:creationId xmlns:p14="http://schemas.microsoft.com/office/powerpoint/2010/main" val="1328609927"/>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B69972F1-201A-1341-A138-68D5169749F5}" type="slidenum">
              <a:rPr lang="en-US"/>
              <a:pPr>
                <a:defRPr/>
              </a:pPr>
              <a:t>‹#›</a:t>
            </a:fld>
            <a:endParaRPr lang="en-US"/>
          </a:p>
        </p:txBody>
      </p:sp>
    </p:spTree>
    <p:extLst>
      <p:ext uri="{BB962C8B-B14F-4D97-AF65-F5344CB8AC3E}">
        <p14:creationId xmlns:p14="http://schemas.microsoft.com/office/powerpoint/2010/main" val="3583802723"/>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4E7A4686-03CC-5744-B2F1-C7CFBAB9DD97}" type="slidenum">
              <a:rPr lang="en-US"/>
              <a:pPr>
                <a:defRPr/>
              </a:pPr>
              <a:t>‹#›</a:t>
            </a:fld>
            <a:endParaRPr lang="en-US"/>
          </a:p>
        </p:txBody>
      </p:sp>
    </p:spTree>
    <p:extLst>
      <p:ext uri="{BB962C8B-B14F-4D97-AF65-F5344CB8AC3E}">
        <p14:creationId xmlns:p14="http://schemas.microsoft.com/office/powerpoint/2010/main" val="511547140"/>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D4A60323-C27F-274D-98DD-E8A584096F1A}" type="slidenum">
              <a:rPr lang="en-US"/>
              <a:pPr>
                <a:defRPr/>
              </a:pPr>
              <a:t>‹#›</a:t>
            </a:fld>
            <a:endParaRPr lang="en-US"/>
          </a:p>
        </p:txBody>
      </p:sp>
    </p:spTree>
    <p:extLst>
      <p:ext uri="{BB962C8B-B14F-4D97-AF65-F5344CB8AC3E}">
        <p14:creationId xmlns:p14="http://schemas.microsoft.com/office/powerpoint/2010/main" val="2842246284"/>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0198D1A2-8B05-D448-BEED-1DCCC56698B6}" type="slidenum">
              <a:rPr lang="en-US"/>
              <a:pPr>
                <a:defRPr/>
              </a:pPr>
              <a:t>‹#›</a:t>
            </a:fld>
            <a:endParaRPr lang="en-US"/>
          </a:p>
        </p:txBody>
      </p:sp>
    </p:spTree>
    <p:extLst>
      <p:ext uri="{BB962C8B-B14F-4D97-AF65-F5344CB8AC3E}">
        <p14:creationId xmlns:p14="http://schemas.microsoft.com/office/powerpoint/2010/main" val="276210459"/>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70B2FA06-CF86-2545-AF2A-570D639DE5A2}" type="slidenum">
              <a:rPr lang="en-US"/>
              <a:pPr>
                <a:defRPr/>
              </a:pPr>
              <a:t>‹#›</a:t>
            </a:fld>
            <a:endParaRPr lang="en-US"/>
          </a:p>
        </p:txBody>
      </p:sp>
    </p:spTree>
    <p:extLst>
      <p:ext uri="{BB962C8B-B14F-4D97-AF65-F5344CB8AC3E}">
        <p14:creationId xmlns:p14="http://schemas.microsoft.com/office/powerpoint/2010/main" val="2828830028"/>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0461737"/>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28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3977340"/>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8964163"/>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4227174"/>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5399281"/>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3425256"/>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0028508"/>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1796304"/>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9483577"/>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01788"/>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9848879"/>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6933164"/>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4599387"/>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560067"/>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234862"/>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49994594"/>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3120778"/>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7624576"/>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8977436"/>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9739623"/>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0802086"/>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7001118"/>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3235911"/>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948123"/>
      </p:ext>
    </p:extLst>
  </p:cSld>
  <p:clrMapOvr>
    <a:masterClrMapping/>
  </p:clrMapOvr>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9193878"/>
      </p:ext>
    </p:extLst>
  </p:cSld>
  <p:clrMapOvr>
    <a:masterClrMapping/>
  </p:clrMapOvr>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31185237"/>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493300"/>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3883693"/>
      </p:ext>
    </p:extLst>
  </p:cSld>
  <p:clrMapOvr>
    <a:masterClrMapping/>
  </p:clrMapOvr>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9650700"/>
      </p:ext>
    </p:extLst>
  </p:cSld>
  <p:clrMapOvr>
    <a:masterClrMapping/>
  </p:clrMapOvr>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0384331"/>
      </p:ext>
    </p:extLst>
  </p:cSld>
  <p:clrMapOvr>
    <a:masterClrMapping/>
  </p:clrMapOvr>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33802"/>
      </p:ext>
    </p:extLst>
  </p:cSld>
  <p:clrMapOvr>
    <a:masterClrMapping/>
  </p:clrMapOvr>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9577748"/>
      </p:ext>
    </p:extLst>
  </p:cSld>
  <p:clrMapOvr>
    <a:masterClrMapping/>
  </p:clrMapOvr>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759025"/>
      </p:ext>
    </p:extLst>
  </p:cSld>
  <p:clrMapOvr>
    <a:masterClrMapping/>
  </p:clrMapOvr>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220365"/>
      </p:ext>
    </p:extLst>
  </p:cSld>
  <p:clrMapOvr>
    <a:masterClrMapping/>
  </p:clrMapOvr>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7159023"/>
      </p:ext>
    </p:extLst>
  </p:cSld>
  <p:clrMapOvr>
    <a:masterClrMapping/>
  </p:clrMapOvr>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9583518"/>
      </p:ext>
    </p:extLst>
  </p:cSld>
  <p:clrMapOvr>
    <a:masterClrMapping/>
  </p:clrMapOvr>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cs typeface="ＭＳ Ｐゴシック" charset="0"/>
              </a:defRPr>
            </a:lvl1pPr>
          </a:lstStyle>
          <a:p>
            <a:pPr>
              <a:defRPr/>
            </a:pPr>
            <a:fld id="{2B0615E8-B7BA-A94F-8CD8-59ABAB50F7E7}" type="slidenum">
              <a:rPr lang="en-US"/>
              <a:pPr>
                <a:defRPr/>
              </a:pPr>
              <a:t>‹#›</a:t>
            </a:fld>
            <a:endParaRPr lang="en-US"/>
          </a:p>
        </p:txBody>
      </p:sp>
    </p:spTree>
    <p:extLst>
      <p:ext uri="{BB962C8B-B14F-4D97-AF65-F5344CB8AC3E}">
        <p14:creationId xmlns:p14="http://schemas.microsoft.com/office/powerpoint/2010/main" val="2127648336"/>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053959205"/>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8E574D81-B5DE-384D-B24B-566C679AE608}" type="slidenum">
              <a:rPr lang="en-US"/>
              <a:pPr>
                <a:defRPr/>
              </a:pPr>
              <a:t>‹#›</a:t>
            </a:fld>
            <a:endParaRPr lang="en-US"/>
          </a:p>
        </p:txBody>
      </p:sp>
    </p:spTree>
    <p:extLst>
      <p:ext uri="{BB962C8B-B14F-4D97-AF65-F5344CB8AC3E}">
        <p14:creationId xmlns:p14="http://schemas.microsoft.com/office/powerpoint/2010/main" val="1574409365"/>
      </p:ext>
    </p:extLst>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7F718DBD-A8C3-BF41-B930-E6F09B914FC3}" type="slidenum">
              <a:rPr lang="en-US"/>
              <a:pPr>
                <a:defRPr/>
              </a:pPr>
              <a:t>‹#›</a:t>
            </a:fld>
            <a:endParaRPr lang="en-US"/>
          </a:p>
        </p:txBody>
      </p:sp>
    </p:spTree>
    <p:extLst>
      <p:ext uri="{BB962C8B-B14F-4D97-AF65-F5344CB8AC3E}">
        <p14:creationId xmlns:p14="http://schemas.microsoft.com/office/powerpoint/2010/main" val="2922284687"/>
      </p:ext>
    </p:extLst>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79E6F74A-33AD-9C44-A652-5BC058E44322}" type="slidenum">
              <a:rPr lang="en-US"/>
              <a:pPr>
                <a:defRPr/>
              </a:pPr>
              <a:t>‹#›</a:t>
            </a:fld>
            <a:endParaRPr lang="en-US"/>
          </a:p>
        </p:txBody>
      </p:sp>
    </p:spTree>
    <p:extLst>
      <p:ext uri="{BB962C8B-B14F-4D97-AF65-F5344CB8AC3E}">
        <p14:creationId xmlns:p14="http://schemas.microsoft.com/office/powerpoint/2010/main" val="817325218"/>
      </p:ext>
    </p:extLst>
  </p:cSld>
  <p:clrMapOvr>
    <a:masterClrMapping/>
  </p:clrMapOv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a:defRPr>
                <a:cs typeface="ＭＳ Ｐゴシック" charset="0"/>
              </a:defRPr>
            </a:lvl1pPr>
          </a:lstStyle>
          <a:p>
            <a:pPr>
              <a:defRPr/>
            </a:pPr>
            <a:fld id="{2FE313B9-34D2-9B4F-924F-705E340D7A3C}" type="slidenum">
              <a:rPr lang="en-US"/>
              <a:pPr>
                <a:defRPr/>
              </a:pPr>
              <a:t>‹#›</a:t>
            </a:fld>
            <a:endParaRPr lang="en-US"/>
          </a:p>
        </p:txBody>
      </p:sp>
    </p:spTree>
    <p:extLst>
      <p:ext uri="{BB962C8B-B14F-4D97-AF65-F5344CB8AC3E}">
        <p14:creationId xmlns:p14="http://schemas.microsoft.com/office/powerpoint/2010/main" val="1267063346"/>
      </p:ext>
    </p:extLst>
  </p:cSld>
  <p:clrMapOvr>
    <a:masterClrMapping/>
  </p:clrMapOv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a:defRPr>
                <a:cs typeface="ＭＳ Ｐゴシック" charset="0"/>
              </a:defRPr>
            </a:lvl1pPr>
          </a:lstStyle>
          <a:p>
            <a:pPr>
              <a:defRPr/>
            </a:pPr>
            <a:fld id="{272681F7-101F-CD48-BD26-A7C1DB38DD72}" type="slidenum">
              <a:rPr lang="en-US"/>
              <a:pPr>
                <a:defRPr/>
              </a:pPr>
              <a:t>‹#›</a:t>
            </a:fld>
            <a:endParaRPr lang="en-US"/>
          </a:p>
        </p:txBody>
      </p:sp>
    </p:spTree>
    <p:extLst>
      <p:ext uri="{BB962C8B-B14F-4D97-AF65-F5344CB8AC3E}">
        <p14:creationId xmlns:p14="http://schemas.microsoft.com/office/powerpoint/2010/main" val="1268328824"/>
      </p:ext>
    </p:extLst>
  </p:cSld>
  <p:clrMapOvr>
    <a:masterClrMapping/>
  </p:clrMapOv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a:defRPr>
                <a:cs typeface="ＭＳ Ｐゴシック" charset="0"/>
              </a:defRPr>
            </a:lvl1pPr>
          </a:lstStyle>
          <a:p>
            <a:pPr>
              <a:defRPr/>
            </a:pPr>
            <a:fld id="{4DA22FE8-1BF1-7945-858E-9EDF18117A7F}" type="slidenum">
              <a:rPr lang="en-US"/>
              <a:pPr>
                <a:defRPr/>
              </a:pPr>
              <a:t>‹#›</a:t>
            </a:fld>
            <a:endParaRPr lang="en-US"/>
          </a:p>
        </p:txBody>
      </p:sp>
    </p:spTree>
    <p:extLst>
      <p:ext uri="{BB962C8B-B14F-4D97-AF65-F5344CB8AC3E}">
        <p14:creationId xmlns:p14="http://schemas.microsoft.com/office/powerpoint/2010/main" val="2661899907"/>
      </p:ext>
    </p:extLst>
  </p:cSld>
  <p:clrMapOvr>
    <a:masterClrMapping/>
  </p:clrMapOv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EDECFB72-9437-4E43-B6E9-A86EC5F84799}" type="slidenum">
              <a:rPr lang="en-US"/>
              <a:pPr>
                <a:defRPr/>
              </a:pPr>
              <a:t>‹#›</a:t>
            </a:fld>
            <a:endParaRPr lang="en-US"/>
          </a:p>
        </p:txBody>
      </p:sp>
    </p:spTree>
    <p:extLst>
      <p:ext uri="{BB962C8B-B14F-4D97-AF65-F5344CB8AC3E}">
        <p14:creationId xmlns:p14="http://schemas.microsoft.com/office/powerpoint/2010/main" val="1719158762"/>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9F1BB03A-AA9C-3441-BB02-8D748B0FE787}" type="slidenum">
              <a:rPr lang="en-US"/>
              <a:pPr>
                <a:defRPr/>
              </a:pPr>
              <a:t>‹#›</a:t>
            </a:fld>
            <a:endParaRPr lang="en-US"/>
          </a:p>
        </p:txBody>
      </p:sp>
    </p:spTree>
    <p:extLst>
      <p:ext uri="{BB962C8B-B14F-4D97-AF65-F5344CB8AC3E}">
        <p14:creationId xmlns:p14="http://schemas.microsoft.com/office/powerpoint/2010/main" val="2743735403"/>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F09218E9-1586-4840-9706-4250AB6924DC}" type="slidenum">
              <a:rPr lang="en-US"/>
              <a:pPr>
                <a:defRPr/>
              </a:pPr>
              <a:t>‹#›</a:t>
            </a:fld>
            <a:endParaRPr lang="en-US"/>
          </a:p>
        </p:txBody>
      </p:sp>
    </p:spTree>
    <p:extLst>
      <p:ext uri="{BB962C8B-B14F-4D97-AF65-F5344CB8AC3E}">
        <p14:creationId xmlns:p14="http://schemas.microsoft.com/office/powerpoint/2010/main" val="3335995463"/>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0C7C5289-DED0-BF4F-8007-4B3A361AC980}" type="slidenum">
              <a:rPr lang="en-US"/>
              <a:pPr>
                <a:defRPr/>
              </a:pPr>
              <a:t>‹#›</a:t>
            </a:fld>
            <a:endParaRPr lang="en-US"/>
          </a:p>
        </p:txBody>
      </p:sp>
    </p:spTree>
    <p:extLst>
      <p:ext uri="{BB962C8B-B14F-4D97-AF65-F5344CB8AC3E}">
        <p14:creationId xmlns:p14="http://schemas.microsoft.com/office/powerpoint/2010/main" val="3597273031"/>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pic>
        <p:nvPicPr>
          <p:cNvPr id="9" name="Picture 8"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31580221"/>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177E2285-5DCA-104D-A461-AF822D41BD2E}" type="slidenum">
              <a:rPr lang="en-US"/>
              <a:pPr>
                <a:defRPr/>
              </a:pPr>
              <a:t>‹#›</a:t>
            </a:fld>
            <a:endParaRPr lang="en-US"/>
          </a:p>
        </p:txBody>
      </p:sp>
    </p:spTree>
    <p:extLst>
      <p:ext uri="{BB962C8B-B14F-4D97-AF65-F5344CB8AC3E}">
        <p14:creationId xmlns:p14="http://schemas.microsoft.com/office/powerpoint/2010/main" val="59548188"/>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6/29/18</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956466987"/>
      </p:ext>
    </p:extLst>
  </p:cSld>
  <p:clrMapOvr>
    <a:overrideClrMapping bg1="lt1" tx1="dk1" bg2="lt2" tx2="dk2" accent1="accent1" accent2="accent2" accent3="accent3" accent4="accent4" accent5="accent5" accent6="accent6" hlink="hlink" folHlink="folHlink"/>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6/29/18</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041047578"/>
      </p:ext>
    </p:extLst>
  </p:cSld>
  <p:clrMapOvr>
    <a:overrideClrMapping bg1="lt1" tx1="dk1" bg2="lt2" tx2="dk2" accent1="accent1" accent2="accent2" accent3="accent3" accent4="accent4" accent5="accent5" accent6="accent6" hlink="hlink" folHlink="folHlink"/>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6/29/18</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77459128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6/29/18</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497539033"/>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6/29/18</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344595767"/>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6/29/18</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30774320"/>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6/29/18</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6865466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6/29/18</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955635"/>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6/29/18</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282914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pic>
        <p:nvPicPr>
          <p:cNvPr id="5" name="Picture 4"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66332104"/>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6/29/18</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2058623853"/>
      </p:ext>
    </p:extLst>
  </p:cSld>
  <p:clrMapOvr>
    <a:overrideClrMapping bg1="dk1" tx1="lt1" bg2="dk2" tx2="lt2" accent1="accent1" accent2="accent2" accent3="accent3" accent4="accent4" accent5="accent5" accent6="accent6" hlink="hlink" folHlink="folHlink"/>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6/29/18</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262987500"/>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6/29/18</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88769312"/>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1175784"/>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7124249"/>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7265628"/>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76231"/>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1575383"/>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5011113"/>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1265468"/>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pic>
        <p:nvPicPr>
          <p:cNvPr id="4" name="Picture 3"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36326866"/>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4952016"/>
      </p:ext>
    </p:extLst>
  </p:cSld>
  <p:clrMapOvr>
    <a:masterClrMapping/>
  </p:clrMapOvr>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4853053"/>
      </p:ext>
    </p:extLst>
  </p:cSld>
  <p:clrMapOvr>
    <a:masterClrMapping/>
  </p:clrMapOvr>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292141"/>
      </p:ext>
    </p:extLst>
  </p:cSld>
  <p:clrMapOvr>
    <a:masterClrMapping/>
  </p:clrMapOvr>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273888"/>
      </p:ext>
    </p:extLst>
  </p:cSld>
  <p:clrMapOvr>
    <a:masterClrMapping/>
  </p:clrMapOvr>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9410633"/>
      </p:ext>
    </p:extLst>
  </p:cSld>
  <p:clrMapOvr>
    <a:masterClrMapping/>
  </p:clrMapOvr>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1844824"/>
            <a:ext cx="7772400" cy="1470025"/>
          </a:xfrm>
        </p:spPr>
        <p:txBody>
          <a:bodyPr anchor="ctr"/>
          <a:lstStyle/>
          <a:p>
            <a:r>
              <a:rPr lang="ko-KR" altLang="en-US" dirty="0"/>
              <a:t>마스터 제목 스타일 편집</a:t>
            </a:r>
          </a:p>
        </p:txBody>
      </p:sp>
      <p:sp>
        <p:nvSpPr>
          <p:cNvPr id="3" name="부제목 2"/>
          <p:cNvSpPr>
            <a:spLocks noGrp="1"/>
          </p:cNvSpPr>
          <p:nvPr>
            <p:ph type="subTitle" idx="1"/>
          </p:nvPr>
        </p:nvSpPr>
        <p:spPr>
          <a:xfrm>
            <a:off x="1371600" y="4149080"/>
            <a:ext cx="6400800" cy="1656184"/>
          </a:xfrm>
        </p:spPr>
        <p:txBody>
          <a:bodyPr/>
          <a:lstStyle>
            <a:lvl1pPr marL="0" indent="0" algn="ctr">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a:t>마스터 부제목 스타일 편집</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2018. 6. 29.</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269450811"/>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dirty="0"/>
              <a:t>마스터 제목 스타일 편집</a:t>
            </a:r>
          </a:p>
        </p:txBody>
      </p:sp>
      <p:sp>
        <p:nvSpPr>
          <p:cNvPr id="3" name="내용 개체 틀 2"/>
          <p:cNvSpPr>
            <a:spLocks noGrp="1"/>
          </p:cNvSpPr>
          <p:nvPr>
            <p:ph idx="1"/>
          </p:nvPr>
        </p:nvSpPr>
        <p:spPr>
          <a:xfrm>
            <a:off x="457200" y="1340768"/>
            <a:ext cx="8229600" cy="4968552"/>
          </a:xfrm>
        </p:spPr>
        <p:txBody>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2018. 6. 29.</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39307237"/>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a:t>마스터 제목 스타일 편집</a:t>
            </a:r>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a:t>마스터 텍스트 스타일을 편집합니다</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2018. 6. 29.</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118285041"/>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내용 개체 틀 2"/>
          <p:cNvSpPr>
            <a:spLocks noGrp="1"/>
          </p:cNvSpPr>
          <p:nvPr>
            <p:ph sz="half" idx="1"/>
          </p:nvPr>
        </p:nvSpPr>
        <p:spPr>
          <a:xfrm>
            <a:off x="457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648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날짜 개체 틀 4"/>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2018. 6. 29.</a:t>
            </a:fld>
            <a:endParaRPr lang="ko-KR" altLang="en-US">
              <a:solidFill>
                <a:prstClr val="black">
                  <a:tint val="75000"/>
                </a:prstClr>
              </a:solidFill>
              <a:latin typeface="Calibri"/>
              <a:ea typeface="나눔고딕"/>
            </a:endParaRPr>
          </a:p>
        </p:txBody>
      </p:sp>
      <p:sp>
        <p:nvSpPr>
          <p:cNvPr id="6" name="바닥글 개체 틀 5"/>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7" name="슬라이드 번호 개체 틀 6"/>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0" name="직선 연결선 9"/>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914290364"/>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lvl1pPr>
              <a:defRPr/>
            </a:lvl1pPr>
          </a:lstStyle>
          <a:p>
            <a:r>
              <a:rPr lang="ko-KR" altLang="en-US"/>
              <a:t>마스터 제목 스타일 편집</a:t>
            </a:r>
          </a:p>
        </p:txBody>
      </p:sp>
      <p:sp>
        <p:nvSpPr>
          <p:cNvPr id="3" name="텍스트 개체 틀 2"/>
          <p:cNvSpPr>
            <a:spLocks noGrp="1"/>
          </p:cNvSpPr>
          <p:nvPr>
            <p:ph type="body" idx="1"/>
          </p:nvPr>
        </p:nvSpPr>
        <p:spPr>
          <a:xfrm>
            <a:off x="457200" y="1340768"/>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dirty="0"/>
              <a:t>마스터 텍스트 스타일을 편집합니다</a:t>
            </a:r>
          </a:p>
        </p:txBody>
      </p:sp>
      <p:sp>
        <p:nvSpPr>
          <p:cNvPr id="4" name="내용 개체 틀 3"/>
          <p:cNvSpPr>
            <a:spLocks noGrp="1"/>
          </p:cNvSpPr>
          <p:nvPr>
            <p:ph sz="half" idx="2"/>
          </p:nvPr>
        </p:nvSpPr>
        <p:spPr>
          <a:xfrm>
            <a:off x="457200" y="1988840"/>
            <a:ext cx="4040188"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4645025" y="1340768"/>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6" name="내용 개체 틀 5"/>
          <p:cNvSpPr>
            <a:spLocks noGrp="1"/>
          </p:cNvSpPr>
          <p:nvPr>
            <p:ph sz="quarter" idx="4"/>
          </p:nvPr>
        </p:nvSpPr>
        <p:spPr>
          <a:xfrm>
            <a:off x="4645025" y="1988840"/>
            <a:ext cx="4041775"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날짜 개체 틀 6"/>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2018. 6. 29.</a:t>
            </a:fld>
            <a:endParaRPr lang="ko-KR" altLang="en-US">
              <a:solidFill>
                <a:prstClr val="black">
                  <a:tint val="75000"/>
                </a:prstClr>
              </a:solidFill>
              <a:latin typeface="Calibri"/>
              <a:ea typeface="나눔고딕"/>
            </a:endParaRPr>
          </a:p>
        </p:txBody>
      </p:sp>
      <p:sp>
        <p:nvSpPr>
          <p:cNvPr id="8" name="바닥글 개체 틀 7"/>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9" name="슬라이드 번호 개체 틀 8"/>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2" name="직선 연결선 11"/>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288575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19171892"/>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날짜 개체 틀 2"/>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2018. 6. 29.</a:t>
            </a:fld>
            <a:endParaRPr lang="ko-KR" altLang="en-US">
              <a:solidFill>
                <a:prstClr val="black">
                  <a:tint val="75000"/>
                </a:prstClr>
              </a:solidFill>
              <a:latin typeface="Calibri"/>
              <a:ea typeface="나눔고딕"/>
            </a:endParaRPr>
          </a:p>
        </p:txBody>
      </p:sp>
      <p:sp>
        <p:nvSpPr>
          <p:cNvPr id="4" name="바닥글 개체 틀 3"/>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5" name="슬라이드 번호 개체 틀 4"/>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43871302"/>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2018. 6. 29.</a:t>
            </a:fld>
            <a:endParaRPr lang="ko-KR" altLang="en-US">
              <a:solidFill>
                <a:prstClr val="black">
                  <a:tint val="75000"/>
                </a:prstClr>
              </a:solidFill>
              <a:latin typeface="Calibri"/>
              <a:ea typeface="나눔고딕"/>
            </a:endParaRPr>
          </a:p>
        </p:txBody>
      </p:sp>
      <p:sp>
        <p:nvSpPr>
          <p:cNvPr id="3" name="바닥글 개체 틀 2"/>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4" name="슬라이드 번호 개체 틀 3"/>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3560198658"/>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9479520"/>
      </p:ext>
    </p:extLst>
  </p:cSld>
  <p:clrMapOvr>
    <a:masterClrMapping/>
  </p:clrMapOvr>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0556325"/>
      </p:ext>
    </p:extLst>
  </p:cSld>
  <p:clrMapOvr>
    <a:masterClrMapping/>
  </p:clrMapOvr>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0379847"/>
      </p:ext>
    </p:extLst>
  </p:cSld>
  <p:clrMapOvr>
    <a:masterClrMapping/>
  </p:clrMapOvr>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9572035"/>
      </p:ext>
    </p:extLst>
  </p:cSld>
  <p:clrMapOvr>
    <a:masterClrMapping/>
  </p:clrMapOvr>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8566681"/>
      </p:ext>
    </p:extLst>
  </p:cSld>
  <p:clrMapOvr>
    <a:masterClrMapping/>
  </p:clrMapOvr>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8079462"/>
      </p:ext>
    </p:extLst>
  </p:cSld>
  <p:clrMapOvr>
    <a:masterClrMapping/>
  </p:clrMapOvr>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5569968"/>
      </p:ext>
    </p:extLst>
  </p:cSld>
  <p:clrMapOvr>
    <a:masterClrMapping/>
  </p:clrMapOvr>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9015984"/>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2755826"/>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7952"/>
      </p:ext>
    </p:extLst>
  </p:cSld>
  <p:clrMapOvr>
    <a:masterClrMapping/>
  </p:clrMapOvr>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5945983"/>
      </p:ext>
    </p:extLst>
  </p:cSld>
  <p:clrMapOvr>
    <a:masterClrMapping/>
  </p:clrMapOvr>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2225097"/>
      </p:ext>
    </p:extLst>
  </p:cSld>
  <p:clrMapOvr>
    <a:masterClrMapping/>
  </p:clrMapOvr>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7436890"/>
      </p:ext>
    </p:extLst>
  </p:cSld>
  <p:clrMapOvr>
    <a:masterClrMapping/>
  </p:clrMapOvr>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83556414"/>
      </p:ext>
    </p:extLst>
  </p:cSld>
  <p:clrMapOvr>
    <a:masterClrMapping/>
  </p:clrMapOvr>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86107123"/>
      </p:ext>
    </p:extLst>
  </p:cSld>
  <p:clrMapOvr>
    <a:masterClrMapping/>
  </p:clrMapOvr>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52507294"/>
      </p:ext>
    </p:extLst>
  </p:cSld>
  <p:clrMapOvr>
    <a:masterClrMapping/>
  </p:clrMapOvr>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367535"/>
      </p:ext>
    </p:extLst>
  </p:cSld>
  <p:clrMapOvr>
    <a:masterClrMapping/>
  </p:clrMapOvr>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16490346"/>
      </p:ext>
    </p:extLst>
  </p:cSld>
  <p:clrMapOvr>
    <a:masterClrMapping/>
  </p:clrMapOvr>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00718922"/>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5857697"/>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30442448"/>
      </p:ext>
    </p:extLst>
  </p:cSld>
  <p:clrMapOvr>
    <a:masterClrMapping/>
  </p:clrMapOvr>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63044831"/>
      </p:ext>
    </p:extLst>
  </p:cSld>
  <p:clrMapOvr>
    <a:masterClrMapping/>
  </p:clrMapOvr>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8966302"/>
      </p:ext>
    </p:extLst>
  </p:cSld>
  <p:clrMapOvr>
    <a:masterClrMapping/>
  </p:clrMapOvr>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630169"/>
      </p:ext>
    </p:extLst>
  </p:cSld>
  <p:clrMapOvr>
    <a:masterClrMapping/>
  </p:clrMapOvr>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46882950"/>
      </p:ext>
    </p:extLst>
  </p:cSld>
  <p:clrMapOvr>
    <a:masterClrMapping/>
  </p:clrMapOvr>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3237204"/>
      </p:ext>
    </p:extLst>
  </p:cSld>
  <p:clrMapOvr>
    <a:masterClrMapping/>
  </p:clrMapOvr>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32633694"/>
      </p:ext>
    </p:extLst>
  </p:cSld>
  <p:clrMapOvr>
    <a:masterClrMapping/>
  </p:clrMapOvr>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42481294"/>
      </p:ext>
    </p:extLst>
  </p:cSld>
  <p:clrMapOvr>
    <a:masterClrMapping/>
  </p:clrMapOvr>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7182229"/>
      </p:ext>
    </p:extLst>
  </p:cSld>
  <p:clrMapOvr>
    <a:masterClrMapping/>
  </p:clrMapOvr>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30130002"/>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73851008"/>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2021375"/>
      </p:ext>
    </p:extLst>
  </p:cSld>
  <p:clrMapOvr>
    <a:masterClrMapping/>
  </p:clrMapOvr>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63526165"/>
      </p:ext>
    </p:extLst>
  </p:cSld>
  <p:clrMapOvr>
    <a:masterClrMapping/>
  </p:clrMapOvr>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73560320"/>
      </p:ext>
    </p:extLst>
  </p:cSld>
  <p:clrMapOvr>
    <a:masterClrMapping/>
  </p:clrMapOvr>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0861716"/>
      </p:ext>
    </p:extLst>
  </p:cSld>
  <p:clrMapOvr>
    <a:masterClrMapping/>
  </p:clrMapOvr>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81762687"/>
      </p:ext>
    </p:extLst>
  </p:cSld>
  <p:clrMapOvr>
    <a:masterClrMapping/>
  </p:clrMapOvr>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869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7515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12952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52414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1336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4742916"/>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326171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55898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85745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015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8012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511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0070996"/>
      </p:ext>
    </p:extLst>
  </p:cSld>
  <p:clrMapOvr>
    <a:masterClrMapping/>
  </p:clrMapOvr>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13963725"/>
      </p:ext>
    </p:extLst>
  </p:cSld>
  <p:clrMapOvr>
    <a:masterClrMapping/>
  </p:clrMapOvr>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3795305"/>
      </p:ext>
    </p:extLst>
  </p:cSld>
  <p:clrMapOvr>
    <a:masterClrMapping/>
  </p:clrMapOvr>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26716793"/>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6561647"/>
      </p:ext>
    </p:extLst>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23507689"/>
      </p:ext>
    </p:extLst>
  </p:cSld>
  <p:clrMapOvr>
    <a:masterClrMapping/>
  </p:clrMapOvr>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5121779"/>
      </p:ext>
    </p:extLst>
  </p:cSld>
  <p:clrMapOvr>
    <a:masterClrMapping/>
  </p:clrMapOvr>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5865755"/>
      </p:ext>
    </p:extLst>
  </p:cSld>
  <p:clrMapOvr>
    <a:masterClrMapping/>
  </p:clrMapOvr>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0753916"/>
      </p:ext>
    </p:extLst>
  </p:cSld>
  <p:clrMapOvr>
    <a:masterClrMapping/>
  </p:clrMapOvr>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1838455"/>
      </p:ext>
    </p:extLst>
  </p:cSld>
  <p:clrMapOvr>
    <a:masterClrMapping/>
  </p:clrMapOvr>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2161810"/>
      </p:ext>
    </p:extLst>
  </p:cSld>
  <p:clrMapOvr>
    <a:masterClrMapping/>
  </p:clrMapOvr>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84323238"/>
      </p:ext>
    </p:extLst>
  </p:cSld>
  <p:clrMapOvr>
    <a:masterClrMapping/>
  </p:clrMapOvr>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306580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078901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07888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8418393"/>
      </p:ext>
    </p:extLst>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49952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293305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70268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57177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44890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09645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939708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076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0E240D94-E5C6-2B45-92EB-F7FCCB9B6116}" type="slidenum">
              <a:rPr lang="en-US" altLang="en-US"/>
              <a:pPr>
                <a:defRPr/>
              </a:pPr>
              <a:t>‹#›</a:t>
            </a:fld>
            <a:endParaRPr lang="en-US" altLang="en-US"/>
          </a:p>
        </p:txBody>
      </p:sp>
    </p:spTree>
    <p:extLst>
      <p:ext uri="{BB962C8B-B14F-4D97-AF65-F5344CB8AC3E}">
        <p14:creationId xmlns:p14="http://schemas.microsoft.com/office/powerpoint/2010/main" val="1439261544"/>
      </p:ext>
    </p:extLst>
  </p:cSld>
  <p:clrMapOvr>
    <a:masterClrMapping/>
  </p:clrMapOvr>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7B2952-2F74-D544-92BC-FBFBE9A340CC}" type="slidenum">
              <a:rPr lang="en-US" altLang="en-US"/>
              <a:pPr>
                <a:defRPr/>
              </a:pPr>
              <a:t>‹#›</a:t>
            </a:fld>
            <a:endParaRPr lang="en-US" altLang="en-US"/>
          </a:p>
        </p:txBody>
      </p:sp>
    </p:spTree>
    <p:extLst>
      <p:ext uri="{BB962C8B-B14F-4D97-AF65-F5344CB8AC3E}">
        <p14:creationId xmlns:p14="http://schemas.microsoft.com/office/powerpoint/2010/main" val="1244734131"/>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0556249"/>
      </p:ext>
    </p:extLst>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F9F7682-838C-D145-8DB5-B49C18A130F8}" type="slidenum">
              <a:rPr lang="en-US" altLang="en-US"/>
              <a:pPr>
                <a:defRPr/>
              </a:pPr>
              <a:t>‹#›</a:t>
            </a:fld>
            <a:endParaRPr lang="en-US" altLang="en-US"/>
          </a:p>
        </p:txBody>
      </p:sp>
    </p:spTree>
    <p:extLst>
      <p:ext uri="{BB962C8B-B14F-4D97-AF65-F5344CB8AC3E}">
        <p14:creationId xmlns:p14="http://schemas.microsoft.com/office/powerpoint/2010/main" val="3758153688"/>
      </p:ext>
    </p:extLst>
  </p:cSld>
  <p:clrMapOvr>
    <a:masterClrMapping/>
  </p:clrMapOvr>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E01938C-1825-4C47-ADAA-667501E8BB2D}" type="slidenum">
              <a:rPr lang="en-US" altLang="en-US"/>
              <a:pPr>
                <a:defRPr/>
              </a:pPr>
              <a:t>‹#›</a:t>
            </a:fld>
            <a:endParaRPr lang="en-US" altLang="en-US"/>
          </a:p>
        </p:txBody>
      </p:sp>
    </p:spTree>
    <p:extLst>
      <p:ext uri="{BB962C8B-B14F-4D97-AF65-F5344CB8AC3E}">
        <p14:creationId xmlns:p14="http://schemas.microsoft.com/office/powerpoint/2010/main" val="3906725712"/>
      </p:ext>
    </p:extLst>
  </p:cSld>
  <p:clrMapOvr>
    <a:masterClrMapping/>
  </p:clrMapOvr>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2E44CBD-17AA-1C44-8BA0-F0313DF1E03A}" type="slidenum">
              <a:rPr lang="en-US" altLang="en-US"/>
              <a:pPr>
                <a:defRPr/>
              </a:pPr>
              <a:t>‹#›</a:t>
            </a:fld>
            <a:endParaRPr lang="en-US" altLang="en-US"/>
          </a:p>
        </p:txBody>
      </p:sp>
    </p:spTree>
    <p:extLst>
      <p:ext uri="{BB962C8B-B14F-4D97-AF65-F5344CB8AC3E}">
        <p14:creationId xmlns:p14="http://schemas.microsoft.com/office/powerpoint/2010/main" val="4069638184"/>
      </p:ext>
    </p:extLst>
  </p:cSld>
  <p:clrMapOvr>
    <a:masterClrMapping/>
  </p:clrMapOvr>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14E6E70-902E-8E4C-B56A-EB171DB5C34A}" type="slidenum">
              <a:rPr lang="en-US" altLang="en-US"/>
              <a:pPr>
                <a:defRPr/>
              </a:pPr>
              <a:t>‹#›</a:t>
            </a:fld>
            <a:endParaRPr lang="en-US" altLang="en-US"/>
          </a:p>
        </p:txBody>
      </p:sp>
    </p:spTree>
    <p:extLst>
      <p:ext uri="{BB962C8B-B14F-4D97-AF65-F5344CB8AC3E}">
        <p14:creationId xmlns:p14="http://schemas.microsoft.com/office/powerpoint/2010/main" val="4280595539"/>
      </p:ext>
    </p:extLst>
  </p:cSld>
  <p:clrMapOvr>
    <a:masterClrMapping/>
  </p:clrMapOvr>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1920B83-E5C7-4748-945F-F9585594732C}" type="slidenum">
              <a:rPr lang="en-US" altLang="en-US"/>
              <a:pPr>
                <a:defRPr/>
              </a:pPr>
              <a:t>‹#›</a:t>
            </a:fld>
            <a:endParaRPr lang="en-US" altLang="en-US"/>
          </a:p>
        </p:txBody>
      </p:sp>
    </p:spTree>
    <p:extLst>
      <p:ext uri="{BB962C8B-B14F-4D97-AF65-F5344CB8AC3E}">
        <p14:creationId xmlns:p14="http://schemas.microsoft.com/office/powerpoint/2010/main" val="2174433047"/>
      </p:ext>
    </p:extLst>
  </p:cSld>
  <p:clrMapOvr>
    <a:masterClrMapping/>
  </p:clrMapOvr>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84C42A7-D582-E24E-B2AD-361121256527}" type="slidenum">
              <a:rPr lang="en-US" altLang="en-US"/>
              <a:pPr>
                <a:defRPr/>
              </a:pPr>
              <a:t>‹#›</a:t>
            </a:fld>
            <a:endParaRPr lang="en-US" altLang="en-US"/>
          </a:p>
        </p:txBody>
      </p:sp>
    </p:spTree>
    <p:extLst>
      <p:ext uri="{BB962C8B-B14F-4D97-AF65-F5344CB8AC3E}">
        <p14:creationId xmlns:p14="http://schemas.microsoft.com/office/powerpoint/2010/main" val="895594660"/>
      </p:ext>
    </p:extLst>
  </p:cSld>
  <p:clrMapOvr>
    <a:masterClrMapping/>
  </p:clrMapOvr>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45B44AF-607F-D14C-BF32-685CA37DFF41}" type="slidenum">
              <a:rPr lang="en-US" altLang="en-US"/>
              <a:pPr>
                <a:defRPr/>
              </a:pPr>
              <a:t>‹#›</a:t>
            </a:fld>
            <a:endParaRPr lang="en-US" altLang="en-US"/>
          </a:p>
        </p:txBody>
      </p:sp>
    </p:spTree>
    <p:extLst>
      <p:ext uri="{BB962C8B-B14F-4D97-AF65-F5344CB8AC3E}">
        <p14:creationId xmlns:p14="http://schemas.microsoft.com/office/powerpoint/2010/main" val="3598801899"/>
      </p:ext>
    </p:extLst>
  </p:cSld>
  <p:clrMapOvr>
    <a:masterClrMapping/>
  </p:clrMapOvr>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DCDFAA6-D8FF-694C-834A-ACCCD8522248}" type="slidenum">
              <a:rPr lang="en-US" altLang="en-US"/>
              <a:pPr>
                <a:defRPr/>
              </a:pPr>
              <a:t>‹#›</a:t>
            </a:fld>
            <a:endParaRPr lang="en-US" altLang="en-US"/>
          </a:p>
        </p:txBody>
      </p:sp>
    </p:spTree>
    <p:extLst>
      <p:ext uri="{BB962C8B-B14F-4D97-AF65-F5344CB8AC3E}">
        <p14:creationId xmlns:p14="http://schemas.microsoft.com/office/powerpoint/2010/main" val="1823007646"/>
      </p:ext>
    </p:extLst>
  </p:cSld>
  <p:clrMapOvr>
    <a:masterClrMapping/>
  </p:clrMapOvr>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923AAA-1C55-7E45-B953-D9BFED328DD6}" type="slidenum">
              <a:rPr lang="en-US" altLang="en-US"/>
              <a:pPr>
                <a:defRPr/>
              </a:pPr>
              <a:t>‹#›</a:t>
            </a:fld>
            <a:endParaRPr lang="en-US" altLang="en-US"/>
          </a:p>
        </p:txBody>
      </p:sp>
    </p:spTree>
    <p:extLst>
      <p:ext uri="{BB962C8B-B14F-4D97-AF65-F5344CB8AC3E}">
        <p14:creationId xmlns:p14="http://schemas.microsoft.com/office/powerpoint/2010/main" val="2692791579"/>
      </p:ext>
    </p:extLst>
  </p:cSld>
  <p:clrMapOvr>
    <a:masterClrMapping/>
  </p:clrMapOvr>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6/29/18</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6940971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4934606"/>
      </p:ext>
    </p:extLst>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6/29/18</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50198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6/29/18</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485014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6/29/18</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104253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6/29/18</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2803178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6/29/18</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97954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6/29/18</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0494547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6/29/18</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249070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6/29/18</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6683859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8.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6/29/18</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35443808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6/29/18</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536627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7983501"/>
      </p:ext>
    </p:extLst>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6/29/18</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86644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C668BF9C-93BB-B548-912F-BE2A1331A62B}" type="slidenum">
              <a:rPr lang="en-US" altLang="en-US"/>
              <a:pPr>
                <a:defRPr/>
              </a:pPr>
              <a:t>‹#›</a:t>
            </a:fld>
            <a:endParaRPr lang="en-US" altLang="en-US"/>
          </a:p>
        </p:txBody>
      </p:sp>
    </p:spTree>
    <p:extLst>
      <p:ext uri="{BB962C8B-B14F-4D97-AF65-F5344CB8AC3E}">
        <p14:creationId xmlns:p14="http://schemas.microsoft.com/office/powerpoint/2010/main" val="31592919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60F4C6C-A4AD-634C-B2AA-5823E85646AB}" type="slidenum">
              <a:rPr lang="en-US" altLang="en-US"/>
              <a:pPr>
                <a:defRPr/>
              </a:pPr>
              <a:t>‹#›</a:t>
            </a:fld>
            <a:endParaRPr lang="en-US" altLang="en-US"/>
          </a:p>
        </p:txBody>
      </p:sp>
    </p:spTree>
    <p:extLst>
      <p:ext uri="{BB962C8B-B14F-4D97-AF65-F5344CB8AC3E}">
        <p14:creationId xmlns:p14="http://schemas.microsoft.com/office/powerpoint/2010/main" val="2064879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E9D27D4-CF21-B743-868C-38D13B2F42B4}" type="slidenum">
              <a:rPr lang="en-US" altLang="en-US"/>
              <a:pPr>
                <a:defRPr/>
              </a:pPr>
              <a:t>‹#›</a:t>
            </a:fld>
            <a:endParaRPr lang="en-US" altLang="en-US"/>
          </a:p>
        </p:txBody>
      </p:sp>
    </p:spTree>
    <p:extLst>
      <p:ext uri="{BB962C8B-B14F-4D97-AF65-F5344CB8AC3E}">
        <p14:creationId xmlns:p14="http://schemas.microsoft.com/office/powerpoint/2010/main" val="2367538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8F35F6C-2FE9-E643-BA9E-744EBFA979FE}" type="slidenum">
              <a:rPr lang="en-US" altLang="en-US"/>
              <a:pPr>
                <a:defRPr/>
              </a:pPr>
              <a:t>‹#›</a:t>
            </a:fld>
            <a:endParaRPr lang="en-US" altLang="en-US"/>
          </a:p>
        </p:txBody>
      </p:sp>
    </p:spTree>
    <p:extLst>
      <p:ext uri="{BB962C8B-B14F-4D97-AF65-F5344CB8AC3E}">
        <p14:creationId xmlns:p14="http://schemas.microsoft.com/office/powerpoint/2010/main" val="33246108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36820D8-511C-334B-9255-32401B223793}" type="slidenum">
              <a:rPr lang="en-US" altLang="en-US"/>
              <a:pPr>
                <a:defRPr/>
              </a:pPr>
              <a:t>‹#›</a:t>
            </a:fld>
            <a:endParaRPr lang="en-US" altLang="en-US"/>
          </a:p>
        </p:txBody>
      </p:sp>
    </p:spTree>
    <p:extLst>
      <p:ext uri="{BB962C8B-B14F-4D97-AF65-F5344CB8AC3E}">
        <p14:creationId xmlns:p14="http://schemas.microsoft.com/office/powerpoint/2010/main" val="18274512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42E3693-D302-D64D-8335-04DBBDCAC3E8}" type="slidenum">
              <a:rPr lang="en-US" altLang="en-US"/>
              <a:pPr>
                <a:defRPr/>
              </a:pPr>
              <a:t>‹#›</a:t>
            </a:fld>
            <a:endParaRPr lang="en-US" altLang="en-US"/>
          </a:p>
        </p:txBody>
      </p:sp>
    </p:spTree>
    <p:extLst>
      <p:ext uri="{BB962C8B-B14F-4D97-AF65-F5344CB8AC3E}">
        <p14:creationId xmlns:p14="http://schemas.microsoft.com/office/powerpoint/2010/main" val="36584765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0C3B91E-9495-5D4C-A473-89DD744F318C}" type="slidenum">
              <a:rPr lang="en-US" altLang="en-US"/>
              <a:pPr>
                <a:defRPr/>
              </a:pPr>
              <a:t>‹#›</a:t>
            </a:fld>
            <a:endParaRPr lang="en-US" altLang="en-US"/>
          </a:p>
        </p:txBody>
      </p:sp>
    </p:spTree>
    <p:extLst>
      <p:ext uri="{BB962C8B-B14F-4D97-AF65-F5344CB8AC3E}">
        <p14:creationId xmlns:p14="http://schemas.microsoft.com/office/powerpoint/2010/main" val="17564904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E317DB17-6DD3-1D47-9DC7-29C718BD885A}" type="slidenum">
              <a:rPr lang="en-US" altLang="en-US"/>
              <a:pPr>
                <a:defRPr/>
              </a:pPr>
              <a:t>‹#›</a:t>
            </a:fld>
            <a:endParaRPr lang="en-US" altLang="en-US"/>
          </a:p>
        </p:txBody>
      </p:sp>
    </p:spTree>
    <p:extLst>
      <p:ext uri="{BB962C8B-B14F-4D97-AF65-F5344CB8AC3E}">
        <p14:creationId xmlns:p14="http://schemas.microsoft.com/office/powerpoint/2010/main" val="33704642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8B564A7-2749-BD47-ACBB-5E9A7893C5B7}" type="slidenum">
              <a:rPr lang="en-US" altLang="en-US"/>
              <a:pPr>
                <a:defRPr/>
              </a:pPr>
              <a:t>‹#›</a:t>
            </a:fld>
            <a:endParaRPr lang="en-US" altLang="en-US"/>
          </a:p>
        </p:txBody>
      </p:sp>
    </p:spTree>
    <p:extLst>
      <p:ext uri="{BB962C8B-B14F-4D97-AF65-F5344CB8AC3E}">
        <p14:creationId xmlns:p14="http://schemas.microsoft.com/office/powerpoint/2010/main" val="15538328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9333776"/>
      </p:ext>
    </p:extLst>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53FA10DE-9244-444C-BB66-013E28A2DDD9}" type="slidenum">
              <a:rPr lang="en-US" altLang="en-US"/>
              <a:pPr>
                <a:defRPr/>
              </a:pPr>
              <a:t>‹#›</a:t>
            </a:fld>
            <a:endParaRPr lang="en-US" altLang="en-US"/>
          </a:p>
        </p:txBody>
      </p:sp>
    </p:spTree>
    <p:extLst>
      <p:ext uri="{BB962C8B-B14F-4D97-AF65-F5344CB8AC3E}">
        <p14:creationId xmlns:p14="http://schemas.microsoft.com/office/powerpoint/2010/main" val="1064697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E2563C0-B5B3-BE4C-AFD7-D5025596D7E3}" type="slidenum">
              <a:rPr lang="en-US" altLang="en-US"/>
              <a:pPr>
                <a:defRPr/>
              </a:pPr>
              <a:t>‹#›</a:t>
            </a:fld>
            <a:endParaRPr lang="en-US" altLang="en-US"/>
          </a:p>
        </p:txBody>
      </p:sp>
    </p:spTree>
    <p:extLst>
      <p:ext uri="{BB962C8B-B14F-4D97-AF65-F5344CB8AC3E}">
        <p14:creationId xmlns:p14="http://schemas.microsoft.com/office/powerpoint/2010/main" val="3950607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2858821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12474162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15245025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1673744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4094090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2375012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29608593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19668169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2799048"/>
      </p:ext>
    </p:extLst>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2146915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2272325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2139914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9270323"/>
      </p:ext>
    </p:extLst>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8098509"/>
      </p:ext>
    </p:extLst>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1487723"/>
      </p:ext>
    </p:extLst>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685800" y="1524000"/>
            <a:ext cx="7924800" cy="1752600"/>
          </a:xfrm>
        </p:spPr>
        <p:txBody>
          <a:bodyPr/>
          <a:lstStyle>
            <a:lvl1pPr algn="ctr">
              <a:defRPr sz="4800"/>
            </a:lvl1pPr>
          </a:lstStyle>
          <a:p>
            <a:r>
              <a:rPr lang="en-US" altLang="en-US" dirty="0"/>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85159992"/>
      </p:ext>
    </p:extLst>
  </p:cSld>
  <p:clrMapOvr>
    <a:masterClrMapping/>
  </p:clrMapOvr>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marL="669925" indent="-325438">
              <a:buFont typeface="Wingdings" charset="2"/>
              <a:buChar char="q"/>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cxnSp>
        <p:nvCxnSpPr>
          <p:cNvPr id="6" name="Straight Connector 5"/>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7884214"/>
      </p:ext>
    </p:extLst>
  </p:cSld>
  <p:clrMapOvr>
    <a:masterClrMapping/>
  </p:clrMapOvr>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490275371"/>
      </p:ext>
    </p:extLst>
  </p:cSld>
  <p:clrMapOvr>
    <a:masterClrMapping/>
  </p:clrMapOvr>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79.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350">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sz="1350">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sz="900"/>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cxnSp>
        <p:nvCxnSpPr>
          <p:cNvPr id="7" name="Straight Connector 6"/>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9941544"/>
      </p:ext>
    </p:extLst>
  </p:cSld>
  <p:clrMapOvr>
    <a:masterClrMapping/>
  </p:clrMapOvr>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idx="1"/>
          </p:nvPr>
        </p:nvSpPr>
        <p:spPr/>
        <p:txBody>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81.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lstStyle>
            <a:lvl1pPr algn="l">
              <a:defRPr sz="3000" b="1" cap="all"/>
            </a:lvl1pPr>
          </a:lstStyle>
          <a:p>
            <a:r>
              <a:rPr lang="en-US" altLang="zh-TW"/>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82.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83.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Text Placeholder 4"/>
          <p:cNvSpPr>
            <a:spLocks noGrp="1"/>
          </p:cNvSpPr>
          <p:nvPr>
            <p:ph type="body" sz="quarter" idx="3"/>
          </p:nvPr>
        </p:nvSpPr>
        <p:spPr>
          <a:xfrm>
            <a:off x="4645035"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6" name="Content Placeholder 5"/>
          <p:cNvSpPr>
            <a:spLocks noGrp="1"/>
          </p:cNvSpPr>
          <p:nvPr>
            <p:ph sz="quarter" idx="4"/>
          </p:nvPr>
        </p:nvSpPr>
        <p:spPr>
          <a:xfrm>
            <a:off x="4645035"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84.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8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86.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a:t>Click to edit Master title style</a:t>
            </a:r>
            <a:endParaRPr lang="en-US"/>
          </a:p>
        </p:txBody>
      </p:sp>
      <p:sp>
        <p:nvSpPr>
          <p:cNvPr id="3" name="Content Placeholder 2"/>
          <p:cNvSpPr>
            <a:spLocks noGrp="1"/>
          </p:cNvSpPr>
          <p:nvPr>
            <p:ph idx="1"/>
          </p:nvPr>
        </p:nvSpPr>
        <p:spPr>
          <a:xfrm>
            <a:off x="3575050" y="273070"/>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87.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88.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89.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513969514"/>
      </p:ext>
    </p:extLst>
  </p:cSld>
  <p:clrMapOvr>
    <a:masterClrMapping/>
  </p:clrMapOvr>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8AD672FA-6339-CE41-9F07-09C3D4EAFFEB}"/>
              </a:ext>
            </a:extLst>
          </p:cNvPr>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8A9478E9-6D3F-3141-A5A1-C884727CF6F8}"/>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7CA3EB0D-EA22-834D-9D29-4A066205305E}"/>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F2025DFA-C983-F343-95CF-857FE2DECA67}"/>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3485F640-0DE9-0C43-B145-E80A4A815CB6}"/>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A863ED2B-36DB-A641-AB6F-11943435264D}"/>
              </a:ext>
            </a:extLst>
          </p:cNvPr>
          <p:cNvSpPr>
            <a:spLocks noGrp="1" noChangeArrowheads="1"/>
          </p:cNvSpPr>
          <p:nvPr>
            <p:ph type="sldNum" sz="quarter" idx="12"/>
          </p:nvPr>
        </p:nvSpPr>
        <p:spPr/>
        <p:txBody>
          <a:bodyPr/>
          <a:lstStyle>
            <a:lvl1pPr>
              <a:defRPr sz="1200"/>
            </a:lvl1pPr>
          </a:lstStyle>
          <a:p>
            <a:pPr>
              <a:defRPr/>
            </a:pPr>
            <a:fld id="{1DD8A012-9FFD-AF43-993B-1B5111DE884D}" type="slidenum">
              <a:rPr lang="en-US" altLang="en-US"/>
              <a:pPr>
                <a:defRPr/>
              </a:pPr>
              <a:t>‹#›</a:t>
            </a:fld>
            <a:endParaRPr lang="en-US" altLang="en-US"/>
          </a:p>
        </p:txBody>
      </p:sp>
    </p:spTree>
    <p:extLst>
      <p:ext uri="{BB962C8B-B14F-4D97-AF65-F5344CB8AC3E}">
        <p14:creationId xmlns:p14="http://schemas.microsoft.com/office/powerpoint/2010/main" val="3184816924"/>
      </p:ext>
    </p:extLst>
  </p:cSld>
  <p:clrMapOvr>
    <a:masterClrMapping/>
  </p:clrMapOvr>
  <p:transition/>
</p:sldLayout>
</file>

<file path=ppt/slideLayouts/slideLayout4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487A28DB-EB70-C549-9CBF-EC5A384A4B5F}"/>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D7420B76-A099-C64B-9B67-800067521FE6}"/>
              </a:ext>
            </a:extLst>
          </p:cNvPr>
          <p:cNvSpPr>
            <a:spLocks noGrp="1" noChangeArrowheads="1"/>
          </p:cNvSpPr>
          <p:nvPr>
            <p:ph type="sldNum" sz="quarter" idx="11"/>
          </p:nvPr>
        </p:nvSpPr>
        <p:spPr>
          <a:ln/>
        </p:spPr>
        <p:txBody>
          <a:bodyPr/>
          <a:lstStyle>
            <a:lvl1pPr>
              <a:defRPr/>
            </a:lvl1pPr>
          </a:lstStyle>
          <a:p>
            <a:pPr>
              <a:defRPr/>
            </a:pPr>
            <a:fld id="{2F90E66B-D170-A84B-AD98-A0D06085EB20}" type="slidenum">
              <a:rPr lang="en-US" altLang="en-US"/>
              <a:pPr>
                <a:defRPr/>
              </a:pPr>
              <a:t>‹#›</a:t>
            </a:fld>
            <a:endParaRPr lang="en-US" altLang="en-US"/>
          </a:p>
        </p:txBody>
      </p:sp>
    </p:spTree>
    <p:extLst>
      <p:ext uri="{BB962C8B-B14F-4D97-AF65-F5344CB8AC3E}">
        <p14:creationId xmlns:p14="http://schemas.microsoft.com/office/powerpoint/2010/main" val="836280664"/>
      </p:ext>
    </p:extLst>
  </p:cSld>
  <p:clrMapOvr>
    <a:masterClrMapping/>
  </p:clrMapOvr>
  <p:transition/>
</p:sldLayout>
</file>

<file path=ppt/slideLayouts/slideLayout4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68F6DD82-5894-9443-AFB2-2DB6F31FE4F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B90B67BC-4A11-FE42-9669-EFCCA2F1F040}"/>
              </a:ext>
            </a:extLst>
          </p:cNvPr>
          <p:cNvSpPr>
            <a:spLocks noGrp="1" noChangeArrowheads="1"/>
          </p:cNvSpPr>
          <p:nvPr>
            <p:ph type="sldNum" sz="quarter" idx="11"/>
          </p:nvPr>
        </p:nvSpPr>
        <p:spPr>
          <a:ln/>
        </p:spPr>
        <p:txBody>
          <a:bodyPr/>
          <a:lstStyle>
            <a:lvl1pPr>
              <a:defRPr/>
            </a:lvl1pPr>
          </a:lstStyle>
          <a:p>
            <a:pPr>
              <a:defRPr/>
            </a:pPr>
            <a:fld id="{5ECD8E6A-C3E3-D64A-BDB1-C1623B5F98F3}" type="slidenum">
              <a:rPr lang="en-US" altLang="en-US"/>
              <a:pPr>
                <a:defRPr/>
              </a:pPr>
              <a:t>‹#›</a:t>
            </a:fld>
            <a:endParaRPr lang="en-US" altLang="en-US"/>
          </a:p>
        </p:txBody>
      </p:sp>
    </p:spTree>
    <p:extLst>
      <p:ext uri="{BB962C8B-B14F-4D97-AF65-F5344CB8AC3E}">
        <p14:creationId xmlns:p14="http://schemas.microsoft.com/office/powerpoint/2010/main" val="2237313103"/>
      </p:ext>
    </p:extLst>
  </p:cSld>
  <p:clrMapOvr>
    <a:masterClrMapping/>
  </p:clrMapOvr>
  <p:transition/>
</p:sldLayout>
</file>

<file path=ppt/slideLayouts/slideLayout4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0D1C58E8-B0C3-C044-8C95-923E64249185}"/>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2CFD7574-337C-D849-80E5-5F4A5D4D1A24}"/>
              </a:ext>
            </a:extLst>
          </p:cNvPr>
          <p:cNvSpPr>
            <a:spLocks noGrp="1" noChangeArrowheads="1"/>
          </p:cNvSpPr>
          <p:nvPr>
            <p:ph type="sldNum" sz="quarter" idx="11"/>
          </p:nvPr>
        </p:nvSpPr>
        <p:spPr>
          <a:ln/>
        </p:spPr>
        <p:txBody>
          <a:bodyPr/>
          <a:lstStyle>
            <a:lvl1pPr>
              <a:defRPr/>
            </a:lvl1pPr>
          </a:lstStyle>
          <a:p>
            <a:pPr>
              <a:defRPr/>
            </a:pPr>
            <a:fld id="{E85F5822-869C-614B-8FBD-5D7C2F57C28C}" type="slidenum">
              <a:rPr lang="en-US" altLang="en-US"/>
              <a:pPr>
                <a:defRPr/>
              </a:pPr>
              <a:t>‹#›</a:t>
            </a:fld>
            <a:endParaRPr lang="en-US" altLang="en-US"/>
          </a:p>
        </p:txBody>
      </p:sp>
    </p:spTree>
    <p:extLst>
      <p:ext uri="{BB962C8B-B14F-4D97-AF65-F5344CB8AC3E}">
        <p14:creationId xmlns:p14="http://schemas.microsoft.com/office/powerpoint/2010/main" val="3801143306"/>
      </p:ext>
    </p:extLst>
  </p:cSld>
  <p:clrMapOvr>
    <a:masterClrMapping/>
  </p:clrMapOvr>
  <p:transition/>
</p:sldLayout>
</file>

<file path=ppt/slideLayouts/slideLayout4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34AFD789-89FA-8642-8359-527022AA9ED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8B38C27A-4594-7142-8DD1-0B5D92B48620}"/>
              </a:ext>
            </a:extLst>
          </p:cNvPr>
          <p:cNvSpPr>
            <a:spLocks noGrp="1" noChangeArrowheads="1"/>
          </p:cNvSpPr>
          <p:nvPr>
            <p:ph type="sldNum" sz="quarter" idx="11"/>
          </p:nvPr>
        </p:nvSpPr>
        <p:spPr>
          <a:ln/>
        </p:spPr>
        <p:txBody>
          <a:bodyPr/>
          <a:lstStyle>
            <a:lvl1pPr>
              <a:defRPr/>
            </a:lvl1pPr>
          </a:lstStyle>
          <a:p>
            <a:pPr>
              <a:defRPr/>
            </a:pPr>
            <a:fld id="{503FE3E7-3301-EC4F-BAF4-DA08D63D48A2}" type="slidenum">
              <a:rPr lang="en-US" altLang="en-US"/>
              <a:pPr>
                <a:defRPr/>
              </a:pPr>
              <a:t>‹#›</a:t>
            </a:fld>
            <a:endParaRPr lang="en-US" altLang="en-US"/>
          </a:p>
        </p:txBody>
      </p:sp>
    </p:spTree>
    <p:extLst>
      <p:ext uri="{BB962C8B-B14F-4D97-AF65-F5344CB8AC3E}">
        <p14:creationId xmlns:p14="http://schemas.microsoft.com/office/powerpoint/2010/main" val="558672437"/>
      </p:ext>
    </p:extLst>
  </p:cSld>
  <p:clrMapOvr>
    <a:masterClrMapping/>
  </p:clrMapOvr>
  <p:transition/>
</p:sldLayout>
</file>

<file path=ppt/slideLayouts/slideLayout4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4179D247-6FE5-2446-843D-38D2BFBB796B}"/>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9D05C15A-9ECB-1649-A20E-D8040C8C8D09}"/>
              </a:ext>
            </a:extLst>
          </p:cNvPr>
          <p:cNvSpPr>
            <a:spLocks noGrp="1" noChangeArrowheads="1"/>
          </p:cNvSpPr>
          <p:nvPr>
            <p:ph type="sldNum" sz="quarter" idx="11"/>
          </p:nvPr>
        </p:nvSpPr>
        <p:spPr>
          <a:ln/>
        </p:spPr>
        <p:txBody>
          <a:bodyPr/>
          <a:lstStyle>
            <a:lvl1pPr>
              <a:defRPr/>
            </a:lvl1pPr>
          </a:lstStyle>
          <a:p>
            <a:pPr>
              <a:defRPr/>
            </a:pPr>
            <a:fld id="{9EEA160B-8660-A04F-9AB1-52C56219BFBB}" type="slidenum">
              <a:rPr lang="en-US" altLang="en-US"/>
              <a:pPr>
                <a:defRPr/>
              </a:pPr>
              <a:t>‹#›</a:t>
            </a:fld>
            <a:endParaRPr lang="en-US" altLang="en-US"/>
          </a:p>
        </p:txBody>
      </p:sp>
    </p:spTree>
    <p:extLst>
      <p:ext uri="{BB962C8B-B14F-4D97-AF65-F5344CB8AC3E}">
        <p14:creationId xmlns:p14="http://schemas.microsoft.com/office/powerpoint/2010/main" val="656213817"/>
      </p:ext>
    </p:extLst>
  </p:cSld>
  <p:clrMapOvr>
    <a:masterClrMapping/>
  </p:clrMapOvr>
  <p:transition/>
</p:sldLayout>
</file>

<file path=ppt/slideLayouts/slideLayout4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1B6342D5-357A-B242-98F7-B5A4AF27632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44C803E1-C885-104B-9026-B620951D1F62}"/>
              </a:ext>
            </a:extLst>
          </p:cNvPr>
          <p:cNvSpPr>
            <a:spLocks noGrp="1" noChangeArrowheads="1"/>
          </p:cNvSpPr>
          <p:nvPr>
            <p:ph type="sldNum" sz="quarter" idx="11"/>
          </p:nvPr>
        </p:nvSpPr>
        <p:spPr>
          <a:ln/>
        </p:spPr>
        <p:txBody>
          <a:bodyPr/>
          <a:lstStyle>
            <a:lvl1pPr>
              <a:defRPr/>
            </a:lvl1pPr>
          </a:lstStyle>
          <a:p>
            <a:pPr>
              <a:defRPr/>
            </a:pPr>
            <a:fld id="{1260C3CB-FFC5-2943-86BB-92490FEA3C87}" type="slidenum">
              <a:rPr lang="en-US" altLang="en-US"/>
              <a:pPr>
                <a:defRPr/>
              </a:pPr>
              <a:t>‹#›</a:t>
            </a:fld>
            <a:endParaRPr lang="en-US" altLang="en-US"/>
          </a:p>
        </p:txBody>
      </p:sp>
    </p:spTree>
    <p:extLst>
      <p:ext uri="{BB962C8B-B14F-4D97-AF65-F5344CB8AC3E}">
        <p14:creationId xmlns:p14="http://schemas.microsoft.com/office/powerpoint/2010/main" val="1438289756"/>
      </p:ext>
    </p:extLst>
  </p:cSld>
  <p:clrMapOvr>
    <a:masterClrMapping/>
  </p:clrMapOvr>
  <p:transition/>
</p:sldLayout>
</file>

<file path=ppt/slideLayouts/slideLayout4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CC452122-67F4-254F-90B7-EEFE7EA78B4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7F7320F4-1D75-6A47-971C-DF47D1A08DF5}"/>
              </a:ext>
            </a:extLst>
          </p:cNvPr>
          <p:cNvSpPr>
            <a:spLocks noGrp="1" noChangeArrowheads="1"/>
          </p:cNvSpPr>
          <p:nvPr>
            <p:ph type="sldNum" sz="quarter" idx="11"/>
          </p:nvPr>
        </p:nvSpPr>
        <p:spPr>
          <a:ln/>
        </p:spPr>
        <p:txBody>
          <a:bodyPr/>
          <a:lstStyle>
            <a:lvl1pPr>
              <a:defRPr/>
            </a:lvl1pPr>
          </a:lstStyle>
          <a:p>
            <a:pPr>
              <a:defRPr/>
            </a:pPr>
            <a:fld id="{2A60F1EE-C46E-A64A-BA91-3AC0D2DB9FD5}" type="slidenum">
              <a:rPr lang="en-US" altLang="en-US"/>
              <a:pPr>
                <a:defRPr/>
              </a:pPr>
              <a:t>‹#›</a:t>
            </a:fld>
            <a:endParaRPr lang="en-US" altLang="en-US"/>
          </a:p>
        </p:txBody>
      </p:sp>
    </p:spTree>
    <p:extLst>
      <p:ext uri="{BB962C8B-B14F-4D97-AF65-F5344CB8AC3E}">
        <p14:creationId xmlns:p14="http://schemas.microsoft.com/office/powerpoint/2010/main" val="3058437456"/>
      </p:ext>
    </p:extLst>
  </p:cSld>
  <p:clrMapOvr>
    <a:masterClrMapping/>
  </p:clrMapOvr>
  <p:transition/>
</p:sldLayout>
</file>

<file path=ppt/slideLayouts/slideLayout4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CFFCFE6C-36AF-E640-A2BC-E189297B94CB}"/>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4C43B765-AAD5-6F42-8D0C-1BD8EF5BD48D}"/>
              </a:ext>
            </a:extLst>
          </p:cNvPr>
          <p:cNvSpPr>
            <a:spLocks noGrp="1" noChangeArrowheads="1"/>
          </p:cNvSpPr>
          <p:nvPr>
            <p:ph type="sldNum" sz="quarter" idx="11"/>
          </p:nvPr>
        </p:nvSpPr>
        <p:spPr>
          <a:ln/>
        </p:spPr>
        <p:txBody>
          <a:bodyPr/>
          <a:lstStyle>
            <a:lvl1pPr>
              <a:defRPr/>
            </a:lvl1pPr>
          </a:lstStyle>
          <a:p>
            <a:pPr>
              <a:defRPr/>
            </a:pPr>
            <a:fld id="{93F00F3A-745D-F649-9D38-49583842D181}" type="slidenum">
              <a:rPr lang="en-US" altLang="en-US"/>
              <a:pPr>
                <a:defRPr/>
              </a:pPr>
              <a:t>‹#›</a:t>
            </a:fld>
            <a:endParaRPr lang="en-US" altLang="en-US"/>
          </a:p>
        </p:txBody>
      </p:sp>
    </p:spTree>
    <p:extLst>
      <p:ext uri="{BB962C8B-B14F-4D97-AF65-F5344CB8AC3E}">
        <p14:creationId xmlns:p14="http://schemas.microsoft.com/office/powerpoint/2010/main" val="1434207512"/>
      </p:ext>
    </p:extLst>
  </p:cSld>
  <p:clrMapOvr>
    <a:masterClrMapping/>
  </p:clrMapOvr>
  <p:transition/>
</p:sldLayout>
</file>

<file path=ppt/slideLayouts/slideLayout4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9E8655C5-7BD0-3442-886E-234821E407D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2604EF9B-850A-994A-A1C0-9E6E45BEAC8E}"/>
              </a:ext>
            </a:extLst>
          </p:cNvPr>
          <p:cNvSpPr>
            <a:spLocks noGrp="1" noChangeArrowheads="1"/>
          </p:cNvSpPr>
          <p:nvPr>
            <p:ph type="sldNum" sz="quarter" idx="11"/>
          </p:nvPr>
        </p:nvSpPr>
        <p:spPr>
          <a:ln/>
        </p:spPr>
        <p:txBody>
          <a:bodyPr/>
          <a:lstStyle>
            <a:lvl1pPr>
              <a:defRPr/>
            </a:lvl1pPr>
          </a:lstStyle>
          <a:p>
            <a:pPr>
              <a:defRPr/>
            </a:pPr>
            <a:fld id="{5767DCD7-BC73-E847-B0C3-6A1166D4C5DD}" type="slidenum">
              <a:rPr lang="en-US" altLang="en-US"/>
              <a:pPr>
                <a:defRPr/>
              </a:pPr>
              <a:t>‹#›</a:t>
            </a:fld>
            <a:endParaRPr lang="en-US" altLang="en-US"/>
          </a:p>
        </p:txBody>
      </p:sp>
    </p:spTree>
    <p:extLst>
      <p:ext uri="{BB962C8B-B14F-4D97-AF65-F5344CB8AC3E}">
        <p14:creationId xmlns:p14="http://schemas.microsoft.com/office/powerpoint/2010/main" val="2690866187"/>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429205284"/>
      </p:ext>
    </p:extLst>
  </p:cSld>
  <p:clrMapOvr>
    <a:masterClrMapping/>
  </p:clrMapOvr>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DDC2D6A6-7EB8-A34F-8DCF-4DEE370284E1}"/>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01D3AC6C-E0BA-8B4B-9078-28F01E1F537C}"/>
              </a:ext>
            </a:extLst>
          </p:cNvPr>
          <p:cNvSpPr>
            <a:spLocks noGrp="1" noChangeArrowheads="1"/>
          </p:cNvSpPr>
          <p:nvPr>
            <p:ph type="sldNum" sz="quarter" idx="11"/>
          </p:nvPr>
        </p:nvSpPr>
        <p:spPr>
          <a:ln/>
        </p:spPr>
        <p:txBody>
          <a:bodyPr/>
          <a:lstStyle>
            <a:lvl1pPr>
              <a:defRPr/>
            </a:lvl1pPr>
          </a:lstStyle>
          <a:p>
            <a:pPr>
              <a:defRPr/>
            </a:pPr>
            <a:fld id="{F83DF811-9866-7545-B37C-ECEFF032CC59}" type="slidenum">
              <a:rPr lang="en-US" altLang="en-US"/>
              <a:pPr>
                <a:defRPr/>
              </a:pPr>
              <a:t>‹#›</a:t>
            </a:fld>
            <a:endParaRPr lang="en-US" altLang="en-US"/>
          </a:p>
        </p:txBody>
      </p:sp>
    </p:spTree>
    <p:extLst>
      <p:ext uri="{BB962C8B-B14F-4D97-AF65-F5344CB8AC3E}">
        <p14:creationId xmlns:p14="http://schemas.microsoft.com/office/powerpoint/2010/main" val="3040578628"/>
      </p:ext>
    </p:extLst>
  </p:cSld>
  <p:clrMapOvr>
    <a:masterClrMapping/>
  </p:clrMapOvr>
  <p:transition/>
</p:sldLayout>
</file>

<file path=ppt/slideLayouts/slideLayout50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99FFBC4E-B5F7-684F-9032-173071980B9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A59679A0-D655-8B48-9C34-E461C1BCD408}"/>
              </a:ext>
            </a:extLst>
          </p:cNvPr>
          <p:cNvSpPr>
            <a:spLocks noGrp="1" noChangeArrowheads="1"/>
          </p:cNvSpPr>
          <p:nvPr>
            <p:ph type="sldNum" sz="quarter" idx="11"/>
          </p:nvPr>
        </p:nvSpPr>
        <p:spPr>
          <a:ln/>
        </p:spPr>
        <p:txBody>
          <a:bodyPr/>
          <a:lstStyle>
            <a:lvl1pPr>
              <a:defRPr/>
            </a:lvl1pPr>
          </a:lstStyle>
          <a:p>
            <a:pPr>
              <a:defRPr/>
            </a:pPr>
            <a:fld id="{AA974377-449D-1442-BFA7-E8E1157DE0FC}" type="slidenum">
              <a:rPr lang="en-US" altLang="en-US"/>
              <a:pPr>
                <a:defRPr/>
              </a:pPr>
              <a:t>‹#›</a:t>
            </a:fld>
            <a:endParaRPr lang="en-US" altLang="en-US"/>
          </a:p>
        </p:txBody>
      </p:sp>
    </p:spTree>
    <p:extLst>
      <p:ext uri="{BB962C8B-B14F-4D97-AF65-F5344CB8AC3E}">
        <p14:creationId xmlns:p14="http://schemas.microsoft.com/office/powerpoint/2010/main" val="4067602057"/>
      </p:ext>
    </p:extLst>
  </p:cSld>
  <p:clrMapOvr>
    <a:masterClrMapping/>
  </p:clrMapOvr>
  <p:transition/>
</p:sldLayout>
</file>

<file path=ppt/slideLayouts/slideLayout5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prstClr val="black"/>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prstClr val="black"/>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930401317"/>
      </p:ext>
    </p:extLst>
  </p:cSld>
  <p:clrMapOvr>
    <a:masterClrMapping/>
  </p:clrMapOvr>
  <p:transition/>
</p:sldLayout>
</file>

<file path=ppt/slideLayouts/slideLayout50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40768776"/>
      </p:ext>
    </p:extLst>
  </p:cSld>
  <p:clrMapOvr>
    <a:masterClrMapping/>
  </p:clrMapOvr>
  <p:transition/>
</p:sldLayout>
</file>

<file path=ppt/slideLayouts/slideLayout5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260511931"/>
      </p:ext>
    </p:extLst>
  </p:cSld>
  <p:clrMapOvr>
    <a:masterClrMapping/>
  </p:clrMapOvr>
  <p:transition/>
</p:sldLayout>
</file>

<file path=ppt/slideLayouts/slideLayout5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986174166"/>
      </p:ext>
    </p:extLst>
  </p:cSld>
  <p:clrMapOvr>
    <a:masterClrMapping/>
  </p:clrMapOvr>
  <p:transition/>
</p:sldLayout>
</file>

<file path=ppt/slideLayouts/slideLayout5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89919389"/>
      </p:ext>
    </p:extLst>
  </p:cSld>
  <p:clrMapOvr>
    <a:masterClrMapping/>
  </p:clrMapOvr>
  <p:transition/>
</p:sldLayout>
</file>

<file path=ppt/slideLayouts/slideLayout5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05318677"/>
      </p:ext>
    </p:extLst>
  </p:cSld>
  <p:clrMapOvr>
    <a:masterClrMapping/>
  </p:clrMapOvr>
  <p:transition/>
</p:sldLayout>
</file>

<file path=ppt/slideLayouts/slideLayout5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77374766"/>
      </p:ext>
    </p:extLst>
  </p:cSld>
  <p:clrMapOvr>
    <a:masterClrMapping/>
  </p:clrMapOvr>
  <p:transition/>
</p:sldLayout>
</file>

<file path=ppt/slideLayouts/slideLayout5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68041354"/>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670808844"/>
      </p:ext>
    </p:extLst>
  </p:cSld>
  <p:clrMapOvr>
    <a:masterClrMapping/>
  </p:clrMapOvr>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43398135"/>
      </p:ext>
    </p:extLst>
  </p:cSld>
  <p:clrMapOvr>
    <a:masterClrMapping/>
  </p:clrMapOvr>
  <p:transition/>
</p:sldLayout>
</file>

<file path=ppt/slideLayouts/slideLayout5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629488110"/>
      </p:ext>
    </p:extLst>
  </p:cSld>
  <p:clrMapOvr>
    <a:masterClrMapping/>
  </p:clrMapOvr>
  <p:transition/>
</p:sldLayout>
</file>

<file path=ppt/slideLayouts/slideLayout5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533301839"/>
      </p:ext>
    </p:extLst>
  </p:cSld>
  <p:clrMapOvr>
    <a:masterClrMapping/>
  </p:clrMapOvr>
  <p:transition/>
</p:sldLayout>
</file>

<file path=ppt/slideLayouts/slideLayout5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234625789"/>
      </p:ext>
    </p:extLst>
  </p:cSld>
  <p:clrMapOvr>
    <a:masterClrMapping/>
  </p:clrMapOvr>
  <p:transition/>
</p:sldLayout>
</file>

<file path=ppt/slideLayouts/slideLayout5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588409016"/>
      </p:ext>
    </p:extLst>
  </p:cSld>
  <p:clrMapOvr>
    <a:masterClrMapping/>
  </p:clrMapOvr>
  <p:transition/>
</p:sldLayout>
</file>

<file path=ppt/slideLayouts/slideLayout5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3816495892"/>
      </p:ext>
    </p:extLst>
  </p:cSld>
  <p:clrMapOvr>
    <a:masterClrMapping/>
  </p:clrMapOvr>
  <p:transition/>
</p:sldLayout>
</file>

<file path=ppt/slideLayouts/slideLayout5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4031889725"/>
      </p:ext>
    </p:extLst>
  </p:cSld>
  <p:clrMapOvr>
    <a:masterClrMapping/>
  </p:clrMapOvr>
  <p:transition/>
</p:sldLayout>
</file>

<file path=ppt/slideLayouts/slideLayout5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043419311"/>
      </p:ext>
    </p:extLst>
  </p:cSld>
  <p:clrMapOvr>
    <a:masterClrMapping/>
  </p:clrMapOvr>
  <p:transition/>
</p:sldLayout>
</file>

<file path=ppt/slideLayouts/slideLayout5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3287196653"/>
      </p:ext>
    </p:extLst>
  </p:cSld>
  <p:clrMapOvr>
    <a:masterClrMapping/>
  </p:clrMapOvr>
  <p:transition/>
</p:sldLayout>
</file>

<file path=ppt/slideLayouts/slideLayout5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443399964"/>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12475374"/>
      </p:ext>
    </p:extLst>
  </p:cSld>
  <p:clrMapOvr>
    <a:masterClrMapping/>
  </p:clrMapOvr>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491952778"/>
      </p:ext>
    </p:extLst>
  </p:cSld>
  <p:clrMapOvr>
    <a:masterClrMapping/>
  </p:clrMapOvr>
  <p:transition/>
</p:sldLayout>
</file>

<file path=ppt/slideLayouts/slideLayout5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3665507306"/>
      </p:ext>
    </p:extLst>
  </p:cSld>
  <p:clrMapOvr>
    <a:masterClrMapping/>
  </p:clrMapOvr>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182677281"/>
      </p:ext>
    </p:extLst>
  </p:cSld>
  <p:clrMapOvr>
    <a:masterClrMapping/>
  </p:clrMapOvr>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3820621740"/>
      </p:ext>
    </p:extLst>
  </p:cSld>
  <p:clrMapOvr>
    <a:masterClrMapping/>
  </p:clrMapOvr>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08C9543E-5205-9747-9651-834D4A4090BA}" type="slidenum">
              <a:rPr lang="en-US"/>
              <a:pPr/>
              <a:t>‹#›</a:t>
            </a:fld>
            <a:endParaRPr lang="en-US"/>
          </a:p>
        </p:txBody>
      </p:sp>
    </p:spTree>
    <p:extLst>
      <p:ext uri="{BB962C8B-B14F-4D97-AF65-F5344CB8AC3E}">
        <p14:creationId xmlns:p14="http://schemas.microsoft.com/office/powerpoint/2010/main" val="1953305644"/>
      </p:ext>
    </p:extLst>
  </p:cSld>
  <p:clrMapOvr>
    <a:masterClrMapping/>
  </p:clrMapOvr>
  <p:transition/>
</p:sldLayout>
</file>

<file path=ppt/slideLayouts/slideLayout5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27F28456-B93E-5440-A8F9-7EDDF5DA4557}" type="slidenum">
              <a:rPr lang="en-US"/>
              <a:pPr/>
              <a:t>‹#›</a:t>
            </a:fld>
            <a:endParaRPr lang="en-US"/>
          </a:p>
        </p:txBody>
      </p:sp>
    </p:spTree>
    <p:extLst>
      <p:ext uri="{BB962C8B-B14F-4D97-AF65-F5344CB8AC3E}">
        <p14:creationId xmlns:p14="http://schemas.microsoft.com/office/powerpoint/2010/main" val="1972139762"/>
      </p:ext>
    </p:extLst>
  </p:cSld>
  <p:clrMapOvr>
    <a:masterClrMapping/>
  </p:clrMapOvr>
  <p:transition/>
</p:sldLayout>
</file>

<file path=ppt/slideLayouts/slideLayout5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05E74C4-6B34-3540-BD78-3BF22C79F728}" type="slidenum">
              <a:rPr lang="en-US"/>
              <a:pPr/>
              <a:t>‹#›</a:t>
            </a:fld>
            <a:endParaRPr lang="en-US"/>
          </a:p>
        </p:txBody>
      </p:sp>
    </p:spTree>
    <p:extLst>
      <p:ext uri="{BB962C8B-B14F-4D97-AF65-F5344CB8AC3E}">
        <p14:creationId xmlns:p14="http://schemas.microsoft.com/office/powerpoint/2010/main" val="2935130711"/>
      </p:ext>
    </p:extLst>
  </p:cSld>
  <p:clrMapOvr>
    <a:masterClrMapping/>
  </p:clrMapOvr>
  <p:transition/>
</p:sldLayout>
</file>

<file path=ppt/slideLayouts/slideLayout5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8C3A4C24-166C-5343-9210-F74E0D4C9304}" type="slidenum">
              <a:rPr lang="en-US"/>
              <a:pPr/>
              <a:t>‹#›</a:t>
            </a:fld>
            <a:endParaRPr lang="en-US"/>
          </a:p>
        </p:txBody>
      </p:sp>
    </p:spTree>
    <p:extLst>
      <p:ext uri="{BB962C8B-B14F-4D97-AF65-F5344CB8AC3E}">
        <p14:creationId xmlns:p14="http://schemas.microsoft.com/office/powerpoint/2010/main" val="206282126"/>
      </p:ext>
    </p:extLst>
  </p:cSld>
  <p:clrMapOvr>
    <a:masterClrMapping/>
  </p:clrMapOvr>
  <p:transition/>
</p:sldLayout>
</file>

<file path=ppt/slideLayouts/slideLayout5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713D87D2-DA19-8940-8B3B-FF8552C5B77C}" type="slidenum">
              <a:rPr lang="en-US"/>
              <a:pPr/>
              <a:t>‹#›</a:t>
            </a:fld>
            <a:endParaRPr lang="en-US"/>
          </a:p>
        </p:txBody>
      </p:sp>
    </p:spTree>
    <p:extLst>
      <p:ext uri="{BB962C8B-B14F-4D97-AF65-F5344CB8AC3E}">
        <p14:creationId xmlns:p14="http://schemas.microsoft.com/office/powerpoint/2010/main" val="610373031"/>
      </p:ext>
    </p:extLst>
  </p:cSld>
  <p:clrMapOvr>
    <a:masterClrMapping/>
  </p:clrMapOvr>
  <p:transition/>
</p:sldLayout>
</file>

<file path=ppt/slideLayouts/slideLayout5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A2AE99FD-8268-5940-A9CC-24B1D52103AE}" type="slidenum">
              <a:rPr lang="en-US"/>
              <a:pPr/>
              <a:t>‹#›</a:t>
            </a:fld>
            <a:endParaRPr lang="en-US"/>
          </a:p>
        </p:txBody>
      </p:sp>
    </p:spTree>
    <p:extLst>
      <p:ext uri="{BB962C8B-B14F-4D97-AF65-F5344CB8AC3E}">
        <p14:creationId xmlns:p14="http://schemas.microsoft.com/office/powerpoint/2010/main" val="457004920"/>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38178713"/>
      </p:ext>
    </p:extLst>
  </p:cSld>
  <p:clrMapOvr>
    <a:masterClrMapping/>
  </p:clrMapOvr>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9CE2CAEC-1353-BA41-92DA-2E5E12ABA71A}" type="slidenum">
              <a:rPr lang="en-US"/>
              <a:pPr/>
              <a:t>‹#›</a:t>
            </a:fld>
            <a:endParaRPr lang="en-US"/>
          </a:p>
        </p:txBody>
      </p:sp>
    </p:spTree>
    <p:extLst>
      <p:ext uri="{BB962C8B-B14F-4D97-AF65-F5344CB8AC3E}">
        <p14:creationId xmlns:p14="http://schemas.microsoft.com/office/powerpoint/2010/main" val="2698265436"/>
      </p:ext>
    </p:extLst>
  </p:cSld>
  <p:clrMapOvr>
    <a:masterClrMapping/>
  </p:clrMapOvr>
  <p:transition/>
</p:sldLayout>
</file>

<file path=ppt/slideLayouts/slideLayout5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EED2ADA9-1537-724E-8CE4-71E37348B15C}" type="slidenum">
              <a:rPr lang="en-US"/>
              <a:pPr/>
              <a:t>‹#›</a:t>
            </a:fld>
            <a:endParaRPr lang="en-US"/>
          </a:p>
        </p:txBody>
      </p:sp>
    </p:spTree>
    <p:extLst>
      <p:ext uri="{BB962C8B-B14F-4D97-AF65-F5344CB8AC3E}">
        <p14:creationId xmlns:p14="http://schemas.microsoft.com/office/powerpoint/2010/main" val="1844939919"/>
      </p:ext>
    </p:extLst>
  </p:cSld>
  <p:clrMapOvr>
    <a:masterClrMapping/>
  </p:clrMapOvr>
  <p:transition/>
</p:sldLayout>
</file>

<file path=ppt/slideLayouts/slideLayout5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90FD07FE-2D64-9D48-9FEC-8FE722137A75}" type="slidenum">
              <a:rPr lang="en-US"/>
              <a:pPr/>
              <a:t>‹#›</a:t>
            </a:fld>
            <a:endParaRPr lang="en-US"/>
          </a:p>
        </p:txBody>
      </p:sp>
    </p:spTree>
    <p:extLst>
      <p:ext uri="{BB962C8B-B14F-4D97-AF65-F5344CB8AC3E}">
        <p14:creationId xmlns:p14="http://schemas.microsoft.com/office/powerpoint/2010/main" val="1975400002"/>
      </p:ext>
    </p:extLst>
  </p:cSld>
  <p:clrMapOvr>
    <a:masterClrMapping/>
  </p:clrMapOvr>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EE5A95C-21DE-4C43-BF97-15D8A913B216}" type="slidenum">
              <a:rPr lang="en-US"/>
              <a:pPr/>
              <a:t>‹#›</a:t>
            </a:fld>
            <a:endParaRPr lang="en-US"/>
          </a:p>
        </p:txBody>
      </p:sp>
    </p:spTree>
    <p:extLst>
      <p:ext uri="{BB962C8B-B14F-4D97-AF65-F5344CB8AC3E}">
        <p14:creationId xmlns:p14="http://schemas.microsoft.com/office/powerpoint/2010/main" val="637613450"/>
      </p:ext>
    </p:extLst>
  </p:cSld>
  <p:clrMapOvr>
    <a:masterClrMapping/>
  </p:clrMapOvr>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742D8AE-8785-5A4E-95AC-C39405B3DBA1}" type="slidenum">
              <a:rPr lang="en-US"/>
              <a:pPr/>
              <a:t>‹#›</a:t>
            </a:fld>
            <a:endParaRPr lang="en-US"/>
          </a:p>
        </p:txBody>
      </p:sp>
    </p:spTree>
    <p:extLst>
      <p:ext uri="{BB962C8B-B14F-4D97-AF65-F5344CB8AC3E}">
        <p14:creationId xmlns:p14="http://schemas.microsoft.com/office/powerpoint/2010/main" val="1217701382"/>
      </p:ext>
    </p:extLst>
  </p:cSld>
  <p:clrMapOvr>
    <a:masterClrMapping/>
  </p:clrMapOvr>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719EA279-ECCA-8F44-B787-311CA82BAECD}" type="slidenum">
              <a:rPr lang="en-US"/>
              <a:pPr/>
              <a:t>‹#›</a:t>
            </a:fld>
            <a:endParaRPr lang="en-US"/>
          </a:p>
        </p:txBody>
      </p:sp>
    </p:spTree>
    <p:extLst>
      <p:ext uri="{BB962C8B-B14F-4D97-AF65-F5344CB8AC3E}">
        <p14:creationId xmlns:p14="http://schemas.microsoft.com/office/powerpoint/2010/main" val="1078353633"/>
      </p:ext>
    </p:extLst>
  </p:cSld>
  <p:clrMapOvr>
    <a:masterClrMapping/>
  </p:clrMapOvr>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pPr>
              <a:defRPr/>
            </a:pPr>
            <a:fld id="{B32FADCB-48B2-EA48-842F-00DFB3F26DD3}" type="slidenum">
              <a:rPr lang="en-US"/>
              <a:pPr>
                <a:defRPr/>
              </a:pPr>
              <a:t>‹#›</a:t>
            </a:fld>
            <a:endParaRPr lang="en-US"/>
          </a:p>
        </p:txBody>
      </p:sp>
    </p:spTree>
    <p:extLst>
      <p:ext uri="{BB962C8B-B14F-4D97-AF65-F5344CB8AC3E}">
        <p14:creationId xmlns:p14="http://schemas.microsoft.com/office/powerpoint/2010/main" val="19019959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FC5B7879-3FBA-B54E-968A-FC666650947C}" type="slidenum">
              <a:rPr lang="en-US"/>
              <a:pPr>
                <a:defRPr/>
              </a:pPr>
              <a:t>‹#›</a:t>
            </a:fld>
            <a:endParaRPr lang="en-US"/>
          </a:p>
        </p:txBody>
      </p:sp>
    </p:spTree>
    <p:extLst>
      <p:ext uri="{BB962C8B-B14F-4D97-AF65-F5344CB8AC3E}">
        <p14:creationId xmlns:p14="http://schemas.microsoft.com/office/powerpoint/2010/main" val="17411454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81DEA502-C52A-234B-A385-176FDBE489C0}" type="slidenum">
              <a:rPr lang="en-US"/>
              <a:pPr>
                <a:defRPr/>
              </a:pPr>
              <a:t>‹#›</a:t>
            </a:fld>
            <a:endParaRPr lang="en-US"/>
          </a:p>
        </p:txBody>
      </p:sp>
    </p:spTree>
    <p:extLst>
      <p:ext uri="{BB962C8B-B14F-4D97-AF65-F5344CB8AC3E}">
        <p14:creationId xmlns:p14="http://schemas.microsoft.com/office/powerpoint/2010/main" val="11477788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45175F4F-A033-0F4C-9EC5-6505BC2B7B77}" type="slidenum">
              <a:rPr lang="en-US"/>
              <a:pPr>
                <a:defRPr/>
              </a:pPr>
              <a:t>‹#›</a:t>
            </a:fld>
            <a:endParaRPr lang="en-US"/>
          </a:p>
        </p:txBody>
      </p:sp>
    </p:spTree>
    <p:extLst>
      <p:ext uri="{BB962C8B-B14F-4D97-AF65-F5344CB8AC3E}">
        <p14:creationId xmlns:p14="http://schemas.microsoft.com/office/powerpoint/2010/main" val="37944682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178834339"/>
      </p:ext>
    </p:extLst>
  </p:cSld>
  <p:clrMapOvr>
    <a:masterClrMapping/>
  </p:clrMapOvr>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9276FF62-1895-FF4A-A6F6-800069378C19}" type="slidenum">
              <a:rPr lang="en-US"/>
              <a:pPr>
                <a:defRPr/>
              </a:pPr>
              <a:t>‹#›</a:t>
            </a:fld>
            <a:endParaRPr lang="en-US"/>
          </a:p>
        </p:txBody>
      </p:sp>
    </p:spTree>
    <p:extLst>
      <p:ext uri="{BB962C8B-B14F-4D97-AF65-F5344CB8AC3E}">
        <p14:creationId xmlns:p14="http://schemas.microsoft.com/office/powerpoint/2010/main" val="1890083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33EAC695-E190-B34F-BEE3-61EF86E36CCB}" type="slidenum">
              <a:rPr lang="en-US"/>
              <a:pPr>
                <a:defRPr/>
              </a:pPr>
              <a:t>‹#›</a:t>
            </a:fld>
            <a:endParaRPr lang="en-US"/>
          </a:p>
        </p:txBody>
      </p:sp>
    </p:spTree>
    <p:extLst>
      <p:ext uri="{BB962C8B-B14F-4D97-AF65-F5344CB8AC3E}">
        <p14:creationId xmlns:p14="http://schemas.microsoft.com/office/powerpoint/2010/main" val="16154410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4185E6B8-289B-D940-8844-711DD1502687}" type="slidenum">
              <a:rPr lang="en-US"/>
              <a:pPr>
                <a:defRPr/>
              </a:pPr>
              <a:t>‹#›</a:t>
            </a:fld>
            <a:endParaRPr lang="en-US"/>
          </a:p>
        </p:txBody>
      </p:sp>
    </p:spTree>
    <p:extLst>
      <p:ext uri="{BB962C8B-B14F-4D97-AF65-F5344CB8AC3E}">
        <p14:creationId xmlns:p14="http://schemas.microsoft.com/office/powerpoint/2010/main" val="41095986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A7E31048-1417-DA43-8EBC-A96804AD6F00}" type="slidenum">
              <a:rPr lang="en-US"/>
              <a:pPr>
                <a:defRPr/>
              </a:pPr>
              <a:t>‹#›</a:t>
            </a:fld>
            <a:endParaRPr lang="en-US"/>
          </a:p>
        </p:txBody>
      </p:sp>
    </p:spTree>
    <p:extLst>
      <p:ext uri="{BB962C8B-B14F-4D97-AF65-F5344CB8AC3E}">
        <p14:creationId xmlns:p14="http://schemas.microsoft.com/office/powerpoint/2010/main" val="25351027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37F9417F-2C14-6144-830B-E42ADEEC4F85}" type="slidenum">
              <a:rPr lang="en-US"/>
              <a:pPr>
                <a:defRPr/>
              </a:pPr>
              <a:t>‹#›</a:t>
            </a:fld>
            <a:endParaRPr lang="en-US"/>
          </a:p>
        </p:txBody>
      </p:sp>
    </p:spTree>
    <p:extLst>
      <p:ext uri="{BB962C8B-B14F-4D97-AF65-F5344CB8AC3E}">
        <p14:creationId xmlns:p14="http://schemas.microsoft.com/office/powerpoint/2010/main" val="18416504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F5E171BC-6E8C-F74F-B79B-7105B67BD042}" type="slidenum">
              <a:rPr lang="en-US"/>
              <a:pPr>
                <a:defRPr/>
              </a:pPr>
              <a:t>‹#›</a:t>
            </a:fld>
            <a:endParaRPr lang="en-US"/>
          </a:p>
        </p:txBody>
      </p:sp>
    </p:spTree>
    <p:extLst>
      <p:ext uri="{BB962C8B-B14F-4D97-AF65-F5344CB8AC3E}">
        <p14:creationId xmlns:p14="http://schemas.microsoft.com/office/powerpoint/2010/main" val="42558927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2FE64C83-2A46-4D4A-84F8-78075880C1B7}" type="slidenum">
              <a:rPr lang="en-US"/>
              <a:pPr>
                <a:defRPr/>
              </a:pPr>
              <a:t>‹#›</a:t>
            </a:fld>
            <a:endParaRPr lang="en-US"/>
          </a:p>
        </p:txBody>
      </p:sp>
    </p:spTree>
    <p:extLst>
      <p:ext uri="{BB962C8B-B14F-4D97-AF65-F5344CB8AC3E}">
        <p14:creationId xmlns:p14="http://schemas.microsoft.com/office/powerpoint/2010/main" val="36316157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4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EC1AAAFD-47E5-3243-864F-EBDDB63070B4}" type="slidenum">
              <a:rPr lang="en-US"/>
              <a:pPr>
                <a:defRPr/>
              </a:pPr>
              <a:t>‹#›</a:t>
            </a:fld>
            <a:endParaRPr lang="en-US"/>
          </a:p>
        </p:txBody>
      </p:sp>
    </p:spTree>
    <p:extLst>
      <p:ext uri="{BB962C8B-B14F-4D97-AF65-F5344CB8AC3E}">
        <p14:creationId xmlns:p14="http://schemas.microsoft.com/office/powerpoint/2010/main" val="41683537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48.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hart Placeholder 2"/>
          <p:cNvSpPr>
            <a:spLocks noGrp="1"/>
          </p:cNvSpPr>
          <p:nvPr>
            <p:ph type="chart" idx="1"/>
          </p:nvPr>
        </p:nvSpPr>
        <p:spPr>
          <a:xfrm>
            <a:off x="228600" y="1371600"/>
            <a:ext cx="8610600" cy="4876800"/>
          </a:xfrm>
        </p:spPr>
        <p:txBody>
          <a:bodyPr/>
          <a:lstStyle/>
          <a:p>
            <a:pPr lvl="0"/>
            <a:endParaRPr lang="en-US" noProof="0"/>
          </a:p>
        </p:txBody>
      </p:sp>
      <p:sp>
        <p:nvSpPr>
          <p:cNvPr id="4" name="Date Placeholder 3"/>
          <p:cNvSpPr>
            <a:spLocks noGrp="1"/>
          </p:cNvSpPr>
          <p:nvPr>
            <p:ph type="dt" sz="half" idx="10"/>
          </p:nvPr>
        </p:nvSpPr>
        <p:spPr>
          <a:xfrm>
            <a:off x="457200" y="6243638"/>
            <a:ext cx="2133600" cy="457200"/>
          </a:xfrm>
          <a:prstGeom prst="rect">
            <a:avLst/>
          </a:prstGeom>
        </p:spPr>
        <p:txBody>
          <a:bodyPr/>
          <a:lstStyle>
            <a:lvl1pPr>
              <a:defRPr>
                <a:latin typeface="Arial" charset="0"/>
                <a:ea typeface="+mn-ea"/>
                <a:cs typeface="Arial" charset="0"/>
              </a:defRPr>
            </a:lvl1pPr>
          </a:lstStyle>
          <a:p>
            <a:pPr defTabSz="913696">
              <a:defRPr/>
            </a:pPr>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en-US">
              <a:latin typeface="Garamond"/>
            </a:endParaRPr>
          </a:p>
        </p:txBody>
      </p:sp>
      <p:sp>
        <p:nvSpPr>
          <p:cNvPr id="6" name="Slide Number Placeholder 5"/>
          <p:cNvSpPr>
            <a:spLocks noGrp="1"/>
          </p:cNvSpPr>
          <p:nvPr>
            <p:ph type="sldNum" sz="quarter" idx="12"/>
          </p:nvPr>
        </p:nvSpPr>
        <p:spPr>
          <a:xfrm>
            <a:off x="6553200" y="6243638"/>
            <a:ext cx="2133600" cy="457200"/>
          </a:xfrm>
        </p:spPr>
        <p:txBody>
          <a:bodyPr/>
          <a:lstStyle>
            <a:lvl1pPr>
              <a:defRPr/>
            </a:lvl1pPr>
          </a:lstStyle>
          <a:p>
            <a:pPr>
              <a:defRPr/>
            </a:pPr>
            <a:fld id="{3398D8DB-F6DE-7C4E-AD24-F611E08CA3EB}" type="slidenum">
              <a:rPr lang="en-US"/>
              <a:pPr>
                <a:defRPr/>
              </a:pPr>
              <a:t>‹#›</a:t>
            </a:fld>
            <a:endParaRPr lang="en-US"/>
          </a:p>
        </p:txBody>
      </p:sp>
    </p:spTree>
    <p:extLst>
      <p:ext uri="{BB962C8B-B14F-4D97-AF65-F5344CB8AC3E}">
        <p14:creationId xmlns:p14="http://schemas.microsoft.com/office/powerpoint/2010/main" val="24853845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fld id="{08C9543E-5205-9747-9651-834D4A4090BA}" type="slidenum">
              <a:rPr lang="en-US"/>
              <a:pPr/>
              <a:t>‹#›</a:t>
            </a:fld>
            <a:endParaRPr lang="en-US"/>
          </a:p>
        </p:txBody>
      </p:sp>
    </p:spTree>
    <p:extLst>
      <p:ext uri="{BB962C8B-B14F-4D97-AF65-F5344CB8AC3E}">
        <p14:creationId xmlns:p14="http://schemas.microsoft.com/office/powerpoint/2010/main" val="2753638493"/>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06403914"/>
      </p:ext>
    </p:extLst>
  </p:cSld>
  <p:clrMapOvr>
    <a:masterClrMapping/>
  </p:clrMapOvr>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27F28456-B93E-5440-A8F9-7EDDF5DA4557}" type="slidenum">
              <a:rPr lang="en-US"/>
              <a:pPr/>
              <a:t>‹#›</a:t>
            </a:fld>
            <a:endParaRPr lang="en-US"/>
          </a:p>
        </p:txBody>
      </p:sp>
    </p:spTree>
    <p:extLst>
      <p:ext uri="{BB962C8B-B14F-4D97-AF65-F5344CB8AC3E}">
        <p14:creationId xmlns:p14="http://schemas.microsoft.com/office/powerpoint/2010/main" val="1285617593"/>
      </p:ext>
    </p:extLst>
  </p:cSld>
  <p:clrMapOvr>
    <a:masterClrMapping/>
  </p:clrMapOvr>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805E74C4-6B34-3540-BD78-3BF22C79F728}" type="slidenum">
              <a:rPr lang="en-US"/>
              <a:pPr/>
              <a:t>‹#›</a:t>
            </a:fld>
            <a:endParaRPr lang="en-US"/>
          </a:p>
        </p:txBody>
      </p:sp>
    </p:spTree>
    <p:extLst>
      <p:ext uri="{BB962C8B-B14F-4D97-AF65-F5344CB8AC3E}">
        <p14:creationId xmlns:p14="http://schemas.microsoft.com/office/powerpoint/2010/main" val="3129731686"/>
      </p:ext>
    </p:extLst>
  </p:cSld>
  <p:clrMapOvr>
    <a:masterClrMapping/>
  </p:clrMapOvr>
  <p:transition/>
</p:sldLayout>
</file>

<file path=ppt/slideLayouts/slideLayout5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8C3A4C24-166C-5343-9210-F74E0D4C9304}" type="slidenum">
              <a:rPr lang="en-US"/>
              <a:pPr/>
              <a:t>‹#›</a:t>
            </a:fld>
            <a:endParaRPr lang="en-US"/>
          </a:p>
        </p:txBody>
      </p:sp>
    </p:spTree>
    <p:extLst>
      <p:ext uri="{BB962C8B-B14F-4D97-AF65-F5344CB8AC3E}">
        <p14:creationId xmlns:p14="http://schemas.microsoft.com/office/powerpoint/2010/main" val="1801051546"/>
      </p:ext>
    </p:extLst>
  </p:cSld>
  <p:clrMapOvr>
    <a:masterClrMapping/>
  </p:clrMapOvr>
  <p:transition/>
</p:sldLayout>
</file>

<file path=ppt/slideLayouts/slideLayout5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713D87D2-DA19-8940-8B3B-FF8552C5B77C}" type="slidenum">
              <a:rPr lang="en-US"/>
              <a:pPr/>
              <a:t>‹#›</a:t>
            </a:fld>
            <a:endParaRPr lang="en-US"/>
          </a:p>
        </p:txBody>
      </p:sp>
    </p:spTree>
    <p:extLst>
      <p:ext uri="{BB962C8B-B14F-4D97-AF65-F5344CB8AC3E}">
        <p14:creationId xmlns:p14="http://schemas.microsoft.com/office/powerpoint/2010/main" val="3532950087"/>
      </p:ext>
    </p:extLst>
  </p:cSld>
  <p:clrMapOvr>
    <a:masterClrMapping/>
  </p:clrMapOvr>
  <p:transition/>
</p:sldLayout>
</file>

<file path=ppt/slideLayouts/slideLayout5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A2AE99FD-8268-5940-A9CC-24B1D52103AE}" type="slidenum">
              <a:rPr lang="en-US"/>
              <a:pPr/>
              <a:t>‹#›</a:t>
            </a:fld>
            <a:endParaRPr lang="en-US"/>
          </a:p>
        </p:txBody>
      </p:sp>
    </p:spTree>
    <p:extLst>
      <p:ext uri="{BB962C8B-B14F-4D97-AF65-F5344CB8AC3E}">
        <p14:creationId xmlns:p14="http://schemas.microsoft.com/office/powerpoint/2010/main" val="1760094261"/>
      </p:ext>
    </p:extLst>
  </p:cSld>
  <p:clrMapOvr>
    <a:masterClrMapping/>
  </p:clrMapOvr>
  <p:transition/>
</p:sldLayout>
</file>

<file path=ppt/slideLayouts/slideLayout5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9CE2CAEC-1353-BA41-92DA-2E5E12ABA71A}" type="slidenum">
              <a:rPr lang="en-US"/>
              <a:pPr/>
              <a:t>‹#›</a:t>
            </a:fld>
            <a:endParaRPr lang="en-US"/>
          </a:p>
        </p:txBody>
      </p:sp>
    </p:spTree>
    <p:extLst>
      <p:ext uri="{BB962C8B-B14F-4D97-AF65-F5344CB8AC3E}">
        <p14:creationId xmlns:p14="http://schemas.microsoft.com/office/powerpoint/2010/main" val="1923339879"/>
      </p:ext>
    </p:extLst>
  </p:cSld>
  <p:clrMapOvr>
    <a:masterClrMapping/>
  </p:clrMapOvr>
  <p:transition/>
</p:sldLayout>
</file>

<file path=ppt/slideLayouts/slideLayout5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EED2ADA9-1537-724E-8CE4-71E37348B15C}" type="slidenum">
              <a:rPr lang="en-US"/>
              <a:pPr/>
              <a:t>‹#›</a:t>
            </a:fld>
            <a:endParaRPr lang="en-US"/>
          </a:p>
        </p:txBody>
      </p:sp>
    </p:spTree>
    <p:extLst>
      <p:ext uri="{BB962C8B-B14F-4D97-AF65-F5344CB8AC3E}">
        <p14:creationId xmlns:p14="http://schemas.microsoft.com/office/powerpoint/2010/main" val="13622662"/>
      </p:ext>
    </p:extLst>
  </p:cSld>
  <p:clrMapOvr>
    <a:masterClrMapping/>
  </p:clrMapOvr>
  <p:transition/>
</p:sldLayout>
</file>

<file path=ppt/slideLayouts/slideLayout5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0FD07FE-2D64-9D48-9FEC-8FE722137A75}" type="slidenum">
              <a:rPr lang="en-US"/>
              <a:pPr/>
              <a:t>‹#›</a:t>
            </a:fld>
            <a:endParaRPr lang="en-US"/>
          </a:p>
        </p:txBody>
      </p:sp>
    </p:spTree>
    <p:extLst>
      <p:ext uri="{BB962C8B-B14F-4D97-AF65-F5344CB8AC3E}">
        <p14:creationId xmlns:p14="http://schemas.microsoft.com/office/powerpoint/2010/main" val="2143780870"/>
      </p:ext>
    </p:extLst>
  </p:cSld>
  <p:clrMapOvr>
    <a:masterClrMapping/>
  </p:clrMapOvr>
  <p:transition/>
</p:sldLayout>
</file>

<file path=ppt/slideLayouts/slideLayout5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8EE5A95C-21DE-4C43-BF97-15D8A913B216}" type="slidenum">
              <a:rPr lang="en-US"/>
              <a:pPr/>
              <a:t>‹#›</a:t>
            </a:fld>
            <a:endParaRPr lang="en-US"/>
          </a:p>
        </p:txBody>
      </p:sp>
    </p:spTree>
    <p:extLst>
      <p:ext uri="{BB962C8B-B14F-4D97-AF65-F5344CB8AC3E}">
        <p14:creationId xmlns:p14="http://schemas.microsoft.com/office/powerpoint/2010/main" val="2401898050"/>
      </p:ext>
    </p:extLst>
  </p:cSld>
  <p:clrMapOvr>
    <a:masterClrMapping/>
  </p:clrMapOvr>
  <p:transition/>
</p:sldLayout>
</file>

<file path=ppt/slideLayouts/slideLayout5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8742D8AE-8785-5A4E-95AC-C39405B3DBA1}" type="slidenum">
              <a:rPr lang="en-US"/>
              <a:pPr/>
              <a:t>‹#›</a:t>
            </a:fld>
            <a:endParaRPr lang="en-US"/>
          </a:p>
        </p:txBody>
      </p:sp>
    </p:spTree>
    <p:extLst>
      <p:ext uri="{BB962C8B-B14F-4D97-AF65-F5344CB8AC3E}">
        <p14:creationId xmlns:p14="http://schemas.microsoft.com/office/powerpoint/2010/main" val="2804575437"/>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black&amp;w.png"/>
          <p:cNvPicPr>
            <a:picLocks noChangeAspect="1"/>
          </p:cNvPicPr>
          <p:nvPr userDrawn="1"/>
        </p:nvPicPr>
        <p:blipFill>
          <a:blip r:embed="rId2"/>
          <a:srcRect t="-30672"/>
          <a:stretch>
            <a:fillRect/>
          </a:stretch>
        </p:blipFill>
        <p:spPr>
          <a:xfrm>
            <a:off x="-1" y="0"/>
            <a:ext cx="9144001" cy="6858000"/>
          </a:xfrm>
          <a:prstGeom prst="rect">
            <a:avLst/>
          </a:prstGeom>
          <a:solidFill>
            <a:schemeClr val="bg1"/>
          </a:solidFill>
        </p:spPr>
      </p:pic>
      <p:sp>
        <p:nvSpPr>
          <p:cNvPr id="2" name="Title 1"/>
          <p:cNvSpPr>
            <a:spLocks noGrp="1"/>
          </p:cNvSpPr>
          <p:nvPr>
            <p:ph type="ctrTitle"/>
          </p:nvPr>
        </p:nvSpPr>
        <p:spPr>
          <a:xfrm>
            <a:off x="386494" y="469200"/>
            <a:ext cx="7772400" cy="1308232"/>
          </a:xfrm>
          <a:prstGeom prst="rect">
            <a:avLst/>
          </a:prstGeom>
        </p:spPr>
        <p:txBody>
          <a:bodyPr anchor="t"/>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386494" y="1941516"/>
            <a:ext cx="5009103" cy="1752600"/>
          </a:xfrm>
          <a:prstGeom prst="rect">
            <a:avLst/>
          </a:prstGeom>
        </p:spPr>
        <p:txBody>
          <a:bodyPr/>
          <a:lstStyle>
            <a:lvl1pPr marL="0" indent="0" algn="l">
              <a:buNone/>
              <a:defRPr sz="2800">
                <a:solidFill>
                  <a:schemeClr val="accent1"/>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Rectangle 7"/>
          <p:cNvSpPr/>
          <p:nvPr userDrawn="1"/>
        </p:nvSpPr>
        <p:spPr>
          <a:xfrm>
            <a:off x="-1" y="5967630"/>
            <a:ext cx="9144001" cy="890370"/>
          </a:xfrm>
          <a:prstGeom prst="rect">
            <a:avLst/>
          </a:prstGeom>
          <a:solidFill>
            <a:srgbClr val="FFFFFF">
              <a:alpha val="6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pic>
        <p:nvPicPr>
          <p:cNvPr id="9" name="Picture 8" descr="ecelogorb.psd"/>
          <p:cNvPicPr>
            <a:picLocks noChangeAspect="1"/>
          </p:cNvPicPr>
          <p:nvPr userDrawn="1"/>
        </p:nvPicPr>
        <p:blipFill>
          <a:blip r:embed="rId3">
            <a:lum bright="-8000"/>
          </a:blip>
          <a:stretch>
            <a:fillRect/>
          </a:stretch>
        </p:blipFill>
        <p:spPr>
          <a:xfrm>
            <a:off x="252528" y="6080245"/>
            <a:ext cx="3275179" cy="655036"/>
          </a:xfrm>
          <a:prstGeom prst="rect">
            <a:avLst/>
          </a:prstGeom>
          <a:effectLst/>
        </p:spPr>
      </p:pic>
      <p:pic>
        <p:nvPicPr>
          <p:cNvPr id="10" name="Picture 9" descr="CMU_logo_horiz_black.eps"/>
          <p:cNvPicPr>
            <a:picLocks noChangeAspect="1"/>
          </p:cNvPicPr>
          <p:nvPr userDrawn="1"/>
        </p:nvPicPr>
        <p:blipFill>
          <a:blip r:embed="rId4"/>
          <a:stretch>
            <a:fillRect/>
          </a:stretch>
        </p:blipFill>
        <p:spPr>
          <a:xfrm>
            <a:off x="5108519" y="6259200"/>
            <a:ext cx="3895838" cy="354413"/>
          </a:xfrm>
          <a:prstGeom prst="rect">
            <a:avLst/>
          </a:prstGeom>
          <a:effectLst/>
        </p:spPr>
      </p:pic>
    </p:spTree>
    <p:extLst>
      <p:ext uri="{BB962C8B-B14F-4D97-AF65-F5344CB8AC3E}">
        <p14:creationId xmlns:p14="http://schemas.microsoft.com/office/powerpoint/2010/main" val="1412859093"/>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719EA279-ECCA-8F44-B787-311CA82BAECD}" type="slidenum">
              <a:rPr lang="en-US"/>
              <a:pPr/>
              <a:t>‹#›</a:t>
            </a:fld>
            <a:endParaRPr lang="en-US"/>
          </a:p>
        </p:txBody>
      </p:sp>
    </p:spTree>
    <p:extLst>
      <p:ext uri="{BB962C8B-B14F-4D97-AF65-F5344CB8AC3E}">
        <p14:creationId xmlns:p14="http://schemas.microsoft.com/office/powerpoint/2010/main" val="4142177791"/>
      </p:ext>
    </p:extLst>
  </p:cSld>
  <p:clrMapOvr>
    <a:masterClrMapping/>
  </p:clrMapOvr>
  <p:transition/>
</p:sldLayout>
</file>

<file path=ppt/slideLayouts/slideLayout5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90EDC1BF-D507-7F45-A7C4-0B906829077C}"/>
              </a:ext>
            </a:extLst>
          </p:cNvPr>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1992A2FD-3614-2F4F-8D8D-1968A4FCD5C3}"/>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88F423D4-7D62-A046-9486-902C5E643230}"/>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93B21A48-4278-2847-949C-8F4EE04798A4}"/>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B665F9C1-6ECF-784D-8FE7-AA1307BE8426}"/>
              </a:ext>
            </a:extLst>
          </p:cNvPr>
          <p:cNvSpPr>
            <a:spLocks noGrp="1" noChangeArrowheads="1"/>
          </p:cNvSpPr>
          <p:nvPr>
            <p:ph type="ftr" sz="quarter" idx="11"/>
          </p:nvPr>
        </p:nvSpPr>
        <p:spPr>
          <a:xfrm>
            <a:off x="3124200" y="6243638"/>
            <a:ext cx="2895600" cy="457200"/>
          </a:xfrm>
        </p:spPr>
        <p:txBody>
          <a:bodyPr/>
          <a:lstStyle>
            <a:lvl1pPr eaLnBrk="0" hangingPunct="0">
              <a:defRPr/>
            </a:lvl1pPr>
          </a:lstStyle>
          <a:p>
            <a:pPr>
              <a:defRPr/>
            </a:pPr>
            <a:endParaRPr lang="en-US" altLang="en-US"/>
          </a:p>
        </p:txBody>
      </p:sp>
      <p:sp>
        <p:nvSpPr>
          <p:cNvPr id="9" name="Rectangle 6">
            <a:extLst>
              <a:ext uri="{FF2B5EF4-FFF2-40B4-BE49-F238E27FC236}">
                <a16:creationId xmlns:a16="http://schemas.microsoft.com/office/drawing/2014/main" id="{11459B8B-977C-BF46-961F-BB3F0DCA34CC}"/>
              </a:ext>
            </a:extLst>
          </p:cNvPr>
          <p:cNvSpPr>
            <a:spLocks noGrp="1" noChangeArrowheads="1"/>
          </p:cNvSpPr>
          <p:nvPr>
            <p:ph type="sldNum" sz="quarter" idx="12"/>
          </p:nvPr>
        </p:nvSpPr>
        <p:spPr/>
        <p:txBody>
          <a:bodyPr/>
          <a:lstStyle>
            <a:lvl1pPr eaLnBrk="0" hangingPunct="0">
              <a:defRPr sz="1200"/>
            </a:lvl1pPr>
          </a:lstStyle>
          <a:p>
            <a:pPr>
              <a:defRPr/>
            </a:pPr>
            <a:fld id="{FE9E5A73-BAFF-F548-9E2E-21289D47583D}" type="slidenum">
              <a:rPr lang="en-US" altLang="en-US"/>
              <a:pPr>
                <a:defRPr/>
              </a:pPr>
              <a:t>‹#›</a:t>
            </a:fld>
            <a:endParaRPr lang="en-US" altLang="en-US"/>
          </a:p>
        </p:txBody>
      </p:sp>
    </p:spTree>
    <p:extLst>
      <p:ext uri="{BB962C8B-B14F-4D97-AF65-F5344CB8AC3E}">
        <p14:creationId xmlns:p14="http://schemas.microsoft.com/office/powerpoint/2010/main" val="2602428302"/>
      </p:ext>
    </p:extLst>
  </p:cSld>
  <p:clrMapOvr>
    <a:masterClrMapping/>
  </p:clrMapOvr>
  <p:transition/>
</p:sldLayout>
</file>

<file path=ppt/slideLayouts/slideLayout5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7F827B9E-D107-FE47-BCBA-A0F54423FF28}"/>
              </a:ext>
            </a:extLst>
          </p:cNvPr>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a:extLst>
              <a:ext uri="{FF2B5EF4-FFF2-40B4-BE49-F238E27FC236}">
                <a16:creationId xmlns:a16="http://schemas.microsoft.com/office/drawing/2014/main" id="{AAE25E78-7811-3E45-9C3F-3AE96402681A}"/>
              </a:ext>
            </a:extLst>
          </p:cNvPr>
          <p:cNvSpPr>
            <a:spLocks noGrp="1" noChangeArrowheads="1"/>
          </p:cNvSpPr>
          <p:nvPr>
            <p:ph type="sldNum" sz="quarter" idx="11"/>
          </p:nvPr>
        </p:nvSpPr>
        <p:spPr/>
        <p:txBody>
          <a:bodyPr/>
          <a:lstStyle>
            <a:lvl1pPr eaLnBrk="0" hangingPunct="0">
              <a:defRPr/>
            </a:lvl1pPr>
          </a:lstStyle>
          <a:p>
            <a:pPr>
              <a:defRPr/>
            </a:pPr>
            <a:fld id="{9CD3246B-4504-6A44-A3C6-3AD1B220008A}" type="slidenum">
              <a:rPr lang="en-US" altLang="en-US"/>
              <a:pPr>
                <a:defRPr/>
              </a:pPr>
              <a:t>‹#›</a:t>
            </a:fld>
            <a:endParaRPr lang="en-US" altLang="en-US"/>
          </a:p>
        </p:txBody>
      </p:sp>
    </p:spTree>
    <p:extLst>
      <p:ext uri="{BB962C8B-B14F-4D97-AF65-F5344CB8AC3E}">
        <p14:creationId xmlns:p14="http://schemas.microsoft.com/office/powerpoint/2010/main" val="3894802557"/>
      </p:ext>
    </p:extLst>
  </p:cSld>
  <p:clrMapOvr>
    <a:masterClrMapping/>
  </p:clrMapOvr>
  <p:transition/>
</p:sldLayout>
</file>

<file path=ppt/slideLayouts/slideLayout5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94D63735-01BA-B944-9CAC-1B9C54BD73C2}"/>
              </a:ext>
            </a:extLst>
          </p:cNvPr>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a:extLst>
              <a:ext uri="{FF2B5EF4-FFF2-40B4-BE49-F238E27FC236}">
                <a16:creationId xmlns:a16="http://schemas.microsoft.com/office/drawing/2014/main" id="{7C670B12-B340-A643-9F4E-E46E2789DC7F}"/>
              </a:ext>
            </a:extLst>
          </p:cNvPr>
          <p:cNvSpPr>
            <a:spLocks noGrp="1" noChangeArrowheads="1"/>
          </p:cNvSpPr>
          <p:nvPr>
            <p:ph type="sldNum" sz="quarter" idx="11"/>
          </p:nvPr>
        </p:nvSpPr>
        <p:spPr/>
        <p:txBody>
          <a:bodyPr/>
          <a:lstStyle>
            <a:lvl1pPr eaLnBrk="0" hangingPunct="0">
              <a:defRPr/>
            </a:lvl1pPr>
          </a:lstStyle>
          <a:p>
            <a:pPr>
              <a:defRPr/>
            </a:pPr>
            <a:fld id="{CB2591BB-F593-DC41-9202-A6281FB4FDB6}" type="slidenum">
              <a:rPr lang="en-US" altLang="en-US"/>
              <a:pPr>
                <a:defRPr/>
              </a:pPr>
              <a:t>‹#›</a:t>
            </a:fld>
            <a:endParaRPr lang="en-US" altLang="en-US"/>
          </a:p>
        </p:txBody>
      </p:sp>
    </p:spTree>
    <p:extLst>
      <p:ext uri="{BB962C8B-B14F-4D97-AF65-F5344CB8AC3E}">
        <p14:creationId xmlns:p14="http://schemas.microsoft.com/office/powerpoint/2010/main" val="2028463594"/>
      </p:ext>
    </p:extLst>
  </p:cSld>
  <p:clrMapOvr>
    <a:masterClrMapping/>
  </p:clrMapOvr>
  <p:transition/>
</p:sldLayout>
</file>

<file path=ppt/slideLayouts/slideLayout5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FD1CFE7F-38BF-7E4F-8084-41548CC6EB39}"/>
              </a:ext>
            </a:extLst>
          </p:cNvPr>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a:extLst>
              <a:ext uri="{FF2B5EF4-FFF2-40B4-BE49-F238E27FC236}">
                <a16:creationId xmlns:a16="http://schemas.microsoft.com/office/drawing/2014/main" id="{0B09D385-5ADD-F044-A1E9-12910F637D9B}"/>
              </a:ext>
            </a:extLst>
          </p:cNvPr>
          <p:cNvSpPr>
            <a:spLocks noGrp="1" noChangeArrowheads="1"/>
          </p:cNvSpPr>
          <p:nvPr>
            <p:ph type="sldNum" sz="quarter" idx="11"/>
          </p:nvPr>
        </p:nvSpPr>
        <p:spPr/>
        <p:txBody>
          <a:bodyPr/>
          <a:lstStyle>
            <a:lvl1pPr eaLnBrk="0" hangingPunct="0">
              <a:defRPr/>
            </a:lvl1pPr>
          </a:lstStyle>
          <a:p>
            <a:pPr>
              <a:defRPr/>
            </a:pPr>
            <a:fld id="{A850AAB8-6D13-F74D-82DE-01543047371E}" type="slidenum">
              <a:rPr lang="en-US" altLang="en-US"/>
              <a:pPr>
                <a:defRPr/>
              </a:pPr>
              <a:t>‹#›</a:t>
            </a:fld>
            <a:endParaRPr lang="en-US" altLang="en-US"/>
          </a:p>
        </p:txBody>
      </p:sp>
    </p:spTree>
    <p:extLst>
      <p:ext uri="{BB962C8B-B14F-4D97-AF65-F5344CB8AC3E}">
        <p14:creationId xmlns:p14="http://schemas.microsoft.com/office/powerpoint/2010/main" val="647626961"/>
      </p:ext>
    </p:extLst>
  </p:cSld>
  <p:clrMapOvr>
    <a:masterClrMapping/>
  </p:clrMapOvr>
  <p:transition/>
</p:sldLayout>
</file>

<file path=ppt/slideLayouts/slideLayout5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5F562CE1-D7B9-2B48-AABD-520F279FD19B}"/>
              </a:ext>
            </a:extLst>
          </p:cNvPr>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8" name="Rectangle 1030">
            <a:extLst>
              <a:ext uri="{FF2B5EF4-FFF2-40B4-BE49-F238E27FC236}">
                <a16:creationId xmlns:a16="http://schemas.microsoft.com/office/drawing/2014/main" id="{48A76E69-B5F0-BF4B-B407-6D552D390EF3}"/>
              </a:ext>
            </a:extLst>
          </p:cNvPr>
          <p:cNvSpPr>
            <a:spLocks noGrp="1" noChangeArrowheads="1"/>
          </p:cNvSpPr>
          <p:nvPr>
            <p:ph type="sldNum" sz="quarter" idx="11"/>
          </p:nvPr>
        </p:nvSpPr>
        <p:spPr/>
        <p:txBody>
          <a:bodyPr/>
          <a:lstStyle>
            <a:lvl1pPr eaLnBrk="0" hangingPunct="0">
              <a:defRPr/>
            </a:lvl1pPr>
          </a:lstStyle>
          <a:p>
            <a:pPr>
              <a:defRPr/>
            </a:pPr>
            <a:fld id="{7DCC7F1B-7885-0949-97FC-084E8A56F43B}" type="slidenum">
              <a:rPr lang="en-US" altLang="en-US"/>
              <a:pPr>
                <a:defRPr/>
              </a:pPr>
              <a:t>‹#›</a:t>
            </a:fld>
            <a:endParaRPr lang="en-US" altLang="en-US"/>
          </a:p>
        </p:txBody>
      </p:sp>
    </p:spTree>
    <p:extLst>
      <p:ext uri="{BB962C8B-B14F-4D97-AF65-F5344CB8AC3E}">
        <p14:creationId xmlns:p14="http://schemas.microsoft.com/office/powerpoint/2010/main" val="321684900"/>
      </p:ext>
    </p:extLst>
  </p:cSld>
  <p:clrMapOvr>
    <a:masterClrMapping/>
  </p:clrMapOvr>
  <p:transition/>
</p:sldLayout>
</file>

<file path=ppt/slideLayouts/slideLayout5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335DD151-C820-B34A-B26B-2D2F1D3E1F83}"/>
              </a:ext>
            </a:extLst>
          </p:cNvPr>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4" name="Rectangle 1030">
            <a:extLst>
              <a:ext uri="{FF2B5EF4-FFF2-40B4-BE49-F238E27FC236}">
                <a16:creationId xmlns:a16="http://schemas.microsoft.com/office/drawing/2014/main" id="{CCFDF57E-6974-814A-893F-5B3EC8AC9CA0}"/>
              </a:ext>
            </a:extLst>
          </p:cNvPr>
          <p:cNvSpPr>
            <a:spLocks noGrp="1" noChangeArrowheads="1"/>
          </p:cNvSpPr>
          <p:nvPr>
            <p:ph type="sldNum" sz="quarter" idx="11"/>
          </p:nvPr>
        </p:nvSpPr>
        <p:spPr/>
        <p:txBody>
          <a:bodyPr/>
          <a:lstStyle>
            <a:lvl1pPr eaLnBrk="0" hangingPunct="0">
              <a:defRPr/>
            </a:lvl1pPr>
          </a:lstStyle>
          <a:p>
            <a:pPr>
              <a:defRPr/>
            </a:pPr>
            <a:fld id="{BDA969E1-C8A6-544B-920A-17EB75C6EE01}" type="slidenum">
              <a:rPr lang="en-US" altLang="en-US"/>
              <a:pPr>
                <a:defRPr/>
              </a:pPr>
              <a:t>‹#›</a:t>
            </a:fld>
            <a:endParaRPr lang="en-US" altLang="en-US"/>
          </a:p>
        </p:txBody>
      </p:sp>
    </p:spTree>
    <p:extLst>
      <p:ext uri="{BB962C8B-B14F-4D97-AF65-F5344CB8AC3E}">
        <p14:creationId xmlns:p14="http://schemas.microsoft.com/office/powerpoint/2010/main" val="469727811"/>
      </p:ext>
    </p:extLst>
  </p:cSld>
  <p:clrMapOvr>
    <a:masterClrMapping/>
  </p:clrMapOvr>
  <p:transition/>
</p:sldLayout>
</file>

<file path=ppt/slideLayouts/slideLayout5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53C2F28A-A914-FE46-A024-DF13262B8C5F}"/>
              </a:ext>
            </a:extLst>
          </p:cNvPr>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3" name="Rectangle 1030">
            <a:extLst>
              <a:ext uri="{FF2B5EF4-FFF2-40B4-BE49-F238E27FC236}">
                <a16:creationId xmlns:a16="http://schemas.microsoft.com/office/drawing/2014/main" id="{19100917-C7B6-434C-99E9-E987DCCAA5D8}"/>
              </a:ext>
            </a:extLst>
          </p:cNvPr>
          <p:cNvSpPr>
            <a:spLocks noGrp="1" noChangeArrowheads="1"/>
          </p:cNvSpPr>
          <p:nvPr>
            <p:ph type="sldNum" sz="quarter" idx="11"/>
          </p:nvPr>
        </p:nvSpPr>
        <p:spPr/>
        <p:txBody>
          <a:bodyPr/>
          <a:lstStyle>
            <a:lvl1pPr eaLnBrk="0" hangingPunct="0">
              <a:defRPr/>
            </a:lvl1pPr>
          </a:lstStyle>
          <a:p>
            <a:pPr>
              <a:defRPr/>
            </a:pPr>
            <a:fld id="{6585CF00-0E48-FA45-8634-07059AC75E63}" type="slidenum">
              <a:rPr lang="en-US" altLang="en-US"/>
              <a:pPr>
                <a:defRPr/>
              </a:pPr>
              <a:t>‹#›</a:t>
            </a:fld>
            <a:endParaRPr lang="en-US" altLang="en-US"/>
          </a:p>
        </p:txBody>
      </p:sp>
    </p:spTree>
    <p:extLst>
      <p:ext uri="{BB962C8B-B14F-4D97-AF65-F5344CB8AC3E}">
        <p14:creationId xmlns:p14="http://schemas.microsoft.com/office/powerpoint/2010/main" val="1752511891"/>
      </p:ext>
    </p:extLst>
  </p:cSld>
  <p:clrMapOvr>
    <a:masterClrMapping/>
  </p:clrMapOvr>
  <p:transition/>
</p:sldLayout>
</file>

<file path=ppt/slideLayouts/slideLayout5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8552A2B8-84EB-424B-AB45-BF86C41D24AC}"/>
              </a:ext>
            </a:extLst>
          </p:cNvPr>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a:extLst>
              <a:ext uri="{FF2B5EF4-FFF2-40B4-BE49-F238E27FC236}">
                <a16:creationId xmlns:a16="http://schemas.microsoft.com/office/drawing/2014/main" id="{A2D8C86B-640E-DD49-A5A7-2807F5B6B58F}"/>
              </a:ext>
            </a:extLst>
          </p:cNvPr>
          <p:cNvSpPr>
            <a:spLocks noGrp="1" noChangeArrowheads="1"/>
          </p:cNvSpPr>
          <p:nvPr>
            <p:ph type="sldNum" sz="quarter" idx="11"/>
          </p:nvPr>
        </p:nvSpPr>
        <p:spPr/>
        <p:txBody>
          <a:bodyPr/>
          <a:lstStyle>
            <a:lvl1pPr eaLnBrk="0" hangingPunct="0">
              <a:defRPr/>
            </a:lvl1pPr>
          </a:lstStyle>
          <a:p>
            <a:pPr>
              <a:defRPr/>
            </a:pPr>
            <a:fld id="{2C344135-9420-D548-BD7C-79317C91434F}" type="slidenum">
              <a:rPr lang="en-US" altLang="en-US"/>
              <a:pPr>
                <a:defRPr/>
              </a:pPr>
              <a:t>‹#›</a:t>
            </a:fld>
            <a:endParaRPr lang="en-US" altLang="en-US"/>
          </a:p>
        </p:txBody>
      </p:sp>
    </p:spTree>
    <p:extLst>
      <p:ext uri="{BB962C8B-B14F-4D97-AF65-F5344CB8AC3E}">
        <p14:creationId xmlns:p14="http://schemas.microsoft.com/office/powerpoint/2010/main" val="3305875555"/>
      </p:ext>
    </p:extLst>
  </p:cSld>
  <p:clrMapOvr>
    <a:masterClrMapping/>
  </p:clrMapOvr>
  <p:transition/>
</p:sldLayout>
</file>

<file path=ppt/slideLayouts/slideLayout5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8EBB0C76-64C6-2942-B4EB-EE86FC1D051F}"/>
              </a:ext>
            </a:extLst>
          </p:cNvPr>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a:extLst>
              <a:ext uri="{FF2B5EF4-FFF2-40B4-BE49-F238E27FC236}">
                <a16:creationId xmlns:a16="http://schemas.microsoft.com/office/drawing/2014/main" id="{2E47F2FC-584D-BF4D-AF6A-AD9133707603}"/>
              </a:ext>
            </a:extLst>
          </p:cNvPr>
          <p:cNvSpPr>
            <a:spLocks noGrp="1" noChangeArrowheads="1"/>
          </p:cNvSpPr>
          <p:nvPr>
            <p:ph type="sldNum" sz="quarter" idx="11"/>
          </p:nvPr>
        </p:nvSpPr>
        <p:spPr/>
        <p:txBody>
          <a:bodyPr/>
          <a:lstStyle>
            <a:lvl1pPr eaLnBrk="0" hangingPunct="0">
              <a:defRPr/>
            </a:lvl1pPr>
          </a:lstStyle>
          <a:p>
            <a:pPr>
              <a:defRPr/>
            </a:pPr>
            <a:fld id="{F1DB68E5-2868-6D4F-A89F-4CC0EFD4A2B9}" type="slidenum">
              <a:rPr lang="en-US" altLang="en-US"/>
              <a:pPr>
                <a:defRPr/>
              </a:pPr>
              <a:t>‹#›</a:t>
            </a:fld>
            <a:endParaRPr lang="en-US" altLang="en-US"/>
          </a:p>
        </p:txBody>
      </p:sp>
    </p:spTree>
    <p:extLst>
      <p:ext uri="{BB962C8B-B14F-4D97-AF65-F5344CB8AC3E}">
        <p14:creationId xmlns:p14="http://schemas.microsoft.com/office/powerpoint/2010/main" val="254973091"/>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34327"/>
          </a:xfrm>
          <a:prstGeom prst="rect">
            <a:avLst/>
          </a:prstGeom>
        </p:spPr>
        <p:txBody>
          <a:bodyPr/>
          <a:lstStyle>
            <a:lvl1pPr>
              <a:defRPr>
                <a:latin typeface="Arial"/>
              </a:defRPr>
            </a:lvl1pPr>
          </a:lstStyle>
          <a:p>
            <a:r>
              <a:rPr lang="en-US" dirty="0"/>
              <a:t>Click to edit Master title style</a:t>
            </a:r>
          </a:p>
        </p:txBody>
      </p:sp>
      <p:sp>
        <p:nvSpPr>
          <p:cNvPr id="3" name="Content Placeholder 2"/>
          <p:cNvSpPr>
            <a:spLocks noGrp="1"/>
          </p:cNvSpPr>
          <p:nvPr>
            <p:ph idx="1"/>
          </p:nvPr>
        </p:nvSpPr>
        <p:spPr>
          <a:xfrm>
            <a:off x="457200" y="1079500"/>
            <a:ext cx="8229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4999452"/>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7631792A-AD76-664C-A1F8-67622FD12195}"/>
              </a:ext>
            </a:extLst>
          </p:cNvPr>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a:extLst>
              <a:ext uri="{FF2B5EF4-FFF2-40B4-BE49-F238E27FC236}">
                <a16:creationId xmlns:a16="http://schemas.microsoft.com/office/drawing/2014/main" id="{AD1CFAAE-D710-B945-880C-4838C9E27A0A}"/>
              </a:ext>
            </a:extLst>
          </p:cNvPr>
          <p:cNvSpPr>
            <a:spLocks noGrp="1" noChangeArrowheads="1"/>
          </p:cNvSpPr>
          <p:nvPr>
            <p:ph type="sldNum" sz="quarter" idx="11"/>
          </p:nvPr>
        </p:nvSpPr>
        <p:spPr/>
        <p:txBody>
          <a:bodyPr/>
          <a:lstStyle>
            <a:lvl1pPr eaLnBrk="0" hangingPunct="0">
              <a:defRPr/>
            </a:lvl1pPr>
          </a:lstStyle>
          <a:p>
            <a:pPr>
              <a:defRPr/>
            </a:pPr>
            <a:fld id="{B99F8390-5E7B-F84D-BB5A-F0643481A975}" type="slidenum">
              <a:rPr lang="en-US" altLang="en-US"/>
              <a:pPr>
                <a:defRPr/>
              </a:pPr>
              <a:t>‹#›</a:t>
            </a:fld>
            <a:endParaRPr lang="en-US" altLang="en-US"/>
          </a:p>
        </p:txBody>
      </p:sp>
    </p:spTree>
    <p:extLst>
      <p:ext uri="{BB962C8B-B14F-4D97-AF65-F5344CB8AC3E}">
        <p14:creationId xmlns:p14="http://schemas.microsoft.com/office/powerpoint/2010/main" val="3770952118"/>
      </p:ext>
    </p:extLst>
  </p:cSld>
  <p:clrMapOvr>
    <a:masterClrMapping/>
  </p:clrMapOvr>
  <p:transition/>
</p:sldLayout>
</file>

<file path=ppt/slideLayouts/slideLayout5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550158EE-260B-B548-928C-E911F37962D7}"/>
              </a:ext>
            </a:extLst>
          </p:cNvPr>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a:extLst>
              <a:ext uri="{FF2B5EF4-FFF2-40B4-BE49-F238E27FC236}">
                <a16:creationId xmlns:a16="http://schemas.microsoft.com/office/drawing/2014/main" id="{D3577B43-A5DC-1B40-946C-9AFCCF79B3B1}"/>
              </a:ext>
            </a:extLst>
          </p:cNvPr>
          <p:cNvSpPr>
            <a:spLocks noGrp="1" noChangeArrowheads="1"/>
          </p:cNvSpPr>
          <p:nvPr>
            <p:ph type="sldNum" sz="quarter" idx="11"/>
          </p:nvPr>
        </p:nvSpPr>
        <p:spPr/>
        <p:txBody>
          <a:bodyPr/>
          <a:lstStyle>
            <a:lvl1pPr eaLnBrk="0" hangingPunct="0">
              <a:defRPr/>
            </a:lvl1pPr>
          </a:lstStyle>
          <a:p>
            <a:pPr>
              <a:defRPr/>
            </a:pPr>
            <a:fld id="{954DE8F5-A1D7-DB49-969C-EAC86A464DD7}" type="slidenum">
              <a:rPr lang="en-US" altLang="en-US"/>
              <a:pPr>
                <a:defRPr/>
              </a:pPr>
              <a:t>‹#›</a:t>
            </a:fld>
            <a:endParaRPr lang="en-US" altLang="en-US"/>
          </a:p>
        </p:txBody>
      </p:sp>
    </p:spTree>
    <p:extLst>
      <p:ext uri="{BB962C8B-B14F-4D97-AF65-F5344CB8AC3E}">
        <p14:creationId xmlns:p14="http://schemas.microsoft.com/office/powerpoint/2010/main" val="2270915189"/>
      </p:ext>
    </p:extLst>
  </p:cSld>
  <p:clrMapOvr>
    <a:masterClrMapping/>
  </p:clrMapOvr>
  <p:transition/>
</p:sldLayout>
</file>

<file path=ppt/slideLayouts/slideLayout57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26F2D48B-DA98-9943-BC1C-A3EA9EB5DCED}"/>
              </a:ext>
            </a:extLst>
          </p:cNvPr>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a:extLst>
              <a:ext uri="{FF2B5EF4-FFF2-40B4-BE49-F238E27FC236}">
                <a16:creationId xmlns:a16="http://schemas.microsoft.com/office/drawing/2014/main" id="{D1997EEF-E597-CB49-82CE-E15B3C1E8B73}"/>
              </a:ext>
            </a:extLst>
          </p:cNvPr>
          <p:cNvSpPr>
            <a:spLocks noGrp="1" noChangeArrowheads="1"/>
          </p:cNvSpPr>
          <p:nvPr>
            <p:ph type="sldNum" sz="quarter" idx="11"/>
          </p:nvPr>
        </p:nvSpPr>
        <p:spPr/>
        <p:txBody>
          <a:bodyPr/>
          <a:lstStyle>
            <a:lvl1pPr eaLnBrk="0" hangingPunct="0">
              <a:defRPr/>
            </a:lvl1pPr>
          </a:lstStyle>
          <a:p>
            <a:pPr>
              <a:defRPr/>
            </a:pPr>
            <a:fld id="{C61C15F8-46C5-1E47-A52A-D0FDBA87F580}" type="slidenum">
              <a:rPr lang="en-US" altLang="en-US"/>
              <a:pPr>
                <a:defRPr/>
              </a:pPr>
              <a:t>‹#›</a:t>
            </a:fld>
            <a:endParaRPr lang="en-US" altLang="en-US"/>
          </a:p>
        </p:txBody>
      </p:sp>
    </p:spTree>
    <p:extLst>
      <p:ext uri="{BB962C8B-B14F-4D97-AF65-F5344CB8AC3E}">
        <p14:creationId xmlns:p14="http://schemas.microsoft.com/office/powerpoint/2010/main" val="2063959258"/>
      </p:ext>
    </p:extLst>
  </p:cSld>
  <p:clrMapOvr>
    <a:masterClrMapping/>
  </p:clrMapOvr>
  <p:transition/>
</p:sldLayout>
</file>

<file path=ppt/slideLayouts/slideLayout57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914400 h 1000"/>
              <a:gd name="T2" fmla="*/ 0 w 1000"/>
              <a:gd name="T3" fmla="*/ 0 h 1000"/>
              <a:gd name="T4" fmla="*/ 8229600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charset="0"/>
                <a:ea typeface="Arial" charset="0"/>
                <a:cs typeface="Arial"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smtClean="0">
                <a:cs typeface="ＭＳ Ｐゴシック" charset="0"/>
              </a:defRPr>
            </a:lvl1pPr>
          </a:lstStyle>
          <a:p>
            <a:pPr>
              <a:defRPr/>
            </a:pPr>
            <a:fld id="{E2C6220A-E8A6-604F-ABEF-69DE9FA71310}" type="slidenum">
              <a:rPr lang="en-US"/>
              <a:pPr>
                <a:defRPr/>
              </a:pPr>
              <a:t>‹#›</a:t>
            </a:fld>
            <a:endParaRPr lang="en-US"/>
          </a:p>
        </p:txBody>
      </p:sp>
    </p:spTree>
    <p:extLst>
      <p:ext uri="{BB962C8B-B14F-4D97-AF65-F5344CB8AC3E}">
        <p14:creationId xmlns:p14="http://schemas.microsoft.com/office/powerpoint/2010/main" val="2146865861"/>
      </p:ext>
    </p:extLst>
  </p:cSld>
  <p:clrMapOvr>
    <a:masterClrMapping/>
  </p:clrMapOvr>
  <p:transition/>
</p:sldLayout>
</file>

<file path=ppt/slideLayouts/slideLayout5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smtClean="0">
                <a:cs typeface="ＭＳ Ｐゴシック" charset="0"/>
              </a:defRPr>
            </a:lvl1pPr>
          </a:lstStyle>
          <a:p>
            <a:pPr>
              <a:defRPr/>
            </a:pPr>
            <a:fld id="{7BC72186-AE23-7040-819C-CE0769D9BA1F}" type="slidenum">
              <a:rPr lang="en-US"/>
              <a:pPr>
                <a:defRPr/>
              </a:pPr>
              <a:t>‹#›</a:t>
            </a:fld>
            <a:endParaRPr lang="en-US"/>
          </a:p>
        </p:txBody>
      </p:sp>
    </p:spTree>
    <p:extLst>
      <p:ext uri="{BB962C8B-B14F-4D97-AF65-F5344CB8AC3E}">
        <p14:creationId xmlns:p14="http://schemas.microsoft.com/office/powerpoint/2010/main" val="4126211638"/>
      </p:ext>
    </p:extLst>
  </p:cSld>
  <p:clrMapOvr>
    <a:masterClrMapping/>
  </p:clrMapOvr>
  <p:transition/>
</p:sldLayout>
</file>

<file path=ppt/slideLayouts/slideLayout5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smtClean="0">
                <a:cs typeface="ＭＳ Ｐゴシック" charset="0"/>
              </a:defRPr>
            </a:lvl1pPr>
          </a:lstStyle>
          <a:p>
            <a:pPr>
              <a:defRPr/>
            </a:pPr>
            <a:fld id="{0D49DB8B-DD6F-1549-9473-46311FE2C2DE}" type="slidenum">
              <a:rPr lang="en-US"/>
              <a:pPr>
                <a:defRPr/>
              </a:pPr>
              <a:t>‹#›</a:t>
            </a:fld>
            <a:endParaRPr lang="en-US"/>
          </a:p>
        </p:txBody>
      </p:sp>
    </p:spTree>
    <p:extLst>
      <p:ext uri="{BB962C8B-B14F-4D97-AF65-F5344CB8AC3E}">
        <p14:creationId xmlns:p14="http://schemas.microsoft.com/office/powerpoint/2010/main" val="3597640057"/>
      </p:ext>
    </p:extLst>
  </p:cSld>
  <p:clrMapOvr>
    <a:masterClrMapping/>
  </p:clrMapOvr>
  <p:transition/>
</p:sldLayout>
</file>

<file path=ppt/slideLayouts/slideLayout5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smtClean="0">
                <a:cs typeface="ＭＳ Ｐゴシック" charset="0"/>
              </a:defRPr>
            </a:lvl1pPr>
          </a:lstStyle>
          <a:p>
            <a:pPr>
              <a:defRPr/>
            </a:pPr>
            <a:fld id="{50864976-4487-4C4D-97D8-18ADB94E97C5}" type="slidenum">
              <a:rPr lang="en-US"/>
              <a:pPr>
                <a:defRPr/>
              </a:pPr>
              <a:t>‹#›</a:t>
            </a:fld>
            <a:endParaRPr lang="en-US"/>
          </a:p>
        </p:txBody>
      </p:sp>
    </p:spTree>
    <p:extLst>
      <p:ext uri="{BB962C8B-B14F-4D97-AF65-F5344CB8AC3E}">
        <p14:creationId xmlns:p14="http://schemas.microsoft.com/office/powerpoint/2010/main" val="3391358981"/>
      </p:ext>
    </p:extLst>
  </p:cSld>
  <p:clrMapOvr>
    <a:masterClrMapping/>
  </p:clrMapOvr>
  <p:transition/>
</p:sldLayout>
</file>

<file path=ppt/slideLayouts/slideLayout5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a:defRPr smtClean="0">
                <a:cs typeface="ＭＳ Ｐゴシック" charset="0"/>
              </a:defRPr>
            </a:lvl1pPr>
          </a:lstStyle>
          <a:p>
            <a:pPr>
              <a:defRPr/>
            </a:pPr>
            <a:fld id="{F37635C9-55B0-3544-9719-A42E88AF1BA9}" type="slidenum">
              <a:rPr lang="en-US"/>
              <a:pPr>
                <a:defRPr/>
              </a:pPr>
              <a:t>‹#›</a:t>
            </a:fld>
            <a:endParaRPr lang="en-US"/>
          </a:p>
        </p:txBody>
      </p:sp>
    </p:spTree>
    <p:extLst>
      <p:ext uri="{BB962C8B-B14F-4D97-AF65-F5344CB8AC3E}">
        <p14:creationId xmlns:p14="http://schemas.microsoft.com/office/powerpoint/2010/main" val="3771727581"/>
      </p:ext>
    </p:extLst>
  </p:cSld>
  <p:clrMapOvr>
    <a:masterClrMapping/>
  </p:clrMapOvr>
  <p:transition/>
</p:sldLayout>
</file>

<file path=ppt/slideLayouts/slideLayout5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a:defRPr smtClean="0">
                <a:cs typeface="ＭＳ Ｐゴシック" charset="0"/>
              </a:defRPr>
            </a:lvl1pPr>
          </a:lstStyle>
          <a:p>
            <a:pPr>
              <a:defRPr/>
            </a:pPr>
            <a:fld id="{6D48A6A2-F227-8A47-BABC-518DDFF9E5D7}" type="slidenum">
              <a:rPr lang="en-US"/>
              <a:pPr>
                <a:defRPr/>
              </a:pPr>
              <a:t>‹#›</a:t>
            </a:fld>
            <a:endParaRPr lang="en-US"/>
          </a:p>
        </p:txBody>
      </p:sp>
    </p:spTree>
    <p:extLst>
      <p:ext uri="{BB962C8B-B14F-4D97-AF65-F5344CB8AC3E}">
        <p14:creationId xmlns:p14="http://schemas.microsoft.com/office/powerpoint/2010/main" val="615532402"/>
      </p:ext>
    </p:extLst>
  </p:cSld>
  <p:clrMapOvr>
    <a:masterClrMapping/>
  </p:clrMapOvr>
  <p:transition/>
</p:sldLayout>
</file>

<file path=ppt/slideLayouts/slideLayout5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a:defRPr smtClean="0">
                <a:cs typeface="ＭＳ Ｐゴシック" charset="0"/>
              </a:defRPr>
            </a:lvl1pPr>
          </a:lstStyle>
          <a:p>
            <a:pPr>
              <a:defRPr/>
            </a:pPr>
            <a:fld id="{15730655-2B8C-B341-8802-027FCA740066}" type="slidenum">
              <a:rPr lang="en-US"/>
              <a:pPr>
                <a:defRPr/>
              </a:pPr>
              <a:t>‹#›</a:t>
            </a:fld>
            <a:endParaRPr lang="en-US"/>
          </a:p>
        </p:txBody>
      </p:sp>
    </p:spTree>
    <p:extLst>
      <p:ext uri="{BB962C8B-B14F-4D97-AF65-F5344CB8AC3E}">
        <p14:creationId xmlns:p14="http://schemas.microsoft.com/office/powerpoint/2010/main" val="3578591542"/>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800">
                <a:solidFill>
                  <a:schemeClr val="accent2"/>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647485846"/>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smtClean="0">
                <a:cs typeface="ＭＳ Ｐゴシック" charset="0"/>
              </a:defRPr>
            </a:lvl1pPr>
          </a:lstStyle>
          <a:p>
            <a:pPr>
              <a:defRPr/>
            </a:pPr>
            <a:fld id="{FB036D68-2888-A549-B8B4-9826003CBCDE}" type="slidenum">
              <a:rPr lang="en-US"/>
              <a:pPr>
                <a:defRPr/>
              </a:pPr>
              <a:t>‹#›</a:t>
            </a:fld>
            <a:endParaRPr lang="en-US"/>
          </a:p>
        </p:txBody>
      </p:sp>
    </p:spTree>
    <p:extLst>
      <p:ext uri="{BB962C8B-B14F-4D97-AF65-F5344CB8AC3E}">
        <p14:creationId xmlns:p14="http://schemas.microsoft.com/office/powerpoint/2010/main" val="3695041117"/>
      </p:ext>
    </p:extLst>
  </p:cSld>
  <p:clrMapOvr>
    <a:masterClrMapping/>
  </p:clrMapOvr>
  <p:transition/>
</p:sldLayout>
</file>

<file path=ppt/slideLayouts/slideLayout5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smtClean="0">
                <a:cs typeface="ＭＳ Ｐゴシック" charset="0"/>
              </a:defRPr>
            </a:lvl1pPr>
          </a:lstStyle>
          <a:p>
            <a:pPr>
              <a:defRPr/>
            </a:pPr>
            <a:fld id="{1F736A6D-9715-B941-B399-4A52FEC4F76F}" type="slidenum">
              <a:rPr lang="en-US"/>
              <a:pPr>
                <a:defRPr/>
              </a:pPr>
              <a:t>‹#›</a:t>
            </a:fld>
            <a:endParaRPr lang="en-US"/>
          </a:p>
        </p:txBody>
      </p:sp>
    </p:spTree>
    <p:extLst>
      <p:ext uri="{BB962C8B-B14F-4D97-AF65-F5344CB8AC3E}">
        <p14:creationId xmlns:p14="http://schemas.microsoft.com/office/powerpoint/2010/main" val="4047224378"/>
      </p:ext>
    </p:extLst>
  </p:cSld>
  <p:clrMapOvr>
    <a:masterClrMapping/>
  </p:clrMapOvr>
  <p:transition/>
</p:sldLayout>
</file>

<file path=ppt/slideLayouts/slideLayout5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smtClean="0">
                <a:cs typeface="ＭＳ Ｐゴシック" charset="0"/>
              </a:defRPr>
            </a:lvl1pPr>
          </a:lstStyle>
          <a:p>
            <a:pPr>
              <a:defRPr/>
            </a:pPr>
            <a:fld id="{1A1B3E45-31F3-0E46-A6BD-814F8EA3B436}" type="slidenum">
              <a:rPr lang="en-US"/>
              <a:pPr>
                <a:defRPr/>
              </a:pPr>
              <a:t>‹#›</a:t>
            </a:fld>
            <a:endParaRPr lang="en-US"/>
          </a:p>
        </p:txBody>
      </p:sp>
    </p:spTree>
    <p:extLst>
      <p:ext uri="{BB962C8B-B14F-4D97-AF65-F5344CB8AC3E}">
        <p14:creationId xmlns:p14="http://schemas.microsoft.com/office/powerpoint/2010/main" val="36959573"/>
      </p:ext>
    </p:extLst>
  </p:cSld>
  <p:clrMapOvr>
    <a:masterClrMapping/>
  </p:clrMapOvr>
  <p:transition/>
</p:sldLayout>
</file>

<file path=ppt/slideLayouts/slideLayout5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smtClean="0">
                <a:cs typeface="ＭＳ Ｐゴシック" charset="0"/>
              </a:defRPr>
            </a:lvl1pPr>
          </a:lstStyle>
          <a:p>
            <a:pPr>
              <a:defRPr/>
            </a:pPr>
            <a:fld id="{52043AB1-6FBF-644E-8747-9DEEEE13630E}" type="slidenum">
              <a:rPr lang="en-US"/>
              <a:pPr>
                <a:defRPr/>
              </a:pPr>
              <a:t>‹#›</a:t>
            </a:fld>
            <a:endParaRPr lang="en-US"/>
          </a:p>
        </p:txBody>
      </p:sp>
    </p:spTree>
    <p:extLst>
      <p:ext uri="{BB962C8B-B14F-4D97-AF65-F5344CB8AC3E}">
        <p14:creationId xmlns:p14="http://schemas.microsoft.com/office/powerpoint/2010/main" val="834531542"/>
      </p:ext>
    </p:extLst>
  </p:cSld>
  <p:clrMapOvr>
    <a:masterClrMapping/>
  </p:clrMapOvr>
  <p:transition/>
</p:sldLayout>
</file>

<file path=ppt/slideLayouts/slideLayout58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smtClean="0">
                <a:cs typeface="ＭＳ Ｐゴシック" charset="0"/>
              </a:defRPr>
            </a:lvl1pPr>
          </a:lstStyle>
          <a:p>
            <a:pPr>
              <a:defRPr/>
            </a:pPr>
            <a:fld id="{5A7DB9D1-87EB-9F4B-A332-E93F4316F512}" type="slidenum">
              <a:rPr lang="en-US"/>
              <a:pPr>
                <a:defRPr/>
              </a:pPr>
              <a:t>‹#›</a:t>
            </a:fld>
            <a:endParaRPr lang="en-US"/>
          </a:p>
        </p:txBody>
      </p:sp>
    </p:spTree>
    <p:extLst>
      <p:ext uri="{BB962C8B-B14F-4D97-AF65-F5344CB8AC3E}">
        <p14:creationId xmlns:p14="http://schemas.microsoft.com/office/powerpoint/2010/main" val="3890355480"/>
      </p:ext>
    </p:extLst>
  </p:cSld>
  <p:clrMapOvr>
    <a:masterClrMapping/>
  </p:clrMapOvr>
  <p:transition/>
</p:sldLayout>
</file>

<file path=ppt/slideLayouts/slideLayout58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eaLnBrk="1" hangingPunct="1">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53EC4547-E2B1-9B4F-845F-F274F3C623A5}" type="slidenum">
              <a:rPr lang="en-US"/>
              <a:pPr>
                <a:defRPr/>
              </a:pPr>
              <a:t>‹#›</a:t>
            </a:fld>
            <a:endParaRPr lang="en-US"/>
          </a:p>
        </p:txBody>
      </p:sp>
    </p:spTree>
    <p:extLst>
      <p:ext uri="{BB962C8B-B14F-4D97-AF65-F5344CB8AC3E}">
        <p14:creationId xmlns:p14="http://schemas.microsoft.com/office/powerpoint/2010/main" val="2095280007"/>
      </p:ext>
    </p:extLst>
  </p:cSld>
  <p:clrMapOvr>
    <a:masterClrMapping/>
  </p:clrMapOvr>
  <p:transition/>
</p:sldLayout>
</file>

<file path=ppt/slideLayouts/slideLayout5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76BB4180-6920-9C42-9DA1-4829E0437063}" type="slidenum">
              <a:rPr lang="en-US"/>
              <a:pPr>
                <a:defRPr/>
              </a:pPr>
              <a:t>‹#›</a:t>
            </a:fld>
            <a:endParaRPr lang="en-US"/>
          </a:p>
        </p:txBody>
      </p:sp>
    </p:spTree>
    <p:extLst>
      <p:ext uri="{BB962C8B-B14F-4D97-AF65-F5344CB8AC3E}">
        <p14:creationId xmlns:p14="http://schemas.microsoft.com/office/powerpoint/2010/main" val="2146467179"/>
      </p:ext>
    </p:extLst>
  </p:cSld>
  <p:clrMapOvr>
    <a:masterClrMapping/>
  </p:clrMapOvr>
  <p:transition/>
</p:sldLayout>
</file>

<file path=ppt/slideLayouts/slideLayout5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B4330D3C-7D80-0940-9C38-883CA56758D1}" type="slidenum">
              <a:rPr lang="en-US"/>
              <a:pPr>
                <a:defRPr/>
              </a:pPr>
              <a:t>‹#›</a:t>
            </a:fld>
            <a:endParaRPr lang="en-US"/>
          </a:p>
        </p:txBody>
      </p:sp>
    </p:spTree>
    <p:extLst>
      <p:ext uri="{BB962C8B-B14F-4D97-AF65-F5344CB8AC3E}">
        <p14:creationId xmlns:p14="http://schemas.microsoft.com/office/powerpoint/2010/main" val="923648181"/>
      </p:ext>
    </p:extLst>
  </p:cSld>
  <p:clrMapOvr>
    <a:masterClrMapping/>
  </p:clrMapOvr>
  <p:transition/>
</p:sldLayout>
</file>

<file path=ppt/slideLayouts/slideLayout5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7649F32B-3CEF-984C-BBF2-963F764B3663}" type="slidenum">
              <a:rPr lang="en-US"/>
              <a:pPr>
                <a:defRPr/>
              </a:pPr>
              <a:t>‹#›</a:t>
            </a:fld>
            <a:endParaRPr lang="en-US"/>
          </a:p>
        </p:txBody>
      </p:sp>
    </p:spTree>
    <p:extLst>
      <p:ext uri="{BB962C8B-B14F-4D97-AF65-F5344CB8AC3E}">
        <p14:creationId xmlns:p14="http://schemas.microsoft.com/office/powerpoint/2010/main" val="3989348021"/>
      </p:ext>
    </p:extLst>
  </p:cSld>
  <p:clrMapOvr>
    <a:masterClrMapping/>
  </p:clrMapOvr>
  <p:transition/>
</p:sldLayout>
</file>

<file path=ppt/slideLayouts/slideLayout5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68434898-7376-D942-82A4-9987F9AC7C42}" type="slidenum">
              <a:rPr lang="en-US"/>
              <a:pPr>
                <a:defRPr/>
              </a:pPr>
              <a:t>‹#›</a:t>
            </a:fld>
            <a:endParaRPr lang="en-US"/>
          </a:p>
        </p:txBody>
      </p:sp>
    </p:spTree>
    <p:extLst>
      <p:ext uri="{BB962C8B-B14F-4D97-AF65-F5344CB8AC3E}">
        <p14:creationId xmlns:p14="http://schemas.microsoft.com/office/powerpoint/2010/main" val="3879559487"/>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Content Placeholder 2"/>
          <p:cNvSpPr>
            <a:spLocks noGrp="1"/>
          </p:cNvSpPr>
          <p:nvPr>
            <p:ph idx="13"/>
          </p:nvPr>
        </p:nvSpPr>
        <p:spPr>
          <a:xfrm>
            <a:off x="457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57200" y="274638"/>
            <a:ext cx="8229600" cy="532719"/>
          </a:xfrm>
          <a:prstGeom prst="rect">
            <a:avLst/>
          </a:prstGeom>
        </p:spPr>
        <p:txBody>
          <a:bodyPr/>
          <a:lstStyle>
            <a:lvl1pPr>
              <a:defRPr>
                <a:latin typeface="Arial"/>
              </a:defRPr>
            </a:lvl1pPr>
          </a:lstStyle>
          <a:p>
            <a:r>
              <a:rPr lang="en-US" dirty="0"/>
              <a:t>Click to edit Master title style</a:t>
            </a:r>
          </a:p>
        </p:txBody>
      </p:sp>
      <p:sp>
        <p:nvSpPr>
          <p:cNvPr id="10" name="Content Placeholder 2"/>
          <p:cNvSpPr>
            <a:spLocks noGrp="1"/>
          </p:cNvSpPr>
          <p:nvPr>
            <p:ph idx="14"/>
          </p:nvPr>
        </p:nvSpPr>
        <p:spPr>
          <a:xfrm>
            <a:off x="4648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0542122"/>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BDAE4D29-6AD3-F447-89DA-A4F13DC75D38}" type="slidenum">
              <a:rPr lang="en-US"/>
              <a:pPr>
                <a:defRPr/>
              </a:pPr>
              <a:t>‹#›</a:t>
            </a:fld>
            <a:endParaRPr lang="en-US"/>
          </a:p>
        </p:txBody>
      </p:sp>
    </p:spTree>
    <p:extLst>
      <p:ext uri="{BB962C8B-B14F-4D97-AF65-F5344CB8AC3E}">
        <p14:creationId xmlns:p14="http://schemas.microsoft.com/office/powerpoint/2010/main" val="2971445086"/>
      </p:ext>
    </p:extLst>
  </p:cSld>
  <p:clrMapOvr>
    <a:masterClrMapping/>
  </p:clrMapOvr>
  <p:transition/>
</p:sldLayout>
</file>

<file path=ppt/slideLayouts/slideLayout5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5C9A4055-98B6-5F49-80DA-F6F7DEF7F674}" type="slidenum">
              <a:rPr lang="en-US"/>
              <a:pPr>
                <a:defRPr/>
              </a:pPr>
              <a:t>‹#›</a:t>
            </a:fld>
            <a:endParaRPr lang="en-US"/>
          </a:p>
        </p:txBody>
      </p:sp>
    </p:spTree>
    <p:extLst>
      <p:ext uri="{BB962C8B-B14F-4D97-AF65-F5344CB8AC3E}">
        <p14:creationId xmlns:p14="http://schemas.microsoft.com/office/powerpoint/2010/main" val="2634260317"/>
      </p:ext>
    </p:extLst>
  </p:cSld>
  <p:clrMapOvr>
    <a:masterClrMapping/>
  </p:clrMapOvr>
  <p:transition/>
</p:sldLayout>
</file>

<file path=ppt/slideLayouts/slideLayout5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4C89ECD9-3D5F-7F4F-998D-56B78CDEA664}" type="slidenum">
              <a:rPr lang="en-US"/>
              <a:pPr>
                <a:defRPr/>
              </a:pPr>
              <a:t>‹#›</a:t>
            </a:fld>
            <a:endParaRPr lang="en-US"/>
          </a:p>
        </p:txBody>
      </p:sp>
    </p:spTree>
    <p:extLst>
      <p:ext uri="{BB962C8B-B14F-4D97-AF65-F5344CB8AC3E}">
        <p14:creationId xmlns:p14="http://schemas.microsoft.com/office/powerpoint/2010/main" val="2880806701"/>
      </p:ext>
    </p:extLst>
  </p:cSld>
  <p:clrMapOvr>
    <a:masterClrMapping/>
  </p:clrMapOvr>
  <p:transition/>
</p:sldLayout>
</file>

<file path=ppt/slideLayouts/slideLayout5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EFA65131-7DE5-1D4D-A3CF-3D0607171E1C}" type="slidenum">
              <a:rPr lang="en-US"/>
              <a:pPr>
                <a:defRPr/>
              </a:pPr>
              <a:t>‹#›</a:t>
            </a:fld>
            <a:endParaRPr lang="en-US"/>
          </a:p>
        </p:txBody>
      </p:sp>
    </p:spTree>
    <p:extLst>
      <p:ext uri="{BB962C8B-B14F-4D97-AF65-F5344CB8AC3E}">
        <p14:creationId xmlns:p14="http://schemas.microsoft.com/office/powerpoint/2010/main" val="447168238"/>
      </p:ext>
    </p:extLst>
  </p:cSld>
  <p:clrMapOvr>
    <a:masterClrMapping/>
  </p:clrMapOvr>
  <p:transition/>
</p:sldLayout>
</file>

<file path=ppt/slideLayouts/slideLayout5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FC0B6F9A-1324-4947-8B68-D47C27442892}" type="slidenum">
              <a:rPr lang="en-US"/>
              <a:pPr>
                <a:defRPr/>
              </a:pPr>
              <a:t>‹#›</a:t>
            </a:fld>
            <a:endParaRPr lang="en-US"/>
          </a:p>
        </p:txBody>
      </p:sp>
    </p:spTree>
    <p:extLst>
      <p:ext uri="{BB962C8B-B14F-4D97-AF65-F5344CB8AC3E}">
        <p14:creationId xmlns:p14="http://schemas.microsoft.com/office/powerpoint/2010/main" val="2746866548"/>
      </p:ext>
    </p:extLst>
  </p:cSld>
  <p:clrMapOvr>
    <a:masterClrMapping/>
  </p:clrMapOvr>
  <p:transition/>
</p:sldLayout>
</file>

<file path=ppt/slideLayouts/slideLayout5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4A0D1EA7-F64C-644A-BE34-B5A402A870E5}" type="slidenum">
              <a:rPr lang="en-US"/>
              <a:pPr>
                <a:defRPr/>
              </a:pPr>
              <a:t>‹#›</a:t>
            </a:fld>
            <a:endParaRPr lang="en-US"/>
          </a:p>
        </p:txBody>
      </p:sp>
    </p:spTree>
    <p:extLst>
      <p:ext uri="{BB962C8B-B14F-4D97-AF65-F5344CB8AC3E}">
        <p14:creationId xmlns:p14="http://schemas.microsoft.com/office/powerpoint/2010/main" val="2982245501"/>
      </p:ext>
    </p:extLst>
  </p:cSld>
  <p:clrMapOvr>
    <a:masterClrMapping/>
  </p:clrMapOvr>
  <p:transition/>
</p:sldLayout>
</file>

<file path=ppt/slideLayouts/slideLayout59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1E6C4A1C-A8E8-3C42-88AB-792537E5FFC6}" type="slidenum">
              <a:rPr lang="en-US"/>
              <a:pPr>
                <a:defRPr/>
              </a:pPr>
              <a:t>‹#›</a:t>
            </a:fld>
            <a:endParaRPr lang="en-US"/>
          </a:p>
        </p:txBody>
      </p:sp>
    </p:spTree>
    <p:extLst>
      <p:ext uri="{BB962C8B-B14F-4D97-AF65-F5344CB8AC3E}">
        <p14:creationId xmlns:p14="http://schemas.microsoft.com/office/powerpoint/2010/main" val="3623165638"/>
      </p:ext>
    </p:extLst>
  </p:cSld>
  <p:clrMapOvr>
    <a:masterClrMapping/>
  </p:clrMapOvr>
  <p:transition/>
</p:sldLayout>
</file>

<file path=ppt/slideLayouts/slideLayout5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fld id="{FE8F650D-90A6-6546-8F8E-F308F93AACAB}" type="datetimeFigureOut">
              <a:rPr lang="en-US"/>
              <a:pPr>
                <a:defRPr/>
              </a:pPr>
              <a:t>6/29/18</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CCC68787-3861-6744-9464-E051AC36C018}" type="slidenum">
              <a:rPr lang="en-US"/>
              <a:pPr>
                <a:defRPr/>
              </a:pPr>
              <a:t>‹#›</a:t>
            </a:fld>
            <a:endParaRPr lang="en-US"/>
          </a:p>
        </p:txBody>
      </p:sp>
    </p:spTree>
    <p:extLst>
      <p:ext uri="{BB962C8B-B14F-4D97-AF65-F5344CB8AC3E}">
        <p14:creationId xmlns:p14="http://schemas.microsoft.com/office/powerpoint/2010/main" val="2747094218"/>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fld id="{8C060F35-AAD6-1345-AD12-7076357BEBC1}" type="datetimeFigureOut">
              <a:rPr lang="en-US"/>
              <a:pPr>
                <a:defRPr/>
              </a:pPr>
              <a:t>6/29/18</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26993FB5-3140-3044-8B0D-A3F464A99DED}" type="slidenum">
              <a:rPr lang="en-US"/>
              <a:pPr>
                <a:defRPr/>
              </a:pPr>
              <a:t>‹#›</a:t>
            </a:fld>
            <a:endParaRPr lang="en-US"/>
          </a:p>
        </p:txBody>
      </p:sp>
    </p:spTree>
    <p:extLst>
      <p:ext uri="{BB962C8B-B14F-4D97-AF65-F5344CB8AC3E}">
        <p14:creationId xmlns:p14="http://schemas.microsoft.com/office/powerpoint/2010/main" val="2686373194"/>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fld id="{69EF0D2A-CD3F-774D-83CE-436644392A68}" type="datetimeFigureOut">
              <a:rPr lang="en-US"/>
              <a:pPr>
                <a:defRPr/>
              </a:pPr>
              <a:t>6/29/18</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14766B06-DD43-EC42-996C-F0AB16993C21}" type="slidenum">
              <a:rPr lang="en-US"/>
              <a:pPr>
                <a:defRPr/>
              </a:pPr>
              <a:t>‹#›</a:t>
            </a:fld>
            <a:endParaRPr lang="en-US"/>
          </a:p>
        </p:txBody>
      </p:sp>
    </p:spTree>
    <p:extLst>
      <p:ext uri="{BB962C8B-B14F-4D97-AF65-F5344CB8AC3E}">
        <p14:creationId xmlns:p14="http://schemas.microsoft.com/office/powerpoint/2010/main" val="7699155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Text Placeholder 2"/>
          <p:cNvSpPr>
            <a:spLocks noGrp="1"/>
          </p:cNvSpPr>
          <p:nvPr>
            <p:ph type="body" idx="1"/>
          </p:nvPr>
        </p:nvSpPr>
        <p:spPr>
          <a:xfrm>
            <a:off x="457200" y="1170214"/>
            <a:ext cx="4040188"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4645025" y="1170214"/>
            <a:ext cx="4041775"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Picture Placeholder 10"/>
          <p:cNvSpPr>
            <a:spLocks noGrp="1"/>
          </p:cNvSpPr>
          <p:nvPr>
            <p:ph type="pic" sz="quarter" idx="13"/>
          </p:nvPr>
        </p:nvSpPr>
        <p:spPr>
          <a:xfrm>
            <a:off x="457200"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
        <p:nvSpPr>
          <p:cNvPr id="12" name="Picture Placeholder 10"/>
          <p:cNvSpPr>
            <a:spLocks noGrp="1"/>
          </p:cNvSpPr>
          <p:nvPr>
            <p:ph type="pic" sz="quarter" idx="14"/>
          </p:nvPr>
        </p:nvSpPr>
        <p:spPr>
          <a:xfrm>
            <a:off x="4649788"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Tree>
    <p:extLst>
      <p:ext uri="{BB962C8B-B14F-4D97-AF65-F5344CB8AC3E}">
        <p14:creationId xmlns:p14="http://schemas.microsoft.com/office/powerpoint/2010/main" val="1284382925"/>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Arial" charset="0"/>
                <a:cs typeface="ＭＳ Ｐゴシック" charset="0"/>
              </a:defRPr>
            </a:lvl1pPr>
          </a:lstStyle>
          <a:p>
            <a:pPr>
              <a:defRPr/>
            </a:pPr>
            <a:fld id="{A39FDAD8-3C1E-3E47-BF3B-C8E1B27CDA19}" type="datetimeFigureOut">
              <a:rPr lang="en-US"/>
              <a:pPr>
                <a:defRPr/>
              </a:pPr>
              <a:t>6/29/18</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cs typeface="ＭＳ Ｐゴシック" charset="0"/>
              </a:defRPr>
            </a:lvl1pPr>
          </a:lstStyle>
          <a:p>
            <a:pPr>
              <a:defRPr/>
            </a:pPr>
            <a:fld id="{47B88E70-1178-9748-B730-BE80A4EA1456}" type="slidenum">
              <a:rPr lang="en-US"/>
              <a:pPr>
                <a:defRPr/>
              </a:pPr>
              <a:t>‹#›</a:t>
            </a:fld>
            <a:endParaRPr lang="en-US"/>
          </a:p>
        </p:txBody>
      </p:sp>
    </p:spTree>
    <p:extLst>
      <p:ext uri="{BB962C8B-B14F-4D97-AF65-F5344CB8AC3E}">
        <p14:creationId xmlns:p14="http://schemas.microsoft.com/office/powerpoint/2010/main" val="3286767216"/>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Arial" charset="0"/>
                <a:cs typeface="ＭＳ Ｐゴシック" charset="0"/>
              </a:defRPr>
            </a:lvl1pPr>
          </a:lstStyle>
          <a:p>
            <a:pPr>
              <a:defRPr/>
            </a:pPr>
            <a:fld id="{375844BB-EBDD-724F-BE56-CC9595D06F34}" type="datetimeFigureOut">
              <a:rPr lang="en-US"/>
              <a:pPr>
                <a:defRPr/>
              </a:pPr>
              <a:t>6/29/18</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charset="0"/>
                <a:cs typeface="ＭＳ Ｐゴシック" charset="0"/>
              </a:defRPr>
            </a:lvl1pPr>
          </a:lstStyle>
          <a:p>
            <a:pPr>
              <a:defRPr/>
            </a:pPr>
            <a:fld id="{39224C58-2A26-5A4F-8325-D7D213A7AC2B}" type="slidenum">
              <a:rPr lang="en-US"/>
              <a:pPr>
                <a:defRPr/>
              </a:pPr>
              <a:t>‹#›</a:t>
            </a:fld>
            <a:endParaRPr lang="en-US"/>
          </a:p>
        </p:txBody>
      </p:sp>
    </p:spTree>
    <p:extLst>
      <p:ext uri="{BB962C8B-B14F-4D97-AF65-F5344CB8AC3E}">
        <p14:creationId xmlns:p14="http://schemas.microsoft.com/office/powerpoint/2010/main" val="2494122714"/>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Arial" charset="0"/>
                <a:cs typeface="ＭＳ Ｐゴシック" charset="0"/>
              </a:defRPr>
            </a:lvl1pPr>
          </a:lstStyle>
          <a:p>
            <a:pPr>
              <a:defRPr/>
            </a:pPr>
            <a:fld id="{8C6BBABC-D587-C949-BDCE-3C407502857E}" type="datetimeFigureOut">
              <a:rPr lang="en-US"/>
              <a:pPr>
                <a:defRPr/>
              </a:pPr>
              <a:t>6/29/18</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charset="0"/>
                <a:cs typeface="ＭＳ Ｐゴシック" charset="0"/>
              </a:defRPr>
            </a:lvl1pPr>
          </a:lstStyle>
          <a:p>
            <a:pPr>
              <a:defRPr/>
            </a:pPr>
            <a:fld id="{3D297F0A-5D11-434B-9A2E-0F9600ADE7FC}" type="slidenum">
              <a:rPr lang="en-US"/>
              <a:pPr>
                <a:defRPr/>
              </a:pPr>
              <a:t>‹#›</a:t>
            </a:fld>
            <a:endParaRPr lang="en-US"/>
          </a:p>
        </p:txBody>
      </p:sp>
    </p:spTree>
    <p:extLst>
      <p:ext uri="{BB962C8B-B14F-4D97-AF65-F5344CB8AC3E}">
        <p14:creationId xmlns:p14="http://schemas.microsoft.com/office/powerpoint/2010/main" val="3927424906"/>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cs typeface="ＭＳ Ｐゴシック" charset="0"/>
              </a:defRPr>
            </a:lvl1pPr>
          </a:lstStyle>
          <a:p>
            <a:pPr>
              <a:defRPr/>
            </a:pPr>
            <a:fld id="{38D0459C-A182-324E-9923-30BDCFD58D21}" type="datetimeFigureOut">
              <a:rPr lang="en-US"/>
              <a:pPr>
                <a:defRPr/>
              </a:pPr>
              <a:t>6/29/18</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charset="0"/>
                <a:cs typeface="ＭＳ Ｐゴシック" charset="0"/>
              </a:defRPr>
            </a:lvl1pPr>
          </a:lstStyle>
          <a:p>
            <a:pPr>
              <a:defRPr/>
            </a:pPr>
            <a:fld id="{B14A596B-12E8-1943-95FF-C08FE0936C99}" type="slidenum">
              <a:rPr lang="en-US"/>
              <a:pPr>
                <a:defRPr/>
              </a:pPr>
              <a:t>‹#›</a:t>
            </a:fld>
            <a:endParaRPr lang="en-US"/>
          </a:p>
        </p:txBody>
      </p:sp>
    </p:spTree>
    <p:extLst>
      <p:ext uri="{BB962C8B-B14F-4D97-AF65-F5344CB8AC3E}">
        <p14:creationId xmlns:p14="http://schemas.microsoft.com/office/powerpoint/2010/main" val="967094939"/>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cs typeface="ＭＳ Ｐゴシック" charset="0"/>
              </a:defRPr>
            </a:lvl1pPr>
          </a:lstStyle>
          <a:p>
            <a:pPr>
              <a:defRPr/>
            </a:pPr>
            <a:fld id="{02477581-27F0-5A43-B172-CF44AFFEE4D2}" type="datetimeFigureOut">
              <a:rPr lang="en-US"/>
              <a:pPr>
                <a:defRPr/>
              </a:pPr>
              <a:t>6/29/18</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cs typeface="ＭＳ Ｐゴシック" charset="0"/>
              </a:defRPr>
            </a:lvl1pPr>
          </a:lstStyle>
          <a:p>
            <a:pPr>
              <a:defRPr/>
            </a:pPr>
            <a:fld id="{C8DA4925-E543-9A49-B423-CD4C388BAF92}" type="slidenum">
              <a:rPr lang="en-US"/>
              <a:pPr>
                <a:defRPr/>
              </a:pPr>
              <a:t>‹#›</a:t>
            </a:fld>
            <a:endParaRPr lang="en-US"/>
          </a:p>
        </p:txBody>
      </p:sp>
    </p:spTree>
    <p:extLst>
      <p:ext uri="{BB962C8B-B14F-4D97-AF65-F5344CB8AC3E}">
        <p14:creationId xmlns:p14="http://schemas.microsoft.com/office/powerpoint/2010/main" val="1549057224"/>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cs typeface="ＭＳ Ｐゴシック" charset="0"/>
              </a:defRPr>
            </a:lvl1pPr>
          </a:lstStyle>
          <a:p>
            <a:pPr>
              <a:defRPr/>
            </a:pPr>
            <a:fld id="{812BB9E5-878B-5B4D-8489-4862BDBB3CE7}" type="datetimeFigureOut">
              <a:rPr lang="en-US"/>
              <a:pPr>
                <a:defRPr/>
              </a:pPr>
              <a:t>6/29/18</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cs typeface="ＭＳ Ｐゴシック" charset="0"/>
              </a:defRPr>
            </a:lvl1pPr>
          </a:lstStyle>
          <a:p>
            <a:pPr>
              <a:defRPr/>
            </a:pPr>
            <a:fld id="{C91C9184-7203-BB46-B1C8-39719E9CBC1A}" type="slidenum">
              <a:rPr lang="en-US"/>
              <a:pPr>
                <a:defRPr/>
              </a:pPr>
              <a:t>‹#›</a:t>
            </a:fld>
            <a:endParaRPr lang="en-US"/>
          </a:p>
        </p:txBody>
      </p:sp>
    </p:spTree>
    <p:extLst>
      <p:ext uri="{BB962C8B-B14F-4D97-AF65-F5344CB8AC3E}">
        <p14:creationId xmlns:p14="http://schemas.microsoft.com/office/powerpoint/2010/main" val="191835985"/>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fld id="{AEE5F8E1-9033-2B44-B385-220CA16D968C}" type="datetimeFigureOut">
              <a:rPr lang="en-US"/>
              <a:pPr>
                <a:defRPr/>
              </a:pPr>
              <a:t>6/29/18</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30586518-E4AC-AF45-9BDC-E4CE015F742A}" type="slidenum">
              <a:rPr lang="en-US"/>
              <a:pPr>
                <a:defRPr/>
              </a:pPr>
              <a:t>‹#›</a:t>
            </a:fld>
            <a:endParaRPr lang="en-US"/>
          </a:p>
        </p:txBody>
      </p:sp>
    </p:spTree>
    <p:extLst>
      <p:ext uri="{BB962C8B-B14F-4D97-AF65-F5344CB8AC3E}">
        <p14:creationId xmlns:p14="http://schemas.microsoft.com/office/powerpoint/2010/main" val="1917718374"/>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fld id="{079B721B-CAE8-9C4C-B1DC-742D0BBB81CB}" type="datetimeFigureOut">
              <a:rPr lang="en-US"/>
              <a:pPr>
                <a:defRPr/>
              </a:pPr>
              <a:t>6/29/18</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6C515447-02D1-914A-9365-4EDB8E7CF7C0}" type="slidenum">
              <a:rPr lang="en-US"/>
              <a:pPr>
                <a:defRPr/>
              </a:pPr>
              <a:t>‹#›</a:t>
            </a:fld>
            <a:endParaRPr lang="en-US"/>
          </a:p>
        </p:txBody>
      </p:sp>
    </p:spTree>
    <p:extLst>
      <p:ext uri="{BB962C8B-B14F-4D97-AF65-F5344CB8AC3E}">
        <p14:creationId xmlns:p14="http://schemas.microsoft.com/office/powerpoint/2010/main" val="3883454197"/>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914400 h 1000"/>
              <a:gd name="T2" fmla="*/ 0 w 1000"/>
              <a:gd name="T3" fmla="*/ 0 h 1000"/>
              <a:gd name="T4" fmla="*/ 8229600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eaLnBrk="1" hangingPunct="1">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BF129586-08AE-6F47-AC40-42971C091E94}" type="slidenum">
              <a:rPr lang="en-US" altLang="en-US"/>
              <a:pPr>
                <a:defRPr/>
              </a:pPr>
              <a:t>‹#›</a:t>
            </a:fld>
            <a:endParaRPr lang="en-US" altLang="en-US"/>
          </a:p>
        </p:txBody>
      </p:sp>
    </p:spTree>
    <p:extLst>
      <p:ext uri="{BB962C8B-B14F-4D97-AF65-F5344CB8AC3E}">
        <p14:creationId xmlns:p14="http://schemas.microsoft.com/office/powerpoint/2010/main" val="4113373595"/>
      </p:ext>
    </p:extLst>
  </p:cSld>
  <p:clrMapOvr>
    <a:masterClrMapping/>
  </p:clrMapOvr>
  <p:transition/>
</p:sldLayout>
</file>

<file path=ppt/slideLayouts/slideLayout6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082EEEB-CAE1-9D42-80F3-08555E478FEE}" type="slidenum">
              <a:rPr lang="en-US" altLang="en-US"/>
              <a:pPr>
                <a:defRPr/>
              </a:pPr>
              <a:t>‹#›</a:t>
            </a:fld>
            <a:endParaRPr lang="en-US" altLang="en-US"/>
          </a:p>
        </p:txBody>
      </p:sp>
    </p:spTree>
    <p:extLst>
      <p:ext uri="{BB962C8B-B14F-4D97-AF65-F5344CB8AC3E}">
        <p14:creationId xmlns:p14="http://schemas.microsoft.com/office/powerpoint/2010/main" val="2380224591"/>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756813581"/>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63EB114-84BD-D84E-A045-3368407B11DA}" type="slidenum">
              <a:rPr lang="en-US" altLang="en-US"/>
              <a:pPr>
                <a:defRPr/>
              </a:pPr>
              <a:t>‹#›</a:t>
            </a:fld>
            <a:endParaRPr lang="en-US" altLang="en-US"/>
          </a:p>
        </p:txBody>
      </p:sp>
    </p:spTree>
    <p:extLst>
      <p:ext uri="{BB962C8B-B14F-4D97-AF65-F5344CB8AC3E}">
        <p14:creationId xmlns:p14="http://schemas.microsoft.com/office/powerpoint/2010/main" val="3584580742"/>
      </p:ext>
    </p:extLst>
  </p:cSld>
  <p:clrMapOvr>
    <a:masterClrMapping/>
  </p:clrMapOvr>
  <p:transition/>
</p:sldLayout>
</file>

<file path=ppt/slideLayouts/slideLayout6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5776E826-88E8-9343-B8CE-14D360A83D78}" type="slidenum">
              <a:rPr lang="en-US" altLang="en-US"/>
              <a:pPr>
                <a:defRPr/>
              </a:pPr>
              <a:t>‹#›</a:t>
            </a:fld>
            <a:endParaRPr lang="en-US" altLang="en-US"/>
          </a:p>
        </p:txBody>
      </p:sp>
    </p:spTree>
    <p:extLst>
      <p:ext uri="{BB962C8B-B14F-4D97-AF65-F5344CB8AC3E}">
        <p14:creationId xmlns:p14="http://schemas.microsoft.com/office/powerpoint/2010/main" val="3332418439"/>
      </p:ext>
    </p:extLst>
  </p:cSld>
  <p:clrMapOvr>
    <a:masterClrMapping/>
  </p:clrMapOvr>
  <p:transition/>
</p:sldLayout>
</file>

<file path=ppt/slideLayouts/slideLayout6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CC300DD-50E9-B241-B672-B3ED614A01F6}" type="slidenum">
              <a:rPr lang="en-US" altLang="en-US"/>
              <a:pPr>
                <a:defRPr/>
              </a:pPr>
              <a:t>‹#›</a:t>
            </a:fld>
            <a:endParaRPr lang="en-US" altLang="en-US"/>
          </a:p>
        </p:txBody>
      </p:sp>
    </p:spTree>
    <p:extLst>
      <p:ext uri="{BB962C8B-B14F-4D97-AF65-F5344CB8AC3E}">
        <p14:creationId xmlns:p14="http://schemas.microsoft.com/office/powerpoint/2010/main" val="256502541"/>
      </p:ext>
    </p:extLst>
  </p:cSld>
  <p:clrMapOvr>
    <a:masterClrMapping/>
  </p:clrMapOvr>
  <p:transition/>
</p:sldLayout>
</file>

<file path=ppt/slideLayouts/slideLayout6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92E28BF-E5C2-9440-84A9-1C5C4EC3BB51}" type="slidenum">
              <a:rPr lang="en-US" altLang="en-US"/>
              <a:pPr>
                <a:defRPr/>
              </a:pPr>
              <a:t>‹#›</a:t>
            </a:fld>
            <a:endParaRPr lang="en-US" altLang="en-US"/>
          </a:p>
        </p:txBody>
      </p:sp>
    </p:spTree>
    <p:extLst>
      <p:ext uri="{BB962C8B-B14F-4D97-AF65-F5344CB8AC3E}">
        <p14:creationId xmlns:p14="http://schemas.microsoft.com/office/powerpoint/2010/main" val="3696101199"/>
      </p:ext>
    </p:extLst>
  </p:cSld>
  <p:clrMapOvr>
    <a:masterClrMapping/>
  </p:clrMapOvr>
  <p:transition/>
</p:sldLayout>
</file>

<file path=ppt/slideLayouts/slideLayout6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2AB4768A-0B31-1341-95B8-ACCC602AC1ED}" type="slidenum">
              <a:rPr lang="en-US" altLang="en-US"/>
              <a:pPr>
                <a:defRPr/>
              </a:pPr>
              <a:t>‹#›</a:t>
            </a:fld>
            <a:endParaRPr lang="en-US" altLang="en-US"/>
          </a:p>
        </p:txBody>
      </p:sp>
    </p:spTree>
    <p:extLst>
      <p:ext uri="{BB962C8B-B14F-4D97-AF65-F5344CB8AC3E}">
        <p14:creationId xmlns:p14="http://schemas.microsoft.com/office/powerpoint/2010/main" val="3374794775"/>
      </p:ext>
    </p:extLst>
  </p:cSld>
  <p:clrMapOvr>
    <a:masterClrMapping/>
  </p:clrMapOvr>
  <p:transition/>
</p:sldLayout>
</file>

<file path=ppt/slideLayouts/slideLayout6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091C9E0C-1943-654E-A858-D0B1037B7159}" type="slidenum">
              <a:rPr lang="en-US" altLang="en-US"/>
              <a:pPr>
                <a:defRPr/>
              </a:pPr>
              <a:t>‹#›</a:t>
            </a:fld>
            <a:endParaRPr lang="en-US" altLang="en-US"/>
          </a:p>
        </p:txBody>
      </p:sp>
    </p:spTree>
    <p:extLst>
      <p:ext uri="{BB962C8B-B14F-4D97-AF65-F5344CB8AC3E}">
        <p14:creationId xmlns:p14="http://schemas.microsoft.com/office/powerpoint/2010/main" val="2580397272"/>
      </p:ext>
    </p:extLst>
  </p:cSld>
  <p:clrMapOvr>
    <a:masterClrMapping/>
  </p:clrMapOvr>
  <p:transition/>
</p:sldLayout>
</file>

<file path=ppt/slideLayouts/slideLayout6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34EAAF7E-5FC7-BF48-85B4-17B208F57909}" type="slidenum">
              <a:rPr lang="en-US" altLang="en-US"/>
              <a:pPr>
                <a:defRPr/>
              </a:pPr>
              <a:t>‹#›</a:t>
            </a:fld>
            <a:endParaRPr lang="en-US" altLang="en-US"/>
          </a:p>
        </p:txBody>
      </p:sp>
    </p:spTree>
    <p:extLst>
      <p:ext uri="{BB962C8B-B14F-4D97-AF65-F5344CB8AC3E}">
        <p14:creationId xmlns:p14="http://schemas.microsoft.com/office/powerpoint/2010/main" val="3866961755"/>
      </p:ext>
    </p:extLst>
  </p:cSld>
  <p:clrMapOvr>
    <a:masterClrMapping/>
  </p:clrMapOvr>
  <p:transition/>
</p:sldLayout>
</file>

<file path=ppt/slideLayouts/slideLayout6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1539E80-CD55-B742-8023-B2B43C669C6C}" type="slidenum">
              <a:rPr lang="en-US" altLang="en-US"/>
              <a:pPr>
                <a:defRPr/>
              </a:pPr>
              <a:t>‹#›</a:t>
            </a:fld>
            <a:endParaRPr lang="en-US" altLang="en-US"/>
          </a:p>
        </p:txBody>
      </p:sp>
    </p:spTree>
    <p:extLst>
      <p:ext uri="{BB962C8B-B14F-4D97-AF65-F5344CB8AC3E}">
        <p14:creationId xmlns:p14="http://schemas.microsoft.com/office/powerpoint/2010/main" val="3076824168"/>
      </p:ext>
    </p:extLst>
  </p:cSld>
  <p:clrMapOvr>
    <a:masterClrMapping/>
  </p:clrMapOvr>
  <p:transition/>
</p:sldLayout>
</file>

<file path=ppt/slideLayouts/slideLayout6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5DE05FA7-E32E-224D-877F-442C3328AE5B}" type="slidenum">
              <a:rPr lang="en-US" altLang="en-US"/>
              <a:pPr>
                <a:defRPr/>
              </a:pPr>
              <a:t>‹#›</a:t>
            </a:fld>
            <a:endParaRPr lang="en-US" altLang="en-US"/>
          </a:p>
        </p:txBody>
      </p:sp>
    </p:spTree>
    <p:extLst>
      <p:ext uri="{BB962C8B-B14F-4D97-AF65-F5344CB8AC3E}">
        <p14:creationId xmlns:p14="http://schemas.microsoft.com/office/powerpoint/2010/main" val="3480574926"/>
      </p:ext>
    </p:extLst>
  </p:cSld>
  <p:clrMapOvr>
    <a:masterClrMapping/>
  </p:clrMapOvr>
  <p:transition/>
</p:sldLayout>
</file>

<file path=ppt/slideLayouts/slideLayout6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eaLnBrk="1" hangingPunct="1">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1702019106"/>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256587941"/>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1069029366"/>
      </p:ext>
    </p:extLst>
  </p:cSld>
  <p:clrMapOvr>
    <a:masterClrMapping/>
  </p:clrMapOvr>
  <p:transition/>
</p:sldLayout>
</file>

<file path=ppt/slideLayouts/slideLayout6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3580429142"/>
      </p:ext>
    </p:extLst>
  </p:cSld>
  <p:clrMapOvr>
    <a:masterClrMapping/>
  </p:clrMapOvr>
  <p:transition/>
</p:sldLayout>
</file>

<file path=ppt/slideLayouts/slideLayout6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1622134504"/>
      </p:ext>
    </p:extLst>
  </p:cSld>
  <p:clrMapOvr>
    <a:masterClrMapping/>
  </p:clrMapOvr>
  <p:transition/>
</p:sldLayout>
</file>

<file path=ppt/slideLayouts/slideLayout6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1836402170"/>
      </p:ext>
    </p:extLst>
  </p:cSld>
  <p:clrMapOvr>
    <a:masterClrMapping/>
  </p:clrMapOvr>
  <p:transition/>
</p:sldLayout>
</file>

<file path=ppt/slideLayouts/slideLayout6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1471785379"/>
      </p:ext>
    </p:extLst>
  </p:cSld>
  <p:clrMapOvr>
    <a:masterClrMapping/>
  </p:clrMapOvr>
  <p:transition/>
</p:sldLayout>
</file>

<file path=ppt/slideLayouts/slideLayout6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340496598"/>
      </p:ext>
    </p:extLst>
  </p:cSld>
  <p:clrMapOvr>
    <a:masterClrMapping/>
  </p:clrMapOvr>
  <p:transition/>
</p:sldLayout>
</file>

<file path=ppt/slideLayouts/slideLayout6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1810979772"/>
      </p:ext>
    </p:extLst>
  </p:cSld>
  <p:clrMapOvr>
    <a:masterClrMapping/>
  </p:clrMapOvr>
  <p:transition/>
</p:sldLayout>
</file>

<file path=ppt/slideLayouts/slideLayout6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2121929086"/>
      </p:ext>
    </p:extLst>
  </p:cSld>
  <p:clrMapOvr>
    <a:masterClrMapping/>
  </p:clrMapOvr>
  <p:transition/>
</p:sldLayout>
</file>

<file path=ppt/slideLayouts/slideLayout6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1420807014"/>
      </p:ext>
    </p:extLst>
  </p:cSld>
  <p:clrMapOvr>
    <a:masterClrMapping/>
  </p:clrMapOvr>
  <p:transition/>
</p:sldLayout>
</file>

<file path=ppt/slideLayouts/slideLayout6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369176960"/>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atin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700729064"/>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eaLnBrk="1" hangingPunct="1">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7A08EACC-8CBF-5A41-8FD1-0ADD9A6E61AA}" type="slidenum">
              <a:rPr lang="en-US"/>
              <a:pPr>
                <a:defRPr/>
              </a:pPr>
              <a:t>‹#›</a:t>
            </a:fld>
            <a:endParaRPr lang="en-US"/>
          </a:p>
        </p:txBody>
      </p:sp>
    </p:spTree>
    <p:extLst>
      <p:ext uri="{BB962C8B-B14F-4D97-AF65-F5344CB8AC3E}">
        <p14:creationId xmlns:p14="http://schemas.microsoft.com/office/powerpoint/2010/main" val="1309066301"/>
      </p:ext>
    </p:extLst>
  </p:cSld>
  <p:clrMapOvr>
    <a:masterClrMapping/>
  </p:clrMapOvr>
  <p:transition/>
</p:sldLayout>
</file>

<file path=ppt/slideLayouts/slideLayout6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DA95AFC4-B67F-BC48-882B-8F3B14641016}" type="slidenum">
              <a:rPr lang="en-US"/>
              <a:pPr>
                <a:defRPr/>
              </a:pPr>
              <a:t>‹#›</a:t>
            </a:fld>
            <a:endParaRPr lang="en-US"/>
          </a:p>
        </p:txBody>
      </p:sp>
    </p:spTree>
    <p:extLst>
      <p:ext uri="{BB962C8B-B14F-4D97-AF65-F5344CB8AC3E}">
        <p14:creationId xmlns:p14="http://schemas.microsoft.com/office/powerpoint/2010/main" val="967047448"/>
      </p:ext>
    </p:extLst>
  </p:cSld>
  <p:clrMapOvr>
    <a:masterClrMapping/>
  </p:clrMapOvr>
  <p:transition/>
</p:sldLayout>
</file>

<file path=ppt/slideLayouts/slideLayout6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C5605ADE-6E00-1045-8F07-42D08E36EF70}" type="slidenum">
              <a:rPr lang="en-US"/>
              <a:pPr>
                <a:defRPr/>
              </a:pPr>
              <a:t>‹#›</a:t>
            </a:fld>
            <a:endParaRPr lang="en-US"/>
          </a:p>
        </p:txBody>
      </p:sp>
    </p:spTree>
    <p:extLst>
      <p:ext uri="{BB962C8B-B14F-4D97-AF65-F5344CB8AC3E}">
        <p14:creationId xmlns:p14="http://schemas.microsoft.com/office/powerpoint/2010/main" val="982373635"/>
      </p:ext>
    </p:extLst>
  </p:cSld>
  <p:clrMapOvr>
    <a:masterClrMapping/>
  </p:clrMapOvr>
  <p:transition/>
</p:sldLayout>
</file>

<file path=ppt/slideLayouts/slideLayout6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4BE20E1A-63D1-9042-BE64-E6D77CA223CD}" type="slidenum">
              <a:rPr lang="en-US"/>
              <a:pPr>
                <a:defRPr/>
              </a:pPr>
              <a:t>‹#›</a:t>
            </a:fld>
            <a:endParaRPr lang="en-US"/>
          </a:p>
        </p:txBody>
      </p:sp>
    </p:spTree>
    <p:extLst>
      <p:ext uri="{BB962C8B-B14F-4D97-AF65-F5344CB8AC3E}">
        <p14:creationId xmlns:p14="http://schemas.microsoft.com/office/powerpoint/2010/main" val="4137109170"/>
      </p:ext>
    </p:extLst>
  </p:cSld>
  <p:clrMapOvr>
    <a:masterClrMapping/>
  </p:clrMapOvr>
  <p:transition/>
</p:sldLayout>
</file>

<file path=ppt/slideLayouts/slideLayout6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EC9CE9EA-6A87-A74E-8999-D522750AE4F5}" type="slidenum">
              <a:rPr lang="en-US"/>
              <a:pPr>
                <a:defRPr/>
              </a:pPr>
              <a:t>‹#›</a:t>
            </a:fld>
            <a:endParaRPr lang="en-US"/>
          </a:p>
        </p:txBody>
      </p:sp>
    </p:spTree>
    <p:extLst>
      <p:ext uri="{BB962C8B-B14F-4D97-AF65-F5344CB8AC3E}">
        <p14:creationId xmlns:p14="http://schemas.microsoft.com/office/powerpoint/2010/main" val="2394821316"/>
      </p:ext>
    </p:extLst>
  </p:cSld>
  <p:clrMapOvr>
    <a:masterClrMapping/>
  </p:clrMapOvr>
  <p:transition/>
</p:sldLayout>
</file>

<file path=ppt/slideLayouts/slideLayout6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FAB19C08-DC79-A243-8132-5D8141635E46}" type="slidenum">
              <a:rPr lang="en-US"/>
              <a:pPr>
                <a:defRPr/>
              </a:pPr>
              <a:t>‹#›</a:t>
            </a:fld>
            <a:endParaRPr lang="en-US"/>
          </a:p>
        </p:txBody>
      </p:sp>
    </p:spTree>
    <p:extLst>
      <p:ext uri="{BB962C8B-B14F-4D97-AF65-F5344CB8AC3E}">
        <p14:creationId xmlns:p14="http://schemas.microsoft.com/office/powerpoint/2010/main" val="562386957"/>
      </p:ext>
    </p:extLst>
  </p:cSld>
  <p:clrMapOvr>
    <a:masterClrMapping/>
  </p:clrMapOvr>
  <p:transition/>
</p:sldLayout>
</file>

<file path=ppt/slideLayouts/slideLayout6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D78B06AB-FCA2-444B-B377-4DCE2DDA6114}" type="slidenum">
              <a:rPr lang="en-US"/>
              <a:pPr>
                <a:defRPr/>
              </a:pPr>
              <a:t>‹#›</a:t>
            </a:fld>
            <a:endParaRPr lang="en-US"/>
          </a:p>
        </p:txBody>
      </p:sp>
    </p:spTree>
    <p:extLst>
      <p:ext uri="{BB962C8B-B14F-4D97-AF65-F5344CB8AC3E}">
        <p14:creationId xmlns:p14="http://schemas.microsoft.com/office/powerpoint/2010/main" val="1246494551"/>
      </p:ext>
    </p:extLst>
  </p:cSld>
  <p:clrMapOvr>
    <a:masterClrMapping/>
  </p:clrMapOvr>
  <p:transition/>
</p:sldLayout>
</file>

<file path=ppt/slideLayouts/slideLayout6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6A52F9B4-FA90-5240-B648-E2D01A3C941B}" type="slidenum">
              <a:rPr lang="en-US"/>
              <a:pPr>
                <a:defRPr/>
              </a:pPr>
              <a:t>‹#›</a:t>
            </a:fld>
            <a:endParaRPr lang="en-US"/>
          </a:p>
        </p:txBody>
      </p:sp>
    </p:spTree>
    <p:extLst>
      <p:ext uri="{BB962C8B-B14F-4D97-AF65-F5344CB8AC3E}">
        <p14:creationId xmlns:p14="http://schemas.microsoft.com/office/powerpoint/2010/main" val="2516297146"/>
      </p:ext>
    </p:extLst>
  </p:cSld>
  <p:clrMapOvr>
    <a:masterClrMapping/>
  </p:clrMapOvr>
  <p:transition/>
</p:sldLayout>
</file>

<file path=ppt/slideLayouts/slideLayout6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445DFDB1-BFE0-744A-994F-30B5CFD210AD}" type="slidenum">
              <a:rPr lang="en-US"/>
              <a:pPr>
                <a:defRPr/>
              </a:pPr>
              <a:t>‹#›</a:t>
            </a:fld>
            <a:endParaRPr lang="en-US"/>
          </a:p>
        </p:txBody>
      </p:sp>
    </p:spTree>
    <p:extLst>
      <p:ext uri="{BB962C8B-B14F-4D97-AF65-F5344CB8AC3E}">
        <p14:creationId xmlns:p14="http://schemas.microsoft.com/office/powerpoint/2010/main" val="610761818"/>
      </p:ext>
    </p:extLst>
  </p:cSld>
  <p:clrMapOvr>
    <a:masterClrMapping/>
  </p:clrMapOvr>
  <p:transition/>
</p:sldLayout>
</file>

<file path=ppt/slideLayouts/slideLayout6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F7316A19-9990-D640-B1D8-2C318F01C3A0}" type="slidenum">
              <a:rPr lang="en-US"/>
              <a:pPr>
                <a:defRPr/>
              </a:pPr>
              <a:t>‹#›</a:t>
            </a:fld>
            <a:endParaRPr lang="en-US"/>
          </a:p>
        </p:txBody>
      </p:sp>
    </p:spTree>
    <p:extLst>
      <p:ext uri="{BB962C8B-B14F-4D97-AF65-F5344CB8AC3E}">
        <p14:creationId xmlns:p14="http://schemas.microsoft.com/office/powerpoint/2010/main" val="2212601028"/>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
        <p:nvSpPr>
          <p:cNvPr id="6" name="Text Placeholder 2"/>
          <p:cNvSpPr>
            <a:spLocks noGrp="1"/>
          </p:cNvSpPr>
          <p:nvPr>
            <p:ph idx="1" hasCustomPrompt="1"/>
          </p:nvPr>
        </p:nvSpPr>
        <p:spPr>
          <a:xfrm>
            <a:off x="457200" y="1161143"/>
            <a:ext cx="8229600" cy="452596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latin typeface="Arial"/>
              </a:defRPr>
            </a:lvl1pPr>
            <a:lvl2pPr>
              <a:defRPr>
                <a:latin typeface="Arial"/>
              </a:defRPr>
            </a:lvl2pPr>
            <a:lvl3pPr>
              <a:defRPr>
                <a:latin typeface="Arial"/>
              </a:defRPr>
            </a:lvl3pPr>
          </a:lstStyle>
          <a:p>
            <a:pPr marL="342900" marR="0" lvl="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pPr>
            <a:r>
              <a:rPr kumimoji="0" lang="en-US" sz="2800" b="0" i="0" u="none" strike="noStrike" kern="1200" cap="none" spc="0" normalizeH="0" baseline="0" noProof="0" dirty="0">
                <a:ln>
                  <a:noFill/>
                </a:ln>
                <a:solidFill>
                  <a:srgbClr val="585858"/>
                </a:solidFill>
                <a:effectLst/>
                <a:uLnTx/>
                <a:uFillTx/>
                <a:latin typeface="Arial"/>
                <a:ea typeface="+mn-ea"/>
                <a:cs typeface="+mn-cs"/>
              </a:rPr>
              <a:t>Click to edit Master text styles</a:t>
            </a:r>
          </a:p>
          <a:p>
            <a:pPr marL="742950" marR="0" lvl="1" indent="-28575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400" b="0" i="0" u="none" strike="noStrike" kern="1200" cap="none" spc="0" normalizeH="0" baseline="0" noProof="0" dirty="0">
                <a:ln>
                  <a:noFill/>
                </a:ln>
                <a:solidFill>
                  <a:srgbClr val="A1A1A1"/>
                </a:solidFill>
                <a:effectLst/>
                <a:uLnTx/>
                <a:uFillTx/>
                <a:latin typeface="Arial"/>
                <a:ea typeface="+mn-ea"/>
                <a:cs typeface="+mn-cs"/>
              </a:rPr>
              <a:t>Second level</a:t>
            </a:r>
          </a:p>
          <a:p>
            <a:pPr marL="1143000" marR="0" lvl="2" indent="-2286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Third level</a:t>
            </a:r>
          </a:p>
        </p:txBody>
      </p:sp>
    </p:spTree>
    <p:extLst>
      <p:ext uri="{BB962C8B-B14F-4D97-AF65-F5344CB8AC3E}">
        <p14:creationId xmlns:p14="http://schemas.microsoft.com/office/powerpoint/2010/main" val="634875511"/>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AFC9D8FC-307F-634F-81A0-60FAC0836A9B}" type="slidenum">
              <a:rPr lang="en-US"/>
              <a:pPr>
                <a:defRPr/>
              </a:pPr>
              <a:t>‹#›</a:t>
            </a:fld>
            <a:endParaRPr lang="en-US"/>
          </a:p>
        </p:txBody>
      </p:sp>
    </p:spTree>
    <p:extLst>
      <p:ext uri="{BB962C8B-B14F-4D97-AF65-F5344CB8AC3E}">
        <p14:creationId xmlns:p14="http://schemas.microsoft.com/office/powerpoint/2010/main" val="2556101962"/>
      </p:ext>
    </p:extLst>
  </p:cSld>
  <p:clrMapOvr>
    <a:masterClrMapping/>
  </p:clrMapOvr>
  <p:transition/>
</p:sldLayout>
</file>

<file path=ppt/slideLayouts/slideLayout64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61D04884-23F1-204A-AF38-4A3015EE9154}" type="slidenum">
              <a:rPr lang="en-US"/>
              <a:pPr>
                <a:defRPr/>
              </a:pPr>
              <a:t>‹#›</a:t>
            </a:fld>
            <a:endParaRPr lang="en-US"/>
          </a:p>
        </p:txBody>
      </p:sp>
    </p:spTree>
    <p:extLst>
      <p:ext uri="{BB962C8B-B14F-4D97-AF65-F5344CB8AC3E}">
        <p14:creationId xmlns:p14="http://schemas.microsoft.com/office/powerpoint/2010/main" val="3770191594"/>
      </p:ext>
    </p:extLst>
  </p:cSld>
  <p:clrMapOvr>
    <a:masterClrMapping/>
  </p:clrMapOvr>
  <p:transition/>
</p:sldLayout>
</file>

<file path=ppt/slideLayouts/slideLayout6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130425"/>
            <a:ext cx="9144000" cy="1470025"/>
          </a:xfrm>
        </p:spPr>
        <p:txBody>
          <a:bodyPr lIns="914400" rIns="914400"/>
          <a:lstStyle>
            <a:lvl1pPr algn="ctr">
              <a:defRPr b="1"/>
            </a:lvl1pPr>
          </a:lstStyle>
          <a:p>
            <a:r>
              <a:rPr lang="en-US"/>
              <a:t>Click to edit Master title style</a:t>
            </a:r>
            <a:endParaRPr lang="en-US" dirty="0"/>
          </a:p>
        </p:txBody>
      </p:sp>
      <p:sp>
        <p:nvSpPr>
          <p:cNvPr id="3" name="Subtitle 2"/>
          <p:cNvSpPr>
            <a:spLocks noGrp="1"/>
          </p:cNvSpPr>
          <p:nvPr>
            <p:ph type="subTitle" idx="1"/>
          </p:nvPr>
        </p:nvSpPr>
        <p:spPr>
          <a:xfrm>
            <a:off x="0" y="3886200"/>
            <a:ext cx="9144000" cy="1752600"/>
          </a:xfrm>
        </p:spPr>
        <p:txBody>
          <a:bodyPr lIns="914400" rIns="914400"/>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550751820"/>
      </p:ext>
    </p:extLst>
  </p:cSld>
  <p:clrMapOvr>
    <a:masterClrMapping/>
  </p:clrMapOvr>
</p:sldLayout>
</file>

<file path=ppt/slideLayouts/slideLayout6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4572000" y="6553200"/>
            <a:ext cx="4572000" cy="304800"/>
          </a:xfrm>
        </p:spPr>
        <p:txBody>
          <a:bodyPr/>
          <a:lstStyle>
            <a:lvl1pPr>
              <a:defRPr>
                <a:solidFill>
                  <a:schemeClr val="tx1">
                    <a:lumMod val="65000"/>
                    <a:lumOff val="35000"/>
                  </a:schemeClr>
                </a:solidFill>
              </a:defRPr>
            </a:lvl1pPr>
          </a:lstStyle>
          <a:p>
            <a:fld id="{650CCC6F-3220-49CD-89DB-71B165F2F9D5}" type="slidenum">
              <a:rPr lang="en-US" smtClean="0">
                <a:solidFill>
                  <a:prstClr val="black">
                    <a:lumMod val="65000"/>
                    <a:lumOff val="35000"/>
                  </a:prstClr>
                </a:solidFill>
              </a:rPr>
              <a:pPr/>
              <a:t>‹#›</a:t>
            </a:fld>
            <a:endParaRPr lang="en-US" dirty="0">
              <a:solidFill>
                <a:prstClr val="black">
                  <a:lumMod val="65000"/>
                  <a:lumOff val="35000"/>
                </a:prstClr>
              </a:solidFill>
            </a:endParaRPr>
          </a:p>
        </p:txBody>
      </p:sp>
      <p:sp>
        <p:nvSpPr>
          <p:cNvPr id="7" name="Slide Number Placeholder 5"/>
          <p:cNvSpPr txBox="1">
            <a:spLocks/>
          </p:cNvSpPr>
          <p:nvPr userDrawn="1"/>
        </p:nvSpPr>
        <p:spPr>
          <a:xfrm>
            <a:off x="0" y="6553200"/>
            <a:ext cx="4572000" cy="304800"/>
          </a:xfrm>
          <a:prstGeom prst="rect">
            <a:avLst/>
          </a:prstGeom>
          <a:solidFill>
            <a:schemeClr val="bg1">
              <a:lumMod val="85000"/>
            </a:schemeClr>
          </a:solidFill>
          <a:ln>
            <a:noFill/>
          </a:ln>
        </p:spPr>
        <p:txBody>
          <a:bodyPr vert="horz" lIns="91440" tIns="45720" rIns="91440" bIns="45720" rtlCol="0" anchor="ctr"/>
          <a:lstStyle>
            <a:defPPr>
              <a:defRPr lang="en-US"/>
            </a:defPPr>
            <a:lvl1pPr marL="0" algn="r" defTabSz="914400" rtl="0" eaLnBrk="1" latinLnBrk="0" hangingPunct="1">
              <a:defRPr sz="1600" kern="1200">
                <a:solidFill>
                  <a:schemeClr val="tx1">
                    <a:lumMod val="85000"/>
                    <a:lumOff val="15000"/>
                  </a:schemeClr>
                </a:solidFill>
                <a:latin typeface="+mn-lt"/>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dirty="0">
              <a:solidFill>
                <a:prstClr val="black">
                  <a:lumMod val="85000"/>
                  <a:lumOff val="15000"/>
                </a:prstClr>
              </a:solidFill>
            </a:endParaRPr>
          </a:p>
        </p:txBody>
      </p:sp>
    </p:spTree>
    <p:extLst>
      <p:ext uri="{BB962C8B-B14F-4D97-AF65-F5344CB8AC3E}">
        <p14:creationId xmlns:p14="http://schemas.microsoft.com/office/powerpoint/2010/main" val="3378515474"/>
      </p:ext>
    </p:extLst>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endParaRPr lang="en-US">
              <a:solidFill>
                <a:prstClr val="black"/>
              </a:solidFill>
              <a:latin typeface="Calibri"/>
              <a:ea typeface=""/>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a:solidFill>
                <a:prstClr val="black"/>
              </a:solidFill>
              <a:latin typeface="Calibri"/>
              <a:ea typeface=""/>
            </a:endParaRPr>
          </a:p>
        </p:txBody>
      </p:sp>
      <p:sp>
        <p:nvSpPr>
          <p:cNvPr id="6" name="Slide Number Placeholder 5"/>
          <p:cNvSpPr>
            <a:spLocks noGrp="1"/>
          </p:cNvSpPr>
          <p:nvPr>
            <p:ph type="sldNum" sz="quarter" idx="12"/>
          </p:nvPr>
        </p:nvSpPr>
        <p:spPr/>
        <p:txBody>
          <a:bodyPr/>
          <a:lstStyle/>
          <a:p>
            <a:fld id="{650CCC6F-3220-49CD-89DB-71B165F2F9D5}"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603152497"/>
      </p:ext>
    </p:extLst>
  </p:cSld>
  <p:clrMapOvr>
    <a:masterClrMapping/>
  </p:clrMapOvr>
</p:sldLayout>
</file>

<file path=ppt/slideLayouts/slideLayout6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endParaRPr lang="en-US">
              <a:solidFill>
                <a:prstClr val="black"/>
              </a:solidFill>
              <a:latin typeface="Calibri"/>
              <a:ea typeface=""/>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a:solidFill>
                <a:prstClr val="black"/>
              </a:solidFill>
              <a:latin typeface="Calibri"/>
              <a:ea typeface=""/>
            </a:endParaRPr>
          </a:p>
        </p:txBody>
      </p:sp>
      <p:sp>
        <p:nvSpPr>
          <p:cNvPr id="7" name="Slide Number Placeholder 6"/>
          <p:cNvSpPr>
            <a:spLocks noGrp="1"/>
          </p:cNvSpPr>
          <p:nvPr>
            <p:ph type="sldNum" sz="quarter" idx="12"/>
          </p:nvPr>
        </p:nvSpPr>
        <p:spPr/>
        <p:txBody>
          <a:bodyPr/>
          <a:lstStyle/>
          <a:p>
            <a:fld id="{650CCC6F-3220-49CD-89DB-71B165F2F9D5}"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2279771586"/>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endParaRPr lang="en-US">
              <a:solidFill>
                <a:prstClr val="black"/>
              </a:solidFill>
              <a:latin typeface="Calibri"/>
              <a:ea typeface=""/>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a:solidFill>
                <a:prstClr val="black"/>
              </a:solidFill>
              <a:latin typeface="Calibri"/>
              <a:ea typeface=""/>
            </a:endParaRPr>
          </a:p>
        </p:txBody>
      </p:sp>
      <p:sp>
        <p:nvSpPr>
          <p:cNvPr id="9" name="Slide Number Placeholder 8"/>
          <p:cNvSpPr>
            <a:spLocks noGrp="1"/>
          </p:cNvSpPr>
          <p:nvPr>
            <p:ph type="sldNum" sz="quarter" idx="12"/>
          </p:nvPr>
        </p:nvSpPr>
        <p:spPr/>
        <p:txBody>
          <a:bodyPr/>
          <a:lstStyle/>
          <a:p>
            <a:fld id="{650CCC6F-3220-49CD-89DB-71B165F2F9D5}"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3188945596"/>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endParaRPr lang="en-US">
              <a:solidFill>
                <a:prstClr val="black"/>
              </a:solidFill>
              <a:latin typeface="Calibri"/>
              <a:ea typeface=""/>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a:solidFill>
                <a:prstClr val="black"/>
              </a:solidFill>
              <a:latin typeface="Calibri"/>
              <a:ea typeface=""/>
            </a:endParaRPr>
          </a:p>
        </p:txBody>
      </p:sp>
      <p:sp>
        <p:nvSpPr>
          <p:cNvPr id="5" name="Slide Number Placeholder 4"/>
          <p:cNvSpPr>
            <a:spLocks noGrp="1"/>
          </p:cNvSpPr>
          <p:nvPr>
            <p:ph type="sldNum" sz="quarter" idx="12"/>
          </p:nvPr>
        </p:nvSpPr>
        <p:spPr/>
        <p:txBody>
          <a:bodyPr/>
          <a:lstStyle/>
          <a:p>
            <a:fld id="{650CCC6F-3220-49CD-89DB-71B165F2F9D5}"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3856132227"/>
      </p:ext>
    </p:extLst>
  </p:cSld>
  <p:clrMapOvr>
    <a:masterClrMapping/>
  </p:clrMapOvr>
</p:sldLayout>
</file>

<file path=ppt/slideLayouts/slideLayout6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endParaRPr lang="en-US">
              <a:solidFill>
                <a:prstClr val="black"/>
              </a:solidFill>
              <a:latin typeface="Calibri"/>
              <a:ea typeface=""/>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a:solidFill>
                <a:prstClr val="black"/>
              </a:solidFill>
              <a:latin typeface="Calibri"/>
              <a:ea typeface=""/>
            </a:endParaRPr>
          </a:p>
        </p:txBody>
      </p:sp>
      <p:sp>
        <p:nvSpPr>
          <p:cNvPr id="4" name="Slide Number Placeholder 3"/>
          <p:cNvSpPr>
            <a:spLocks noGrp="1"/>
          </p:cNvSpPr>
          <p:nvPr>
            <p:ph type="sldNum" sz="quarter" idx="12"/>
          </p:nvPr>
        </p:nvSpPr>
        <p:spPr/>
        <p:txBody>
          <a:bodyPr/>
          <a:lstStyle/>
          <a:p>
            <a:fld id="{650CCC6F-3220-49CD-89DB-71B165F2F9D5}"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1339253735"/>
      </p:ext>
    </p:extLst>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endParaRPr lang="en-US">
              <a:solidFill>
                <a:prstClr val="black"/>
              </a:solidFill>
              <a:latin typeface="Calibri"/>
              <a:ea typeface=""/>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a:solidFill>
                <a:prstClr val="black"/>
              </a:solidFill>
              <a:latin typeface="Calibri"/>
              <a:ea typeface=""/>
            </a:endParaRPr>
          </a:p>
        </p:txBody>
      </p:sp>
      <p:sp>
        <p:nvSpPr>
          <p:cNvPr id="7" name="Slide Number Placeholder 6"/>
          <p:cNvSpPr>
            <a:spLocks noGrp="1"/>
          </p:cNvSpPr>
          <p:nvPr>
            <p:ph type="sldNum" sz="quarter" idx="12"/>
          </p:nvPr>
        </p:nvSpPr>
        <p:spPr/>
        <p:txBody>
          <a:bodyPr/>
          <a:lstStyle/>
          <a:p>
            <a:fld id="{650CCC6F-3220-49CD-89DB-71B165F2F9D5}"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147269924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400">
                <a:solidFill>
                  <a:schemeClr val="accent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343345180"/>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endParaRPr lang="en-US">
              <a:solidFill>
                <a:prstClr val="black"/>
              </a:solidFill>
              <a:latin typeface="Calibri"/>
              <a:ea typeface=""/>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a:solidFill>
                <a:prstClr val="black"/>
              </a:solidFill>
              <a:latin typeface="Calibri"/>
              <a:ea typeface=""/>
            </a:endParaRPr>
          </a:p>
        </p:txBody>
      </p:sp>
      <p:sp>
        <p:nvSpPr>
          <p:cNvPr id="7" name="Slide Number Placeholder 6"/>
          <p:cNvSpPr>
            <a:spLocks noGrp="1"/>
          </p:cNvSpPr>
          <p:nvPr>
            <p:ph type="sldNum" sz="quarter" idx="12"/>
          </p:nvPr>
        </p:nvSpPr>
        <p:spPr/>
        <p:txBody>
          <a:bodyPr/>
          <a:lstStyle/>
          <a:p>
            <a:fld id="{650CCC6F-3220-49CD-89DB-71B165F2F9D5}"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2197627050"/>
      </p:ext>
    </p:extLst>
  </p:cSld>
  <p:clrMapOvr>
    <a:masterClrMapping/>
  </p:clrMapOvr>
</p:sldLayout>
</file>

<file path=ppt/slideLayouts/slideLayout6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endParaRPr lang="en-US">
              <a:solidFill>
                <a:prstClr val="black"/>
              </a:solidFill>
              <a:latin typeface="Calibri"/>
              <a:ea typeface=""/>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a:solidFill>
                <a:prstClr val="black"/>
              </a:solidFill>
              <a:latin typeface="Calibri"/>
              <a:ea typeface=""/>
            </a:endParaRPr>
          </a:p>
        </p:txBody>
      </p:sp>
      <p:sp>
        <p:nvSpPr>
          <p:cNvPr id="6" name="Slide Number Placeholder 5"/>
          <p:cNvSpPr>
            <a:spLocks noGrp="1"/>
          </p:cNvSpPr>
          <p:nvPr>
            <p:ph type="sldNum" sz="quarter" idx="12"/>
          </p:nvPr>
        </p:nvSpPr>
        <p:spPr/>
        <p:txBody>
          <a:bodyPr/>
          <a:lstStyle/>
          <a:p>
            <a:fld id="{650CCC6F-3220-49CD-89DB-71B165F2F9D5}"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3258222743"/>
      </p:ext>
    </p:extLst>
  </p:cSld>
  <p:clrMapOvr>
    <a:masterClrMapping/>
  </p:clrMapOvr>
</p:sldLayout>
</file>

<file path=ppt/slideLayouts/slideLayout6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endParaRPr lang="en-US">
              <a:solidFill>
                <a:prstClr val="black"/>
              </a:solidFill>
              <a:latin typeface="Calibri"/>
              <a:ea typeface=""/>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a:solidFill>
                <a:prstClr val="black"/>
              </a:solidFill>
              <a:latin typeface="Calibri"/>
              <a:ea typeface=""/>
            </a:endParaRPr>
          </a:p>
        </p:txBody>
      </p:sp>
      <p:sp>
        <p:nvSpPr>
          <p:cNvPr id="6" name="Slide Number Placeholder 5"/>
          <p:cNvSpPr>
            <a:spLocks noGrp="1"/>
          </p:cNvSpPr>
          <p:nvPr>
            <p:ph type="sldNum" sz="quarter" idx="12"/>
          </p:nvPr>
        </p:nvSpPr>
        <p:spPr/>
        <p:txBody>
          <a:bodyPr/>
          <a:lstStyle/>
          <a:p>
            <a:fld id="{650CCC6F-3220-49CD-89DB-71B165F2F9D5}"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4279992507"/>
      </p:ext>
    </p:extLst>
  </p:cSld>
  <p:clrMapOvr>
    <a:masterClrMapping/>
  </p:clrMapOvr>
</p:sldLayout>
</file>

<file path=ppt/slideLayouts/slideLayout65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hangingPunct="1">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hangingPunct="1">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hangingPunct="1">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eaLnBrk="1" hangingPunct="1">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fld id="{EF0CAD05-5F98-C240-A41D-E171A6304933}" type="slidenum">
              <a:rPr lang="en-US"/>
              <a:pPr/>
              <a:t>‹#›</a:t>
            </a:fld>
            <a:endParaRPr lang="en-US"/>
          </a:p>
        </p:txBody>
      </p:sp>
    </p:spTree>
    <p:extLst>
      <p:ext uri="{BB962C8B-B14F-4D97-AF65-F5344CB8AC3E}">
        <p14:creationId xmlns:p14="http://schemas.microsoft.com/office/powerpoint/2010/main" val="1173112392"/>
      </p:ext>
    </p:extLst>
  </p:cSld>
  <p:clrMapOvr>
    <a:masterClrMapping/>
  </p:clrMapOvr>
  <p:transition/>
</p:sldLayout>
</file>

<file path=ppt/slideLayouts/slideLayout6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71752C56-4F8A-824F-A263-2404B5D536A2}" type="slidenum">
              <a:rPr lang="en-US"/>
              <a:pPr/>
              <a:t>‹#›</a:t>
            </a:fld>
            <a:endParaRPr lang="en-US"/>
          </a:p>
        </p:txBody>
      </p:sp>
    </p:spTree>
    <p:extLst>
      <p:ext uri="{BB962C8B-B14F-4D97-AF65-F5344CB8AC3E}">
        <p14:creationId xmlns:p14="http://schemas.microsoft.com/office/powerpoint/2010/main" val="3932874473"/>
      </p:ext>
    </p:extLst>
  </p:cSld>
  <p:clrMapOvr>
    <a:masterClrMapping/>
  </p:clrMapOvr>
  <p:transition/>
</p:sldLayout>
</file>

<file path=ppt/slideLayouts/slideLayout6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E2A6F638-9311-044E-822F-DB90AF0533D9}" type="slidenum">
              <a:rPr lang="en-US"/>
              <a:pPr/>
              <a:t>‹#›</a:t>
            </a:fld>
            <a:endParaRPr lang="en-US"/>
          </a:p>
        </p:txBody>
      </p:sp>
    </p:spTree>
    <p:extLst>
      <p:ext uri="{BB962C8B-B14F-4D97-AF65-F5344CB8AC3E}">
        <p14:creationId xmlns:p14="http://schemas.microsoft.com/office/powerpoint/2010/main" val="2871528653"/>
      </p:ext>
    </p:extLst>
  </p:cSld>
  <p:clrMapOvr>
    <a:masterClrMapping/>
  </p:clrMapOvr>
  <p:transition/>
</p:sldLayout>
</file>

<file path=ppt/slideLayouts/slideLayout6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D098FC8E-6941-C74C-BC08-436BE2F5B5D2}" type="slidenum">
              <a:rPr lang="en-US"/>
              <a:pPr/>
              <a:t>‹#›</a:t>
            </a:fld>
            <a:endParaRPr lang="en-US"/>
          </a:p>
        </p:txBody>
      </p:sp>
    </p:spTree>
    <p:extLst>
      <p:ext uri="{BB962C8B-B14F-4D97-AF65-F5344CB8AC3E}">
        <p14:creationId xmlns:p14="http://schemas.microsoft.com/office/powerpoint/2010/main" val="2452962242"/>
      </p:ext>
    </p:extLst>
  </p:cSld>
  <p:clrMapOvr>
    <a:masterClrMapping/>
  </p:clrMapOvr>
  <p:transition/>
</p:sldLayout>
</file>

<file path=ppt/slideLayouts/slideLayout6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EC2913EA-86C8-7044-8F98-044F5E7301AC}" type="slidenum">
              <a:rPr lang="en-US"/>
              <a:pPr/>
              <a:t>‹#›</a:t>
            </a:fld>
            <a:endParaRPr lang="en-US"/>
          </a:p>
        </p:txBody>
      </p:sp>
    </p:spTree>
    <p:extLst>
      <p:ext uri="{BB962C8B-B14F-4D97-AF65-F5344CB8AC3E}">
        <p14:creationId xmlns:p14="http://schemas.microsoft.com/office/powerpoint/2010/main" val="2363126636"/>
      </p:ext>
    </p:extLst>
  </p:cSld>
  <p:clrMapOvr>
    <a:masterClrMapping/>
  </p:clrMapOvr>
  <p:transition/>
</p:sldLayout>
</file>

<file path=ppt/slideLayouts/slideLayout6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E9EB2717-EF8A-4F48-9475-0E5579379CAF}" type="slidenum">
              <a:rPr lang="en-US"/>
              <a:pPr/>
              <a:t>‹#›</a:t>
            </a:fld>
            <a:endParaRPr lang="en-US"/>
          </a:p>
        </p:txBody>
      </p:sp>
    </p:spTree>
    <p:extLst>
      <p:ext uri="{BB962C8B-B14F-4D97-AF65-F5344CB8AC3E}">
        <p14:creationId xmlns:p14="http://schemas.microsoft.com/office/powerpoint/2010/main" val="4257216128"/>
      </p:ext>
    </p:extLst>
  </p:cSld>
  <p:clrMapOvr>
    <a:masterClrMapping/>
  </p:clrMapOvr>
  <p:transition/>
</p:sldLayout>
</file>

<file path=ppt/slideLayouts/slideLayout6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09CEDDA7-F9BC-D143-BB10-4566D815D5F9}" type="slidenum">
              <a:rPr lang="en-US"/>
              <a:pPr/>
              <a:t>‹#›</a:t>
            </a:fld>
            <a:endParaRPr lang="en-US"/>
          </a:p>
        </p:txBody>
      </p:sp>
    </p:spTree>
    <p:extLst>
      <p:ext uri="{BB962C8B-B14F-4D97-AF65-F5344CB8AC3E}">
        <p14:creationId xmlns:p14="http://schemas.microsoft.com/office/powerpoint/2010/main" val="957783010"/>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137557"/>
            <a:ext cx="5486400" cy="4114800"/>
          </a:xfrm>
          <a:prstGeom prst="rect">
            <a:avLst/>
          </a:prstGeom>
        </p:spPr>
        <p:txBody>
          <a:bodyPr/>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252357"/>
            <a:ext cx="5486400" cy="804862"/>
          </a:xfrm>
          <a:prstGeom prst="rect">
            <a:avLst/>
          </a:prstGeom>
        </p:spPr>
        <p:txBody>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1733082049"/>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24CCDBC6-CC01-564B-8353-1EF7BD2EDA4C}" type="slidenum">
              <a:rPr lang="en-US"/>
              <a:pPr/>
              <a:t>‹#›</a:t>
            </a:fld>
            <a:endParaRPr lang="en-US"/>
          </a:p>
        </p:txBody>
      </p:sp>
    </p:spTree>
    <p:extLst>
      <p:ext uri="{BB962C8B-B14F-4D97-AF65-F5344CB8AC3E}">
        <p14:creationId xmlns:p14="http://schemas.microsoft.com/office/powerpoint/2010/main" val="1784197643"/>
      </p:ext>
    </p:extLst>
  </p:cSld>
  <p:clrMapOvr>
    <a:masterClrMapping/>
  </p:clrMapOvr>
  <p:transition/>
</p:sldLayout>
</file>

<file path=ppt/slideLayouts/slideLayout6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63E88A4F-2F9B-8940-A946-705E7B7AAFF5}" type="slidenum">
              <a:rPr lang="en-US"/>
              <a:pPr/>
              <a:t>‹#›</a:t>
            </a:fld>
            <a:endParaRPr lang="en-US"/>
          </a:p>
        </p:txBody>
      </p:sp>
    </p:spTree>
    <p:extLst>
      <p:ext uri="{BB962C8B-B14F-4D97-AF65-F5344CB8AC3E}">
        <p14:creationId xmlns:p14="http://schemas.microsoft.com/office/powerpoint/2010/main" val="823122494"/>
      </p:ext>
    </p:extLst>
  </p:cSld>
  <p:clrMapOvr>
    <a:masterClrMapping/>
  </p:clrMapOvr>
  <p:transition/>
</p:sldLayout>
</file>

<file path=ppt/slideLayouts/slideLayout6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1F0E8B17-B4D9-5340-8D3E-0FD2DBAED3D0}" type="slidenum">
              <a:rPr lang="en-US"/>
              <a:pPr/>
              <a:t>‹#›</a:t>
            </a:fld>
            <a:endParaRPr lang="en-US"/>
          </a:p>
        </p:txBody>
      </p:sp>
    </p:spTree>
    <p:extLst>
      <p:ext uri="{BB962C8B-B14F-4D97-AF65-F5344CB8AC3E}">
        <p14:creationId xmlns:p14="http://schemas.microsoft.com/office/powerpoint/2010/main" val="926704255"/>
      </p:ext>
    </p:extLst>
  </p:cSld>
  <p:clrMapOvr>
    <a:masterClrMapping/>
  </p:clrMapOvr>
  <p:transition/>
</p:sldLayout>
</file>

<file path=ppt/slideLayouts/slideLayout6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85F24509-A4B3-2C4F-9AD0-DD3550F7CEC3}" type="slidenum">
              <a:rPr lang="en-US"/>
              <a:pPr/>
              <a:t>‹#›</a:t>
            </a:fld>
            <a:endParaRPr lang="en-US"/>
          </a:p>
        </p:txBody>
      </p:sp>
    </p:spTree>
    <p:extLst>
      <p:ext uri="{BB962C8B-B14F-4D97-AF65-F5344CB8AC3E}">
        <p14:creationId xmlns:p14="http://schemas.microsoft.com/office/powerpoint/2010/main" val="3914051966"/>
      </p:ext>
    </p:extLst>
  </p:cSld>
  <p:clrMapOvr>
    <a:masterClrMapping/>
  </p:clrMapOvr>
  <p:transition/>
</p:sldLayout>
</file>

<file path=ppt/slideLayouts/slideLayout66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F135D994-FDC0-964B-B4AE-94C64D4C4962}" type="slidenum">
              <a:rPr lang="en-US"/>
              <a:pPr/>
              <a:t>‹#›</a:t>
            </a:fld>
            <a:endParaRPr lang="en-US"/>
          </a:p>
        </p:txBody>
      </p:sp>
    </p:spTree>
    <p:extLst>
      <p:ext uri="{BB962C8B-B14F-4D97-AF65-F5344CB8AC3E}">
        <p14:creationId xmlns:p14="http://schemas.microsoft.com/office/powerpoint/2010/main" val="1284069479"/>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defRPr>
            </a:lvl1pPr>
          </a:lstStyle>
          <a:p>
            <a:r>
              <a:rPr lang="en-US" dirty="0"/>
              <a:t>Click to edit Master title style</a:t>
            </a:r>
          </a:p>
        </p:txBody>
      </p:sp>
      <p:sp>
        <p:nvSpPr>
          <p:cNvPr id="7" name="Picture Placeholder 2"/>
          <p:cNvSpPr>
            <a:spLocks noGrp="1"/>
          </p:cNvSpPr>
          <p:nvPr>
            <p:ph type="pic" idx="1"/>
          </p:nvPr>
        </p:nvSpPr>
        <p:spPr>
          <a:xfrm>
            <a:off x="3316288" y="1070426"/>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Text Placeholder 3"/>
          <p:cNvSpPr>
            <a:spLocks noGrp="1"/>
          </p:cNvSpPr>
          <p:nvPr>
            <p:ph type="body" sz="half" idx="2"/>
          </p:nvPr>
        </p:nvSpPr>
        <p:spPr>
          <a:xfrm>
            <a:off x="3316288" y="5185226"/>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3"/>
          <p:cNvSpPr>
            <a:spLocks noGrp="1"/>
          </p:cNvSpPr>
          <p:nvPr>
            <p:ph type="body" sz="half" idx="10"/>
          </p:nvPr>
        </p:nvSpPr>
        <p:spPr>
          <a:xfrm>
            <a:off x="457201" y="1070426"/>
            <a:ext cx="2859088" cy="49196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0864088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Rectangle 6"/>
          <p:cNvSpPr/>
          <p:nvPr userDrawn="1"/>
        </p:nvSpPr>
        <p:spPr>
          <a:xfrm>
            <a:off x="3184071" y="145143"/>
            <a:ext cx="5959929" cy="7710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355835429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8330788"/>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8626753"/>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2073927"/>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813583"/>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2685609"/>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252787"/>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1690549"/>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0113194"/>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0437132"/>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2594476"/>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701378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EF0CAD05-5F98-C240-A41D-E171A6304933}" type="slidenum">
              <a:rPr lang="en-US"/>
              <a:pPr/>
              <a:t>‹#›</a:t>
            </a:fld>
            <a:endParaRPr lang="en-US"/>
          </a:p>
        </p:txBody>
      </p:sp>
    </p:spTree>
    <p:extLst>
      <p:ext uri="{BB962C8B-B14F-4D97-AF65-F5344CB8AC3E}">
        <p14:creationId xmlns:p14="http://schemas.microsoft.com/office/powerpoint/2010/main" val="1176202611"/>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71752C56-4F8A-824F-A263-2404B5D536A2}" type="slidenum">
              <a:rPr lang="en-US"/>
              <a:pPr/>
              <a:t>‹#›</a:t>
            </a:fld>
            <a:endParaRPr lang="en-US"/>
          </a:p>
        </p:txBody>
      </p:sp>
    </p:spTree>
    <p:extLst>
      <p:ext uri="{BB962C8B-B14F-4D97-AF65-F5344CB8AC3E}">
        <p14:creationId xmlns:p14="http://schemas.microsoft.com/office/powerpoint/2010/main" val="2225563168"/>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E2A6F638-9311-044E-822F-DB90AF0533D9}" type="slidenum">
              <a:rPr lang="en-US"/>
              <a:pPr/>
              <a:t>‹#›</a:t>
            </a:fld>
            <a:endParaRPr lang="en-US"/>
          </a:p>
        </p:txBody>
      </p:sp>
    </p:spTree>
    <p:extLst>
      <p:ext uri="{BB962C8B-B14F-4D97-AF65-F5344CB8AC3E}">
        <p14:creationId xmlns:p14="http://schemas.microsoft.com/office/powerpoint/2010/main" val="3072845242"/>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D098FC8E-6941-C74C-BC08-436BE2F5B5D2}" type="slidenum">
              <a:rPr lang="en-US"/>
              <a:pPr/>
              <a:t>‹#›</a:t>
            </a:fld>
            <a:endParaRPr lang="en-US"/>
          </a:p>
        </p:txBody>
      </p:sp>
    </p:spTree>
    <p:extLst>
      <p:ext uri="{BB962C8B-B14F-4D97-AF65-F5344CB8AC3E}">
        <p14:creationId xmlns:p14="http://schemas.microsoft.com/office/powerpoint/2010/main" val="644812070"/>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EC2913EA-86C8-7044-8F98-044F5E7301AC}" type="slidenum">
              <a:rPr lang="en-US"/>
              <a:pPr/>
              <a:t>‹#›</a:t>
            </a:fld>
            <a:endParaRPr lang="en-US"/>
          </a:p>
        </p:txBody>
      </p:sp>
    </p:spTree>
    <p:extLst>
      <p:ext uri="{BB962C8B-B14F-4D97-AF65-F5344CB8AC3E}">
        <p14:creationId xmlns:p14="http://schemas.microsoft.com/office/powerpoint/2010/main" val="1718689315"/>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E9EB2717-EF8A-4F48-9475-0E5579379CAF}" type="slidenum">
              <a:rPr lang="en-US"/>
              <a:pPr/>
              <a:t>‹#›</a:t>
            </a:fld>
            <a:endParaRPr lang="en-US"/>
          </a:p>
        </p:txBody>
      </p:sp>
    </p:spTree>
    <p:extLst>
      <p:ext uri="{BB962C8B-B14F-4D97-AF65-F5344CB8AC3E}">
        <p14:creationId xmlns:p14="http://schemas.microsoft.com/office/powerpoint/2010/main" val="2735493282"/>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09CEDDA7-F9BC-D143-BB10-4566D815D5F9}" type="slidenum">
              <a:rPr lang="en-US"/>
              <a:pPr/>
              <a:t>‹#›</a:t>
            </a:fld>
            <a:endParaRPr lang="en-US"/>
          </a:p>
        </p:txBody>
      </p:sp>
    </p:spTree>
    <p:extLst>
      <p:ext uri="{BB962C8B-B14F-4D97-AF65-F5344CB8AC3E}">
        <p14:creationId xmlns:p14="http://schemas.microsoft.com/office/powerpoint/2010/main" val="266402226"/>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24CCDBC6-CC01-564B-8353-1EF7BD2EDA4C}" type="slidenum">
              <a:rPr lang="en-US"/>
              <a:pPr/>
              <a:t>‹#›</a:t>
            </a:fld>
            <a:endParaRPr lang="en-US"/>
          </a:p>
        </p:txBody>
      </p:sp>
    </p:spTree>
    <p:extLst>
      <p:ext uri="{BB962C8B-B14F-4D97-AF65-F5344CB8AC3E}">
        <p14:creationId xmlns:p14="http://schemas.microsoft.com/office/powerpoint/2010/main" val="1337623389"/>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63E88A4F-2F9B-8940-A946-705E7B7AAFF5}" type="slidenum">
              <a:rPr lang="en-US"/>
              <a:pPr/>
              <a:t>‹#›</a:t>
            </a:fld>
            <a:endParaRPr lang="en-US"/>
          </a:p>
        </p:txBody>
      </p:sp>
    </p:spTree>
    <p:extLst>
      <p:ext uri="{BB962C8B-B14F-4D97-AF65-F5344CB8AC3E}">
        <p14:creationId xmlns:p14="http://schemas.microsoft.com/office/powerpoint/2010/main" val="3354859521"/>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1F0E8B17-B4D9-5340-8D3E-0FD2DBAED3D0}" type="slidenum">
              <a:rPr lang="en-US"/>
              <a:pPr/>
              <a:t>‹#›</a:t>
            </a:fld>
            <a:endParaRPr lang="en-US"/>
          </a:p>
        </p:txBody>
      </p:sp>
    </p:spTree>
    <p:extLst>
      <p:ext uri="{BB962C8B-B14F-4D97-AF65-F5344CB8AC3E}">
        <p14:creationId xmlns:p14="http://schemas.microsoft.com/office/powerpoint/2010/main" val="128693446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5F24509-A4B3-2C4F-9AD0-DD3550F7CEC3}" type="slidenum">
              <a:rPr lang="en-US"/>
              <a:pPr/>
              <a:t>‹#›</a:t>
            </a:fld>
            <a:endParaRPr lang="en-US"/>
          </a:p>
        </p:txBody>
      </p:sp>
    </p:spTree>
    <p:extLst>
      <p:ext uri="{BB962C8B-B14F-4D97-AF65-F5344CB8AC3E}">
        <p14:creationId xmlns:p14="http://schemas.microsoft.com/office/powerpoint/2010/main" val="1255893421"/>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F135D994-FDC0-964B-B4AE-94C64D4C4962}" type="slidenum">
              <a:rPr lang="en-US"/>
              <a:pPr/>
              <a:t>‹#›</a:t>
            </a:fld>
            <a:endParaRPr lang="en-US"/>
          </a:p>
        </p:txBody>
      </p:sp>
    </p:spTree>
    <p:extLst>
      <p:ext uri="{BB962C8B-B14F-4D97-AF65-F5344CB8AC3E}">
        <p14:creationId xmlns:p14="http://schemas.microsoft.com/office/powerpoint/2010/main" val="1128237529"/>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1700649"/>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690191"/>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5754154"/>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7945867"/>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637371"/>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6877408"/>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9029212"/>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8838355"/>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image" Target="../media/image1.png"/><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10.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image" Target="../media/image1.png"/><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1.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image" Target="../media/image1.png"/><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2.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image" Target="../media/image1.png"/><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3.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theme" Target="../theme/theme14.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slideLayout" Target="../slideLayouts/slideLayout147.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image" Target="../media/image1.png"/><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theme" Target="../theme/theme15.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6.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theme" Target="../theme/theme16.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7.xml"/><Relationship Id="rId13" Type="http://schemas.openxmlformats.org/officeDocument/2006/relationships/image" Target="../media/image1.png"/><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theme" Target="../theme/theme17.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8.xml"/><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theme" Target="../theme/theme18.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9.xml"/><Relationship Id="rId13" Type="http://schemas.openxmlformats.org/officeDocument/2006/relationships/image" Target="../media/image1.png"/><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theme" Target="../theme/theme19.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0.xml"/><Relationship Id="rId3" Type="http://schemas.openxmlformats.org/officeDocument/2006/relationships/slideLayout" Target="../slideLayouts/slideLayout205.xml"/><Relationship Id="rId7" Type="http://schemas.openxmlformats.org/officeDocument/2006/relationships/slideLayout" Target="../slideLayouts/slideLayout209.xml"/><Relationship Id="rId12" Type="http://schemas.openxmlformats.org/officeDocument/2006/relationships/theme" Target="../theme/theme20.xml"/><Relationship Id="rId2" Type="http://schemas.openxmlformats.org/officeDocument/2006/relationships/slideLayout" Target="../slideLayouts/slideLayout204.xml"/><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slideLayout" Target="../slideLayouts/slideLayout213.xml"/><Relationship Id="rId5" Type="http://schemas.openxmlformats.org/officeDocument/2006/relationships/slideLayout" Target="../slideLayouts/slideLayout207.xml"/><Relationship Id="rId10" Type="http://schemas.openxmlformats.org/officeDocument/2006/relationships/slideLayout" Target="../slideLayouts/slideLayout212.xml"/><Relationship Id="rId4" Type="http://schemas.openxmlformats.org/officeDocument/2006/relationships/slideLayout" Target="../slideLayouts/slideLayout206.xml"/><Relationship Id="rId9" Type="http://schemas.openxmlformats.org/officeDocument/2006/relationships/slideLayout" Target="../slideLayouts/slideLayout211.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1.xml"/><Relationship Id="rId13" Type="http://schemas.openxmlformats.org/officeDocument/2006/relationships/theme" Target="../theme/theme21.xml"/><Relationship Id="rId3" Type="http://schemas.openxmlformats.org/officeDocument/2006/relationships/slideLayout" Target="../slideLayouts/slideLayout216.xml"/><Relationship Id="rId7" Type="http://schemas.openxmlformats.org/officeDocument/2006/relationships/slideLayout" Target="../slideLayouts/slideLayout220.xml"/><Relationship Id="rId12" Type="http://schemas.openxmlformats.org/officeDocument/2006/relationships/slideLayout" Target="../slideLayouts/slideLayout225.xml"/><Relationship Id="rId2" Type="http://schemas.openxmlformats.org/officeDocument/2006/relationships/slideLayout" Target="../slideLayouts/slideLayout215.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0" Type="http://schemas.openxmlformats.org/officeDocument/2006/relationships/slideLayout" Target="../slideLayouts/slideLayout223.xml"/><Relationship Id="rId4" Type="http://schemas.openxmlformats.org/officeDocument/2006/relationships/slideLayout" Target="../slideLayouts/slideLayout217.xml"/><Relationship Id="rId9" Type="http://schemas.openxmlformats.org/officeDocument/2006/relationships/slideLayout" Target="../slideLayouts/slideLayout222.xml"/><Relationship Id="rId14" Type="http://schemas.openxmlformats.org/officeDocument/2006/relationships/image" Target="../media/image1.png"/></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3.xml"/><Relationship Id="rId3" Type="http://schemas.openxmlformats.org/officeDocument/2006/relationships/slideLayout" Target="../slideLayouts/slideLayout228.xml"/><Relationship Id="rId7" Type="http://schemas.openxmlformats.org/officeDocument/2006/relationships/slideLayout" Target="../slideLayouts/slideLayout232.xml"/><Relationship Id="rId12" Type="http://schemas.openxmlformats.org/officeDocument/2006/relationships/theme" Target="../theme/theme22.xml"/><Relationship Id="rId2" Type="http://schemas.openxmlformats.org/officeDocument/2006/relationships/slideLayout" Target="../slideLayouts/slideLayout227.xml"/><Relationship Id="rId1" Type="http://schemas.openxmlformats.org/officeDocument/2006/relationships/slideLayout" Target="../slideLayouts/slideLayout226.xml"/><Relationship Id="rId6" Type="http://schemas.openxmlformats.org/officeDocument/2006/relationships/slideLayout" Target="../slideLayouts/slideLayout231.xml"/><Relationship Id="rId11" Type="http://schemas.openxmlformats.org/officeDocument/2006/relationships/slideLayout" Target="../slideLayouts/slideLayout236.xml"/><Relationship Id="rId5" Type="http://schemas.openxmlformats.org/officeDocument/2006/relationships/slideLayout" Target="../slideLayouts/slideLayout230.xml"/><Relationship Id="rId10" Type="http://schemas.openxmlformats.org/officeDocument/2006/relationships/slideLayout" Target="../slideLayouts/slideLayout235.xml"/><Relationship Id="rId4" Type="http://schemas.openxmlformats.org/officeDocument/2006/relationships/slideLayout" Target="../slideLayouts/slideLayout229.xml"/><Relationship Id="rId9" Type="http://schemas.openxmlformats.org/officeDocument/2006/relationships/slideLayout" Target="../slideLayouts/slideLayout234.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4.xml"/><Relationship Id="rId13" Type="http://schemas.openxmlformats.org/officeDocument/2006/relationships/image" Target="../media/image1.png"/><Relationship Id="rId3" Type="http://schemas.openxmlformats.org/officeDocument/2006/relationships/slideLayout" Target="../slideLayouts/slideLayout239.xml"/><Relationship Id="rId7" Type="http://schemas.openxmlformats.org/officeDocument/2006/relationships/slideLayout" Target="../slideLayouts/slideLayout243.xml"/><Relationship Id="rId12" Type="http://schemas.openxmlformats.org/officeDocument/2006/relationships/theme" Target="../theme/theme23.xml"/><Relationship Id="rId2" Type="http://schemas.openxmlformats.org/officeDocument/2006/relationships/slideLayout" Target="../slideLayouts/slideLayout238.xml"/><Relationship Id="rId1" Type="http://schemas.openxmlformats.org/officeDocument/2006/relationships/slideLayout" Target="../slideLayouts/slideLayout237.xml"/><Relationship Id="rId6" Type="http://schemas.openxmlformats.org/officeDocument/2006/relationships/slideLayout" Target="../slideLayouts/slideLayout242.xml"/><Relationship Id="rId11" Type="http://schemas.openxmlformats.org/officeDocument/2006/relationships/slideLayout" Target="../slideLayouts/slideLayout247.xml"/><Relationship Id="rId5" Type="http://schemas.openxmlformats.org/officeDocument/2006/relationships/slideLayout" Target="../slideLayouts/slideLayout241.xml"/><Relationship Id="rId10" Type="http://schemas.openxmlformats.org/officeDocument/2006/relationships/slideLayout" Target="../slideLayouts/slideLayout246.xml"/><Relationship Id="rId4" Type="http://schemas.openxmlformats.org/officeDocument/2006/relationships/slideLayout" Target="../slideLayouts/slideLayout240.xml"/><Relationship Id="rId9" Type="http://schemas.openxmlformats.org/officeDocument/2006/relationships/slideLayout" Target="../slideLayouts/slideLayout245.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5.xml"/><Relationship Id="rId3" Type="http://schemas.openxmlformats.org/officeDocument/2006/relationships/slideLayout" Target="../slideLayouts/slideLayout250.xml"/><Relationship Id="rId7" Type="http://schemas.openxmlformats.org/officeDocument/2006/relationships/slideLayout" Target="../slideLayouts/slideLayout254.xml"/><Relationship Id="rId12" Type="http://schemas.openxmlformats.org/officeDocument/2006/relationships/theme" Target="../theme/theme24.xml"/><Relationship Id="rId2" Type="http://schemas.openxmlformats.org/officeDocument/2006/relationships/slideLayout" Target="../slideLayouts/slideLayout249.xml"/><Relationship Id="rId1" Type="http://schemas.openxmlformats.org/officeDocument/2006/relationships/slideLayout" Target="../slideLayouts/slideLayout248.xml"/><Relationship Id="rId6" Type="http://schemas.openxmlformats.org/officeDocument/2006/relationships/slideLayout" Target="../slideLayouts/slideLayout253.xml"/><Relationship Id="rId11" Type="http://schemas.openxmlformats.org/officeDocument/2006/relationships/slideLayout" Target="../slideLayouts/slideLayout258.xml"/><Relationship Id="rId5" Type="http://schemas.openxmlformats.org/officeDocument/2006/relationships/slideLayout" Target="../slideLayouts/slideLayout252.xml"/><Relationship Id="rId10" Type="http://schemas.openxmlformats.org/officeDocument/2006/relationships/slideLayout" Target="../slideLayouts/slideLayout257.xml"/><Relationship Id="rId4" Type="http://schemas.openxmlformats.org/officeDocument/2006/relationships/slideLayout" Target="../slideLayouts/slideLayout251.xml"/><Relationship Id="rId9" Type="http://schemas.openxmlformats.org/officeDocument/2006/relationships/slideLayout" Target="../slideLayouts/slideLayout256.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6.xml"/><Relationship Id="rId13" Type="http://schemas.openxmlformats.org/officeDocument/2006/relationships/theme" Target="../theme/theme25.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12" Type="http://schemas.openxmlformats.org/officeDocument/2006/relationships/slideLayout" Target="../slideLayouts/slideLayout270.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11" Type="http://schemas.openxmlformats.org/officeDocument/2006/relationships/slideLayout" Target="../slideLayouts/slideLayout269.xml"/><Relationship Id="rId5" Type="http://schemas.openxmlformats.org/officeDocument/2006/relationships/slideLayout" Target="../slideLayouts/slideLayout263.xml"/><Relationship Id="rId10" Type="http://schemas.openxmlformats.org/officeDocument/2006/relationships/slideLayout" Target="../slideLayouts/slideLayout268.xml"/><Relationship Id="rId4" Type="http://schemas.openxmlformats.org/officeDocument/2006/relationships/slideLayout" Target="../slideLayouts/slideLayout262.xml"/><Relationship Id="rId9" Type="http://schemas.openxmlformats.org/officeDocument/2006/relationships/slideLayout" Target="../slideLayouts/slideLayout267.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78.xml"/><Relationship Id="rId13" Type="http://schemas.openxmlformats.org/officeDocument/2006/relationships/theme" Target="../theme/theme26.xml"/><Relationship Id="rId3" Type="http://schemas.openxmlformats.org/officeDocument/2006/relationships/slideLayout" Target="../slideLayouts/slideLayout273.xml"/><Relationship Id="rId7" Type="http://schemas.openxmlformats.org/officeDocument/2006/relationships/slideLayout" Target="../slideLayouts/slideLayout277.xml"/><Relationship Id="rId12" Type="http://schemas.openxmlformats.org/officeDocument/2006/relationships/slideLayout" Target="../slideLayouts/slideLayout282.xml"/><Relationship Id="rId2" Type="http://schemas.openxmlformats.org/officeDocument/2006/relationships/slideLayout" Target="../slideLayouts/slideLayout272.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11" Type="http://schemas.openxmlformats.org/officeDocument/2006/relationships/slideLayout" Target="../slideLayouts/slideLayout281.xml"/><Relationship Id="rId5" Type="http://schemas.openxmlformats.org/officeDocument/2006/relationships/slideLayout" Target="../slideLayouts/slideLayout275.xml"/><Relationship Id="rId10" Type="http://schemas.openxmlformats.org/officeDocument/2006/relationships/slideLayout" Target="../slideLayouts/slideLayout280.xml"/><Relationship Id="rId4" Type="http://schemas.openxmlformats.org/officeDocument/2006/relationships/slideLayout" Target="../slideLayouts/slideLayout274.xml"/><Relationship Id="rId9" Type="http://schemas.openxmlformats.org/officeDocument/2006/relationships/slideLayout" Target="../slideLayouts/slideLayout279.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0.xml"/><Relationship Id="rId13" Type="http://schemas.openxmlformats.org/officeDocument/2006/relationships/theme" Target="../theme/theme27.xml"/><Relationship Id="rId3" Type="http://schemas.openxmlformats.org/officeDocument/2006/relationships/slideLayout" Target="../slideLayouts/slideLayout285.xml"/><Relationship Id="rId7" Type="http://schemas.openxmlformats.org/officeDocument/2006/relationships/slideLayout" Target="../slideLayouts/slideLayout289.xml"/><Relationship Id="rId12" Type="http://schemas.openxmlformats.org/officeDocument/2006/relationships/slideLayout" Target="../slideLayouts/slideLayout294.xml"/><Relationship Id="rId2" Type="http://schemas.openxmlformats.org/officeDocument/2006/relationships/slideLayout" Target="../slideLayouts/slideLayout284.xml"/><Relationship Id="rId1" Type="http://schemas.openxmlformats.org/officeDocument/2006/relationships/slideLayout" Target="../slideLayouts/slideLayout283.xml"/><Relationship Id="rId6" Type="http://schemas.openxmlformats.org/officeDocument/2006/relationships/slideLayout" Target="../slideLayouts/slideLayout288.xml"/><Relationship Id="rId11" Type="http://schemas.openxmlformats.org/officeDocument/2006/relationships/slideLayout" Target="../slideLayouts/slideLayout293.xml"/><Relationship Id="rId5" Type="http://schemas.openxmlformats.org/officeDocument/2006/relationships/slideLayout" Target="../slideLayouts/slideLayout287.xml"/><Relationship Id="rId10" Type="http://schemas.openxmlformats.org/officeDocument/2006/relationships/slideLayout" Target="../slideLayouts/slideLayout292.xml"/><Relationship Id="rId4" Type="http://schemas.openxmlformats.org/officeDocument/2006/relationships/slideLayout" Target="../slideLayouts/slideLayout286.xml"/><Relationship Id="rId9" Type="http://schemas.openxmlformats.org/officeDocument/2006/relationships/slideLayout" Target="../slideLayouts/slideLayout291.xml"/><Relationship Id="rId14" Type="http://schemas.openxmlformats.org/officeDocument/2006/relationships/image" Target="../media/image1.png"/></Relationships>
</file>

<file path=ppt/slideMasters/_rels/slideMaster28.xml.rels><?xml version="1.0" encoding="UTF-8" standalone="yes"?>
<Relationships xmlns="http://schemas.openxmlformats.org/package/2006/relationships"><Relationship Id="rId8" Type="http://schemas.openxmlformats.org/officeDocument/2006/relationships/theme" Target="../theme/theme28.xml"/><Relationship Id="rId3" Type="http://schemas.openxmlformats.org/officeDocument/2006/relationships/slideLayout" Target="../slideLayouts/slideLayout297.xml"/><Relationship Id="rId7" Type="http://schemas.openxmlformats.org/officeDocument/2006/relationships/slideLayout" Target="../slideLayouts/slideLayout301.xml"/><Relationship Id="rId2" Type="http://schemas.openxmlformats.org/officeDocument/2006/relationships/slideLayout" Target="../slideLayouts/slideLayout296.xml"/><Relationship Id="rId1" Type="http://schemas.openxmlformats.org/officeDocument/2006/relationships/slideLayout" Target="../slideLayouts/slideLayout295.xml"/><Relationship Id="rId6" Type="http://schemas.openxmlformats.org/officeDocument/2006/relationships/slideLayout" Target="../slideLayouts/slideLayout300.xml"/><Relationship Id="rId5" Type="http://schemas.openxmlformats.org/officeDocument/2006/relationships/slideLayout" Target="../slideLayouts/slideLayout299.xml"/><Relationship Id="rId4" Type="http://schemas.openxmlformats.org/officeDocument/2006/relationships/slideLayout" Target="../slideLayouts/slideLayout298.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09.xml"/><Relationship Id="rId13" Type="http://schemas.openxmlformats.org/officeDocument/2006/relationships/image" Target="../media/image1.png"/><Relationship Id="rId3" Type="http://schemas.openxmlformats.org/officeDocument/2006/relationships/slideLayout" Target="../slideLayouts/slideLayout304.xml"/><Relationship Id="rId7" Type="http://schemas.openxmlformats.org/officeDocument/2006/relationships/slideLayout" Target="../slideLayouts/slideLayout308.xml"/><Relationship Id="rId12" Type="http://schemas.openxmlformats.org/officeDocument/2006/relationships/theme" Target="../theme/theme29.xml"/><Relationship Id="rId2" Type="http://schemas.openxmlformats.org/officeDocument/2006/relationships/slideLayout" Target="../slideLayouts/slideLayout303.xml"/><Relationship Id="rId1" Type="http://schemas.openxmlformats.org/officeDocument/2006/relationships/slideLayout" Target="../slideLayouts/slideLayout302.xml"/><Relationship Id="rId6" Type="http://schemas.openxmlformats.org/officeDocument/2006/relationships/slideLayout" Target="../slideLayouts/slideLayout307.xml"/><Relationship Id="rId11" Type="http://schemas.openxmlformats.org/officeDocument/2006/relationships/slideLayout" Target="../slideLayouts/slideLayout312.xml"/><Relationship Id="rId5" Type="http://schemas.openxmlformats.org/officeDocument/2006/relationships/slideLayout" Target="../slideLayouts/slideLayout306.xml"/><Relationship Id="rId10" Type="http://schemas.openxmlformats.org/officeDocument/2006/relationships/slideLayout" Target="../slideLayouts/slideLayout311.xml"/><Relationship Id="rId4" Type="http://schemas.openxmlformats.org/officeDocument/2006/relationships/slideLayout" Target="../slideLayouts/slideLayout305.xml"/><Relationship Id="rId9" Type="http://schemas.openxmlformats.org/officeDocument/2006/relationships/slideLayout" Target="../slideLayouts/slideLayout3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20.xml"/><Relationship Id="rId13" Type="http://schemas.openxmlformats.org/officeDocument/2006/relationships/image" Target="../media/image1.png"/><Relationship Id="rId3" Type="http://schemas.openxmlformats.org/officeDocument/2006/relationships/slideLayout" Target="../slideLayouts/slideLayout315.xml"/><Relationship Id="rId7" Type="http://schemas.openxmlformats.org/officeDocument/2006/relationships/slideLayout" Target="../slideLayouts/slideLayout319.xml"/><Relationship Id="rId12" Type="http://schemas.openxmlformats.org/officeDocument/2006/relationships/theme" Target="../theme/theme30.xml"/><Relationship Id="rId2" Type="http://schemas.openxmlformats.org/officeDocument/2006/relationships/slideLayout" Target="../slideLayouts/slideLayout314.xml"/><Relationship Id="rId1" Type="http://schemas.openxmlformats.org/officeDocument/2006/relationships/slideLayout" Target="../slideLayouts/slideLayout313.xml"/><Relationship Id="rId6" Type="http://schemas.openxmlformats.org/officeDocument/2006/relationships/slideLayout" Target="../slideLayouts/slideLayout318.xml"/><Relationship Id="rId11" Type="http://schemas.openxmlformats.org/officeDocument/2006/relationships/slideLayout" Target="../slideLayouts/slideLayout323.xml"/><Relationship Id="rId5" Type="http://schemas.openxmlformats.org/officeDocument/2006/relationships/slideLayout" Target="../slideLayouts/slideLayout317.xml"/><Relationship Id="rId10" Type="http://schemas.openxmlformats.org/officeDocument/2006/relationships/slideLayout" Target="../slideLayouts/slideLayout322.xml"/><Relationship Id="rId4" Type="http://schemas.openxmlformats.org/officeDocument/2006/relationships/slideLayout" Target="../slideLayouts/slideLayout316.xml"/><Relationship Id="rId9" Type="http://schemas.openxmlformats.org/officeDocument/2006/relationships/slideLayout" Target="../slideLayouts/slideLayout321.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1.xml"/><Relationship Id="rId13" Type="http://schemas.openxmlformats.org/officeDocument/2006/relationships/image" Target="../media/image1.png"/><Relationship Id="rId3" Type="http://schemas.openxmlformats.org/officeDocument/2006/relationships/slideLayout" Target="../slideLayouts/slideLayout326.xml"/><Relationship Id="rId7" Type="http://schemas.openxmlformats.org/officeDocument/2006/relationships/slideLayout" Target="../slideLayouts/slideLayout330.xml"/><Relationship Id="rId12" Type="http://schemas.openxmlformats.org/officeDocument/2006/relationships/theme" Target="../theme/theme31.xml"/><Relationship Id="rId2" Type="http://schemas.openxmlformats.org/officeDocument/2006/relationships/slideLayout" Target="../slideLayouts/slideLayout325.xml"/><Relationship Id="rId1" Type="http://schemas.openxmlformats.org/officeDocument/2006/relationships/slideLayout" Target="../slideLayouts/slideLayout324.xml"/><Relationship Id="rId6" Type="http://schemas.openxmlformats.org/officeDocument/2006/relationships/slideLayout" Target="../slideLayouts/slideLayout329.xml"/><Relationship Id="rId11" Type="http://schemas.openxmlformats.org/officeDocument/2006/relationships/slideLayout" Target="../slideLayouts/slideLayout334.xml"/><Relationship Id="rId5" Type="http://schemas.openxmlformats.org/officeDocument/2006/relationships/slideLayout" Target="../slideLayouts/slideLayout328.xml"/><Relationship Id="rId10" Type="http://schemas.openxmlformats.org/officeDocument/2006/relationships/slideLayout" Target="../slideLayouts/slideLayout333.xml"/><Relationship Id="rId4" Type="http://schemas.openxmlformats.org/officeDocument/2006/relationships/slideLayout" Target="../slideLayouts/slideLayout327.xml"/><Relationship Id="rId9" Type="http://schemas.openxmlformats.org/officeDocument/2006/relationships/slideLayout" Target="../slideLayouts/slideLayout332.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2.xml"/><Relationship Id="rId13" Type="http://schemas.openxmlformats.org/officeDocument/2006/relationships/image" Target="../media/image1.png"/><Relationship Id="rId3" Type="http://schemas.openxmlformats.org/officeDocument/2006/relationships/slideLayout" Target="../slideLayouts/slideLayout337.xml"/><Relationship Id="rId7" Type="http://schemas.openxmlformats.org/officeDocument/2006/relationships/slideLayout" Target="../slideLayouts/slideLayout341.xml"/><Relationship Id="rId12" Type="http://schemas.openxmlformats.org/officeDocument/2006/relationships/theme" Target="../theme/theme32.xml"/><Relationship Id="rId2" Type="http://schemas.openxmlformats.org/officeDocument/2006/relationships/slideLayout" Target="../slideLayouts/slideLayout336.xml"/><Relationship Id="rId1" Type="http://schemas.openxmlformats.org/officeDocument/2006/relationships/slideLayout" Target="../slideLayouts/slideLayout335.xml"/><Relationship Id="rId6" Type="http://schemas.openxmlformats.org/officeDocument/2006/relationships/slideLayout" Target="../slideLayouts/slideLayout340.xml"/><Relationship Id="rId11" Type="http://schemas.openxmlformats.org/officeDocument/2006/relationships/slideLayout" Target="../slideLayouts/slideLayout345.xml"/><Relationship Id="rId5" Type="http://schemas.openxmlformats.org/officeDocument/2006/relationships/slideLayout" Target="../slideLayouts/slideLayout339.xml"/><Relationship Id="rId10" Type="http://schemas.openxmlformats.org/officeDocument/2006/relationships/slideLayout" Target="../slideLayouts/slideLayout344.xml"/><Relationship Id="rId4" Type="http://schemas.openxmlformats.org/officeDocument/2006/relationships/slideLayout" Target="../slideLayouts/slideLayout338.xml"/><Relationship Id="rId9" Type="http://schemas.openxmlformats.org/officeDocument/2006/relationships/slideLayout" Target="../slideLayouts/slideLayout343.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53.xml"/><Relationship Id="rId13" Type="http://schemas.openxmlformats.org/officeDocument/2006/relationships/image" Target="../media/image1.png"/><Relationship Id="rId3" Type="http://schemas.openxmlformats.org/officeDocument/2006/relationships/slideLayout" Target="../slideLayouts/slideLayout348.xml"/><Relationship Id="rId7" Type="http://schemas.openxmlformats.org/officeDocument/2006/relationships/slideLayout" Target="../slideLayouts/slideLayout352.xml"/><Relationship Id="rId12" Type="http://schemas.openxmlformats.org/officeDocument/2006/relationships/theme" Target="../theme/theme33.xml"/><Relationship Id="rId2" Type="http://schemas.openxmlformats.org/officeDocument/2006/relationships/slideLayout" Target="../slideLayouts/slideLayout347.xml"/><Relationship Id="rId1" Type="http://schemas.openxmlformats.org/officeDocument/2006/relationships/slideLayout" Target="../slideLayouts/slideLayout346.xml"/><Relationship Id="rId6" Type="http://schemas.openxmlformats.org/officeDocument/2006/relationships/slideLayout" Target="../slideLayouts/slideLayout351.xml"/><Relationship Id="rId11" Type="http://schemas.openxmlformats.org/officeDocument/2006/relationships/slideLayout" Target="../slideLayouts/slideLayout356.xml"/><Relationship Id="rId5" Type="http://schemas.openxmlformats.org/officeDocument/2006/relationships/slideLayout" Target="../slideLayouts/slideLayout350.xml"/><Relationship Id="rId10" Type="http://schemas.openxmlformats.org/officeDocument/2006/relationships/slideLayout" Target="../slideLayouts/slideLayout355.xml"/><Relationship Id="rId4" Type="http://schemas.openxmlformats.org/officeDocument/2006/relationships/slideLayout" Target="../slideLayouts/slideLayout349.xml"/><Relationship Id="rId9" Type="http://schemas.openxmlformats.org/officeDocument/2006/relationships/slideLayout" Target="../slideLayouts/slideLayout354.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64.xml"/><Relationship Id="rId13" Type="http://schemas.openxmlformats.org/officeDocument/2006/relationships/image" Target="../media/image1.png"/><Relationship Id="rId3" Type="http://schemas.openxmlformats.org/officeDocument/2006/relationships/slideLayout" Target="../slideLayouts/slideLayout359.xml"/><Relationship Id="rId7" Type="http://schemas.openxmlformats.org/officeDocument/2006/relationships/slideLayout" Target="../slideLayouts/slideLayout363.xml"/><Relationship Id="rId12" Type="http://schemas.openxmlformats.org/officeDocument/2006/relationships/theme" Target="../theme/theme34.xml"/><Relationship Id="rId2" Type="http://schemas.openxmlformats.org/officeDocument/2006/relationships/slideLayout" Target="../slideLayouts/slideLayout358.xml"/><Relationship Id="rId1" Type="http://schemas.openxmlformats.org/officeDocument/2006/relationships/slideLayout" Target="../slideLayouts/slideLayout357.xml"/><Relationship Id="rId6" Type="http://schemas.openxmlformats.org/officeDocument/2006/relationships/slideLayout" Target="../slideLayouts/slideLayout362.xml"/><Relationship Id="rId11" Type="http://schemas.openxmlformats.org/officeDocument/2006/relationships/slideLayout" Target="../slideLayouts/slideLayout367.xml"/><Relationship Id="rId5" Type="http://schemas.openxmlformats.org/officeDocument/2006/relationships/slideLayout" Target="../slideLayouts/slideLayout361.xml"/><Relationship Id="rId10" Type="http://schemas.openxmlformats.org/officeDocument/2006/relationships/slideLayout" Target="../slideLayouts/slideLayout366.xml"/><Relationship Id="rId4" Type="http://schemas.openxmlformats.org/officeDocument/2006/relationships/slideLayout" Target="../slideLayouts/slideLayout360.xml"/><Relationship Id="rId9" Type="http://schemas.openxmlformats.org/officeDocument/2006/relationships/slideLayout" Target="../slideLayouts/slideLayout365.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75.xml"/><Relationship Id="rId13" Type="http://schemas.openxmlformats.org/officeDocument/2006/relationships/image" Target="../media/image1.png"/><Relationship Id="rId3" Type="http://schemas.openxmlformats.org/officeDocument/2006/relationships/slideLayout" Target="../slideLayouts/slideLayout370.xml"/><Relationship Id="rId7" Type="http://schemas.openxmlformats.org/officeDocument/2006/relationships/slideLayout" Target="../slideLayouts/slideLayout374.xml"/><Relationship Id="rId12" Type="http://schemas.openxmlformats.org/officeDocument/2006/relationships/theme" Target="../theme/theme35.xml"/><Relationship Id="rId2" Type="http://schemas.openxmlformats.org/officeDocument/2006/relationships/slideLayout" Target="../slideLayouts/slideLayout369.xml"/><Relationship Id="rId1" Type="http://schemas.openxmlformats.org/officeDocument/2006/relationships/slideLayout" Target="../slideLayouts/slideLayout368.xml"/><Relationship Id="rId6" Type="http://schemas.openxmlformats.org/officeDocument/2006/relationships/slideLayout" Target="../slideLayouts/slideLayout373.xml"/><Relationship Id="rId11" Type="http://schemas.openxmlformats.org/officeDocument/2006/relationships/slideLayout" Target="../slideLayouts/slideLayout378.xml"/><Relationship Id="rId5" Type="http://schemas.openxmlformats.org/officeDocument/2006/relationships/slideLayout" Target="../slideLayouts/slideLayout372.xml"/><Relationship Id="rId10" Type="http://schemas.openxmlformats.org/officeDocument/2006/relationships/slideLayout" Target="../slideLayouts/slideLayout377.xml"/><Relationship Id="rId4" Type="http://schemas.openxmlformats.org/officeDocument/2006/relationships/slideLayout" Target="../slideLayouts/slideLayout371.xml"/><Relationship Id="rId9" Type="http://schemas.openxmlformats.org/officeDocument/2006/relationships/slideLayout" Target="../slideLayouts/slideLayout376.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86.xml"/><Relationship Id="rId13" Type="http://schemas.openxmlformats.org/officeDocument/2006/relationships/theme" Target="../theme/theme36.xml"/><Relationship Id="rId3" Type="http://schemas.openxmlformats.org/officeDocument/2006/relationships/slideLayout" Target="../slideLayouts/slideLayout381.xml"/><Relationship Id="rId7" Type="http://schemas.openxmlformats.org/officeDocument/2006/relationships/slideLayout" Target="../slideLayouts/slideLayout385.xml"/><Relationship Id="rId12" Type="http://schemas.openxmlformats.org/officeDocument/2006/relationships/slideLayout" Target="../slideLayouts/slideLayout390.xml"/><Relationship Id="rId2" Type="http://schemas.openxmlformats.org/officeDocument/2006/relationships/slideLayout" Target="../slideLayouts/slideLayout380.xml"/><Relationship Id="rId1" Type="http://schemas.openxmlformats.org/officeDocument/2006/relationships/slideLayout" Target="../slideLayouts/slideLayout379.xml"/><Relationship Id="rId6" Type="http://schemas.openxmlformats.org/officeDocument/2006/relationships/slideLayout" Target="../slideLayouts/slideLayout384.xml"/><Relationship Id="rId11" Type="http://schemas.openxmlformats.org/officeDocument/2006/relationships/slideLayout" Target="../slideLayouts/slideLayout389.xml"/><Relationship Id="rId5" Type="http://schemas.openxmlformats.org/officeDocument/2006/relationships/slideLayout" Target="../slideLayouts/slideLayout383.xml"/><Relationship Id="rId10" Type="http://schemas.openxmlformats.org/officeDocument/2006/relationships/slideLayout" Target="../slideLayouts/slideLayout388.xml"/><Relationship Id="rId4" Type="http://schemas.openxmlformats.org/officeDocument/2006/relationships/slideLayout" Target="../slideLayouts/slideLayout382.xml"/><Relationship Id="rId9" Type="http://schemas.openxmlformats.org/officeDocument/2006/relationships/slideLayout" Target="../slideLayouts/slideLayout387.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98.xml"/><Relationship Id="rId13" Type="http://schemas.openxmlformats.org/officeDocument/2006/relationships/image" Target="../media/image1.png"/><Relationship Id="rId3" Type="http://schemas.openxmlformats.org/officeDocument/2006/relationships/slideLayout" Target="../slideLayouts/slideLayout393.xml"/><Relationship Id="rId7" Type="http://schemas.openxmlformats.org/officeDocument/2006/relationships/slideLayout" Target="../slideLayouts/slideLayout397.xml"/><Relationship Id="rId12" Type="http://schemas.openxmlformats.org/officeDocument/2006/relationships/theme" Target="../theme/theme37.xml"/><Relationship Id="rId2" Type="http://schemas.openxmlformats.org/officeDocument/2006/relationships/slideLayout" Target="../slideLayouts/slideLayout392.xml"/><Relationship Id="rId1" Type="http://schemas.openxmlformats.org/officeDocument/2006/relationships/slideLayout" Target="../slideLayouts/slideLayout391.xml"/><Relationship Id="rId6" Type="http://schemas.openxmlformats.org/officeDocument/2006/relationships/slideLayout" Target="../slideLayouts/slideLayout396.xml"/><Relationship Id="rId11" Type="http://schemas.openxmlformats.org/officeDocument/2006/relationships/slideLayout" Target="../slideLayouts/slideLayout401.xml"/><Relationship Id="rId5" Type="http://schemas.openxmlformats.org/officeDocument/2006/relationships/slideLayout" Target="../slideLayouts/slideLayout395.xml"/><Relationship Id="rId10" Type="http://schemas.openxmlformats.org/officeDocument/2006/relationships/slideLayout" Target="../slideLayouts/slideLayout400.xml"/><Relationship Id="rId4" Type="http://schemas.openxmlformats.org/officeDocument/2006/relationships/slideLayout" Target="../slideLayouts/slideLayout394.xml"/><Relationship Id="rId9" Type="http://schemas.openxmlformats.org/officeDocument/2006/relationships/slideLayout" Target="../slideLayouts/slideLayout399.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09.xml"/><Relationship Id="rId3" Type="http://schemas.openxmlformats.org/officeDocument/2006/relationships/slideLayout" Target="../slideLayouts/slideLayout404.xml"/><Relationship Id="rId7" Type="http://schemas.openxmlformats.org/officeDocument/2006/relationships/slideLayout" Target="../slideLayouts/slideLayout408.xml"/><Relationship Id="rId12" Type="http://schemas.openxmlformats.org/officeDocument/2006/relationships/theme" Target="../theme/theme38.xml"/><Relationship Id="rId2" Type="http://schemas.openxmlformats.org/officeDocument/2006/relationships/slideLayout" Target="../slideLayouts/slideLayout403.xml"/><Relationship Id="rId1" Type="http://schemas.openxmlformats.org/officeDocument/2006/relationships/slideLayout" Target="../slideLayouts/slideLayout402.xml"/><Relationship Id="rId6" Type="http://schemas.openxmlformats.org/officeDocument/2006/relationships/slideLayout" Target="../slideLayouts/slideLayout407.xml"/><Relationship Id="rId11" Type="http://schemas.openxmlformats.org/officeDocument/2006/relationships/slideLayout" Target="../slideLayouts/slideLayout412.xml"/><Relationship Id="rId5" Type="http://schemas.openxmlformats.org/officeDocument/2006/relationships/slideLayout" Target="../slideLayouts/slideLayout406.xml"/><Relationship Id="rId10" Type="http://schemas.openxmlformats.org/officeDocument/2006/relationships/slideLayout" Target="../slideLayouts/slideLayout411.xml"/><Relationship Id="rId4" Type="http://schemas.openxmlformats.org/officeDocument/2006/relationships/slideLayout" Target="../slideLayouts/slideLayout405.xml"/><Relationship Id="rId9" Type="http://schemas.openxmlformats.org/officeDocument/2006/relationships/slideLayout" Target="../slideLayouts/slideLayout410.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20.xml"/><Relationship Id="rId13" Type="http://schemas.openxmlformats.org/officeDocument/2006/relationships/image" Target="../media/image1.png"/><Relationship Id="rId3" Type="http://schemas.openxmlformats.org/officeDocument/2006/relationships/slideLayout" Target="../slideLayouts/slideLayout415.xml"/><Relationship Id="rId7" Type="http://schemas.openxmlformats.org/officeDocument/2006/relationships/slideLayout" Target="../slideLayouts/slideLayout419.xml"/><Relationship Id="rId12" Type="http://schemas.openxmlformats.org/officeDocument/2006/relationships/theme" Target="../theme/theme39.xml"/><Relationship Id="rId2" Type="http://schemas.openxmlformats.org/officeDocument/2006/relationships/slideLayout" Target="../slideLayouts/slideLayout414.xml"/><Relationship Id="rId1" Type="http://schemas.openxmlformats.org/officeDocument/2006/relationships/slideLayout" Target="../slideLayouts/slideLayout413.xml"/><Relationship Id="rId6" Type="http://schemas.openxmlformats.org/officeDocument/2006/relationships/slideLayout" Target="../slideLayouts/slideLayout418.xml"/><Relationship Id="rId11" Type="http://schemas.openxmlformats.org/officeDocument/2006/relationships/slideLayout" Target="../slideLayouts/slideLayout423.xml"/><Relationship Id="rId5" Type="http://schemas.openxmlformats.org/officeDocument/2006/relationships/slideLayout" Target="../slideLayouts/slideLayout417.xml"/><Relationship Id="rId10" Type="http://schemas.openxmlformats.org/officeDocument/2006/relationships/slideLayout" Target="../slideLayouts/slideLayout422.xml"/><Relationship Id="rId4" Type="http://schemas.openxmlformats.org/officeDocument/2006/relationships/slideLayout" Target="../slideLayouts/slideLayout416.xml"/><Relationship Id="rId9" Type="http://schemas.openxmlformats.org/officeDocument/2006/relationships/slideLayout" Target="../slideLayouts/slideLayout4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31.xml"/><Relationship Id="rId13" Type="http://schemas.openxmlformats.org/officeDocument/2006/relationships/image" Target="../media/image1.png"/><Relationship Id="rId3" Type="http://schemas.openxmlformats.org/officeDocument/2006/relationships/slideLayout" Target="../slideLayouts/slideLayout426.xml"/><Relationship Id="rId7" Type="http://schemas.openxmlformats.org/officeDocument/2006/relationships/slideLayout" Target="../slideLayouts/slideLayout430.xml"/><Relationship Id="rId12" Type="http://schemas.openxmlformats.org/officeDocument/2006/relationships/theme" Target="../theme/theme40.xml"/><Relationship Id="rId2" Type="http://schemas.openxmlformats.org/officeDocument/2006/relationships/slideLayout" Target="../slideLayouts/slideLayout425.xml"/><Relationship Id="rId1" Type="http://schemas.openxmlformats.org/officeDocument/2006/relationships/slideLayout" Target="../slideLayouts/slideLayout424.xml"/><Relationship Id="rId6" Type="http://schemas.openxmlformats.org/officeDocument/2006/relationships/slideLayout" Target="../slideLayouts/slideLayout429.xml"/><Relationship Id="rId11" Type="http://schemas.openxmlformats.org/officeDocument/2006/relationships/slideLayout" Target="../slideLayouts/slideLayout434.xml"/><Relationship Id="rId5" Type="http://schemas.openxmlformats.org/officeDocument/2006/relationships/slideLayout" Target="../slideLayouts/slideLayout428.xml"/><Relationship Id="rId10" Type="http://schemas.openxmlformats.org/officeDocument/2006/relationships/slideLayout" Target="../slideLayouts/slideLayout433.xml"/><Relationship Id="rId4" Type="http://schemas.openxmlformats.org/officeDocument/2006/relationships/slideLayout" Target="../slideLayouts/slideLayout427.xml"/><Relationship Id="rId9" Type="http://schemas.openxmlformats.org/officeDocument/2006/relationships/slideLayout" Target="../slideLayouts/slideLayout432.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42.xml"/><Relationship Id="rId13" Type="http://schemas.openxmlformats.org/officeDocument/2006/relationships/image" Target="../media/image1.png"/><Relationship Id="rId3" Type="http://schemas.openxmlformats.org/officeDocument/2006/relationships/slideLayout" Target="../slideLayouts/slideLayout437.xml"/><Relationship Id="rId7" Type="http://schemas.openxmlformats.org/officeDocument/2006/relationships/slideLayout" Target="../slideLayouts/slideLayout441.xml"/><Relationship Id="rId12" Type="http://schemas.openxmlformats.org/officeDocument/2006/relationships/theme" Target="../theme/theme41.xml"/><Relationship Id="rId2" Type="http://schemas.openxmlformats.org/officeDocument/2006/relationships/slideLayout" Target="../slideLayouts/slideLayout436.xml"/><Relationship Id="rId1" Type="http://schemas.openxmlformats.org/officeDocument/2006/relationships/slideLayout" Target="../slideLayouts/slideLayout435.xml"/><Relationship Id="rId6" Type="http://schemas.openxmlformats.org/officeDocument/2006/relationships/slideLayout" Target="../slideLayouts/slideLayout440.xml"/><Relationship Id="rId11" Type="http://schemas.openxmlformats.org/officeDocument/2006/relationships/slideLayout" Target="../slideLayouts/slideLayout445.xml"/><Relationship Id="rId5" Type="http://schemas.openxmlformats.org/officeDocument/2006/relationships/slideLayout" Target="../slideLayouts/slideLayout439.xml"/><Relationship Id="rId10" Type="http://schemas.openxmlformats.org/officeDocument/2006/relationships/slideLayout" Target="../slideLayouts/slideLayout444.xml"/><Relationship Id="rId4" Type="http://schemas.openxmlformats.org/officeDocument/2006/relationships/slideLayout" Target="../slideLayouts/slideLayout438.xml"/><Relationship Id="rId9" Type="http://schemas.openxmlformats.org/officeDocument/2006/relationships/slideLayout" Target="../slideLayouts/slideLayout443.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53.xml"/><Relationship Id="rId13" Type="http://schemas.openxmlformats.org/officeDocument/2006/relationships/image" Target="../media/image1.png"/><Relationship Id="rId3" Type="http://schemas.openxmlformats.org/officeDocument/2006/relationships/slideLayout" Target="../slideLayouts/slideLayout448.xml"/><Relationship Id="rId7" Type="http://schemas.openxmlformats.org/officeDocument/2006/relationships/slideLayout" Target="../slideLayouts/slideLayout452.xml"/><Relationship Id="rId12" Type="http://schemas.openxmlformats.org/officeDocument/2006/relationships/theme" Target="../theme/theme42.xml"/><Relationship Id="rId2" Type="http://schemas.openxmlformats.org/officeDocument/2006/relationships/slideLayout" Target="../slideLayouts/slideLayout447.xml"/><Relationship Id="rId1" Type="http://schemas.openxmlformats.org/officeDocument/2006/relationships/slideLayout" Target="../slideLayouts/slideLayout446.xml"/><Relationship Id="rId6" Type="http://schemas.openxmlformats.org/officeDocument/2006/relationships/slideLayout" Target="../slideLayouts/slideLayout451.xml"/><Relationship Id="rId11" Type="http://schemas.openxmlformats.org/officeDocument/2006/relationships/slideLayout" Target="../slideLayouts/slideLayout456.xml"/><Relationship Id="rId5" Type="http://schemas.openxmlformats.org/officeDocument/2006/relationships/slideLayout" Target="../slideLayouts/slideLayout450.xml"/><Relationship Id="rId10" Type="http://schemas.openxmlformats.org/officeDocument/2006/relationships/slideLayout" Target="../slideLayouts/slideLayout455.xml"/><Relationship Id="rId4" Type="http://schemas.openxmlformats.org/officeDocument/2006/relationships/slideLayout" Target="../slideLayouts/slideLayout449.xml"/><Relationship Id="rId9" Type="http://schemas.openxmlformats.org/officeDocument/2006/relationships/slideLayout" Target="../slideLayouts/slideLayout454.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64.xml"/><Relationship Id="rId13" Type="http://schemas.openxmlformats.org/officeDocument/2006/relationships/image" Target="../media/image1.png"/><Relationship Id="rId3" Type="http://schemas.openxmlformats.org/officeDocument/2006/relationships/slideLayout" Target="../slideLayouts/slideLayout459.xml"/><Relationship Id="rId7" Type="http://schemas.openxmlformats.org/officeDocument/2006/relationships/slideLayout" Target="../slideLayouts/slideLayout463.xml"/><Relationship Id="rId12" Type="http://schemas.openxmlformats.org/officeDocument/2006/relationships/theme" Target="../theme/theme43.xml"/><Relationship Id="rId2" Type="http://schemas.openxmlformats.org/officeDocument/2006/relationships/slideLayout" Target="../slideLayouts/slideLayout458.xml"/><Relationship Id="rId1" Type="http://schemas.openxmlformats.org/officeDocument/2006/relationships/slideLayout" Target="../slideLayouts/slideLayout457.xml"/><Relationship Id="rId6" Type="http://schemas.openxmlformats.org/officeDocument/2006/relationships/slideLayout" Target="../slideLayouts/slideLayout462.xml"/><Relationship Id="rId11" Type="http://schemas.openxmlformats.org/officeDocument/2006/relationships/slideLayout" Target="../slideLayouts/slideLayout467.xml"/><Relationship Id="rId5" Type="http://schemas.openxmlformats.org/officeDocument/2006/relationships/slideLayout" Target="../slideLayouts/slideLayout461.xml"/><Relationship Id="rId10" Type="http://schemas.openxmlformats.org/officeDocument/2006/relationships/slideLayout" Target="../slideLayouts/slideLayout466.xml"/><Relationship Id="rId4" Type="http://schemas.openxmlformats.org/officeDocument/2006/relationships/slideLayout" Target="../slideLayouts/slideLayout460.xml"/><Relationship Id="rId9" Type="http://schemas.openxmlformats.org/officeDocument/2006/relationships/slideLayout" Target="../slideLayouts/slideLayout465.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75.xml"/><Relationship Id="rId13" Type="http://schemas.openxmlformats.org/officeDocument/2006/relationships/image" Target="../media/image1.png"/><Relationship Id="rId3" Type="http://schemas.openxmlformats.org/officeDocument/2006/relationships/slideLayout" Target="../slideLayouts/slideLayout470.xml"/><Relationship Id="rId7" Type="http://schemas.openxmlformats.org/officeDocument/2006/relationships/slideLayout" Target="../slideLayouts/slideLayout474.xml"/><Relationship Id="rId12" Type="http://schemas.openxmlformats.org/officeDocument/2006/relationships/theme" Target="../theme/theme44.xml"/><Relationship Id="rId2" Type="http://schemas.openxmlformats.org/officeDocument/2006/relationships/slideLayout" Target="../slideLayouts/slideLayout469.xml"/><Relationship Id="rId1" Type="http://schemas.openxmlformats.org/officeDocument/2006/relationships/slideLayout" Target="../slideLayouts/slideLayout468.xml"/><Relationship Id="rId6" Type="http://schemas.openxmlformats.org/officeDocument/2006/relationships/slideLayout" Target="../slideLayouts/slideLayout473.xml"/><Relationship Id="rId11" Type="http://schemas.openxmlformats.org/officeDocument/2006/relationships/slideLayout" Target="../slideLayouts/slideLayout478.xml"/><Relationship Id="rId5" Type="http://schemas.openxmlformats.org/officeDocument/2006/relationships/slideLayout" Target="../slideLayouts/slideLayout472.xml"/><Relationship Id="rId10" Type="http://schemas.openxmlformats.org/officeDocument/2006/relationships/slideLayout" Target="../slideLayouts/slideLayout477.xml"/><Relationship Id="rId4" Type="http://schemas.openxmlformats.org/officeDocument/2006/relationships/slideLayout" Target="../slideLayouts/slideLayout471.xml"/><Relationship Id="rId9" Type="http://schemas.openxmlformats.org/officeDocument/2006/relationships/slideLayout" Target="../slideLayouts/slideLayout476.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86.xml"/><Relationship Id="rId13" Type="http://schemas.openxmlformats.org/officeDocument/2006/relationships/image" Target="../media/image1.png"/><Relationship Id="rId3" Type="http://schemas.openxmlformats.org/officeDocument/2006/relationships/slideLayout" Target="../slideLayouts/slideLayout481.xml"/><Relationship Id="rId7" Type="http://schemas.openxmlformats.org/officeDocument/2006/relationships/slideLayout" Target="../slideLayouts/slideLayout485.xml"/><Relationship Id="rId12" Type="http://schemas.openxmlformats.org/officeDocument/2006/relationships/theme" Target="../theme/theme45.xml"/><Relationship Id="rId2" Type="http://schemas.openxmlformats.org/officeDocument/2006/relationships/slideLayout" Target="../slideLayouts/slideLayout480.xml"/><Relationship Id="rId1" Type="http://schemas.openxmlformats.org/officeDocument/2006/relationships/slideLayout" Target="../slideLayouts/slideLayout479.xml"/><Relationship Id="rId6" Type="http://schemas.openxmlformats.org/officeDocument/2006/relationships/slideLayout" Target="../slideLayouts/slideLayout484.xml"/><Relationship Id="rId11" Type="http://schemas.openxmlformats.org/officeDocument/2006/relationships/slideLayout" Target="../slideLayouts/slideLayout489.xml"/><Relationship Id="rId5" Type="http://schemas.openxmlformats.org/officeDocument/2006/relationships/slideLayout" Target="../slideLayouts/slideLayout483.xml"/><Relationship Id="rId10" Type="http://schemas.openxmlformats.org/officeDocument/2006/relationships/slideLayout" Target="../slideLayouts/slideLayout488.xml"/><Relationship Id="rId4" Type="http://schemas.openxmlformats.org/officeDocument/2006/relationships/slideLayout" Target="../slideLayouts/slideLayout482.xml"/><Relationship Id="rId9" Type="http://schemas.openxmlformats.org/officeDocument/2006/relationships/slideLayout" Target="../slideLayouts/slideLayout487.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97.xml"/><Relationship Id="rId13" Type="http://schemas.openxmlformats.org/officeDocument/2006/relationships/theme" Target="../theme/theme46.xml"/><Relationship Id="rId3" Type="http://schemas.openxmlformats.org/officeDocument/2006/relationships/slideLayout" Target="../slideLayouts/slideLayout492.xml"/><Relationship Id="rId7" Type="http://schemas.openxmlformats.org/officeDocument/2006/relationships/slideLayout" Target="../slideLayouts/slideLayout496.xml"/><Relationship Id="rId12" Type="http://schemas.openxmlformats.org/officeDocument/2006/relationships/slideLayout" Target="../slideLayouts/slideLayout501.xml"/><Relationship Id="rId2" Type="http://schemas.openxmlformats.org/officeDocument/2006/relationships/slideLayout" Target="../slideLayouts/slideLayout491.xml"/><Relationship Id="rId1" Type="http://schemas.openxmlformats.org/officeDocument/2006/relationships/slideLayout" Target="../slideLayouts/slideLayout490.xml"/><Relationship Id="rId6" Type="http://schemas.openxmlformats.org/officeDocument/2006/relationships/slideLayout" Target="../slideLayouts/slideLayout495.xml"/><Relationship Id="rId11" Type="http://schemas.openxmlformats.org/officeDocument/2006/relationships/slideLayout" Target="../slideLayouts/slideLayout500.xml"/><Relationship Id="rId5" Type="http://schemas.openxmlformats.org/officeDocument/2006/relationships/slideLayout" Target="../slideLayouts/slideLayout494.xml"/><Relationship Id="rId10" Type="http://schemas.openxmlformats.org/officeDocument/2006/relationships/slideLayout" Target="../slideLayouts/slideLayout499.xml"/><Relationship Id="rId4" Type="http://schemas.openxmlformats.org/officeDocument/2006/relationships/slideLayout" Target="../slideLayouts/slideLayout493.xml"/><Relationship Id="rId9" Type="http://schemas.openxmlformats.org/officeDocument/2006/relationships/slideLayout" Target="../slideLayouts/slideLayout498.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09.xml"/><Relationship Id="rId3" Type="http://schemas.openxmlformats.org/officeDocument/2006/relationships/slideLayout" Target="../slideLayouts/slideLayout504.xml"/><Relationship Id="rId7" Type="http://schemas.openxmlformats.org/officeDocument/2006/relationships/slideLayout" Target="../slideLayouts/slideLayout508.xml"/><Relationship Id="rId12" Type="http://schemas.openxmlformats.org/officeDocument/2006/relationships/theme" Target="../theme/theme47.xml"/><Relationship Id="rId2" Type="http://schemas.openxmlformats.org/officeDocument/2006/relationships/slideLayout" Target="../slideLayouts/slideLayout503.xml"/><Relationship Id="rId1" Type="http://schemas.openxmlformats.org/officeDocument/2006/relationships/slideLayout" Target="../slideLayouts/slideLayout502.xml"/><Relationship Id="rId6" Type="http://schemas.openxmlformats.org/officeDocument/2006/relationships/slideLayout" Target="../slideLayouts/slideLayout507.xml"/><Relationship Id="rId11" Type="http://schemas.openxmlformats.org/officeDocument/2006/relationships/slideLayout" Target="../slideLayouts/slideLayout512.xml"/><Relationship Id="rId5" Type="http://schemas.openxmlformats.org/officeDocument/2006/relationships/slideLayout" Target="../slideLayouts/slideLayout506.xml"/><Relationship Id="rId10" Type="http://schemas.openxmlformats.org/officeDocument/2006/relationships/slideLayout" Target="../slideLayouts/slideLayout511.xml"/><Relationship Id="rId4" Type="http://schemas.openxmlformats.org/officeDocument/2006/relationships/slideLayout" Target="../slideLayouts/slideLayout505.xml"/><Relationship Id="rId9" Type="http://schemas.openxmlformats.org/officeDocument/2006/relationships/slideLayout" Target="../slideLayouts/slideLayout510.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20.xml"/><Relationship Id="rId3" Type="http://schemas.openxmlformats.org/officeDocument/2006/relationships/slideLayout" Target="../slideLayouts/slideLayout515.xml"/><Relationship Id="rId7" Type="http://schemas.openxmlformats.org/officeDocument/2006/relationships/slideLayout" Target="../slideLayouts/slideLayout519.xml"/><Relationship Id="rId12" Type="http://schemas.openxmlformats.org/officeDocument/2006/relationships/theme" Target="../theme/theme48.xml"/><Relationship Id="rId2" Type="http://schemas.openxmlformats.org/officeDocument/2006/relationships/slideLayout" Target="../slideLayouts/slideLayout514.xml"/><Relationship Id="rId1" Type="http://schemas.openxmlformats.org/officeDocument/2006/relationships/slideLayout" Target="../slideLayouts/slideLayout513.xml"/><Relationship Id="rId6" Type="http://schemas.openxmlformats.org/officeDocument/2006/relationships/slideLayout" Target="../slideLayouts/slideLayout518.xml"/><Relationship Id="rId11" Type="http://schemas.openxmlformats.org/officeDocument/2006/relationships/slideLayout" Target="../slideLayouts/slideLayout523.xml"/><Relationship Id="rId5" Type="http://schemas.openxmlformats.org/officeDocument/2006/relationships/slideLayout" Target="../slideLayouts/slideLayout517.xml"/><Relationship Id="rId10" Type="http://schemas.openxmlformats.org/officeDocument/2006/relationships/slideLayout" Target="../slideLayouts/slideLayout522.xml"/><Relationship Id="rId4" Type="http://schemas.openxmlformats.org/officeDocument/2006/relationships/slideLayout" Target="../slideLayouts/slideLayout516.xml"/><Relationship Id="rId9" Type="http://schemas.openxmlformats.org/officeDocument/2006/relationships/slideLayout" Target="../slideLayouts/slideLayout521.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31.xml"/><Relationship Id="rId13" Type="http://schemas.openxmlformats.org/officeDocument/2006/relationships/theme" Target="../theme/theme49.xml"/><Relationship Id="rId3" Type="http://schemas.openxmlformats.org/officeDocument/2006/relationships/slideLayout" Target="../slideLayouts/slideLayout526.xml"/><Relationship Id="rId7" Type="http://schemas.openxmlformats.org/officeDocument/2006/relationships/slideLayout" Target="../slideLayouts/slideLayout530.xml"/><Relationship Id="rId12" Type="http://schemas.openxmlformats.org/officeDocument/2006/relationships/slideLayout" Target="../slideLayouts/slideLayout535.xml"/><Relationship Id="rId2" Type="http://schemas.openxmlformats.org/officeDocument/2006/relationships/slideLayout" Target="../slideLayouts/slideLayout525.xml"/><Relationship Id="rId1" Type="http://schemas.openxmlformats.org/officeDocument/2006/relationships/slideLayout" Target="../slideLayouts/slideLayout524.xml"/><Relationship Id="rId6" Type="http://schemas.openxmlformats.org/officeDocument/2006/relationships/slideLayout" Target="../slideLayouts/slideLayout529.xml"/><Relationship Id="rId11" Type="http://schemas.openxmlformats.org/officeDocument/2006/relationships/slideLayout" Target="../slideLayouts/slideLayout534.xml"/><Relationship Id="rId5" Type="http://schemas.openxmlformats.org/officeDocument/2006/relationships/slideLayout" Target="../slideLayouts/slideLayout528.xml"/><Relationship Id="rId10" Type="http://schemas.openxmlformats.org/officeDocument/2006/relationships/slideLayout" Target="../slideLayouts/slideLayout533.xml"/><Relationship Id="rId4" Type="http://schemas.openxmlformats.org/officeDocument/2006/relationships/slideLayout" Target="../slideLayouts/slideLayout527.xml"/><Relationship Id="rId9" Type="http://schemas.openxmlformats.org/officeDocument/2006/relationships/slideLayout" Target="../slideLayouts/slideLayout532.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43.xml"/><Relationship Id="rId13" Type="http://schemas.openxmlformats.org/officeDocument/2006/relationships/slideLayout" Target="../slideLayouts/slideLayout548.xml"/><Relationship Id="rId3" Type="http://schemas.openxmlformats.org/officeDocument/2006/relationships/slideLayout" Target="../slideLayouts/slideLayout538.xml"/><Relationship Id="rId7" Type="http://schemas.openxmlformats.org/officeDocument/2006/relationships/slideLayout" Target="../slideLayouts/slideLayout542.xml"/><Relationship Id="rId12" Type="http://schemas.openxmlformats.org/officeDocument/2006/relationships/slideLayout" Target="../slideLayouts/slideLayout547.xml"/><Relationship Id="rId2" Type="http://schemas.openxmlformats.org/officeDocument/2006/relationships/slideLayout" Target="../slideLayouts/slideLayout537.xml"/><Relationship Id="rId1" Type="http://schemas.openxmlformats.org/officeDocument/2006/relationships/slideLayout" Target="../slideLayouts/slideLayout536.xml"/><Relationship Id="rId6" Type="http://schemas.openxmlformats.org/officeDocument/2006/relationships/slideLayout" Target="../slideLayouts/slideLayout541.xml"/><Relationship Id="rId11" Type="http://schemas.openxmlformats.org/officeDocument/2006/relationships/slideLayout" Target="../slideLayouts/slideLayout546.xml"/><Relationship Id="rId5" Type="http://schemas.openxmlformats.org/officeDocument/2006/relationships/slideLayout" Target="../slideLayouts/slideLayout540.xml"/><Relationship Id="rId10" Type="http://schemas.openxmlformats.org/officeDocument/2006/relationships/slideLayout" Target="../slideLayouts/slideLayout545.xml"/><Relationship Id="rId4" Type="http://schemas.openxmlformats.org/officeDocument/2006/relationships/slideLayout" Target="../slideLayouts/slideLayout539.xml"/><Relationship Id="rId9" Type="http://schemas.openxmlformats.org/officeDocument/2006/relationships/slideLayout" Target="../slideLayouts/slideLayout544.xml"/><Relationship Id="rId14" Type="http://schemas.openxmlformats.org/officeDocument/2006/relationships/theme" Target="../theme/theme50.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56.xml"/><Relationship Id="rId13" Type="http://schemas.openxmlformats.org/officeDocument/2006/relationships/theme" Target="../theme/theme51.xml"/><Relationship Id="rId3" Type="http://schemas.openxmlformats.org/officeDocument/2006/relationships/slideLayout" Target="../slideLayouts/slideLayout551.xml"/><Relationship Id="rId7" Type="http://schemas.openxmlformats.org/officeDocument/2006/relationships/slideLayout" Target="../slideLayouts/slideLayout555.xml"/><Relationship Id="rId12" Type="http://schemas.openxmlformats.org/officeDocument/2006/relationships/slideLayout" Target="../slideLayouts/slideLayout560.xml"/><Relationship Id="rId2" Type="http://schemas.openxmlformats.org/officeDocument/2006/relationships/slideLayout" Target="../slideLayouts/slideLayout550.xml"/><Relationship Id="rId1" Type="http://schemas.openxmlformats.org/officeDocument/2006/relationships/slideLayout" Target="../slideLayouts/slideLayout549.xml"/><Relationship Id="rId6" Type="http://schemas.openxmlformats.org/officeDocument/2006/relationships/slideLayout" Target="../slideLayouts/slideLayout554.xml"/><Relationship Id="rId11" Type="http://schemas.openxmlformats.org/officeDocument/2006/relationships/slideLayout" Target="../slideLayouts/slideLayout559.xml"/><Relationship Id="rId5" Type="http://schemas.openxmlformats.org/officeDocument/2006/relationships/slideLayout" Target="../slideLayouts/slideLayout553.xml"/><Relationship Id="rId10" Type="http://schemas.openxmlformats.org/officeDocument/2006/relationships/slideLayout" Target="../slideLayouts/slideLayout558.xml"/><Relationship Id="rId4" Type="http://schemas.openxmlformats.org/officeDocument/2006/relationships/slideLayout" Target="../slideLayouts/slideLayout552.xml"/><Relationship Id="rId9" Type="http://schemas.openxmlformats.org/officeDocument/2006/relationships/slideLayout" Target="../slideLayouts/slideLayout557.xml"/><Relationship Id="rId14" Type="http://schemas.openxmlformats.org/officeDocument/2006/relationships/image" Target="../media/image1.png"/></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68.xml"/><Relationship Id="rId13" Type="http://schemas.openxmlformats.org/officeDocument/2006/relationships/theme" Target="../theme/theme52.xml"/><Relationship Id="rId3" Type="http://schemas.openxmlformats.org/officeDocument/2006/relationships/slideLayout" Target="../slideLayouts/slideLayout563.xml"/><Relationship Id="rId7" Type="http://schemas.openxmlformats.org/officeDocument/2006/relationships/slideLayout" Target="../slideLayouts/slideLayout567.xml"/><Relationship Id="rId12" Type="http://schemas.openxmlformats.org/officeDocument/2006/relationships/slideLayout" Target="../slideLayouts/slideLayout572.xml"/><Relationship Id="rId2" Type="http://schemas.openxmlformats.org/officeDocument/2006/relationships/slideLayout" Target="../slideLayouts/slideLayout562.xml"/><Relationship Id="rId1" Type="http://schemas.openxmlformats.org/officeDocument/2006/relationships/slideLayout" Target="../slideLayouts/slideLayout561.xml"/><Relationship Id="rId6" Type="http://schemas.openxmlformats.org/officeDocument/2006/relationships/slideLayout" Target="../slideLayouts/slideLayout566.xml"/><Relationship Id="rId11" Type="http://schemas.openxmlformats.org/officeDocument/2006/relationships/slideLayout" Target="../slideLayouts/slideLayout571.xml"/><Relationship Id="rId5" Type="http://schemas.openxmlformats.org/officeDocument/2006/relationships/slideLayout" Target="../slideLayouts/slideLayout565.xml"/><Relationship Id="rId10" Type="http://schemas.openxmlformats.org/officeDocument/2006/relationships/slideLayout" Target="../slideLayouts/slideLayout570.xml"/><Relationship Id="rId4" Type="http://schemas.openxmlformats.org/officeDocument/2006/relationships/slideLayout" Target="../slideLayouts/slideLayout564.xml"/><Relationship Id="rId9" Type="http://schemas.openxmlformats.org/officeDocument/2006/relationships/slideLayout" Target="../slideLayouts/slideLayout569.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80.xml"/><Relationship Id="rId13" Type="http://schemas.openxmlformats.org/officeDocument/2006/relationships/theme" Target="../theme/theme53.xml"/><Relationship Id="rId3" Type="http://schemas.openxmlformats.org/officeDocument/2006/relationships/slideLayout" Target="../slideLayouts/slideLayout575.xml"/><Relationship Id="rId7" Type="http://schemas.openxmlformats.org/officeDocument/2006/relationships/slideLayout" Target="../slideLayouts/slideLayout579.xml"/><Relationship Id="rId12" Type="http://schemas.openxmlformats.org/officeDocument/2006/relationships/slideLayout" Target="../slideLayouts/slideLayout584.xml"/><Relationship Id="rId2" Type="http://schemas.openxmlformats.org/officeDocument/2006/relationships/slideLayout" Target="../slideLayouts/slideLayout574.xml"/><Relationship Id="rId1" Type="http://schemas.openxmlformats.org/officeDocument/2006/relationships/slideLayout" Target="../slideLayouts/slideLayout573.xml"/><Relationship Id="rId6" Type="http://schemas.openxmlformats.org/officeDocument/2006/relationships/slideLayout" Target="../slideLayouts/slideLayout578.xml"/><Relationship Id="rId11" Type="http://schemas.openxmlformats.org/officeDocument/2006/relationships/slideLayout" Target="../slideLayouts/slideLayout583.xml"/><Relationship Id="rId5" Type="http://schemas.openxmlformats.org/officeDocument/2006/relationships/slideLayout" Target="../slideLayouts/slideLayout577.xml"/><Relationship Id="rId10" Type="http://schemas.openxmlformats.org/officeDocument/2006/relationships/slideLayout" Target="../slideLayouts/slideLayout582.xml"/><Relationship Id="rId4" Type="http://schemas.openxmlformats.org/officeDocument/2006/relationships/slideLayout" Target="../slideLayouts/slideLayout576.xml"/><Relationship Id="rId9" Type="http://schemas.openxmlformats.org/officeDocument/2006/relationships/slideLayout" Target="../slideLayouts/slideLayout581.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92.xml"/><Relationship Id="rId13" Type="http://schemas.openxmlformats.org/officeDocument/2006/relationships/theme" Target="../theme/theme54.xml"/><Relationship Id="rId3" Type="http://schemas.openxmlformats.org/officeDocument/2006/relationships/slideLayout" Target="../slideLayouts/slideLayout587.xml"/><Relationship Id="rId7" Type="http://schemas.openxmlformats.org/officeDocument/2006/relationships/slideLayout" Target="../slideLayouts/slideLayout591.xml"/><Relationship Id="rId12" Type="http://schemas.openxmlformats.org/officeDocument/2006/relationships/slideLayout" Target="../slideLayouts/slideLayout596.xml"/><Relationship Id="rId2" Type="http://schemas.openxmlformats.org/officeDocument/2006/relationships/slideLayout" Target="../slideLayouts/slideLayout586.xml"/><Relationship Id="rId1" Type="http://schemas.openxmlformats.org/officeDocument/2006/relationships/slideLayout" Target="../slideLayouts/slideLayout585.xml"/><Relationship Id="rId6" Type="http://schemas.openxmlformats.org/officeDocument/2006/relationships/slideLayout" Target="../slideLayouts/slideLayout590.xml"/><Relationship Id="rId11" Type="http://schemas.openxmlformats.org/officeDocument/2006/relationships/slideLayout" Target="../slideLayouts/slideLayout595.xml"/><Relationship Id="rId5" Type="http://schemas.openxmlformats.org/officeDocument/2006/relationships/slideLayout" Target="../slideLayouts/slideLayout589.xml"/><Relationship Id="rId10" Type="http://schemas.openxmlformats.org/officeDocument/2006/relationships/slideLayout" Target="../slideLayouts/slideLayout594.xml"/><Relationship Id="rId4" Type="http://schemas.openxmlformats.org/officeDocument/2006/relationships/slideLayout" Target="../slideLayouts/slideLayout588.xml"/><Relationship Id="rId9" Type="http://schemas.openxmlformats.org/officeDocument/2006/relationships/slideLayout" Target="../slideLayouts/slideLayout593.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604.xml"/><Relationship Id="rId3" Type="http://schemas.openxmlformats.org/officeDocument/2006/relationships/slideLayout" Target="../slideLayouts/slideLayout599.xml"/><Relationship Id="rId7" Type="http://schemas.openxmlformats.org/officeDocument/2006/relationships/slideLayout" Target="../slideLayouts/slideLayout603.xml"/><Relationship Id="rId12" Type="http://schemas.openxmlformats.org/officeDocument/2006/relationships/theme" Target="../theme/theme55.xml"/><Relationship Id="rId2" Type="http://schemas.openxmlformats.org/officeDocument/2006/relationships/slideLayout" Target="../slideLayouts/slideLayout598.xml"/><Relationship Id="rId1" Type="http://schemas.openxmlformats.org/officeDocument/2006/relationships/slideLayout" Target="../slideLayouts/slideLayout597.xml"/><Relationship Id="rId6" Type="http://schemas.openxmlformats.org/officeDocument/2006/relationships/slideLayout" Target="../slideLayouts/slideLayout602.xml"/><Relationship Id="rId11" Type="http://schemas.openxmlformats.org/officeDocument/2006/relationships/slideLayout" Target="../slideLayouts/slideLayout607.xml"/><Relationship Id="rId5" Type="http://schemas.openxmlformats.org/officeDocument/2006/relationships/slideLayout" Target="../slideLayouts/slideLayout601.xml"/><Relationship Id="rId10" Type="http://schemas.openxmlformats.org/officeDocument/2006/relationships/slideLayout" Target="../slideLayouts/slideLayout606.xml"/><Relationship Id="rId4" Type="http://schemas.openxmlformats.org/officeDocument/2006/relationships/slideLayout" Target="../slideLayouts/slideLayout600.xml"/><Relationship Id="rId9" Type="http://schemas.openxmlformats.org/officeDocument/2006/relationships/slideLayout" Target="../slideLayouts/slideLayout605.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615.xml"/><Relationship Id="rId3" Type="http://schemas.openxmlformats.org/officeDocument/2006/relationships/slideLayout" Target="../slideLayouts/slideLayout610.xml"/><Relationship Id="rId7" Type="http://schemas.openxmlformats.org/officeDocument/2006/relationships/slideLayout" Target="../slideLayouts/slideLayout614.xml"/><Relationship Id="rId12" Type="http://schemas.openxmlformats.org/officeDocument/2006/relationships/theme" Target="../theme/theme56.xml"/><Relationship Id="rId2" Type="http://schemas.openxmlformats.org/officeDocument/2006/relationships/slideLayout" Target="../slideLayouts/slideLayout609.xml"/><Relationship Id="rId1" Type="http://schemas.openxmlformats.org/officeDocument/2006/relationships/slideLayout" Target="../slideLayouts/slideLayout608.xml"/><Relationship Id="rId6" Type="http://schemas.openxmlformats.org/officeDocument/2006/relationships/slideLayout" Target="../slideLayouts/slideLayout613.xml"/><Relationship Id="rId11" Type="http://schemas.openxmlformats.org/officeDocument/2006/relationships/slideLayout" Target="../slideLayouts/slideLayout618.xml"/><Relationship Id="rId5" Type="http://schemas.openxmlformats.org/officeDocument/2006/relationships/slideLayout" Target="../slideLayouts/slideLayout612.xml"/><Relationship Id="rId10" Type="http://schemas.openxmlformats.org/officeDocument/2006/relationships/slideLayout" Target="../slideLayouts/slideLayout617.xml"/><Relationship Id="rId4" Type="http://schemas.openxmlformats.org/officeDocument/2006/relationships/slideLayout" Target="../slideLayouts/slideLayout611.xml"/><Relationship Id="rId9" Type="http://schemas.openxmlformats.org/officeDocument/2006/relationships/slideLayout" Target="../slideLayouts/slideLayout616.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626.xml"/><Relationship Id="rId3" Type="http://schemas.openxmlformats.org/officeDocument/2006/relationships/slideLayout" Target="../slideLayouts/slideLayout621.xml"/><Relationship Id="rId7" Type="http://schemas.openxmlformats.org/officeDocument/2006/relationships/slideLayout" Target="../slideLayouts/slideLayout625.xml"/><Relationship Id="rId12" Type="http://schemas.openxmlformats.org/officeDocument/2006/relationships/theme" Target="../theme/theme57.xml"/><Relationship Id="rId2" Type="http://schemas.openxmlformats.org/officeDocument/2006/relationships/slideLayout" Target="../slideLayouts/slideLayout620.xml"/><Relationship Id="rId1" Type="http://schemas.openxmlformats.org/officeDocument/2006/relationships/slideLayout" Target="../slideLayouts/slideLayout619.xml"/><Relationship Id="rId6" Type="http://schemas.openxmlformats.org/officeDocument/2006/relationships/slideLayout" Target="../slideLayouts/slideLayout624.xml"/><Relationship Id="rId11" Type="http://schemas.openxmlformats.org/officeDocument/2006/relationships/slideLayout" Target="../slideLayouts/slideLayout629.xml"/><Relationship Id="rId5" Type="http://schemas.openxmlformats.org/officeDocument/2006/relationships/slideLayout" Target="../slideLayouts/slideLayout623.xml"/><Relationship Id="rId10" Type="http://schemas.openxmlformats.org/officeDocument/2006/relationships/slideLayout" Target="../slideLayouts/slideLayout628.xml"/><Relationship Id="rId4" Type="http://schemas.openxmlformats.org/officeDocument/2006/relationships/slideLayout" Target="../slideLayouts/slideLayout622.xml"/><Relationship Id="rId9" Type="http://schemas.openxmlformats.org/officeDocument/2006/relationships/slideLayout" Target="../slideLayouts/slideLayout627.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637.xml"/><Relationship Id="rId13" Type="http://schemas.openxmlformats.org/officeDocument/2006/relationships/theme" Target="../theme/theme58.xml"/><Relationship Id="rId3" Type="http://schemas.openxmlformats.org/officeDocument/2006/relationships/slideLayout" Target="../slideLayouts/slideLayout632.xml"/><Relationship Id="rId7" Type="http://schemas.openxmlformats.org/officeDocument/2006/relationships/slideLayout" Target="../slideLayouts/slideLayout636.xml"/><Relationship Id="rId12" Type="http://schemas.openxmlformats.org/officeDocument/2006/relationships/slideLayout" Target="../slideLayouts/slideLayout641.xml"/><Relationship Id="rId2" Type="http://schemas.openxmlformats.org/officeDocument/2006/relationships/slideLayout" Target="../slideLayouts/slideLayout631.xml"/><Relationship Id="rId1" Type="http://schemas.openxmlformats.org/officeDocument/2006/relationships/slideLayout" Target="../slideLayouts/slideLayout630.xml"/><Relationship Id="rId6" Type="http://schemas.openxmlformats.org/officeDocument/2006/relationships/slideLayout" Target="../slideLayouts/slideLayout635.xml"/><Relationship Id="rId11" Type="http://schemas.openxmlformats.org/officeDocument/2006/relationships/slideLayout" Target="../slideLayouts/slideLayout640.xml"/><Relationship Id="rId5" Type="http://schemas.openxmlformats.org/officeDocument/2006/relationships/slideLayout" Target="../slideLayouts/slideLayout634.xml"/><Relationship Id="rId10" Type="http://schemas.openxmlformats.org/officeDocument/2006/relationships/slideLayout" Target="../slideLayouts/slideLayout639.xml"/><Relationship Id="rId4" Type="http://schemas.openxmlformats.org/officeDocument/2006/relationships/slideLayout" Target="../slideLayouts/slideLayout633.xml"/><Relationship Id="rId9" Type="http://schemas.openxmlformats.org/officeDocument/2006/relationships/slideLayout" Target="../slideLayouts/slideLayout638.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649.xml"/><Relationship Id="rId3" Type="http://schemas.openxmlformats.org/officeDocument/2006/relationships/slideLayout" Target="../slideLayouts/slideLayout644.xml"/><Relationship Id="rId7" Type="http://schemas.openxmlformats.org/officeDocument/2006/relationships/slideLayout" Target="../slideLayouts/slideLayout648.xml"/><Relationship Id="rId12" Type="http://schemas.openxmlformats.org/officeDocument/2006/relationships/theme" Target="../theme/theme59.xml"/><Relationship Id="rId2" Type="http://schemas.openxmlformats.org/officeDocument/2006/relationships/slideLayout" Target="../slideLayouts/slideLayout643.xml"/><Relationship Id="rId1" Type="http://schemas.openxmlformats.org/officeDocument/2006/relationships/slideLayout" Target="../slideLayouts/slideLayout642.xml"/><Relationship Id="rId6" Type="http://schemas.openxmlformats.org/officeDocument/2006/relationships/slideLayout" Target="../slideLayouts/slideLayout647.xml"/><Relationship Id="rId11" Type="http://schemas.openxmlformats.org/officeDocument/2006/relationships/slideLayout" Target="../slideLayouts/slideLayout652.xml"/><Relationship Id="rId5" Type="http://schemas.openxmlformats.org/officeDocument/2006/relationships/slideLayout" Target="../slideLayouts/slideLayout646.xml"/><Relationship Id="rId10" Type="http://schemas.openxmlformats.org/officeDocument/2006/relationships/slideLayout" Target="../slideLayouts/slideLayout651.xml"/><Relationship Id="rId4" Type="http://schemas.openxmlformats.org/officeDocument/2006/relationships/slideLayout" Target="../slideLayouts/slideLayout645.xml"/><Relationship Id="rId9" Type="http://schemas.openxmlformats.org/officeDocument/2006/relationships/slideLayout" Target="../slideLayouts/slideLayout65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0.xml.rels><?xml version="1.0" encoding="UTF-8" standalone="yes"?>
<Relationships xmlns="http://schemas.openxmlformats.org/package/2006/relationships"><Relationship Id="rId8" Type="http://schemas.openxmlformats.org/officeDocument/2006/relationships/slideLayout" Target="../slideLayouts/slideLayout660.xml"/><Relationship Id="rId13" Type="http://schemas.openxmlformats.org/officeDocument/2006/relationships/theme" Target="../theme/theme60.xml"/><Relationship Id="rId3" Type="http://schemas.openxmlformats.org/officeDocument/2006/relationships/slideLayout" Target="../slideLayouts/slideLayout655.xml"/><Relationship Id="rId7" Type="http://schemas.openxmlformats.org/officeDocument/2006/relationships/slideLayout" Target="../slideLayouts/slideLayout659.xml"/><Relationship Id="rId12" Type="http://schemas.openxmlformats.org/officeDocument/2006/relationships/slideLayout" Target="../slideLayouts/slideLayout664.xml"/><Relationship Id="rId2" Type="http://schemas.openxmlformats.org/officeDocument/2006/relationships/slideLayout" Target="../slideLayouts/slideLayout654.xml"/><Relationship Id="rId1" Type="http://schemas.openxmlformats.org/officeDocument/2006/relationships/slideLayout" Target="../slideLayouts/slideLayout653.xml"/><Relationship Id="rId6" Type="http://schemas.openxmlformats.org/officeDocument/2006/relationships/slideLayout" Target="../slideLayouts/slideLayout658.xml"/><Relationship Id="rId11" Type="http://schemas.openxmlformats.org/officeDocument/2006/relationships/slideLayout" Target="../slideLayouts/slideLayout663.xml"/><Relationship Id="rId5" Type="http://schemas.openxmlformats.org/officeDocument/2006/relationships/slideLayout" Target="../slideLayouts/slideLayout657.xml"/><Relationship Id="rId10" Type="http://schemas.openxmlformats.org/officeDocument/2006/relationships/slideLayout" Target="../slideLayouts/slideLayout662.xml"/><Relationship Id="rId4" Type="http://schemas.openxmlformats.org/officeDocument/2006/relationships/slideLayout" Target="../slideLayouts/slideLayout656.xml"/><Relationship Id="rId9" Type="http://schemas.openxmlformats.org/officeDocument/2006/relationships/slideLayout" Target="../slideLayouts/slideLayout66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image" Target="../media/image5.emf"/><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image" Target="../media/image4.png"/><Relationship Id="rId2" Type="http://schemas.openxmlformats.org/officeDocument/2006/relationships/slideLayout" Target="../slideLayouts/slideLayout57.xml"/><Relationship Id="rId16" Type="http://schemas.openxmlformats.org/officeDocument/2006/relationships/image" Target="../media/image3.pn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2.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1.pn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theme" Target="../theme/theme9.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278721475"/>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941076515"/>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4174514676"/>
      </p:ext>
    </p:extLst>
  </p:cSld>
  <p:clrMap bg1="lt1" tx1="dk1" bg2="lt2" tx2="dk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 id="2147484288" r:id="rId7"/>
    <p:sldLayoutId id="2147484289" r:id="rId8"/>
    <p:sldLayoutId id="2147484290" r:id="rId9"/>
    <p:sldLayoutId id="2147484291" r:id="rId10"/>
    <p:sldLayoutId id="214748429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r>
              <a:rPr lang="en-US" altLang="en-US" dirty="0">
                <a:solidFill>
                  <a:srgbClr val="000000"/>
                </a:solidFill>
              </a:rPr>
              <a:t>CHIPPER: HPCA 2011</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285720" y="6357958"/>
            <a:ext cx="1347679" cy="389938"/>
          </a:xfrm>
          <a:prstGeom prst="rect">
            <a:avLst/>
          </a:prstGeom>
        </p:spPr>
      </p:pic>
    </p:spTree>
    <p:extLst>
      <p:ext uri="{BB962C8B-B14F-4D97-AF65-F5344CB8AC3E}">
        <p14:creationId xmlns:p14="http://schemas.microsoft.com/office/powerpoint/2010/main" val="2503778565"/>
      </p:ext>
    </p:extLst>
  </p:cSld>
  <p:clrMap bg1="lt1" tx1="dk1" bg2="lt2" tx2="dk2" accent1="accent1" accent2="accent2" accent3="accent3" accent4="accent4" accent5="accent5" accent6="accent6" hlink="hlink" folHlink="folHlink"/>
  <p:sldLayoutIdLst>
    <p:sldLayoutId id="2147484523" r:id="rId1"/>
    <p:sldLayoutId id="2147484524" r:id="rId2"/>
    <p:sldLayoutId id="2147484525" r:id="rId3"/>
    <p:sldLayoutId id="2147484526" r:id="rId4"/>
    <p:sldLayoutId id="2147484527" r:id="rId5"/>
    <p:sldLayoutId id="2147484528" r:id="rId6"/>
    <p:sldLayoutId id="2147484529" r:id="rId7"/>
    <p:sldLayoutId id="2147484530" r:id="rId8"/>
    <p:sldLayoutId id="2147484531" r:id="rId9"/>
    <p:sldLayoutId id="2147484532" r:id="rId10"/>
    <p:sldLayoutId id="214748453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964860F9-DD7C-AE47-98ED-AEBA17B0375F}"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Tree>
    <p:extLst>
      <p:ext uri="{BB962C8B-B14F-4D97-AF65-F5344CB8AC3E}">
        <p14:creationId xmlns:p14="http://schemas.microsoft.com/office/powerpoint/2010/main" val="3606677314"/>
      </p:ext>
    </p:extLst>
  </p:cSld>
  <p:clrMap bg1="lt1" tx1="dk1" bg2="lt2" tx2="dk2" accent1="accent1" accent2="accent2" accent3="accent3" accent4="accent4" accent5="accent5" accent6="accent6" hlink="hlink" folHlink="folHlink"/>
  <p:sldLayoutIdLst>
    <p:sldLayoutId id="2147484535" r:id="rId1"/>
    <p:sldLayoutId id="2147484536" r:id="rId2"/>
    <p:sldLayoutId id="2147484537" r:id="rId3"/>
    <p:sldLayoutId id="2147484538" r:id="rId4"/>
    <p:sldLayoutId id="2147484539" r:id="rId5"/>
    <p:sldLayoutId id="2147484540" r:id="rId6"/>
    <p:sldLayoutId id="2147484541" r:id="rId7"/>
    <p:sldLayoutId id="2147484542" r:id="rId8"/>
    <p:sldLayoutId id="2147484543" r:id="rId9"/>
    <p:sldLayoutId id="2147484544" r:id="rId10"/>
    <p:sldLayoutId id="2147484545" r:id="rId11"/>
    <p:sldLayoutId id="214748454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2586202913"/>
      </p:ext>
    </p:extLst>
  </p:cSld>
  <p:clrMap bg1="lt1" tx1="dk1" bg2="lt2" tx2="dk2" accent1="accent1" accent2="accent2" accent3="accent3" accent4="accent4" accent5="accent5" accent6="accent6" hlink="hlink" folHlink="folHlink"/>
  <p:sldLayoutIdLst>
    <p:sldLayoutId id="2147484572" r:id="rId1"/>
    <p:sldLayoutId id="2147484573" r:id="rId2"/>
    <p:sldLayoutId id="2147484574" r:id="rId3"/>
    <p:sldLayoutId id="2147484575" r:id="rId4"/>
    <p:sldLayoutId id="2147484576" r:id="rId5"/>
    <p:sldLayoutId id="2147484577" r:id="rId6"/>
    <p:sldLayoutId id="2147484578" r:id="rId7"/>
    <p:sldLayoutId id="2147484579" r:id="rId8"/>
    <p:sldLayoutId id="2147484580" r:id="rId9"/>
    <p:sldLayoutId id="2147484581" r:id="rId10"/>
    <p:sldLayoutId id="214748458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4272753442"/>
      </p:ext>
    </p:extLst>
  </p:cSld>
  <p:clrMap bg1="lt1" tx1="dk1" bg2="lt2" tx2="dk2" accent1="accent1" accent2="accent2" accent3="accent3" accent4="accent4" accent5="accent5" accent6="accent6" hlink="hlink" folHlink="folHlink"/>
  <p:sldLayoutIdLst>
    <p:sldLayoutId id="2147484778" r:id="rId1"/>
    <p:sldLayoutId id="2147484779" r:id="rId2"/>
    <p:sldLayoutId id="2147484780" r:id="rId3"/>
    <p:sldLayoutId id="2147484781" r:id="rId4"/>
    <p:sldLayoutId id="2147484782" r:id="rId5"/>
    <p:sldLayoutId id="2147484783" r:id="rId6"/>
    <p:sldLayoutId id="2147484784" r:id="rId7"/>
    <p:sldLayoutId id="2147484785" r:id="rId8"/>
    <p:sldLayoutId id="2147484786" r:id="rId9"/>
    <p:sldLayoutId id="2147484787" r:id="rId10"/>
    <p:sldLayoutId id="214748478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27860052"/>
      </p:ext>
    </p:extLst>
  </p:cSld>
  <p:clrMap bg1="lt1" tx1="dk1" bg2="lt2" tx2="dk2" accent1="accent1" accent2="accent2" accent3="accent3" accent4="accent4" accent5="accent5" accent6="accent6" hlink="hlink" folHlink="folHlink"/>
  <p:sldLayoutIdLst>
    <p:sldLayoutId id="2147484838" r:id="rId1"/>
    <p:sldLayoutId id="2147484839" r:id="rId2"/>
    <p:sldLayoutId id="2147484840" r:id="rId3"/>
    <p:sldLayoutId id="2147484841" r:id="rId4"/>
    <p:sldLayoutId id="2147484842" r:id="rId5"/>
    <p:sldLayoutId id="2147484843" r:id="rId6"/>
    <p:sldLayoutId id="2147484844" r:id="rId7"/>
    <p:sldLayoutId id="2147484845" r:id="rId8"/>
    <p:sldLayoutId id="2147484846" r:id="rId9"/>
    <p:sldLayoutId id="2147484847" r:id="rId10"/>
    <p:sldLayoutId id="214748484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2151711694"/>
      </p:ext>
    </p:extLst>
  </p:cSld>
  <p:clrMap bg1="lt1" tx1="dk1" bg2="lt2" tx2="dk2" accent1="accent1" accent2="accent2" accent3="accent3" accent4="accent4" accent5="accent5" accent6="accent6" hlink="hlink" folHlink="folHlink"/>
  <p:sldLayoutIdLst>
    <p:sldLayoutId id="2147484850" r:id="rId1"/>
    <p:sldLayoutId id="2147484851" r:id="rId2"/>
    <p:sldLayoutId id="2147484852" r:id="rId3"/>
    <p:sldLayoutId id="2147484853" r:id="rId4"/>
    <p:sldLayoutId id="2147484854" r:id="rId5"/>
    <p:sldLayoutId id="2147484855" r:id="rId6"/>
    <p:sldLayoutId id="2147484856" r:id="rId7"/>
    <p:sldLayoutId id="2147484857" r:id="rId8"/>
    <p:sldLayoutId id="2147484858" r:id="rId9"/>
    <p:sldLayoutId id="2147484859" r:id="rId10"/>
    <p:sldLayoutId id="214748486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3691673417"/>
      </p:ext>
    </p:extLst>
  </p:cSld>
  <p:clrMap bg1="lt1" tx1="dk1" bg2="lt2" tx2="dk2" accent1="accent1" accent2="accent2" accent3="accent3" accent4="accent4" accent5="accent5" accent6="accent6" hlink="hlink" folHlink="folHlink"/>
  <p:sldLayoutIdLst>
    <p:sldLayoutId id="2147484862" r:id="rId1"/>
    <p:sldLayoutId id="2147484863" r:id="rId2"/>
    <p:sldLayoutId id="2147484864" r:id="rId3"/>
    <p:sldLayoutId id="2147484865" r:id="rId4"/>
    <p:sldLayoutId id="2147484866" r:id="rId5"/>
    <p:sldLayoutId id="2147484867" r:id="rId6"/>
    <p:sldLayoutId id="2147484868" r:id="rId7"/>
    <p:sldLayoutId id="2147484869" r:id="rId8"/>
    <p:sldLayoutId id="2147484870" r:id="rId9"/>
    <p:sldLayoutId id="2147484871" r:id="rId10"/>
    <p:sldLayoutId id="214748487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1079760595"/>
      </p:ext>
    </p:extLst>
  </p:cSld>
  <p:clrMap bg1="lt1" tx1="dk1" bg2="lt2" tx2="dk2" accent1="accent1" accent2="accent2" accent3="accent3" accent4="accent4" accent5="accent5" accent6="accent6" hlink="hlink" folHlink="folHlink"/>
  <p:sldLayoutIdLst>
    <p:sldLayoutId id="2147484874" r:id="rId1"/>
    <p:sldLayoutId id="2147484875" r:id="rId2"/>
    <p:sldLayoutId id="2147484876" r:id="rId3"/>
    <p:sldLayoutId id="2147484877" r:id="rId4"/>
    <p:sldLayoutId id="2147484878" r:id="rId5"/>
    <p:sldLayoutId id="2147484879" r:id="rId6"/>
    <p:sldLayoutId id="2147484880" r:id="rId7"/>
    <p:sldLayoutId id="2147484881" r:id="rId8"/>
    <p:sldLayoutId id="2147484882" r:id="rId9"/>
    <p:sldLayoutId id="2147484883" r:id="rId10"/>
    <p:sldLayoutId id="214748488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62"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63"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defRPr/>
            </a:pPr>
            <a:fld id="{12B59C95-9F24-CC4B-832C-1D8C21792A43}"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
        <p:nvSpPr>
          <p:cNvPr id="143366"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367"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43368"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5159085"/>
      </p:ext>
    </p:extLst>
  </p:cSld>
  <p:clrMap bg1="lt1" tx1="dk1" bg2="lt2" tx2="dk2" accent1="accent1" accent2="accent2" accent3="accent3" accent4="accent4" accent5="accent5" accent6="accent6" hlink="hlink" folHlink="folHlink"/>
  <p:sldLayoutIdLst>
    <p:sldLayoutId id="2147484970" r:id="rId1"/>
    <p:sldLayoutId id="2147484971" r:id="rId2"/>
    <p:sldLayoutId id="2147484972" r:id="rId3"/>
    <p:sldLayoutId id="2147484973" r:id="rId4"/>
    <p:sldLayoutId id="2147484974" r:id="rId5"/>
    <p:sldLayoutId id="2147484975" r:id="rId6"/>
    <p:sldLayoutId id="2147484976" r:id="rId7"/>
    <p:sldLayoutId id="2147484977" r:id="rId8"/>
    <p:sldLayoutId id="2147484978" r:id="rId9"/>
    <p:sldLayoutId id="2147484979" r:id="rId10"/>
    <p:sldLayoutId id="2147484980" r:id="rId11"/>
    <p:sldLayoutId id="214748498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858009255"/>
      </p:ext>
    </p:extLst>
  </p:cSld>
  <p:clrMap bg1="lt1" tx1="dk1" bg2="lt2" tx2="dk2" accent1="accent1" accent2="accent2" accent3="accent3" accent4="accent4" accent5="accent5" accent6="accent6" hlink="hlink" folHlink="folHlink"/>
  <p:sldLayoutIdLst>
    <p:sldLayoutId id="2147485411" r:id="rId1"/>
    <p:sldLayoutId id="2147485412" r:id="rId2"/>
    <p:sldLayoutId id="2147485413" r:id="rId3"/>
    <p:sldLayoutId id="2147485414" r:id="rId4"/>
    <p:sldLayoutId id="2147485415" r:id="rId5"/>
    <p:sldLayoutId id="2147485416" r:id="rId6"/>
    <p:sldLayoutId id="2147485417" r:id="rId7"/>
    <p:sldLayoutId id="2147485418" r:id="rId8"/>
    <p:sldLayoutId id="2147485419" r:id="rId9"/>
    <p:sldLayoutId id="2147485420" r:id="rId10"/>
    <p:sldLayoutId id="214748542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15848122"/>
      </p:ext>
    </p:extLst>
  </p:cSld>
  <p:clrMap bg1="lt1" tx1="dk1" bg2="lt2" tx2="dk2" accent1="accent1" accent2="accent2" accent3="accent3" accent4="accent4" accent5="accent5" accent6="accent6" hlink="hlink" folHlink="folHlink"/>
  <p:sldLayoutIdLst>
    <p:sldLayoutId id="2147485521" r:id="rId1"/>
    <p:sldLayoutId id="2147485522" r:id="rId2"/>
    <p:sldLayoutId id="2147485523" r:id="rId3"/>
    <p:sldLayoutId id="2147485524" r:id="rId4"/>
    <p:sldLayoutId id="2147485525" r:id="rId5"/>
    <p:sldLayoutId id="2147485526" r:id="rId6"/>
    <p:sldLayoutId id="2147485527" r:id="rId7"/>
    <p:sldLayoutId id="2147485528" r:id="rId8"/>
    <p:sldLayoutId id="2147485529" r:id="rId9"/>
    <p:sldLayoutId id="2147485530" r:id="rId10"/>
    <p:sldLayoutId id="21474855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75632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1921638257"/>
      </p:ext>
    </p:extLst>
  </p:cSld>
  <p:clrMap bg1="lt1" tx1="dk1" bg2="lt2" tx2="dk2" accent1="accent1" accent2="accent2" accent3="accent3" accent4="accent4" accent5="accent5" accent6="accent6" hlink="hlink" folHlink="folHlink"/>
  <p:sldLayoutIdLst>
    <p:sldLayoutId id="2147485533" r:id="rId1"/>
    <p:sldLayoutId id="2147485534" r:id="rId2"/>
    <p:sldLayoutId id="2147485535" r:id="rId3"/>
    <p:sldLayoutId id="2147485536" r:id="rId4"/>
    <p:sldLayoutId id="2147485537" r:id="rId5"/>
    <p:sldLayoutId id="2147485538" r:id="rId6"/>
    <p:sldLayoutId id="2147485539" r:id="rId7"/>
    <p:sldLayoutId id="2147485540" r:id="rId8"/>
    <p:sldLayoutId id="2147485541" r:id="rId9"/>
    <p:sldLayoutId id="2147485542" r:id="rId10"/>
    <p:sldLayoutId id="214748554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227335F6-6954-3C40-A4A8-B5A9BB3542FD}"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434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4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858000284"/>
      </p:ext>
    </p:extLst>
  </p:cSld>
  <p:clrMap bg1="lt1" tx1="dk1" bg2="lt2" tx2="dk2" accent1="accent1" accent2="accent2" accent3="accent3" accent4="accent4" accent5="accent5" accent6="accent6" hlink="hlink" folHlink="folHlink"/>
  <p:sldLayoutIdLst>
    <p:sldLayoutId id="2147485653" r:id="rId1"/>
    <p:sldLayoutId id="2147485654" r:id="rId2"/>
    <p:sldLayoutId id="2147485655" r:id="rId3"/>
    <p:sldLayoutId id="2147485656" r:id="rId4"/>
    <p:sldLayoutId id="2147485657" r:id="rId5"/>
    <p:sldLayoutId id="2147485658" r:id="rId6"/>
    <p:sldLayoutId id="2147485659" r:id="rId7"/>
    <p:sldLayoutId id="2147485660" r:id="rId8"/>
    <p:sldLayoutId id="2147485661" r:id="rId9"/>
    <p:sldLayoutId id="2147485662" r:id="rId10"/>
    <p:sldLayoutId id="2147485663" r:id="rId11"/>
    <p:sldLayoutId id="214748566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6/29/18</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2826778"/>
      </p:ext>
    </p:extLst>
  </p:cSld>
  <p:clrMap bg1="lt1" tx1="dk1" bg2="lt2" tx2="dk2" accent1="accent1" accent2="accent2" accent3="accent3" accent4="accent4" accent5="accent5" accent6="accent6" hlink="hlink" folHlink="folHlink"/>
  <p:sldLayoutIdLst>
    <p:sldLayoutId id="2147485666" r:id="rId1"/>
    <p:sldLayoutId id="2147485667" r:id="rId2"/>
    <p:sldLayoutId id="2147485668" r:id="rId3"/>
    <p:sldLayoutId id="2147485669" r:id="rId4"/>
    <p:sldLayoutId id="2147485670" r:id="rId5"/>
    <p:sldLayoutId id="2147485671" r:id="rId6"/>
    <p:sldLayoutId id="2147485672" r:id="rId7"/>
    <p:sldLayoutId id="2147485673" r:id="rId8"/>
    <p:sldLayoutId id="2147485674" r:id="rId9"/>
    <p:sldLayoutId id="2147485675" r:id="rId10"/>
    <p:sldLayoutId id="2147485676" r:id="rId11"/>
    <p:sldLayoutId id="2147485677" r:id="rId12"/>
  </p:sldLayoutIdLs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8738813"/>
      </p:ext>
    </p:extLst>
  </p:cSld>
  <p:clrMap bg1="lt1" tx1="dk1" bg2="lt2" tx2="dk2" accent1="accent1" accent2="accent2" accent3="accent3" accent4="accent4" accent5="accent5" accent6="accent6" hlink="hlink" folHlink="folHlink"/>
  <p:sldLayoutIdLst>
    <p:sldLayoutId id="2147485715" r:id="rId1"/>
    <p:sldLayoutId id="2147485716" r:id="rId2"/>
    <p:sldLayoutId id="2147485717" r:id="rId3"/>
    <p:sldLayoutId id="2147485718" r:id="rId4"/>
    <p:sldLayoutId id="2147485719" r:id="rId5"/>
    <p:sldLayoutId id="2147485720" r:id="rId6"/>
    <p:sldLayoutId id="2147485721" r:id="rId7"/>
    <p:sldLayoutId id="2147485722" r:id="rId8"/>
    <p:sldLayoutId id="2147485723" r:id="rId9"/>
    <p:sldLayoutId id="2147485724" r:id="rId10"/>
    <p:sldLayoutId id="2147485725" r:id="rId11"/>
    <p:sldLayoutId id="214748572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dirty="0"/>
              <a:t>마스터 제목 스타일 편집</a:t>
            </a:r>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2"/>
          </p:nvPr>
        </p:nvSpPr>
        <p:spPr>
          <a:xfrm>
            <a:off x="457200" y="6453336"/>
            <a:ext cx="2133600" cy="268139"/>
          </a:xfrm>
          <a:prstGeom prst="rect">
            <a:avLst/>
          </a:prstGeom>
        </p:spPr>
        <p:txBody>
          <a:bodyPr vert="horz" lIns="91440" tIns="45720" rIns="91440" bIns="45720" rtlCol="0" anchor="ctr"/>
          <a:lstStyle>
            <a:lvl1pPr algn="l">
              <a:defRPr sz="1200">
                <a:solidFill>
                  <a:schemeClr val="tx1">
                    <a:tint val="75000"/>
                  </a:schemeClr>
                </a:solidFill>
              </a:defRPr>
            </a:lvl1pPr>
          </a:lstStyle>
          <a:p>
            <a:pPr latinLnBrk="1"/>
            <a:fld id="{FB30EDBD-1C2D-4C1E-B459-B60219FAB484}" type="datetimeFigureOut">
              <a:rPr lang="ko-KR" altLang="en-US" smtClean="0">
                <a:solidFill>
                  <a:prstClr val="black">
                    <a:tint val="75000"/>
                  </a:prstClr>
                </a:solidFill>
                <a:latin typeface="Calibri"/>
                <a:ea typeface="나눔고딕"/>
              </a:rPr>
              <a:pPr latinLnBrk="1"/>
              <a:t>2018. 6. 29.</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3"/>
          </p:nvPr>
        </p:nvSpPr>
        <p:spPr>
          <a:xfrm>
            <a:off x="3124200" y="6453336"/>
            <a:ext cx="2895600" cy="268139"/>
          </a:xfrm>
          <a:prstGeom prst="rect">
            <a:avLst/>
          </a:prstGeom>
        </p:spPr>
        <p:txBody>
          <a:bodyPr vert="horz" lIns="91440" tIns="45720" rIns="91440" bIns="45720" rtlCol="0" anchor="ctr"/>
          <a:lstStyle>
            <a:lvl1pPr algn="ctr">
              <a:defRPr sz="1200">
                <a:solidFill>
                  <a:schemeClr val="tx1">
                    <a:tint val="75000"/>
                  </a:schemeClr>
                </a:solidFill>
              </a:defRPr>
            </a:lvl1pPr>
          </a:lstStyle>
          <a:p>
            <a:pPr latinLnBrk="1"/>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4"/>
          </p:nvPr>
        </p:nvSpPr>
        <p:spPr>
          <a:xfrm>
            <a:off x="6553200" y="6453336"/>
            <a:ext cx="2133600" cy="268139"/>
          </a:xfrm>
          <a:prstGeom prst="rect">
            <a:avLst/>
          </a:prstGeom>
        </p:spPr>
        <p:txBody>
          <a:bodyPr vert="horz" lIns="91440" tIns="45720" rIns="91440" bIns="45720" rtlCol="0" anchor="ctr"/>
          <a:lstStyle>
            <a:lvl1pPr algn="r">
              <a:defRPr sz="1200">
                <a:solidFill>
                  <a:schemeClr val="tx1">
                    <a:tint val="75000"/>
                  </a:schemeClr>
                </a:solidFill>
              </a:defRPr>
            </a:lvl1pPr>
          </a:lstStyle>
          <a:p>
            <a:pPr latinLnBrk="1"/>
            <a:fld id="{4BEDD84E-25D4-4983-8AA1-2863C96F08D9}" type="slidenum">
              <a:rPr lang="ko-KR" altLang="en-US" smtClean="0">
                <a:solidFill>
                  <a:prstClr val="black">
                    <a:tint val="75000"/>
                  </a:prstClr>
                </a:solidFill>
                <a:latin typeface="Calibri"/>
                <a:ea typeface="나눔고딕"/>
              </a:rPr>
              <a:pPr latinLnBrk="1"/>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377926446"/>
      </p:ext>
    </p:extLst>
  </p:cSld>
  <p:clrMap bg1="lt1" tx1="dk1" bg2="lt2" tx2="dk2" accent1="accent1" accent2="accent2" accent3="accent3" accent4="accent4" accent5="accent5" accent6="accent6" hlink="hlink" folHlink="folHlink"/>
  <p:sldLayoutIdLst>
    <p:sldLayoutId id="2147486473" r:id="rId1"/>
    <p:sldLayoutId id="2147486474" r:id="rId2"/>
    <p:sldLayoutId id="2147486475" r:id="rId3"/>
    <p:sldLayoutId id="2147486476" r:id="rId4"/>
    <p:sldLayoutId id="2147486477" r:id="rId5"/>
    <p:sldLayoutId id="2147486478" r:id="rId6"/>
    <p:sldLayoutId id="2147486479" r:id="rId7"/>
  </p:sldLayoutIdLst>
  <p:txStyles>
    <p:titleStyle>
      <a:lvl1pPr algn="ctr" defTabSz="914400" rtl="0" eaLnBrk="1" latinLnBrk="1"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218258153"/>
      </p:ext>
    </p:extLst>
  </p:cSld>
  <p:clrMap bg1="lt1" tx1="dk1" bg2="lt2" tx2="dk2" accent1="accent1" accent2="accent2" accent3="accent3" accent4="accent4" accent5="accent5" accent6="accent6" hlink="hlink" folHlink="folHlink"/>
  <p:sldLayoutIdLst>
    <p:sldLayoutId id="2147486595" r:id="rId1"/>
    <p:sldLayoutId id="2147486596" r:id="rId2"/>
    <p:sldLayoutId id="2147486597" r:id="rId3"/>
    <p:sldLayoutId id="2147486598" r:id="rId4"/>
    <p:sldLayoutId id="2147486599" r:id="rId5"/>
    <p:sldLayoutId id="2147486600" r:id="rId6"/>
    <p:sldLayoutId id="2147486601" r:id="rId7"/>
    <p:sldLayoutId id="2147486602" r:id="rId8"/>
    <p:sldLayoutId id="2147486603" r:id="rId9"/>
    <p:sldLayoutId id="2147486604" r:id="rId10"/>
    <p:sldLayoutId id="214748660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48319655"/>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993137702"/>
      </p:ext>
    </p:extLst>
  </p:cSld>
  <p:clrMap bg1="lt1" tx1="dk1" bg2="lt2" tx2="dk2" accent1="accent1" accent2="accent2" accent3="accent3" accent4="accent4" accent5="accent5" accent6="accent6" hlink="hlink" folHlink="folHlink"/>
  <p:sldLayoutIdLst>
    <p:sldLayoutId id="2147486655" r:id="rId1"/>
    <p:sldLayoutId id="2147486656" r:id="rId2"/>
    <p:sldLayoutId id="2147486657" r:id="rId3"/>
    <p:sldLayoutId id="2147486658" r:id="rId4"/>
    <p:sldLayoutId id="2147486659" r:id="rId5"/>
    <p:sldLayoutId id="2147486660" r:id="rId6"/>
    <p:sldLayoutId id="2147486661" r:id="rId7"/>
    <p:sldLayoutId id="2147486662" r:id="rId8"/>
    <p:sldLayoutId id="2147486663" r:id="rId9"/>
    <p:sldLayoutId id="2147486664" r:id="rId10"/>
    <p:sldLayoutId id="214748666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24111932"/>
      </p:ext>
    </p:extLst>
  </p:cSld>
  <p:clrMap bg1="lt1" tx1="dk1" bg2="lt2" tx2="dk2" accent1="accent1" accent2="accent2" accent3="accent3" accent4="accent4" accent5="accent5" accent6="accent6" hlink="hlink" folHlink="folHlink"/>
  <p:sldLayoutIdLst>
    <p:sldLayoutId id="2147486848" r:id="rId1"/>
    <p:sldLayoutId id="2147486849" r:id="rId2"/>
    <p:sldLayoutId id="2147486850" r:id="rId3"/>
    <p:sldLayoutId id="2147486851" r:id="rId4"/>
    <p:sldLayoutId id="2147486852" r:id="rId5"/>
    <p:sldLayoutId id="2147486853" r:id="rId6"/>
    <p:sldLayoutId id="2147486854" r:id="rId7"/>
    <p:sldLayoutId id="2147486855" r:id="rId8"/>
    <p:sldLayoutId id="2147486856" r:id="rId9"/>
    <p:sldLayoutId id="2147486857" r:id="rId10"/>
    <p:sldLayoutId id="214748685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494495"/>
      </p:ext>
    </p:extLst>
  </p:cSld>
  <p:clrMap bg1="lt1" tx1="dk1" bg2="lt2" tx2="dk2" accent1="accent1" accent2="accent2" accent3="accent3" accent4="accent4" accent5="accent5" accent6="accent6" hlink="hlink" folHlink="folHlink"/>
  <p:sldLayoutIdLst>
    <p:sldLayoutId id="2147486872" r:id="rId1"/>
    <p:sldLayoutId id="2147486873" r:id="rId2"/>
    <p:sldLayoutId id="2147486874" r:id="rId3"/>
    <p:sldLayoutId id="2147486875" r:id="rId4"/>
    <p:sldLayoutId id="2147486876" r:id="rId5"/>
    <p:sldLayoutId id="2147486877" r:id="rId6"/>
    <p:sldLayoutId id="2147486878" r:id="rId7"/>
    <p:sldLayoutId id="2147486879" r:id="rId8"/>
    <p:sldLayoutId id="2147486880" r:id="rId9"/>
    <p:sldLayoutId id="2147486881" r:id="rId10"/>
    <p:sldLayoutId id="2147486882"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62315748"/>
      </p:ext>
    </p:extLst>
  </p:cSld>
  <p:clrMap bg1="lt1" tx1="dk1" bg2="lt2" tx2="dk2" accent1="accent1" accent2="accent2" accent3="accent3" accent4="accent4" accent5="accent5" accent6="accent6" hlink="hlink" folHlink="folHlink"/>
  <p:sldLayoutIdLst>
    <p:sldLayoutId id="2147486967" r:id="rId1"/>
    <p:sldLayoutId id="2147486968" r:id="rId2"/>
    <p:sldLayoutId id="2147486969" r:id="rId3"/>
    <p:sldLayoutId id="2147486970" r:id="rId4"/>
    <p:sldLayoutId id="2147486971" r:id="rId5"/>
    <p:sldLayoutId id="2147486972" r:id="rId6"/>
    <p:sldLayoutId id="2147486973" r:id="rId7"/>
    <p:sldLayoutId id="2147486974" r:id="rId8"/>
    <p:sldLayoutId id="2147486975" r:id="rId9"/>
    <p:sldLayoutId id="2147486976" r:id="rId10"/>
    <p:sldLayoutId id="214748697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73303577"/>
      </p:ext>
    </p:extLst>
  </p:cSld>
  <p:clrMap bg1="lt1" tx1="dk1" bg2="lt2" tx2="dk2" accent1="accent1" accent2="accent2" accent3="accent3" accent4="accent4" accent5="accent5" accent6="accent6" hlink="hlink" folHlink="folHlink"/>
  <p:sldLayoutIdLst>
    <p:sldLayoutId id="2147487085" r:id="rId1"/>
    <p:sldLayoutId id="2147487086" r:id="rId2"/>
    <p:sldLayoutId id="2147487087" r:id="rId3"/>
    <p:sldLayoutId id="2147487088" r:id="rId4"/>
    <p:sldLayoutId id="2147487089" r:id="rId5"/>
    <p:sldLayoutId id="2147487090" r:id="rId6"/>
    <p:sldLayoutId id="2147487091" r:id="rId7"/>
    <p:sldLayoutId id="2147487092" r:id="rId8"/>
    <p:sldLayoutId id="2147487093" r:id="rId9"/>
    <p:sldLayoutId id="2147487094" r:id="rId10"/>
    <p:sldLayoutId id="214748709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107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3107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B223C560-0E5F-EA4E-BC8F-576A57968152}" type="slidenum">
              <a:rPr lang="en-US" altLang="en-US"/>
              <a:pPr>
                <a:defRPr/>
              </a:pPr>
              <a:t>‹#›</a:t>
            </a:fld>
            <a:endParaRPr lang="en-US" altLang="en-US"/>
          </a:p>
        </p:txBody>
      </p:sp>
      <p:sp>
        <p:nvSpPr>
          <p:cNvPr id="13107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3107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31080" name="Picture 7"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9388" y="6453188"/>
            <a:ext cx="1079500" cy="312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3472234"/>
      </p:ext>
    </p:extLst>
  </p:cSld>
  <p:clrMap bg1="lt1" tx1="dk1" bg2="lt2" tx2="dk2" accent1="accent1" accent2="accent2" accent3="accent3" accent4="accent4" accent5="accent5" accent6="accent6" hlink="hlink" folHlink="folHlink"/>
  <p:sldLayoutIdLst>
    <p:sldLayoutId id="2147487121" r:id="rId1"/>
    <p:sldLayoutId id="2147487122" r:id="rId2"/>
    <p:sldLayoutId id="2147487123" r:id="rId3"/>
    <p:sldLayoutId id="2147487124" r:id="rId4"/>
    <p:sldLayoutId id="2147487125" r:id="rId5"/>
    <p:sldLayoutId id="2147487126" r:id="rId6"/>
    <p:sldLayoutId id="2147487127" r:id="rId7"/>
    <p:sldLayoutId id="2147487128" r:id="rId8"/>
    <p:sldLayoutId id="2147487129" r:id="rId9"/>
    <p:sldLayoutId id="2147487130" r:id="rId10"/>
    <p:sldLayoutId id="21474871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6/29/18</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929406329"/>
      </p:ext>
    </p:extLst>
  </p:cSld>
  <p:clrMap bg1="lt1" tx1="dk1" bg2="lt2" tx2="dk2" accent1="accent1" accent2="accent2" accent3="accent3" accent4="accent4" accent5="accent5" accent6="accent6" hlink="hlink" folHlink="folHlink"/>
  <p:sldLayoutIdLst>
    <p:sldLayoutId id="2147487145" r:id="rId1"/>
    <p:sldLayoutId id="2147487146" r:id="rId2"/>
    <p:sldLayoutId id="2147487147" r:id="rId3"/>
    <p:sldLayoutId id="2147487148" r:id="rId4"/>
    <p:sldLayoutId id="2147487149" r:id="rId5"/>
    <p:sldLayoutId id="2147487150" r:id="rId6"/>
    <p:sldLayoutId id="2147487151" r:id="rId7"/>
    <p:sldLayoutId id="2147487152" r:id="rId8"/>
    <p:sldLayoutId id="2147487153" r:id="rId9"/>
    <p:sldLayoutId id="2147487154" r:id="rId10"/>
    <p:sldLayoutId id="2147487155" r:id="rId11"/>
    <p:sldLayoutId id="2147487156" r:id="rId12"/>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998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69987"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EFC36330-171D-874A-B302-CA3D70443983}" type="slidenum">
              <a:rPr lang="en-US" altLang="en-US"/>
              <a:pPr>
                <a:defRPr/>
              </a:pPr>
              <a:t>‹#›</a:t>
            </a:fld>
            <a:endParaRPr lang="en-US" altLang="en-US"/>
          </a:p>
        </p:txBody>
      </p:sp>
      <p:sp>
        <p:nvSpPr>
          <p:cNvPr id="169990"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69991"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69992" name="Picture 7"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9388" y="6453188"/>
            <a:ext cx="1079500" cy="312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560839"/>
      </p:ext>
    </p:extLst>
  </p:cSld>
  <p:clrMap bg1="lt1" tx1="dk1" bg2="lt2" tx2="dk2" accent1="accent1" accent2="accent2" accent3="accent3" accent4="accent4" accent5="accent5" accent6="accent6" hlink="hlink" folHlink="folHlink"/>
  <p:sldLayoutIdLst>
    <p:sldLayoutId id="2147487195" r:id="rId1"/>
    <p:sldLayoutId id="2147487196" r:id="rId2"/>
    <p:sldLayoutId id="2147487197" r:id="rId3"/>
    <p:sldLayoutId id="2147487198" r:id="rId4"/>
    <p:sldLayoutId id="2147487199" r:id="rId5"/>
    <p:sldLayoutId id="2147487200" r:id="rId6"/>
    <p:sldLayoutId id="2147487201" r:id="rId7"/>
    <p:sldLayoutId id="2147487202" r:id="rId8"/>
    <p:sldLayoutId id="2147487203" r:id="rId9"/>
    <p:sldLayoutId id="2147487204" r:id="rId10"/>
    <p:sldLayoutId id="214748720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72694B9D-8BFE-654E-8D86-2D1B27ECA5D0}" type="slidenum">
              <a:rPr lang="en-US" altLang="en-US"/>
              <a:pPr>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37550987"/>
      </p:ext>
    </p:extLst>
  </p:cSld>
  <p:clrMap bg1="lt1" tx1="dk1" bg2="lt2" tx2="dk2" accent1="accent1" accent2="accent2" accent3="accent3" accent4="accent4" accent5="accent5" accent6="accent6" hlink="hlink" folHlink="folHlink"/>
  <p:sldLayoutIdLst>
    <p:sldLayoutId id="2147487207" r:id="rId1"/>
    <p:sldLayoutId id="2147487208" r:id="rId2"/>
    <p:sldLayoutId id="2147487209" r:id="rId3"/>
    <p:sldLayoutId id="2147487210" r:id="rId4"/>
    <p:sldLayoutId id="2147487211" r:id="rId5"/>
    <p:sldLayoutId id="2147487212" r:id="rId6"/>
    <p:sldLayoutId id="2147487213" r:id="rId7"/>
    <p:sldLayoutId id="2147487214" r:id="rId8"/>
    <p:sldLayoutId id="2147487215" r:id="rId9"/>
    <p:sldLayoutId id="2147487216" r:id="rId10"/>
    <p:sldLayoutId id="2147487217"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94431041"/>
      </p:ext>
    </p:extLst>
  </p:cSld>
  <p:clrMap bg1="lt1" tx1="dk1" bg2="lt2" tx2="dk2" accent1="accent1" accent2="accent2" accent3="accent3" accent4="accent4" accent5="accent5" accent6="accent6" hlink="hlink" folHlink="folHlink"/>
  <p:sldLayoutIdLst>
    <p:sldLayoutId id="2147487259" r:id="rId1"/>
    <p:sldLayoutId id="2147487260" r:id="rId2"/>
    <p:sldLayoutId id="2147487261" r:id="rId3"/>
    <p:sldLayoutId id="2147487262" r:id="rId4"/>
    <p:sldLayoutId id="2147487263" r:id="rId5"/>
    <p:sldLayoutId id="2147487264" r:id="rId6"/>
    <p:sldLayoutId id="2147487265" r:id="rId7"/>
    <p:sldLayoutId id="2147487266" r:id="rId8"/>
    <p:sldLayoutId id="2147487267" r:id="rId9"/>
    <p:sldLayoutId id="2147487268" r:id="rId10"/>
    <p:sldLayoutId id="214748726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3951778093"/>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44286491"/>
      </p:ext>
    </p:extLst>
  </p:cSld>
  <p:clrMap bg1="lt1" tx1="dk1" bg2="lt2" tx2="dk2" accent1="accent1" accent2="accent2" accent3="accent3" accent4="accent4" accent5="accent5" accent6="accent6" hlink="hlink" folHlink="folHlink"/>
  <p:sldLayoutIdLst>
    <p:sldLayoutId id="2147487279" r:id="rId1"/>
    <p:sldLayoutId id="2147487280" r:id="rId2"/>
    <p:sldLayoutId id="2147487281" r:id="rId3"/>
    <p:sldLayoutId id="2147487282" r:id="rId4"/>
    <p:sldLayoutId id="2147487283" r:id="rId5"/>
    <p:sldLayoutId id="2147487284" r:id="rId6"/>
    <p:sldLayoutId id="2147487285" r:id="rId7"/>
    <p:sldLayoutId id="2147487286" r:id="rId8"/>
    <p:sldLayoutId id="2147487287" r:id="rId9"/>
    <p:sldLayoutId id="2147487288" r:id="rId10"/>
    <p:sldLayoutId id="214748728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07527537"/>
      </p:ext>
    </p:extLst>
  </p:cSld>
  <p:clrMap bg1="lt1" tx1="dk1" bg2="lt2" tx2="dk2" accent1="accent1" accent2="accent2" accent3="accent3" accent4="accent4" accent5="accent5" accent6="accent6" hlink="hlink" folHlink="folHlink"/>
  <p:sldLayoutIdLst>
    <p:sldLayoutId id="2147487575" r:id="rId1"/>
    <p:sldLayoutId id="2147487576" r:id="rId2"/>
    <p:sldLayoutId id="2147487577" r:id="rId3"/>
    <p:sldLayoutId id="2147487578" r:id="rId4"/>
    <p:sldLayoutId id="2147487579" r:id="rId5"/>
    <p:sldLayoutId id="2147487580" r:id="rId6"/>
    <p:sldLayoutId id="2147487581" r:id="rId7"/>
    <p:sldLayoutId id="2147487582" r:id="rId8"/>
    <p:sldLayoutId id="2147487583" r:id="rId9"/>
    <p:sldLayoutId id="2147487584" r:id="rId10"/>
    <p:sldLayoutId id="214748758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24069023"/>
      </p:ext>
    </p:extLst>
  </p:cSld>
  <p:clrMap bg1="lt1" tx1="dk1" bg2="lt2" tx2="dk2" accent1="accent1" accent2="accent2" accent3="accent3" accent4="accent4" accent5="accent5" accent6="accent6" hlink="hlink" folHlink="folHlink"/>
  <p:sldLayoutIdLst>
    <p:sldLayoutId id="2147487624" r:id="rId1"/>
    <p:sldLayoutId id="2147487625" r:id="rId2"/>
    <p:sldLayoutId id="2147487626" r:id="rId3"/>
    <p:sldLayoutId id="2147487627" r:id="rId4"/>
    <p:sldLayoutId id="2147487628" r:id="rId5"/>
    <p:sldLayoutId id="2147487629" r:id="rId6"/>
    <p:sldLayoutId id="2147487630" r:id="rId7"/>
    <p:sldLayoutId id="2147487631" r:id="rId8"/>
    <p:sldLayoutId id="2147487632" r:id="rId9"/>
    <p:sldLayoutId id="2147487633" r:id="rId10"/>
    <p:sldLayoutId id="214748763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93476656"/>
      </p:ext>
    </p:extLst>
  </p:cSld>
  <p:clrMap bg1="lt1" tx1="dk1" bg2="lt2" tx2="dk2" accent1="accent1" accent2="accent2" accent3="accent3" accent4="accent4" accent5="accent5" accent6="accent6" hlink="hlink" folHlink="folHlink"/>
  <p:sldLayoutIdLst>
    <p:sldLayoutId id="2147487708" r:id="rId1"/>
    <p:sldLayoutId id="2147487709" r:id="rId2"/>
    <p:sldLayoutId id="2147487710" r:id="rId3"/>
    <p:sldLayoutId id="2147487711" r:id="rId4"/>
    <p:sldLayoutId id="2147487712" r:id="rId5"/>
    <p:sldLayoutId id="2147487713" r:id="rId6"/>
    <p:sldLayoutId id="2147487714" r:id="rId7"/>
    <p:sldLayoutId id="2147487715" r:id="rId8"/>
    <p:sldLayoutId id="2147487716" r:id="rId9"/>
    <p:sldLayoutId id="2147487717" r:id="rId10"/>
    <p:sldLayoutId id="214748771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732552433"/>
      </p:ext>
    </p:extLst>
  </p:cSld>
  <p:clrMap bg1="lt1" tx1="dk1" bg2="lt2" tx2="dk2" accent1="accent1" accent2="accent2" accent3="accent3" accent4="accent4" accent5="accent5" accent6="accent6" hlink="hlink" folHlink="folHlink"/>
  <p:sldLayoutIdLst>
    <p:sldLayoutId id="2147487732" r:id="rId1"/>
    <p:sldLayoutId id="2147487733" r:id="rId2"/>
    <p:sldLayoutId id="2147487734" r:id="rId3"/>
    <p:sldLayoutId id="2147487735" r:id="rId4"/>
    <p:sldLayoutId id="2147487736" r:id="rId5"/>
    <p:sldLayoutId id="2147487737" r:id="rId6"/>
    <p:sldLayoutId id="2147487738" r:id="rId7"/>
    <p:sldLayoutId id="2147487739" r:id="rId8"/>
    <p:sldLayoutId id="2147487740" r:id="rId9"/>
    <p:sldLayoutId id="2147487741" r:id="rId10"/>
    <p:sldLayoutId id="214748774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4CAE9295-42F8-0747-9AE1-33958E89C374}" type="slidenum">
              <a:rPr lang="en-US" smtClean="0">
                <a:solidFill>
                  <a:srgbClr val="000000"/>
                </a:solidFill>
              </a:rPr>
              <a:pPr/>
              <a:t>‹#›</a:t>
            </a:fld>
            <a:endParaRPr 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826463370"/>
      </p:ext>
    </p:extLst>
  </p:cSld>
  <p:clrMap bg1="lt1" tx1="dk1" bg2="lt2" tx2="dk2" accent1="accent1" accent2="accent2" accent3="accent3" accent4="accent4" accent5="accent5" accent6="accent6" hlink="hlink" folHlink="folHlink"/>
  <p:sldLayoutIdLst>
    <p:sldLayoutId id="2147487744" r:id="rId1"/>
    <p:sldLayoutId id="2147487745" r:id="rId2"/>
    <p:sldLayoutId id="2147487746" r:id="rId3"/>
    <p:sldLayoutId id="2147487747" r:id="rId4"/>
    <p:sldLayoutId id="2147487748" r:id="rId5"/>
    <p:sldLayoutId id="2147487749" r:id="rId6"/>
    <p:sldLayoutId id="2147487750" r:id="rId7"/>
    <p:sldLayoutId id="2147487751" r:id="rId8"/>
    <p:sldLayoutId id="2147487752" r:id="rId9"/>
    <p:sldLayoutId id="2147487753" r:id="rId10"/>
    <p:sldLayoutId id="2147487754" r:id="rId11"/>
  </p:sldLayoutIdLst>
  <p:transition/>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1026">
            <a:extLst>
              <a:ext uri="{FF2B5EF4-FFF2-40B4-BE49-F238E27FC236}">
                <a16:creationId xmlns:a16="http://schemas.microsoft.com/office/drawing/2014/main" id="{293312E8-D4E9-DF40-A8C4-DF1173C808DE}"/>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65539" name="Rectangle 1027">
            <a:extLst>
              <a:ext uri="{FF2B5EF4-FFF2-40B4-BE49-F238E27FC236}">
                <a16:creationId xmlns:a16="http://schemas.microsoft.com/office/drawing/2014/main" id="{99E0C9D0-C579-0047-B2F6-E08FA639B3DA}"/>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23A0F77C-4198-5F4B-A635-231322DC2587}"/>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02C852AA-A1E8-8D4B-B4FB-6FB8486E1E9B}"/>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ea typeface="ＭＳ Ｐゴシック" charset="-128"/>
              </a:defRPr>
            </a:lvl1pPr>
          </a:lstStyle>
          <a:p>
            <a:pPr>
              <a:defRPr/>
            </a:pPr>
            <a:fld id="{E586AA2A-F159-A34D-9A1A-4E62B010AF7D}" type="slidenum">
              <a:rPr lang="en-US" altLang="en-US"/>
              <a:pPr>
                <a:defRPr/>
              </a:pPr>
              <a:t>‹#›</a:t>
            </a:fld>
            <a:endParaRPr lang="en-US" altLang="en-US"/>
          </a:p>
        </p:txBody>
      </p:sp>
      <p:sp>
        <p:nvSpPr>
          <p:cNvPr id="65542" name="Line 1032">
            <a:extLst>
              <a:ext uri="{FF2B5EF4-FFF2-40B4-BE49-F238E27FC236}">
                <a16:creationId xmlns:a16="http://schemas.microsoft.com/office/drawing/2014/main" id="{4BA4688A-F7FE-4548-AE49-2C5A7052C9EE}"/>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543" name="Line 1033">
            <a:extLst>
              <a:ext uri="{FF2B5EF4-FFF2-40B4-BE49-F238E27FC236}">
                <a16:creationId xmlns:a16="http://schemas.microsoft.com/office/drawing/2014/main" id="{C27013B1-3B44-034A-99B2-F0E4C84B801C}"/>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275319211"/>
      </p:ext>
    </p:extLst>
  </p:cSld>
  <p:clrMap bg1="lt1" tx1="dk1" bg2="lt2" tx2="dk2" accent1="accent1" accent2="accent2" accent3="accent3" accent4="accent4" accent5="accent5" accent6="accent6" hlink="hlink" folHlink="folHlink"/>
  <p:sldLayoutIdLst>
    <p:sldLayoutId id="2147488035" r:id="rId1"/>
    <p:sldLayoutId id="2147488036" r:id="rId2"/>
    <p:sldLayoutId id="2147488037" r:id="rId3"/>
    <p:sldLayoutId id="2147488038" r:id="rId4"/>
    <p:sldLayoutId id="2147488039" r:id="rId5"/>
    <p:sldLayoutId id="2147488040" r:id="rId6"/>
    <p:sldLayoutId id="2147488041" r:id="rId7"/>
    <p:sldLayoutId id="2147488042" r:id="rId8"/>
    <p:sldLayoutId id="2147488043" r:id="rId9"/>
    <p:sldLayoutId id="2147488044" r:id="rId10"/>
    <p:sldLayoutId id="2147488045" r:id="rId11"/>
    <p:sldLayoutId id="214748804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Tree>
    <p:extLst>
      <p:ext uri="{BB962C8B-B14F-4D97-AF65-F5344CB8AC3E}">
        <p14:creationId xmlns:p14="http://schemas.microsoft.com/office/powerpoint/2010/main" val="230368275"/>
      </p:ext>
    </p:extLst>
  </p:cSld>
  <p:clrMap bg1="lt1" tx1="dk1" bg2="lt2" tx2="dk2" accent1="accent1" accent2="accent2" accent3="accent3" accent4="accent4" accent5="accent5" accent6="accent6" hlink="hlink" folHlink="folHlink"/>
  <p:sldLayoutIdLst>
    <p:sldLayoutId id="2147488086" r:id="rId1"/>
    <p:sldLayoutId id="2147488087" r:id="rId2"/>
    <p:sldLayoutId id="2147488088" r:id="rId3"/>
    <p:sldLayoutId id="2147488089" r:id="rId4"/>
    <p:sldLayoutId id="2147488090" r:id="rId5"/>
    <p:sldLayoutId id="2147488091" r:id="rId6"/>
    <p:sldLayoutId id="2147488092" r:id="rId7"/>
    <p:sldLayoutId id="2147488093" r:id="rId8"/>
    <p:sldLayoutId id="2147488094" r:id="rId9"/>
    <p:sldLayoutId id="2147488095" r:id="rId10"/>
    <p:sldLayoutId id="214748809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spTree>
    <p:extLst>
      <p:ext uri="{BB962C8B-B14F-4D97-AF65-F5344CB8AC3E}">
        <p14:creationId xmlns:p14="http://schemas.microsoft.com/office/powerpoint/2010/main" val="1573160285"/>
      </p:ext>
    </p:extLst>
  </p:cSld>
  <p:clrMap bg1="lt1" tx1="dk1" bg2="lt2" tx2="dk2" accent1="accent1" accent2="accent2" accent3="accent3" accent4="accent4" accent5="accent5" accent6="accent6" hlink="hlink" folHlink="folHlink"/>
  <p:sldLayoutIdLst>
    <p:sldLayoutId id="2147488098" r:id="rId1"/>
    <p:sldLayoutId id="2147488099" r:id="rId2"/>
    <p:sldLayoutId id="2147488100" r:id="rId3"/>
    <p:sldLayoutId id="2147488101" r:id="rId4"/>
    <p:sldLayoutId id="2147488102" r:id="rId5"/>
    <p:sldLayoutId id="2147488103" r:id="rId6"/>
    <p:sldLayoutId id="2147488104" r:id="rId7"/>
    <p:sldLayoutId id="2147488105" r:id="rId8"/>
    <p:sldLayoutId id="2147488106" r:id="rId9"/>
    <p:sldLayoutId id="2147488107" r:id="rId10"/>
    <p:sldLayoutId id="214748810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A7361BF2-EEC8-BD44-B1FF-0E6EA04503FC}"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1303134472"/>
      </p:ext>
    </p:extLst>
  </p:cSld>
  <p:clrMap bg1="lt1" tx1="dk1" bg2="lt2" tx2="dk2" accent1="accent1" accent2="accent2" accent3="accent3" accent4="accent4" accent5="accent5" accent6="accent6" hlink="hlink" folHlink="folHlink"/>
  <p:sldLayoutIdLst>
    <p:sldLayoutId id="2147488159" r:id="rId1"/>
    <p:sldLayoutId id="2147488160" r:id="rId2"/>
    <p:sldLayoutId id="2147488161" r:id="rId3"/>
    <p:sldLayoutId id="2147488162" r:id="rId4"/>
    <p:sldLayoutId id="2147488163" r:id="rId5"/>
    <p:sldLayoutId id="2147488164" r:id="rId6"/>
    <p:sldLayoutId id="2147488165" r:id="rId7"/>
    <p:sldLayoutId id="2147488166" r:id="rId8"/>
    <p:sldLayoutId id="2147488167" r:id="rId9"/>
    <p:sldLayoutId id="2147488168" r:id="rId10"/>
    <p:sldLayoutId id="2147488169" r:id="rId11"/>
    <p:sldLayoutId id="2147488170"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888125"/>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9DF91429-77CF-4443-9858-4275C45EE4FF}"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676079605"/>
      </p:ext>
    </p:extLst>
  </p:cSld>
  <p:clrMap bg1="lt1" tx1="dk1" bg2="lt2" tx2="dk2" accent1="accent1" accent2="accent2" accent3="accent3" accent4="accent4" accent5="accent5" accent6="accent6" hlink="hlink" folHlink="folHlink"/>
  <p:sldLayoutIdLst>
    <p:sldLayoutId id="2147488209" r:id="rId1"/>
    <p:sldLayoutId id="2147488210" r:id="rId2"/>
    <p:sldLayoutId id="2147488211" r:id="rId3"/>
    <p:sldLayoutId id="2147488212" r:id="rId4"/>
    <p:sldLayoutId id="2147488213" r:id="rId5"/>
    <p:sldLayoutId id="2147488214" r:id="rId6"/>
    <p:sldLayoutId id="2147488215" r:id="rId7"/>
    <p:sldLayoutId id="2147488216" r:id="rId8"/>
    <p:sldLayoutId id="2147488217" r:id="rId9"/>
    <p:sldLayoutId id="2147488218" r:id="rId10"/>
    <p:sldLayoutId id="2147488219" r:id="rId11"/>
    <p:sldLayoutId id="2147488220" r:id="rId12"/>
    <p:sldLayoutId id="2147488221" r:id="rId13"/>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A7361BF2-EEC8-BD44-B1FF-0E6EA04503FC}"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3584172144"/>
      </p:ext>
    </p:extLst>
  </p:cSld>
  <p:clrMap bg1="lt1" tx1="dk1" bg2="lt2" tx2="dk2" accent1="accent1" accent2="accent2" accent3="accent3" accent4="accent4" accent5="accent5" accent6="accent6" hlink="hlink" folHlink="folHlink"/>
  <p:sldLayoutIdLst>
    <p:sldLayoutId id="2147488250" r:id="rId1"/>
    <p:sldLayoutId id="2147488251" r:id="rId2"/>
    <p:sldLayoutId id="2147488252" r:id="rId3"/>
    <p:sldLayoutId id="2147488253" r:id="rId4"/>
    <p:sldLayoutId id="2147488254" r:id="rId5"/>
    <p:sldLayoutId id="2147488255" r:id="rId6"/>
    <p:sldLayoutId id="2147488256" r:id="rId7"/>
    <p:sldLayoutId id="2147488257" r:id="rId8"/>
    <p:sldLayoutId id="2147488258" r:id="rId9"/>
    <p:sldLayoutId id="2147488259" r:id="rId10"/>
    <p:sldLayoutId id="2147488260" r:id="rId11"/>
    <p:sldLayoutId id="214748826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026">
            <a:extLst>
              <a:ext uri="{FF2B5EF4-FFF2-40B4-BE49-F238E27FC236}">
                <a16:creationId xmlns:a16="http://schemas.microsoft.com/office/drawing/2014/main" id="{905E7BDC-7850-0840-AE02-4CD684FE19E6}"/>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4339" name="Rectangle 1027">
            <a:extLst>
              <a:ext uri="{FF2B5EF4-FFF2-40B4-BE49-F238E27FC236}">
                <a16:creationId xmlns:a16="http://schemas.microsoft.com/office/drawing/2014/main" id="{6E0880CC-46D8-144C-AB8F-FA38446BBE49}"/>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E2720296-8B91-D64B-9FD7-7AF64C73237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39D3AC41-115F-0845-A7A4-47BF361B1873}"/>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ea typeface="ＭＳ Ｐゴシック" charset="-128"/>
              </a:defRPr>
            </a:lvl1pPr>
          </a:lstStyle>
          <a:p>
            <a:pPr>
              <a:defRPr/>
            </a:pPr>
            <a:fld id="{2E03388C-8DDE-5549-8BDC-829E3484E1EC}" type="slidenum">
              <a:rPr lang="en-US" altLang="en-US"/>
              <a:pPr>
                <a:defRPr/>
              </a:pPr>
              <a:t>‹#›</a:t>
            </a:fld>
            <a:endParaRPr lang="en-US" altLang="en-US"/>
          </a:p>
        </p:txBody>
      </p:sp>
      <p:sp>
        <p:nvSpPr>
          <p:cNvPr id="14342" name="Line 1032">
            <a:extLst>
              <a:ext uri="{FF2B5EF4-FFF2-40B4-BE49-F238E27FC236}">
                <a16:creationId xmlns:a16="http://schemas.microsoft.com/office/drawing/2014/main" id="{C35EBA84-E5B9-C34A-9AC4-3C109F724BD9}"/>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3" name="Line 1033">
            <a:extLst>
              <a:ext uri="{FF2B5EF4-FFF2-40B4-BE49-F238E27FC236}">
                <a16:creationId xmlns:a16="http://schemas.microsoft.com/office/drawing/2014/main" id="{F5BD3987-485D-E042-8A19-7C18DF05F31E}"/>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682736821"/>
      </p:ext>
    </p:extLst>
  </p:cSld>
  <p:clrMap bg1="lt1" tx1="dk1" bg2="lt2" tx2="dk2" accent1="accent1" accent2="accent2" accent3="accent3" accent4="accent4" accent5="accent5" accent6="accent6" hlink="hlink" folHlink="folHlink"/>
  <p:sldLayoutIdLst>
    <p:sldLayoutId id="2147488266" r:id="rId1"/>
    <p:sldLayoutId id="2147488267" r:id="rId2"/>
    <p:sldLayoutId id="2147488268" r:id="rId3"/>
    <p:sldLayoutId id="2147488269" r:id="rId4"/>
    <p:sldLayoutId id="2147488270" r:id="rId5"/>
    <p:sldLayoutId id="2147488271" r:id="rId6"/>
    <p:sldLayoutId id="2147488272" r:id="rId7"/>
    <p:sldLayoutId id="2147488273" r:id="rId8"/>
    <p:sldLayoutId id="2147488274" r:id="rId9"/>
    <p:sldLayoutId id="2147488275" r:id="rId10"/>
    <p:sldLayoutId id="2147488276" r:id="rId11"/>
    <p:sldLayoutId id="2147488277"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266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smtClean="0">
                <a:solidFill>
                  <a:srgbClr val="000000"/>
                </a:solidFill>
                <a:latin typeface="Garamond" charset="0"/>
                <a:cs typeface="Arial" charset="0"/>
              </a:defRPr>
            </a:lvl1pPr>
          </a:lstStyle>
          <a:p>
            <a:pPr fontAlgn="base">
              <a:spcBef>
                <a:spcPct val="0"/>
              </a:spcBef>
              <a:spcAft>
                <a:spcPct val="0"/>
              </a:spcAft>
              <a:defRPr/>
            </a:pPr>
            <a:fld id="{281DCEFB-E015-AF45-8C3C-465E2AE7C920}"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266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26631" name="Line 1033"/>
          <p:cNvSpPr>
            <a:spLocks noChangeShapeType="1"/>
          </p:cNvSpPr>
          <p:nvPr/>
        </p:nvSpPr>
        <p:spPr bwMode="auto">
          <a:xfrm>
            <a:off x="228600" y="898525"/>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842355047"/>
      </p:ext>
    </p:extLst>
  </p:cSld>
  <p:clrMap bg1="lt1" tx1="dk1" bg2="lt2" tx2="dk2" accent1="accent1" accent2="accent2" accent3="accent3" accent4="accent4" accent5="accent5" accent6="accent6" hlink="hlink" folHlink="folHlink"/>
  <p:sldLayoutIdLst>
    <p:sldLayoutId id="2147488279" r:id="rId1"/>
    <p:sldLayoutId id="2147488280" r:id="rId2"/>
    <p:sldLayoutId id="2147488281" r:id="rId3"/>
    <p:sldLayoutId id="2147488282" r:id="rId4"/>
    <p:sldLayoutId id="2147488283" r:id="rId5"/>
    <p:sldLayoutId id="2147488284" r:id="rId6"/>
    <p:sldLayoutId id="2147488285" r:id="rId7"/>
    <p:sldLayoutId id="2147488286" r:id="rId8"/>
    <p:sldLayoutId id="2147488287" r:id="rId9"/>
    <p:sldLayoutId id="2147488288" r:id="rId10"/>
    <p:sldLayoutId id="2147488289" r:id="rId11"/>
    <p:sldLayoutId id="2147488290"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7" charset="-128"/>
          <a:cs typeface="ＭＳ Ｐゴシック" pitchFamily="-107"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7" charset="-128"/>
          <a:cs typeface="ＭＳ Ｐゴシック" pitchFamily="-107"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7" charset="-128"/>
          <a:cs typeface="ＭＳ Ｐゴシック" pitchFamily="-107"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7" charset="-128"/>
          <a:cs typeface="ＭＳ Ｐゴシック" pitchFamily="-107"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7" charset="-128"/>
          <a:cs typeface="ＭＳ Ｐゴシック" pitchFamily="-107"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eaLnBrk="1" hangingPunct="1">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eaLnBrk="1" hangingPunct="1">
              <a:defRPr/>
            </a:pPr>
            <a:fld id="{A22E6346-468B-3E4F-8804-5358276127F2}" type="slidenum">
              <a:rPr lang="en-US">
                <a:ea typeface="ＭＳ Ｐゴシック" charset="0"/>
              </a:rPr>
              <a:pPr eaLnBrk="1" hangingPunct="1">
                <a:defRPr/>
              </a:pPr>
              <a:t>‹#›</a:t>
            </a:fld>
            <a:endParaRPr lang="en-US">
              <a:ea typeface="ＭＳ Ｐゴシック" charset="0"/>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012812513"/>
      </p:ext>
    </p:extLst>
  </p:cSld>
  <p:clrMap bg1="lt1" tx1="dk1" bg2="lt2" tx2="dk2" accent1="accent1" accent2="accent2" accent3="accent3" accent4="accent4" accent5="accent5" accent6="accent6" hlink="hlink" folHlink="folHlink"/>
  <p:sldLayoutIdLst>
    <p:sldLayoutId id="2147488292" r:id="rId1"/>
    <p:sldLayoutId id="2147488293" r:id="rId2"/>
    <p:sldLayoutId id="2147488294" r:id="rId3"/>
    <p:sldLayoutId id="2147488295" r:id="rId4"/>
    <p:sldLayoutId id="2147488296" r:id="rId5"/>
    <p:sldLayoutId id="2147488297" r:id="rId6"/>
    <p:sldLayoutId id="2147488298" r:id="rId7"/>
    <p:sldLayoutId id="2147488299" r:id="rId8"/>
    <p:sldLayoutId id="2147488300" r:id="rId9"/>
    <p:sldLayoutId id="2147488301" r:id="rId10"/>
    <p:sldLayoutId id="2147488302" r:id="rId11"/>
    <p:sldLayoutId id="2147488303"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96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96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cs typeface="Arial" charset="0"/>
              </a:defRPr>
            </a:lvl1pPr>
          </a:lstStyle>
          <a:p>
            <a:pPr fontAlgn="base">
              <a:spcBef>
                <a:spcPct val="0"/>
              </a:spcBef>
              <a:spcAft>
                <a:spcPct val="0"/>
              </a:spcAft>
              <a:defRPr/>
            </a:pPr>
            <a:fld id="{73330169-5DBF-8F45-A4DD-67FA506A6550}" type="datetimeFigureOut">
              <a:rPr lang="en-US">
                <a:ea typeface="ＭＳ Ｐゴシック" charset="0"/>
              </a:rPr>
              <a:pPr fontAlgn="base">
                <a:spcBef>
                  <a:spcPct val="0"/>
                </a:spcBef>
                <a:spcAft>
                  <a:spcPct val="0"/>
                </a:spcAft>
                <a:defRPr/>
              </a:pPr>
              <a:t>6/29/18</a:t>
            </a:fld>
            <a:endParaRPr lang="en-US">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mn-ea"/>
                <a:cs typeface="Arial"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cs typeface="Arial" charset="0"/>
              </a:defRPr>
            </a:lvl1pPr>
          </a:lstStyle>
          <a:p>
            <a:pPr fontAlgn="base">
              <a:spcBef>
                <a:spcPct val="0"/>
              </a:spcBef>
              <a:spcAft>
                <a:spcPct val="0"/>
              </a:spcAft>
              <a:defRPr/>
            </a:pPr>
            <a:fld id="{3187424B-719A-6E49-B550-E468413869F6}" type="slidenum">
              <a:rPr lang="en-US">
                <a:ea typeface="ＭＳ Ｐゴシック" charset="0"/>
              </a:rPr>
              <a:pPr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1339581346"/>
      </p:ext>
    </p:extLst>
  </p:cSld>
  <p:clrMap bg1="lt1" tx1="dk1" bg2="lt2" tx2="dk2" accent1="accent1" accent2="accent2" accent3="accent3" accent4="accent4" accent5="accent5" accent6="accent6" hlink="hlink" folHlink="folHlink"/>
  <p:sldLayoutIdLst>
    <p:sldLayoutId id="2147488305" r:id="rId1"/>
    <p:sldLayoutId id="2147488306" r:id="rId2"/>
    <p:sldLayoutId id="2147488307" r:id="rId3"/>
    <p:sldLayoutId id="2147488308" r:id="rId4"/>
    <p:sldLayoutId id="2147488309" r:id="rId5"/>
    <p:sldLayoutId id="2147488310" r:id="rId6"/>
    <p:sldLayoutId id="2147488311" r:id="rId7"/>
    <p:sldLayoutId id="2147488312" r:id="rId8"/>
    <p:sldLayoutId id="2147488313" r:id="rId9"/>
    <p:sldLayoutId id="2147488314" r:id="rId10"/>
    <p:sldLayoutId id="2147488315"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6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26627"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eaLnBrk="1" hangingPunct="1">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eaLnBrk="1" hangingPunct="1">
              <a:defRPr/>
            </a:pPr>
            <a:fld id="{2DDFB6AD-FE1B-B34C-B1D2-58136F130176}" type="slidenum">
              <a:rPr lang="en-US" altLang="en-US"/>
              <a:pPr eaLnBrk="1" hangingPunct="1">
                <a:defRPr/>
              </a:pPr>
              <a:t>‹#›</a:t>
            </a:fld>
            <a:endParaRPr lang="en-US" altLang="en-US"/>
          </a:p>
        </p:txBody>
      </p:sp>
      <p:sp>
        <p:nvSpPr>
          <p:cNvPr id="26630"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26631"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181079568"/>
      </p:ext>
    </p:extLst>
  </p:cSld>
  <p:clrMap bg1="lt1" tx1="dk1" bg2="lt2" tx2="dk2" accent1="accent1" accent2="accent2" accent3="accent3" accent4="accent4" accent5="accent5" accent6="accent6" hlink="hlink" folHlink="folHlink"/>
  <p:sldLayoutIdLst>
    <p:sldLayoutId id="2147488317" r:id="rId1"/>
    <p:sldLayoutId id="2147488318" r:id="rId2"/>
    <p:sldLayoutId id="2147488319" r:id="rId3"/>
    <p:sldLayoutId id="2147488320" r:id="rId4"/>
    <p:sldLayoutId id="2147488321" r:id="rId5"/>
    <p:sldLayoutId id="2147488322" r:id="rId6"/>
    <p:sldLayoutId id="2147488323" r:id="rId7"/>
    <p:sldLayoutId id="2147488324" r:id="rId8"/>
    <p:sldLayoutId id="2147488325" r:id="rId9"/>
    <p:sldLayoutId id="2147488326" r:id="rId10"/>
    <p:sldLayoutId id="214748832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eaLnBrk="1" hangingPunct="1">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eaLnBrk="1" hangingPunct="1">
              <a:defRPr/>
            </a:pPr>
            <a:fld id="{72694B9D-8BFE-654E-8D86-2D1B27ECA5D0}" type="slidenum">
              <a:rPr lang="en-US" altLang="en-US"/>
              <a:pPr eaLnBrk="1" hangingPunct="1">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4180960884"/>
      </p:ext>
    </p:extLst>
  </p:cSld>
  <p:clrMap bg1="lt1" tx1="dk1" bg2="lt2" tx2="dk2" accent1="accent1" accent2="accent2" accent3="accent3" accent4="accent4" accent5="accent5" accent6="accent6" hlink="hlink" folHlink="folHlink"/>
  <p:sldLayoutIdLst>
    <p:sldLayoutId id="2147488329" r:id="rId1"/>
    <p:sldLayoutId id="2147488330" r:id="rId2"/>
    <p:sldLayoutId id="2147488331" r:id="rId3"/>
    <p:sldLayoutId id="2147488332" r:id="rId4"/>
    <p:sldLayoutId id="2147488333" r:id="rId5"/>
    <p:sldLayoutId id="2147488334" r:id="rId6"/>
    <p:sldLayoutId id="2147488335" r:id="rId7"/>
    <p:sldLayoutId id="2147488336" r:id="rId8"/>
    <p:sldLayoutId id="2147488337" r:id="rId9"/>
    <p:sldLayoutId id="2147488338" r:id="rId10"/>
    <p:sldLayoutId id="214748833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1730"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201731"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eaLnBrk="1" hangingPunct="1">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eaLnBrk="1" hangingPunct="1">
              <a:defRPr/>
            </a:pPr>
            <a:fld id="{0BC070B0-CA22-7745-8A7B-A53F4880160F}" type="slidenum">
              <a:rPr lang="en-US">
                <a:ea typeface="ＭＳ Ｐゴシック" charset="0"/>
              </a:rPr>
              <a:pPr eaLnBrk="1" hangingPunct="1">
                <a:defRPr/>
              </a:pPr>
              <a:t>‹#›</a:t>
            </a:fld>
            <a:endParaRPr lang="en-US">
              <a:ea typeface="ＭＳ Ｐゴシック" charset="0"/>
            </a:endParaRPr>
          </a:p>
        </p:txBody>
      </p:sp>
      <p:sp>
        <p:nvSpPr>
          <p:cNvPr id="201734"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201735"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688645423"/>
      </p:ext>
    </p:extLst>
  </p:cSld>
  <p:clrMap bg1="lt1" tx1="dk1" bg2="lt2" tx2="dk2" accent1="accent1" accent2="accent2" accent3="accent3" accent4="accent4" accent5="accent5" accent6="accent6" hlink="hlink" folHlink="folHlink"/>
  <p:sldLayoutIdLst>
    <p:sldLayoutId id="2147488341" r:id="rId1"/>
    <p:sldLayoutId id="2147488342" r:id="rId2"/>
    <p:sldLayoutId id="2147488343" r:id="rId3"/>
    <p:sldLayoutId id="2147488344" r:id="rId4"/>
    <p:sldLayoutId id="2147488345" r:id="rId5"/>
    <p:sldLayoutId id="2147488346" r:id="rId6"/>
    <p:sldLayoutId id="2147488347" r:id="rId7"/>
    <p:sldLayoutId id="2147488348" r:id="rId8"/>
    <p:sldLayoutId id="2147488349" r:id="rId9"/>
    <p:sldLayoutId id="2147488350" r:id="rId10"/>
    <p:sldLayoutId id="2147488351" r:id="rId11"/>
    <p:sldLayoutId id="2147488352"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66800"/>
          </a:xfrm>
          <a:prstGeom prst="rect">
            <a:avLst/>
          </a:prstGeom>
          <a:solidFill>
            <a:schemeClr val="bg1">
              <a:lumMod val="85000"/>
            </a:schemeClr>
          </a:solidFill>
          <a:ln>
            <a:noFill/>
          </a:ln>
        </p:spPr>
        <p:txBody>
          <a:bodyPr vert="horz" lIns="36576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04800" y="1371600"/>
            <a:ext cx="8610600" cy="49530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0" y="6553200"/>
            <a:ext cx="9144000" cy="304800"/>
          </a:xfrm>
          <a:prstGeom prst="rect">
            <a:avLst/>
          </a:prstGeom>
          <a:solidFill>
            <a:schemeClr val="bg1">
              <a:lumMod val="85000"/>
            </a:schemeClr>
          </a:solidFill>
          <a:ln>
            <a:noFill/>
          </a:ln>
        </p:spPr>
        <p:txBody>
          <a:bodyPr vert="horz" lIns="91440" tIns="45720" rIns="91440" bIns="45720" rtlCol="0" anchor="ctr"/>
          <a:lstStyle>
            <a:lvl1pPr algn="r">
              <a:defRPr sz="1600">
                <a:solidFill>
                  <a:schemeClr val="tx1">
                    <a:lumMod val="65000"/>
                    <a:lumOff val="35000"/>
                  </a:schemeClr>
                </a:solidFill>
                <a:latin typeface="+mn-lt"/>
                <a:cs typeface="Arial" pitchFamily="34" charset="0"/>
              </a:defRPr>
            </a:lvl1pPr>
          </a:lstStyle>
          <a:p>
            <a:pPr eaLnBrk="1" fontAlgn="auto" hangingPunct="1">
              <a:spcBef>
                <a:spcPts val="0"/>
              </a:spcBef>
              <a:spcAft>
                <a:spcPts val="0"/>
              </a:spcAft>
            </a:pPr>
            <a:fld id="{650CCC6F-3220-49CD-89DB-71B165F2F9D5}" type="slidenum">
              <a:rPr lang="en-US" smtClean="0">
                <a:solidFill>
                  <a:prstClr val="black">
                    <a:lumMod val="65000"/>
                    <a:lumOff val="35000"/>
                  </a:prstClr>
                </a:solidFill>
                <a:ea typeface=""/>
              </a:rPr>
              <a:pPr eaLnBrk="1" fontAlgn="auto" hangingPunct="1">
                <a:spcBef>
                  <a:spcPts val="0"/>
                </a:spcBef>
                <a:spcAft>
                  <a:spcPts val="0"/>
                </a:spcAft>
              </a:pPr>
              <a:t>‹#›</a:t>
            </a:fld>
            <a:endParaRPr lang="en-US" dirty="0">
              <a:solidFill>
                <a:prstClr val="black">
                  <a:lumMod val="65000"/>
                  <a:lumOff val="35000"/>
                </a:prstClr>
              </a:solidFill>
              <a:ea typeface=""/>
            </a:endParaRPr>
          </a:p>
        </p:txBody>
      </p:sp>
    </p:spTree>
    <p:extLst>
      <p:ext uri="{BB962C8B-B14F-4D97-AF65-F5344CB8AC3E}">
        <p14:creationId xmlns:p14="http://schemas.microsoft.com/office/powerpoint/2010/main" val="519774367"/>
      </p:ext>
    </p:extLst>
  </p:cSld>
  <p:clrMap bg1="lt1" tx1="dk1" bg2="lt2" tx2="dk2" accent1="accent1" accent2="accent2" accent3="accent3" accent4="accent4" accent5="accent5" accent6="accent6" hlink="hlink" folHlink="folHlink"/>
  <p:sldLayoutIdLst>
    <p:sldLayoutId id="2147488354" r:id="rId1"/>
    <p:sldLayoutId id="2147488355" r:id="rId2"/>
    <p:sldLayoutId id="2147488356" r:id="rId3"/>
    <p:sldLayoutId id="2147488357" r:id="rId4"/>
    <p:sldLayoutId id="2147488358" r:id="rId5"/>
    <p:sldLayoutId id="2147488359" r:id="rId6"/>
    <p:sldLayoutId id="2147488360" r:id="rId7"/>
    <p:sldLayoutId id="2147488361" r:id="rId8"/>
    <p:sldLayoutId id="2147488362" r:id="rId9"/>
    <p:sldLayoutId id="2147488363" r:id="rId10"/>
    <p:sldLayoutId id="2147488364" r:id="rId11"/>
  </p:sldLayoutIdLst>
  <p:hf hdr="0" ftr="0" dt="0"/>
  <p:txStyles>
    <p:titleStyle>
      <a:lvl1pPr algn="l" defTabSz="914400" rtl="0" eaLnBrk="1" latinLnBrk="0" hangingPunct="1">
        <a:spcBef>
          <a:spcPct val="0"/>
        </a:spcBef>
        <a:buNone/>
        <a:defRPr sz="4400" b="1" kern="1200">
          <a:solidFill>
            <a:schemeClr val="tx1">
              <a:lumMod val="85000"/>
              <a:lumOff val="1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pic>
        <p:nvPicPr>
          <p:cNvPr id="6" name="Picture 5"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77287076"/>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ransition/>
  <p:hf hdr="0" ftr="0" dt="0"/>
  <p:txStyles>
    <p:titleStyle>
      <a:lvl1pPr algn="l" rtl="0" eaLnBrk="0" fontAlgn="base" hangingPunct="0">
        <a:spcBef>
          <a:spcPct val="0"/>
        </a:spcBef>
        <a:spcAft>
          <a:spcPct val="0"/>
        </a:spcAft>
        <a:defRPr sz="4000">
          <a:solidFill>
            <a:schemeClr val="tx1"/>
          </a:solidFill>
          <a:latin typeface="Times New Roman"/>
          <a:ea typeface="+mj-ea"/>
          <a:cs typeface="Times New Roman"/>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eaLnBrk="1" hangingPunct="1">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eaLnBrk="1" hangingPunct="1"/>
            <a:fld id="{55D46416-474E-184B-A5AD-7D0BC91A8C60}" type="slidenum">
              <a:rPr lang="en-US" smtClean="0">
                <a:ea typeface="ＭＳ Ｐゴシック" charset="0"/>
                <a:cs typeface="Arial" charset="0"/>
              </a:rPr>
              <a:pPr eaLnBrk="1" hangingPunct="1"/>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eaLnBrk="1" hangingPunct="1">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eaLnBrk="1" hangingPunct="1">
              <a:defRPr/>
            </a:pPr>
            <a:endParaRPr lang="en-US">
              <a:solidFill>
                <a:srgbClr val="000000"/>
              </a:solidFill>
              <a:latin typeface="Arial" pitchFamily="34" charset="0"/>
              <a:ea typeface="ＭＳ Ｐゴシック" charset="0"/>
              <a:cs typeface="Arial" charset="0"/>
            </a:endParaRPr>
          </a:p>
        </p:txBody>
      </p:sp>
    </p:spTree>
    <p:extLst>
      <p:ext uri="{BB962C8B-B14F-4D97-AF65-F5344CB8AC3E}">
        <p14:creationId xmlns:p14="http://schemas.microsoft.com/office/powerpoint/2010/main" val="3661929064"/>
      </p:ext>
    </p:extLst>
  </p:cSld>
  <p:clrMap bg1="lt1" tx1="dk1" bg2="lt2" tx2="dk2" accent1="accent1" accent2="accent2" accent3="accent3" accent4="accent4" accent5="accent5" accent6="accent6" hlink="hlink" folHlink="folHlink"/>
  <p:sldLayoutIdLst>
    <p:sldLayoutId id="2147488366" r:id="rId1"/>
    <p:sldLayoutId id="2147488367" r:id="rId2"/>
    <p:sldLayoutId id="2147488368" r:id="rId3"/>
    <p:sldLayoutId id="2147488369" r:id="rId4"/>
    <p:sldLayoutId id="2147488370" r:id="rId5"/>
    <p:sldLayoutId id="2147488371" r:id="rId6"/>
    <p:sldLayoutId id="2147488372" r:id="rId7"/>
    <p:sldLayoutId id="2147488373" r:id="rId8"/>
    <p:sldLayoutId id="2147488374" r:id="rId9"/>
    <p:sldLayoutId id="2147488375" r:id="rId10"/>
    <p:sldLayoutId id="2147488376" r:id="rId11"/>
    <p:sldLayoutId id="2147488377"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png"/>
          <p:cNvPicPr>
            <a:picLocks noChangeAspect="1"/>
          </p:cNvPicPr>
          <p:nvPr userDrawn="1"/>
        </p:nvPicPr>
        <p:blipFill>
          <a:blip r:embed="rId15"/>
          <a:stretch>
            <a:fillRect/>
          </a:stretch>
        </p:blipFill>
        <p:spPr>
          <a:xfrm>
            <a:off x="4053359" y="264849"/>
            <a:ext cx="5102012" cy="542508"/>
          </a:xfrm>
          <a:prstGeom prst="rect">
            <a:avLst/>
          </a:prstGeom>
        </p:spPr>
      </p:pic>
      <p:sp>
        <p:nvSpPr>
          <p:cNvPr id="8" name="Title Placeholder 1"/>
          <p:cNvSpPr>
            <a:spLocks noGrp="1"/>
          </p:cNvSpPr>
          <p:nvPr>
            <p:ph type="title"/>
          </p:nvPr>
        </p:nvSpPr>
        <p:spPr>
          <a:xfrm>
            <a:off x="299306" y="274638"/>
            <a:ext cx="8387494" cy="532719"/>
          </a:xfrm>
          <a:prstGeom prst="rect">
            <a:avLst/>
          </a:prstGeom>
        </p:spPr>
        <p:txBody>
          <a:bodyPr vert="horz" lIns="91440" tIns="45720" rIns="91440" bIns="45720" rtlCol="0" anchor="ctr">
            <a:noAutofit/>
          </a:bodyPr>
          <a:lstStyle/>
          <a:p>
            <a:r>
              <a:rPr lang="en-US" dirty="0"/>
              <a:t>Click edit Master title style</a:t>
            </a:r>
          </a:p>
        </p:txBody>
      </p:sp>
      <p:pic>
        <p:nvPicPr>
          <p:cNvPr id="9" name="Picture 8" descr="footer.png"/>
          <p:cNvPicPr>
            <a:picLocks noChangeAspect="1"/>
          </p:cNvPicPr>
          <p:nvPr userDrawn="1"/>
        </p:nvPicPr>
        <p:blipFill>
          <a:blip r:embed="rId16"/>
          <a:stretch>
            <a:fillRect/>
          </a:stretch>
        </p:blipFill>
        <p:spPr>
          <a:xfrm>
            <a:off x="-27215" y="6267135"/>
            <a:ext cx="9189720" cy="611833"/>
          </a:xfrm>
          <a:prstGeom prst="rect">
            <a:avLst/>
          </a:prstGeom>
          <a:ln>
            <a:noFill/>
          </a:ln>
        </p:spPr>
      </p:pic>
      <p:pic>
        <p:nvPicPr>
          <p:cNvPr id="10" name="Picture 9" descr="ecelogorb.psd"/>
          <p:cNvPicPr>
            <a:picLocks noChangeAspect="1"/>
          </p:cNvPicPr>
          <p:nvPr userDrawn="1"/>
        </p:nvPicPr>
        <p:blipFill>
          <a:blip r:embed="rId17">
            <a:lum bright="-8000"/>
          </a:blip>
          <a:stretch>
            <a:fillRect/>
          </a:stretch>
        </p:blipFill>
        <p:spPr>
          <a:xfrm>
            <a:off x="193350" y="6294367"/>
            <a:ext cx="2563296" cy="512659"/>
          </a:xfrm>
          <a:prstGeom prst="rect">
            <a:avLst/>
          </a:prstGeom>
          <a:effectLst/>
        </p:spPr>
      </p:pic>
      <p:pic>
        <p:nvPicPr>
          <p:cNvPr id="11" name="Picture 10" descr="CMU_logo_horiz_black.eps"/>
          <p:cNvPicPr>
            <a:picLocks noChangeAspect="1"/>
          </p:cNvPicPr>
          <p:nvPr userDrawn="1"/>
        </p:nvPicPr>
        <p:blipFill>
          <a:blip r:embed="rId18"/>
          <a:stretch>
            <a:fillRect/>
          </a:stretch>
        </p:blipFill>
        <p:spPr>
          <a:xfrm>
            <a:off x="5263668" y="6393688"/>
            <a:ext cx="3714414" cy="337908"/>
          </a:xfrm>
          <a:prstGeom prst="rect">
            <a:avLst/>
          </a:prstGeom>
          <a:effectLst/>
        </p:spPr>
      </p:pic>
    </p:spTree>
    <p:extLst>
      <p:ext uri="{BB962C8B-B14F-4D97-AF65-F5344CB8AC3E}">
        <p14:creationId xmlns:p14="http://schemas.microsoft.com/office/powerpoint/2010/main" val="1092185447"/>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20" r:id="rId10"/>
    <p:sldLayoutId id="2147483921" r:id="rId11"/>
    <p:sldLayoutId id="2147483922" r:id="rId12"/>
    <p:sldLayoutId id="2147483923" r:id="rId13"/>
  </p:sldLayoutIdLst>
  <p:txStyles>
    <p:titleStyle>
      <a:lvl1pPr algn="l" defTabSz="457200" rtl="0" eaLnBrk="1" latinLnBrk="0" hangingPunct="1">
        <a:spcBef>
          <a:spcPct val="0"/>
        </a:spcBef>
        <a:buNone/>
        <a:defRPr sz="3600" kern="1200">
          <a:solidFill>
            <a:schemeClr val="tx1"/>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44848149"/>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55D46416-474E-184B-A5AD-7D0BC91A8C60}"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print"/>
          <a:stretch>
            <a:fillRect/>
          </a:stretch>
        </p:blipFill>
        <p:spPr>
          <a:xfrm>
            <a:off x="179512" y="6525344"/>
            <a:ext cx="1080120" cy="312522"/>
          </a:xfrm>
          <a:prstGeom prst="rect">
            <a:avLst/>
          </a:prstGeom>
        </p:spPr>
      </p:pic>
    </p:spTree>
    <p:extLst>
      <p:ext uri="{BB962C8B-B14F-4D97-AF65-F5344CB8AC3E}">
        <p14:creationId xmlns:p14="http://schemas.microsoft.com/office/powerpoint/2010/main" val="1194972499"/>
      </p:ext>
    </p:extLst>
  </p:cSld>
  <p:clrMap bg1="lt1" tx1="dk1" bg2="lt2" tx2="dk2" accent1="accent1" accent2="accent2" accent3="accent3" accent4="accent4" accent5="accent5" accent6="accent6" hlink="hlink" folHlink="folHlink"/>
  <p:sldLayoutIdLst>
    <p:sldLayoutId id="2147484075" r:id="rId1"/>
    <p:sldLayoutId id="2147484076" r:id="rId2"/>
    <p:sldLayoutId id="2147484077" r:id="rId3"/>
    <p:sldLayoutId id="2147484078" r:id="rId4"/>
    <p:sldLayoutId id="2147484079" r:id="rId5"/>
    <p:sldLayoutId id="2147484080" r:id="rId6"/>
    <p:sldLayoutId id="2147484081" r:id="rId7"/>
    <p:sldLayoutId id="2147484082" r:id="rId8"/>
    <p:sldLayoutId id="2147484083" r:id="rId9"/>
    <p:sldLayoutId id="2147484084" r:id="rId10"/>
    <p:sldLayoutId id="2147484085" r:id="rId11"/>
    <p:sldLayoutId id="214748408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hyperlink" Target="mailto:omutlu@gmail.com" TargetMode="External"/><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wmf"/><Relationship Id="rId5" Type="http://schemas.openxmlformats.org/officeDocument/2006/relationships/image" Target="../media/image1.png"/><Relationship Id="rId4" Type="http://schemas.openxmlformats.org/officeDocument/2006/relationships/hyperlink" Target="https://people.inf.ethz.ch/omutlu"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586.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586.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586.xml"/></Relationships>
</file>

<file path=ppt/slides/_rels/slide103.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586.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586.xml"/></Relationships>
</file>

<file path=ppt/slides/_rels/slide105.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586.xml"/><Relationship Id="rId1" Type="http://schemas.openxmlformats.org/officeDocument/2006/relationships/vmlDrawing" Target="../drawings/vmlDrawing4.vml"/><Relationship Id="rId4" Type="http://schemas.openxmlformats.org/officeDocument/2006/relationships/image" Target="../media/image97.emf"/></Relationships>
</file>

<file path=ppt/slides/_rels/slide106.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586.xml"/></Relationships>
</file>

<file path=ppt/slides/_rels/slide107.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586.xml"/></Relationships>
</file>

<file path=ppt/slides/_rels/slide108.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586.xml"/></Relationships>
</file>

<file path=ppt/slides/_rels/slide109.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586.xml"/></Relationships>
</file>

<file path=ppt/slides/_rels/slide11.xml.rels><?xml version="1.0" encoding="UTF-8" standalone="yes"?>
<Relationships xmlns="http://schemas.openxmlformats.org/package/2006/relationships"><Relationship Id="rId8" Type="http://schemas.openxmlformats.org/officeDocument/2006/relationships/image" Target="../media/image28.jpeg"/><Relationship Id="rId13" Type="http://schemas.openxmlformats.org/officeDocument/2006/relationships/image" Target="../media/image33.tiff"/><Relationship Id="rId3" Type="http://schemas.openxmlformats.org/officeDocument/2006/relationships/image" Target="../media/image23.jpeg"/><Relationship Id="rId7" Type="http://schemas.openxmlformats.org/officeDocument/2006/relationships/image" Target="../media/image27.jpeg"/><Relationship Id="rId12"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6.jpe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110.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586.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36.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537.xml"/></Relationships>
</file>

<file path=ppt/slides/_rels/slide113.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537.xml"/></Relationships>
</file>

<file path=ppt/slides/_rels/slide11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2.jpeg"/><Relationship Id="rId1" Type="http://schemas.openxmlformats.org/officeDocument/2006/relationships/slideLayout" Target="../slideLayouts/slideLayout537.xml"/><Relationship Id="rId5" Type="http://schemas.openxmlformats.org/officeDocument/2006/relationships/image" Target="../media/image106.png"/><Relationship Id="rId4" Type="http://schemas.openxmlformats.org/officeDocument/2006/relationships/image" Target="../media/image105.png"/></Relationships>
</file>

<file path=ppt/slides/_rels/slide11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2.jpeg"/><Relationship Id="rId1" Type="http://schemas.openxmlformats.org/officeDocument/2006/relationships/slideLayout" Target="../slideLayouts/slideLayout537.xml"/><Relationship Id="rId5" Type="http://schemas.openxmlformats.org/officeDocument/2006/relationships/image" Target="../media/image106.png"/><Relationship Id="rId4" Type="http://schemas.openxmlformats.org/officeDocument/2006/relationships/image" Target="../media/image105.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53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53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53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537.xml"/></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e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537.xml"/></Relationships>
</file>

<file path=ppt/slides/_rels/slide121.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598.xml"/><Relationship Id="rId4" Type="http://schemas.openxmlformats.org/officeDocument/2006/relationships/image" Target="../media/image109.jpe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598.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598.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598.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598.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598.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598.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586.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586.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www.economist.com/news/21631808-so-much-genetic-data-so-many-uses-genes-unzipped" TargetMode="External"/><Relationship Id="rId5" Type="http://schemas.openxmlformats.org/officeDocument/2006/relationships/image" Target="../media/image39.png"/><Relationship Id="rId4" Type="http://schemas.openxmlformats.org/officeDocument/2006/relationships/image" Target="../media/image38.jpeg"/></Relationships>
</file>

<file path=ppt/slides/_rels/slide130.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586.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586.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586.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586.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586.xml"/></Relationships>
</file>

<file path=ppt/slides/_rels/slide135.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586.xml"/></Relationships>
</file>

<file path=ppt/slides/_rels/slide136.xml.rels><?xml version="1.0" encoding="UTF-8" standalone="yes"?>
<Relationships xmlns="http://schemas.openxmlformats.org/package/2006/relationships"><Relationship Id="rId3" Type="http://schemas.openxmlformats.org/officeDocument/2006/relationships/hyperlink" Target="http://isca2012.ittc.ku.edu/" TargetMode="External"/><Relationship Id="rId2" Type="http://schemas.openxmlformats.org/officeDocument/2006/relationships/hyperlink" Target="https://people.inf.ethz.ch/omutlu/pub/salp-dram_isca12.pdf" TargetMode="External"/><Relationship Id="rId1" Type="http://schemas.openxmlformats.org/officeDocument/2006/relationships/slideLayout" Target="../slideLayouts/slideLayout586.xml"/><Relationship Id="rId5" Type="http://schemas.openxmlformats.org/officeDocument/2006/relationships/image" Target="../media/image112.png"/><Relationship Id="rId4" Type="http://schemas.openxmlformats.org/officeDocument/2006/relationships/hyperlink" Target="https://people.inf.ethz.ch/omutlu/pub/kim_isca12_talk.pptx" TargetMode="External"/></Relationships>
</file>

<file path=ppt/slides/_rels/slide13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586.xml"/></Relationships>
</file>

<file path=ppt/slides/_rels/slide138.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586.xml"/></Relationships>
</file>

<file path=ppt/slides/_rels/slide13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586.xml"/></Relationships>
</file>

<file path=ppt/slides/_rels/slide14.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notesSlide" Target="../notesSlides/notesSlide9.xml"/><Relationship Id="rId7" Type="http://schemas.openxmlformats.org/officeDocument/2006/relationships/image" Target="../media/image40.emf"/><Relationship Id="rId2" Type="http://schemas.openxmlformats.org/officeDocument/2006/relationships/slideLayout" Target="../slideLayouts/slideLayout508.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43.jpeg"/><Relationship Id="rId4" Type="http://schemas.openxmlformats.org/officeDocument/2006/relationships/image" Target="../media/image42.png"/><Relationship Id="rId9" Type="http://schemas.openxmlformats.org/officeDocument/2006/relationships/image" Target="../media/image41.emf"/></Relationships>
</file>

<file path=ppt/slides/_rels/slide140.xml.rels><?xml version="1.0" encoding="UTF-8" standalone="yes"?>
<Relationships xmlns="http://schemas.openxmlformats.org/package/2006/relationships"><Relationship Id="rId3" Type="http://schemas.openxmlformats.org/officeDocument/2006/relationships/hyperlink" Target="http://isca2012.ittc.ku.edu/" TargetMode="External"/><Relationship Id="rId2" Type="http://schemas.openxmlformats.org/officeDocument/2006/relationships/hyperlink" Target="http://users.ece.cmu.edu/~omutlu/pub/raidr-dram-refresh_isca12.pdf" TargetMode="External"/><Relationship Id="rId1" Type="http://schemas.openxmlformats.org/officeDocument/2006/relationships/slideLayout" Target="../slideLayouts/slideLayout586.xml"/><Relationship Id="rId5" Type="http://schemas.openxmlformats.org/officeDocument/2006/relationships/image" Target="../media/image114.png"/><Relationship Id="rId4" Type="http://schemas.openxmlformats.org/officeDocument/2006/relationships/hyperlink" Target="http://users.ece.cmu.edu/~omutlu/pub/liu_isca12_talk.pdf" TargetMode="External"/></Relationships>
</file>

<file path=ppt/slides/_rels/slide141.xml.rels><?xml version="1.0" encoding="UTF-8" standalone="yes"?>
<Relationships xmlns="http://schemas.openxmlformats.org/package/2006/relationships"><Relationship Id="rId3" Type="http://schemas.openxmlformats.org/officeDocument/2006/relationships/hyperlink" Target="http://isca2013.eew.technion.ac.il/" TargetMode="External"/><Relationship Id="rId2" Type="http://schemas.openxmlformats.org/officeDocument/2006/relationships/hyperlink" Target="http://users.ece.cmu.edu/~omutlu/pub/dram-retention-time-characterization_isca13.pdf" TargetMode="External"/><Relationship Id="rId1" Type="http://schemas.openxmlformats.org/officeDocument/2006/relationships/slideLayout" Target="../slideLayouts/slideLayout586.xml"/><Relationship Id="rId6" Type="http://schemas.openxmlformats.org/officeDocument/2006/relationships/image" Target="../media/image115.png"/><Relationship Id="rId5" Type="http://schemas.openxmlformats.org/officeDocument/2006/relationships/hyperlink" Target="http://users.ece.cmu.edu/~omutlu/pub/mutlu_isca13_talk.pdf" TargetMode="External"/><Relationship Id="rId4" Type="http://schemas.openxmlformats.org/officeDocument/2006/relationships/hyperlink" Target="http://users.ece.cmu.edu/~omutlu/pub/mutlu_isca13_talk.ppt" TargetMode="External"/></Relationships>
</file>

<file path=ppt/slides/_rels/slide142.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hyperlink" Target="http://hpca20.ece.ufl.edu/" TargetMode="External"/><Relationship Id="rId7" Type="http://schemas.openxmlformats.org/officeDocument/2006/relationships/image" Target="../media/image117.png"/><Relationship Id="rId2" Type="http://schemas.openxmlformats.org/officeDocument/2006/relationships/hyperlink" Target="http://users.ece.cmu.edu/~omutlu/pub/dram-access-refresh-parallelization_hpca14.pdf" TargetMode="External"/><Relationship Id="rId1" Type="http://schemas.openxmlformats.org/officeDocument/2006/relationships/slideLayout" Target="../slideLayouts/slideLayout586.xml"/><Relationship Id="rId6" Type="http://schemas.openxmlformats.org/officeDocument/2006/relationships/hyperlink" Target="http://users.ece.cmu.edu/~omutlu/pub/dram-access-refresh-parallelization_chang_hpca14-talk.pdf" TargetMode="External"/><Relationship Id="rId5" Type="http://schemas.openxmlformats.org/officeDocument/2006/relationships/hyperlink" Target="http://users.ece.cmu.edu/~omutlu/pub/dram-access-refresh-parallelization_chang_hpca14-talk.pptx" TargetMode="External"/><Relationship Id="rId4" Type="http://schemas.openxmlformats.org/officeDocument/2006/relationships/hyperlink" Target="http://users.ece.cmu.edu/~omutlu/pub/dram-access-refresh-parallelization_hpca14-summary.pdf" TargetMode="Externa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585.xml"/></Relationships>
</file>

<file path=ppt/slides/_rels/slide14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jpg"/><Relationship Id="rId1" Type="http://schemas.openxmlformats.org/officeDocument/2006/relationships/slideLayout" Target="../slideLayouts/slideLayout643.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643.xml"/></Relationships>
</file>

<file path=ppt/slides/_rels/slide147.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643.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643.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643.xml"/></Relationships>
</file>

<file path=ppt/slides/_rels/slide1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643.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643.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643.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643.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643.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643.xml"/></Relationships>
</file>

<file path=ppt/slides/_rels/slide156.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643.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643.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585.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16.xml.rels><?xml version="1.0" encoding="UTF-8" standalone="yes"?>
<Relationships xmlns="http://schemas.openxmlformats.org/package/2006/relationships"><Relationship Id="rId3" Type="http://schemas.openxmlformats.org/officeDocument/2006/relationships/hyperlink" Target="https://commons.wikimedia.org/w/index.php?curid=30550950" TargetMode="External"/><Relationship Id="rId2" Type="http://schemas.openxmlformats.org/officeDocument/2006/relationships/image" Target="../media/image45.png"/><Relationship Id="rId1" Type="http://schemas.openxmlformats.org/officeDocument/2006/relationships/slideLayout" Target="../slideLayouts/slideLayout260.xml"/></Relationships>
</file>

<file path=ppt/slides/_rels/slide160.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81.xml"/></Relationships>
</file>

<file path=ppt/slides/_rels/slide161.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81.xml"/></Relationships>
</file>

<file path=ppt/slides/_rels/slide16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81.xml"/></Relationships>
</file>

<file path=ppt/slides/_rels/slide163.xml.rels><?xml version="1.0" encoding="UTF-8" standalone="yes"?>
<Relationships xmlns="http://schemas.openxmlformats.org/package/2006/relationships"><Relationship Id="rId3" Type="http://schemas.openxmlformats.org/officeDocument/2006/relationships/hyperlink" Target="http://www.computer.org/web/cal" TargetMode="External"/><Relationship Id="rId2" Type="http://schemas.openxmlformats.org/officeDocument/2006/relationships/hyperlink" Target="http://users.ece.cmu.edu/~omutlu/pub/ramulator_dram_simulator-ieee-cal15.pdf" TargetMode="External"/><Relationship Id="rId1" Type="http://schemas.openxmlformats.org/officeDocument/2006/relationships/slideLayout" Target="../slideLayouts/slideLayout81.xml"/><Relationship Id="rId5" Type="http://schemas.openxmlformats.org/officeDocument/2006/relationships/image" Target="../media/image124.png"/><Relationship Id="rId4" Type="http://schemas.openxmlformats.org/officeDocument/2006/relationships/hyperlink" Target="https://github.com/CMU-SAFARI/ramulator" TargetMode="External"/></Relationships>
</file>

<file path=ppt/slides/_rels/slide164.xml.rels><?xml version="1.0" encoding="UTF-8" standalone="yes"?>
<Relationships xmlns="http://schemas.openxmlformats.org/package/2006/relationships"><Relationship Id="rId2" Type="http://schemas.openxmlformats.org/officeDocument/2006/relationships/hyperlink" Target="mailto:omutlu@gmail.com" TargetMode="External"/><Relationship Id="rId1" Type="http://schemas.openxmlformats.org/officeDocument/2006/relationships/slideLayout" Target="../slideLayouts/slideLayout654.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08.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609.xml"/></Relationships>
</file>

<file path=ppt/slides/_rels/slide167.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586.xml"/></Relationships>
</file>

<file path=ppt/slides/_rels/slide168.xml.rels><?xml version="1.0" encoding="UTF-8" standalone="yes"?>
<Relationships xmlns="http://schemas.openxmlformats.org/package/2006/relationships"><Relationship Id="rId3" Type="http://schemas.openxmlformats.org/officeDocument/2006/relationships/hyperlink" Target="https://arxiv.org/pdf/1711.11427.pdf" TargetMode="External"/><Relationship Id="rId2" Type="http://schemas.openxmlformats.org/officeDocument/2006/relationships/image" Target="../media/image126.tiff"/><Relationship Id="rId1" Type="http://schemas.openxmlformats.org/officeDocument/2006/relationships/slideLayout" Target="../slideLayouts/slideLayout586.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609.xml"/></Relationships>
</file>

<file path=ppt/slides/_rels/slide1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170.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609.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586.xml"/></Relationships>
</file>

<file path=ppt/slides/_rels/slide172.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586.xml"/></Relationships>
</file>

<file path=ppt/slides/_rels/slide173.xml.rels><?xml version="1.0" encoding="UTF-8" standalone="yes"?>
<Relationships xmlns="http://schemas.openxmlformats.org/package/2006/relationships"><Relationship Id="rId2" Type="http://schemas.openxmlformats.org/officeDocument/2006/relationships/image" Target="../media/image129.wmf"/><Relationship Id="rId1" Type="http://schemas.openxmlformats.org/officeDocument/2006/relationships/slideLayout" Target="../slideLayouts/slideLayout586.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586.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586.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586.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586.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586.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586.xml"/></Relationships>
</file>

<file path=ppt/slides/_rels/slide1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hyperlink" Target="http://math.oregonstate.edu/~koslickd" TargetMode="Externa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19.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586.xml"/></Relationships>
</file>

<file path=ppt/slides/_rels/slide182.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586.xml"/></Relationships>
</file>

<file path=ppt/slides/_rels/slide183.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586.xml"/></Relationships>
</file>

<file path=ppt/slides/_rels/slide184.xml.rels><?xml version="1.0" encoding="UTF-8" standalone="yes"?>
<Relationships xmlns="http://schemas.openxmlformats.org/package/2006/relationships"><Relationship Id="rId3" Type="http://schemas.openxmlformats.org/officeDocument/2006/relationships/image" Target="../media/image133.tiff"/><Relationship Id="rId2" Type="http://schemas.openxmlformats.org/officeDocument/2006/relationships/image" Target="../media/image132.tiff"/><Relationship Id="rId1" Type="http://schemas.openxmlformats.org/officeDocument/2006/relationships/slideLayout" Target="../slideLayouts/slideLayout586.xml"/></Relationships>
</file>

<file path=ppt/slides/_rels/slide185.xml.rels><?xml version="1.0" encoding="UTF-8" standalone="yes"?>
<Relationships xmlns="http://schemas.openxmlformats.org/package/2006/relationships"><Relationship Id="rId3" Type="http://schemas.openxmlformats.org/officeDocument/2006/relationships/image" Target="../media/image135.tiff"/><Relationship Id="rId2" Type="http://schemas.openxmlformats.org/officeDocument/2006/relationships/image" Target="../media/image134.tiff"/><Relationship Id="rId1" Type="http://schemas.openxmlformats.org/officeDocument/2006/relationships/slideLayout" Target="../slideLayouts/slideLayout586.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586.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586.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631.xml"/></Relationships>
</file>

<file path=ppt/slides/_rels/slide189.xml.rels><?xml version="1.0" encoding="UTF-8" standalone="yes"?>
<Relationships xmlns="http://schemas.openxmlformats.org/package/2006/relationships"><Relationship Id="rId3" Type="http://schemas.openxmlformats.org/officeDocument/2006/relationships/hyperlink" Target="http://isca2008.cs.princeton.edu/" TargetMode="External"/><Relationship Id="rId2" Type="http://schemas.openxmlformats.org/officeDocument/2006/relationships/hyperlink" Target="http://users.ece.cmu.edu/~omutlu/pub/rlmc_isca08.pdf" TargetMode="External"/><Relationship Id="rId1" Type="http://schemas.openxmlformats.org/officeDocument/2006/relationships/slideLayout" Target="../slideLayouts/slideLayout631.xml"/><Relationship Id="rId4" Type="http://schemas.openxmlformats.org/officeDocument/2006/relationships/image" Target="../media/image136.png"/></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notesSlide" Target="../notesSlides/notesSlide11.xml"/><Relationship Id="rId7" Type="http://schemas.openxmlformats.org/officeDocument/2006/relationships/image" Target="../media/image40.emf"/><Relationship Id="rId2" Type="http://schemas.openxmlformats.org/officeDocument/2006/relationships/slideLayout" Target="../slideLayouts/slideLayout508.xml"/><Relationship Id="rId1" Type="http://schemas.openxmlformats.org/officeDocument/2006/relationships/vmlDrawing" Target="../drawings/vmlDrawing2.vml"/><Relationship Id="rId6" Type="http://schemas.openxmlformats.org/officeDocument/2006/relationships/oleObject" Target="../embeddings/oleObject1.bin"/><Relationship Id="rId5" Type="http://schemas.openxmlformats.org/officeDocument/2006/relationships/image" Target="../media/image43.jpeg"/><Relationship Id="rId10" Type="http://schemas.openxmlformats.org/officeDocument/2006/relationships/image" Target="../media/image53.jpeg"/><Relationship Id="rId4" Type="http://schemas.openxmlformats.org/officeDocument/2006/relationships/image" Target="../media/image42.png"/><Relationship Id="rId9" Type="http://schemas.openxmlformats.org/officeDocument/2006/relationships/image" Target="../media/image41.emf"/></Relationships>
</file>

<file path=ppt/slides/_rels/slide190.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631.xml"/></Relationships>
</file>

<file path=ppt/slides/_rels/slide191.xml.rels><?xml version="1.0" encoding="UTF-8" standalone="yes"?>
<Relationships xmlns="http://schemas.openxmlformats.org/package/2006/relationships"><Relationship Id="rId3" Type="http://schemas.openxmlformats.org/officeDocument/2006/relationships/hyperlink" Target="http://isca2008.cs.princeton.edu/" TargetMode="External"/><Relationship Id="rId2" Type="http://schemas.openxmlformats.org/officeDocument/2006/relationships/hyperlink" Target="http://users.ece.cmu.edu/~omutlu/pub/rlmc_isca08.pdf" TargetMode="External"/><Relationship Id="rId1" Type="http://schemas.openxmlformats.org/officeDocument/2006/relationships/slideLayout" Target="../slideLayouts/slideLayout631.xml"/><Relationship Id="rId4" Type="http://schemas.openxmlformats.org/officeDocument/2006/relationships/image" Target="../media/image138.png"/></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631.xml"/></Relationships>
</file>

<file path=ppt/slides/_rels/slide193.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631.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631.xml"/></Relationships>
</file>

<file path=ppt/slides/_rels/slide195.xml.rels><?xml version="1.0" encoding="UTF-8" standalone="yes"?>
<Relationships xmlns="http://schemas.openxmlformats.org/package/2006/relationships"><Relationship Id="rId3" Type="http://schemas.openxmlformats.org/officeDocument/2006/relationships/hyperlink" Target="http://isca2008.cs.princeton.edu/" TargetMode="External"/><Relationship Id="rId2" Type="http://schemas.openxmlformats.org/officeDocument/2006/relationships/hyperlink" Target="http://users.ece.cmu.edu/~omutlu/pub/rlmc_isca08.pdf" TargetMode="External"/><Relationship Id="rId1" Type="http://schemas.openxmlformats.org/officeDocument/2006/relationships/slideLayout" Target="../slideLayouts/slideLayout631.xml"/><Relationship Id="rId4" Type="http://schemas.openxmlformats.org/officeDocument/2006/relationships/image" Target="../media/image141.png"/></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197.xml.rels><?xml version="1.0" encoding="UTF-8" standalone="yes"?>
<Relationships xmlns="http://schemas.openxmlformats.org/package/2006/relationships"><Relationship Id="rId3" Type="http://schemas.openxmlformats.org/officeDocument/2006/relationships/hyperlink" Target="https://people.inf.ethz.ch/omutlu/pub/salp-dram_isca12.pdf" TargetMode="External"/><Relationship Id="rId2" Type="http://schemas.openxmlformats.org/officeDocument/2006/relationships/hyperlink" Target="https://people.inf.ethz.ch/omutlu/pub/tldram_hpca13.pdf" TargetMode="External"/><Relationship Id="rId1" Type="http://schemas.openxmlformats.org/officeDocument/2006/relationships/slideLayout" Target="../slideLayouts/slideLayout81.xml"/><Relationship Id="rId4" Type="http://schemas.openxmlformats.org/officeDocument/2006/relationships/hyperlink" Target="https://people.inf.ethz.ch/omutlu/pub/smla_high-bandwidth-3d-stacked-memory_taco16.pdf" TargetMode="External"/></Relationships>
</file>

<file path=ppt/slides/_rels/slide198.xml.rels><?xml version="1.0" encoding="UTF-8" standalone="yes"?>
<Relationships xmlns="http://schemas.openxmlformats.org/package/2006/relationships"><Relationship Id="rId3" Type="http://schemas.openxmlformats.org/officeDocument/2006/relationships/hyperlink" Target="https://people.inf.ethz.ch/omutlu/pub/dram-access-refresh-parallelization_hpca14.pdf" TargetMode="External"/><Relationship Id="rId2" Type="http://schemas.openxmlformats.org/officeDocument/2006/relationships/hyperlink" Target="https://people.inf.ethz.ch/omutlu/pub/raidr-dram-refresh_isca12.pdf" TargetMode="External"/><Relationship Id="rId1" Type="http://schemas.openxmlformats.org/officeDocument/2006/relationships/slideLayout" Target="../slideLayouts/slideLayout81.xml"/><Relationship Id="rId4" Type="http://schemas.openxmlformats.org/officeDocument/2006/relationships/hyperlink" Target="https://people.inf.ethz.ch/omutlu/pub/reaper-dram-retention-profiling-lpddr4_isca17.pdf" TargetMode="External"/></Relationships>
</file>

<file path=ppt/slides/_rels/slide199.xml.rels><?xml version="1.0" encoding="UTF-8" standalone="yes"?>
<Relationships xmlns="http://schemas.openxmlformats.org/package/2006/relationships"><Relationship Id="rId3" Type="http://schemas.openxmlformats.org/officeDocument/2006/relationships/hyperlink" Target="http://www.computer.org/web/cal" TargetMode="External"/><Relationship Id="rId2" Type="http://schemas.openxmlformats.org/officeDocument/2006/relationships/hyperlink" Target="http://users.ece.cmu.edu/~omutlu/pub/ramulator_dram_simulator-ieee-cal15.pdf" TargetMode="External"/><Relationship Id="rId1" Type="http://schemas.openxmlformats.org/officeDocument/2006/relationships/slideLayout" Target="../slideLayouts/slideLayout81.xml"/><Relationship Id="rId4" Type="http://schemas.openxmlformats.org/officeDocument/2006/relationships/hyperlink" Target="https://github.com/CMU-SAFARI/ramulator"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mailto:omutlu@gmail.com" TargetMode="External"/><Relationship Id="rId2" Type="http://schemas.openxmlformats.org/officeDocument/2006/relationships/hyperlink" Target="https://people.inf.ethz.ch/omutlu/" TargetMode="External"/><Relationship Id="rId1" Type="http://schemas.openxmlformats.org/officeDocument/2006/relationships/slideLayout" Target="../slideLayouts/slideLayout491.xml"/><Relationship Id="rId5" Type="http://schemas.openxmlformats.org/officeDocument/2006/relationships/image" Target="../media/image10.png"/><Relationship Id="rId4" Type="http://schemas.openxmlformats.org/officeDocument/2006/relationships/hyperlink" Target="https://people.inf.ethz.ch/omutlu/projects.htm"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g"/><Relationship Id="rId1" Type="http://schemas.openxmlformats.org/officeDocument/2006/relationships/slideLayout" Target="../slideLayouts/slideLayout6.xml"/><Relationship Id="rId4" Type="http://schemas.openxmlformats.org/officeDocument/2006/relationships/image" Target="../media/image56.jpeg"/></Relationships>
</file>

<file path=ppt/slides/_rels/slide200.xml.rels><?xml version="1.0" encoding="UTF-8" standalone="yes"?>
<Relationships xmlns="http://schemas.openxmlformats.org/package/2006/relationships"><Relationship Id="rId3" Type="http://schemas.openxmlformats.org/officeDocument/2006/relationships/hyperlink" Target="https://people.inf.ethz.ch/omutlu/pub/tcm_micro10.pdf" TargetMode="External"/><Relationship Id="rId2" Type="http://schemas.openxmlformats.org/officeDocument/2006/relationships/hyperlink" Target="https://people.inf.ethz.ch/omutlu/pub/parbs_isca08.pdf" TargetMode="External"/><Relationship Id="rId1" Type="http://schemas.openxmlformats.org/officeDocument/2006/relationships/slideLayout" Target="../slideLayouts/slideLayout81.xml"/><Relationship Id="rId5" Type="http://schemas.openxmlformats.org/officeDocument/2006/relationships/hyperlink" Target="https://people.inf.ethz.ch/omutlu/pub/dash_deadline-aware-heterogeneous-memory-scheduler_taco16.pdf" TargetMode="External"/><Relationship Id="rId4" Type="http://schemas.openxmlformats.org/officeDocument/2006/relationships/hyperlink" Target="https://people.inf.ethz.ch/omutlu/pub/bliss-memory-scheduler_ieee-tpds16.pdf" TargetMode="External"/></Relationships>
</file>

<file path=ppt/slides/_rels/slide201.xml.rels><?xml version="1.0" encoding="UTF-8" standalone="yes"?>
<Relationships xmlns="http://schemas.openxmlformats.org/package/2006/relationships"><Relationship Id="rId3" Type="http://schemas.openxmlformats.org/officeDocument/2006/relationships/hyperlink" Target="https://people.inf.ethz.ch/omutlu/pub/fst_asplos10.pdf" TargetMode="External"/><Relationship Id="rId2" Type="http://schemas.openxmlformats.org/officeDocument/2006/relationships/hyperlink" Target="https://people.inf.ethz.ch/omutlu/pub/rlmc_isca08.pdf" TargetMode="External"/><Relationship Id="rId1" Type="http://schemas.openxmlformats.org/officeDocument/2006/relationships/slideLayout" Target="../slideLayouts/slideLayout81.xml"/><Relationship Id="rId5" Type="http://schemas.openxmlformats.org/officeDocument/2006/relationships/hyperlink" Target="https://people.inf.ethz.ch/omutlu/pub/decoupled-dma_pact15.pdf" TargetMode="External"/><Relationship Id="rId4" Type="http://schemas.openxmlformats.org/officeDocument/2006/relationships/hyperlink" Target="https://people.inf.ethz.ch/omutlu/pub/application-slowdown-model_micro15.pdf" TargetMode="External"/></Relationships>
</file>

<file path=ppt/slides/_rels/slide202.xml.rels><?xml version="1.0" encoding="UTF-8" standalone="yes"?>
<Relationships xmlns="http://schemas.openxmlformats.org/package/2006/relationships"><Relationship Id="rId2" Type="http://schemas.openxmlformats.org/officeDocument/2006/relationships/hyperlink" Target="https://people.inf.ethz.ch/omutlu/projects.htm" TargetMode="External"/><Relationship Id="rId1" Type="http://schemas.openxmlformats.org/officeDocument/2006/relationships/slideLayout" Target="../slideLayouts/slideLayout81.xml"/></Relationships>
</file>

<file path=ppt/slides/_rels/slide203.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hyperlink" Target="mailto:omutlu@gmail.com" TargetMode="External"/><Relationship Id="rId7"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7.wmf"/><Relationship Id="rId5" Type="http://schemas.openxmlformats.org/officeDocument/2006/relationships/image" Target="../media/image1.png"/><Relationship Id="rId4" Type="http://schemas.openxmlformats.org/officeDocument/2006/relationships/hyperlink" Target="https://people.inf.ethz.ch/omutlu" TargetMode="Externa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30.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631.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631.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85.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586.xml"/></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2.xml"/><Relationship Id="rId1" Type="http://schemas.openxmlformats.org/officeDocument/2006/relationships/slideLayout" Target="../slideLayouts/slideLayout514.xml"/><Relationship Id="rId4" Type="http://schemas.openxmlformats.org/officeDocument/2006/relationships/image" Target="../media/image58.png"/></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586.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586.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586.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586.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586.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586.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586.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653.xml"/></Relationships>
</file>

<file path=ppt/slides/_rels/slide218.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654.xml"/></Relationships>
</file>

<file path=ppt/slides/_rels/slide219.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65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14.xml"/></Relationships>
</file>

<file path=ppt/slides/_rels/slide22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654.xml"/></Relationships>
</file>

<file path=ppt/slides/_rels/slide221.xml.rels><?xml version="1.0" encoding="UTF-8" standalone="yes"?>
<Relationships xmlns="http://schemas.openxmlformats.org/package/2006/relationships"><Relationship Id="rId3" Type="http://schemas.openxmlformats.org/officeDocument/2006/relationships/hyperlink" Target="http://www.computer.org/web/cal" TargetMode="External"/><Relationship Id="rId2" Type="http://schemas.openxmlformats.org/officeDocument/2006/relationships/hyperlink" Target="http://users.ece.cmu.edu/~omutlu/pub/ramulator_dram_simulator-ieee-cal15.pdf" TargetMode="External"/><Relationship Id="rId1" Type="http://schemas.openxmlformats.org/officeDocument/2006/relationships/slideLayout" Target="../slideLayouts/slideLayout654.xml"/><Relationship Id="rId5" Type="http://schemas.openxmlformats.org/officeDocument/2006/relationships/image" Target="../media/image142.png"/><Relationship Id="rId4" Type="http://schemas.openxmlformats.org/officeDocument/2006/relationships/hyperlink" Target="https://github.com/CMU-SAFARI/ramulator" TargetMode="Externa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654.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59.tiff"/><Relationship Id="rId2" Type="http://schemas.openxmlformats.org/officeDocument/2006/relationships/notesSlide" Target="../notesSlides/notesSlide14.xml"/><Relationship Id="rId1" Type="http://schemas.openxmlformats.org/officeDocument/2006/relationships/slideLayout" Target="../slideLayouts/slideLayout514.xml"/><Relationship Id="rId5" Type="http://schemas.openxmlformats.org/officeDocument/2006/relationships/hyperlink" Target="http://mrfast.sourceforge.net/" TargetMode="External"/><Relationship Id="rId4" Type="http://schemas.openxmlformats.org/officeDocument/2006/relationships/image" Target="../media/image60.tiff"/></Relationships>
</file>

<file path=ppt/slides/_rels/slide2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60.xml"/></Relationships>
</file>

<file path=ppt/slides/_rels/slide27.xml.rels><?xml version="1.0" encoding="UTF-8" standalone="yes"?>
<Relationships xmlns="http://schemas.openxmlformats.org/package/2006/relationships"><Relationship Id="rId3" Type="http://schemas.openxmlformats.org/officeDocument/2006/relationships/image" Target="../media/image61.tiff"/><Relationship Id="rId2" Type="http://schemas.openxmlformats.org/officeDocument/2006/relationships/hyperlink" Target="http://mrfast.sourceforge.net/" TargetMode="External"/><Relationship Id="rId1" Type="http://schemas.openxmlformats.org/officeDocument/2006/relationships/slideLayout" Target="../slideLayouts/slideLayout514.xml"/></Relationships>
</file>

<file path=ppt/slides/_rels/slide28.xml.rels><?xml version="1.0" encoding="UTF-8" standalone="yes"?>
<Relationships xmlns="http://schemas.openxmlformats.org/package/2006/relationships"><Relationship Id="rId2" Type="http://schemas.openxmlformats.org/officeDocument/2006/relationships/image" Target="../media/image62.tiff"/><Relationship Id="rId1" Type="http://schemas.openxmlformats.org/officeDocument/2006/relationships/slideLayout" Target="../slideLayouts/slideLayout514.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508.xml"/><Relationship Id="rId1" Type="http://schemas.openxmlformats.org/officeDocument/2006/relationships/vmlDrawing" Target="../drawings/vmlDrawing3.vml"/><Relationship Id="rId6" Type="http://schemas.openxmlformats.org/officeDocument/2006/relationships/image" Target="../media/image64.jpeg"/><Relationship Id="rId5" Type="http://schemas.openxmlformats.org/officeDocument/2006/relationships/image" Target="../media/image63.emf"/><Relationship Id="rId4" Type="http://schemas.openxmlformats.org/officeDocument/2006/relationships/oleObject" Target="../embeddings/oleObject3.bin"/></Relationships>
</file>

<file path=ppt/slides/_rels/slide3.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2.jpeg"/><Relationship Id="rId10" Type="http://schemas.openxmlformats.org/officeDocument/2006/relationships/image" Target="../media/image17.png"/><Relationship Id="rId4" Type="http://schemas.microsoft.com/office/2007/relationships/hdphoto" Target="../media/hdphoto1.wdp"/><Relationship Id="rId9"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hyperlink" Target="http://bioinformatics.oxfordjournals.org/" TargetMode="External"/><Relationship Id="rId2" Type="http://schemas.openxmlformats.org/officeDocument/2006/relationships/hyperlink" Target="https://people.inf.ethz.ch/omutlu/pub/gatekeeper_FPGA-genome-prealignment-accelerator_bionformatics17.pdf" TargetMode="External"/><Relationship Id="rId1" Type="http://schemas.openxmlformats.org/officeDocument/2006/relationships/slideLayout" Target="../slideLayouts/slideLayout2.xml"/><Relationship Id="rId6" Type="http://schemas.openxmlformats.org/officeDocument/2006/relationships/image" Target="../media/image65.tiff"/><Relationship Id="rId5" Type="http://schemas.openxmlformats.org/officeDocument/2006/relationships/hyperlink" Target="https://academic.oup.com/bioinformatics/article-lookup/doi/10.1093/bioinformatics/btx342" TargetMode="External"/><Relationship Id="rId4" Type="http://schemas.openxmlformats.org/officeDocument/2006/relationships/hyperlink" Target="https://github.com/BilkentCompGen/GateKeeper"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apbc2018.bio.keio.ac.jp/" TargetMode="External"/><Relationship Id="rId2" Type="http://schemas.openxmlformats.org/officeDocument/2006/relationships/hyperlink" Target="http://www.biomedcentral.com/bmcgenomics/" TargetMode="External"/><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hyperlink" Target="https://arxiv.org/pdf/1711.01177.pdf"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60.xml"/></Relationships>
</file>

<file path=ppt/slides/_rels/slide34.xml.rels><?xml version="1.0" encoding="UTF-8" standalone="yes"?>
<Relationships xmlns="http://schemas.openxmlformats.org/package/2006/relationships"><Relationship Id="rId3" Type="http://schemas.openxmlformats.org/officeDocument/2006/relationships/hyperlink" Target="https://arxiv.org/pdf/1711.08774.pdf" TargetMode="External"/><Relationship Id="rId2" Type="http://schemas.openxmlformats.org/officeDocument/2006/relationships/hyperlink" Target="https://academic.oup.com/bib" TargetMode="Externa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67.png"/></Relationships>
</file>

<file path=ppt/slides/_rels/slide35.xml.rels><?xml version="1.0" encoding="UTF-8" standalone="yes"?>
<Relationships xmlns="http://schemas.openxmlformats.org/package/2006/relationships"><Relationship Id="rId3" Type="http://schemas.openxmlformats.org/officeDocument/2006/relationships/hyperlink" Target="https://arxiv.org/pdf/1711.08774.pdf" TargetMode="External"/><Relationship Id="rId2" Type="http://schemas.openxmlformats.org/officeDocument/2006/relationships/image" Target="../media/image68.tif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2.jpeg"/><Relationship Id="rId1" Type="http://schemas.openxmlformats.org/officeDocument/2006/relationships/slideLayout" Target="../slideLayouts/slideLayout81.xml"/><Relationship Id="rId4" Type="http://schemas.openxmlformats.org/officeDocument/2006/relationships/image" Target="../media/image16.png"/></Relationships>
</file>

<file path=ppt/slides/_rels/slide4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jpeg"/><Relationship Id="rId1" Type="http://schemas.openxmlformats.org/officeDocument/2006/relationships/slideLayout" Target="../slideLayouts/slideLayout81.xml"/><Relationship Id="rId4" Type="http://schemas.openxmlformats.org/officeDocument/2006/relationships/image" Target="../media/image70.png"/></Relationships>
</file>

<file path=ppt/slides/_rels/slide4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jpeg"/><Relationship Id="rId1" Type="http://schemas.openxmlformats.org/officeDocument/2006/relationships/slideLayout" Target="../slideLayouts/slideLayout81.xml"/><Relationship Id="rId4" Type="http://schemas.openxmlformats.org/officeDocument/2006/relationships/image" Target="../media/image71.png"/></Relationships>
</file>

<file path=ppt/slides/_rels/slide4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72.png"/><Relationship Id="rId1" Type="http://schemas.openxmlformats.org/officeDocument/2006/relationships/slideLayout" Target="../slideLayouts/slideLayout8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4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37.xml"/></Relationships>
</file>

<file path=ppt/slides/_rels/slide4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8.xml"/><Relationship Id="rId1" Type="http://schemas.openxmlformats.org/officeDocument/2006/relationships/slideLayout" Target="../slideLayouts/slideLayout347.xml"/></Relationships>
</file>

<file path=ppt/slides/_rels/slide4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9.xml"/><Relationship Id="rId1" Type="http://schemas.openxmlformats.org/officeDocument/2006/relationships/slideLayout" Target="../slideLayouts/slideLayout347.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0.xml"/><Relationship Id="rId1" Type="http://schemas.openxmlformats.org/officeDocument/2006/relationships/slideLayout" Target="../slideLayouts/slideLayout347.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5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4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5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8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8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4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65.xml.rels><?xml version="1.0" encoding="UTF-8" standalone="yes"?>
<Relationships xmlns="http://schemas.openxmlformats.org/package/2006/relationships"><Relationship Id="rId3" Type="http://schemas.openxmlformats.org/officeDocument/2006/relationships/hyperlink" Target="https://people.inf.ethz.ch/omutlu" TargetMode="External"/><Relationship Id="rId2" Type="http://schemas.openxmlformats.org/officeDocument/2006/relationships/hyperlink" Target="mailto:omutlu@gmail.com" TargetMode="External"/><Relationship Id="rId1" Type="http://schemas.openxmlformats.org/officeDocument/2006/relationships/slideLayout" Target="../slideLayouts/slideLayout149.xml"/></Relationships>
</file>

<file path=ppt/slides/_rels/slide6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49.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8.xml"/></Relationships>
</file>

<file path=ppt/slides/_rels/slide6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hyperlink" Target="https://arxiv.org/pdf/1802.00320.pdf" TargetMode="Externa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hyperlink" Target="http://superfri.org/superfri" TargetMode="External"/><Relationship Id="rId2" Type="http://schemas.openxmlformats.org/officeDocument/2006/relationships/hyperlink" Target="https://people.inf.ethz.ch/omutlu/pub/memory-systems-research_superfri14.pdf" TargetMode="External"/><Relationship Id="rId1" Type="http://schemas.openxmlformats.org/officeDocument/2006/relationships/slideLayout" Target="../slideLayouts/slideLayout260.xml"/><Relationship Id="rId4" Type="http://schemas.openxmlformats.org/officeDocument/2006/relationships/image" Target="../media/image84.pn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70.xml.rels><?xml version="1.0" encoding="UTF-8" standalone="yes"?>
<Relationships xmlns="http://schemas.openxmlformats.org/package/2006/relationships"><Relationship Id="rId3" Type="http://schemas.openxmlformats.org/officeDocument/2006/relationships/hyperlink" Target="https://people.inf.ethz.ch/omutlu/pub/rowhammer-and-other-memory-issues_date17.pdf" TargetMode="External"/><Relationship Id="rId2" Type="http://schemas.openxmlformats.org/officeDocument/2006/relationships/image" Target="../media/image85.png"/><Relationship Id="rId1" Type="http://schemas.openxmlformats.org/officeDocument/2006/relationships/slideLayout" Target="../slideLayouts/slideLayout260.xml"/><Relationship Id="rId6" Type="http://schemas.openxmlformats.org/officeDocument/2006/relationships/hyperlink" Target="https://people.inf.ethz.ch/omutlu/pub/onur-Rowhammer-Memory-Security_date17-invited-talk.pdf" TargetMode="External"/><Relationship Id="rId5" Type="http://schemas.openxmlformats.org/officeDocument/2006/relationships/hyperlink" Target="https://people.inf.ethz.ch/omutlu/pub/onur-Rowhammer-Memory-Security_date17-invited-talk.pptx" TargetMode="External"/><Relationship Id="rId4" Type="http://schemas.openxmlformats.org/officeDocument/2006/relationships/hyperlink" Target="http://www.date-conference.com/" TargetMode="External"/></Relationships>
</file>

<file path=ppt/slides/_rels/slide71.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hyperlink" Target="http://www.memcon.com/" TargetMode="External"/><Relationship Id="rId7" Type="http://schemas.openxmlformats.org/officeDocument/2006/relationships/hyperlink" Target="http://www.storagesearch.com/ram-new-thinking.html" TargetMode="External"/><Relationship Id="rId2" Type="http://schemas.openxmlformats.org/officeDocument/2006/relationships/hyperlink" Target="https://people.inf.ethz.ch/omutlu/pub/memory-scaling_memcon13.pdf" TargetMode="External"/><Relationship Id="rId1" Type="http://schemas.openxmlformats.org/officeDocument/2006/relationships/slideLayout" Target="../slideLayouts/slideLayout260.xml"/><Relationship Id="rId6" Type="http://schemas.openxmlformats.org/officeDocument/2006/relationships/hyperlink" Target="http://www.memcon.com/video1.aspx?vfile=2708052590001&amp;federated_f9=61773537001&amp;videoPlayer=999&amp;playerID=61773537001&amp;w=520&amp;h=442&amp;oheight=550" TargetMode="External"/><Relationship Id="rId5" Type="http://schemas.openxmlformats.org/officeDocument/2006/relationships/hyperlink" Target="https://people.inf.ethz.ch/omutlu/pub/mutlu_memory-scaling_memcon13_talk.pdf" TargetMode="External"/><Relationship Id="rId4" Type="http://schemas.openxmlformats.org/officeDocument/2006/relationships/hyperlink" Target="https://people.inf.ethz.ch/omutlu/pub/mutlu_memory-scaling_memcon13_talk.pptx"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hyperlink" Target="https://arxiv.org/pdf/1706.08642" TargetMode="Externa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8" Type="http://schemas.openxmlformats.org/officeDocument/2006/relationships/hyperlink" Target="http://www.archive.ece.cmu.edu/~ece447/s13/doku.php?id=schedule" TargetMode="External"/><Relationship Id="rId13" Type="http://schemas.openxmlformats.org/officeDocument/2006/relationships/hyperlink" Target="https://safari.ethz.ch/architecture/fall2017/doku.php?id=schedule" TargetMode="External"/><Relationship Id="rId3" Type="http://schemas.openxmlformats.org/officeDocument/2006/relationships/hyperlink" Target="https://www.youtube.com/watch?v=zLP_X4wyHbY&amp;list=PL5PHm2jkkXmi5CxxI7b3JCL1TWybTDtKq" TargetMode="External"/><Relationship Id="rId7" Type="http://schemas.openxmlformats.org/officeDocument/2006/relationships/hyperlink" Target="http://www.archive.ece.cmu.edu/~ece447/s14/doku.php?id=schedule" TargetMode="External"/><Relationship Id="rId12" Type="http://schemas.openxmlformats.org/officeDocument/2006/relationships/hyperlink" Target="https://www.youtube.com/playlist?list=PL5PHm2jkkXmgDN1PLwOY_tGtUlynnyV6D" TargetMode="External"/><Relationship Id="rId17" Type="http://schemas.openxmlformats.org/officeDocument/2006/relationships/hyperlink" Target="http://users.ece.cmu.edu/~omutlu/acaces2013-memory.html" TargetMode="External"/><Relationship Id="rId2" Type="http://schemas.openxmlformats.org/officeDocument/2006/relationships/hyperlink" Target="https://www.youtube.com/playlist?list=PL5PHm2jkkXmi5CxxI7b3JCL1TWybTDtKq" TargetMode="External"/><Relationship Id="rId16" Type="http://schemas.openxmlformats.org/officeDocument/2006/relationships/hyperlink" Target="https://www.youtube.com/playlist?feature=edit_ok&amp;list=PLSEZzvupP7hNjq3Tuv2hiE5VvR-WRYoW4" TargetMode="External"/><Relationship Id="rId1" Type="http://schemas.openxmlformats.org/officeDocument/2006/relationships/slideLayout" Target="../slideLayouts/slideLayout525.xml"/><Relationship Id="rId6" Type="http://schemas.openxmlformats.org/officeDocument/2006/relationships/hyperlink" Target="http://www.archive.ece.cmu.edu/~ece447/s15/doku.php?id=schedule" TargetMode="External"/><Relationship Id="rId11" Type="http://schemas.openxmlformats.org/officeDocument/2006/relationships/hyperlink" Target="https://www.youtube.com/playlist?list=PL5PHm2jkkXmgVhh8CHAu9N76TShJqfYDt" TargetMode="External"/><Relationship Id="rId5" Type="http://schemas.openxmlformats.org/officeDocument/2006/relationships/hyperlink" Target="https://www.youtube.com/watch?v=BJ87rZCGWU0&amp;list=PL5PHm2jkkXmidJOd59REog9jDnPDTG6IJ" TargetMode="External"/><Relationship Id="rId15" Type="http://schemas.openxmlformats.org/officeDocument/2006/relationships/hyperlink" Target="http://www.ece.cmu.edu/~ece742/f12/doku.php?id=lectures" TargetMode="External"/><Relationship Id="rId10" Type="http://schemas.openxmlformats.org/officeDocument/2006/relationships/hyperlink" Target="https://www.youtube.com/playlist?list=PL5Q2soXY2Zi9OhoVQBXYFIZywZXCPl4M_" TargetMode="External"/><Relationship Id="rId4" Type="http://schemas.openxmlformats.org/officeDocument/2006/relationships/hyperlink" Target="https://www.youtube.com/playlist?list=PL5PHm2jkkXmgFdD9x7RsjQC4a8KQjmUkQ" TargetMode="External"/><Relationship Id="rId9" Type="http://schemas.openxmlformats.org/officeDocument/2006/relationships/hyperlink" Target="http://www.ece.cmu.edu/~ece740/f13/doku.php?id=schedule" TargetMode="External"/><Relationship Id="rId14" Type="http://schemas.openxmlformats.org/officeDocument/2006/relationships/hyperlink" Target="http://www.ece.cmu.edu/~ece740/f15/doku.php?id=schedule" TargetMode="External"/></Relationships>
</file>

<file path=ppt/slides/_rels/slide74.xml.rels><?xml version="1.0" encoding="UTF-8" standalone="yes"?>
<Relationships xmlns="http://schemas.openxmlformats.org/package/2006/relationships"><Relationship Id="rId3" Type="http://schemas.openxmlformats.org/officeDocument/2006/relationships/hyperlink" Target="https://www.youtube.com/playlist?list=PL5Q2soXY2Zi-IXWTT7xoNYpst5-zdZQ6y" TargetMode="External"/><Relationship Id="rId2" Type="http://schemas.openxmlformats.org/officeDocument/2006/relationships/hyperlink" Target="http://users.ece.cmu.edu/~omutlu/acaces2013-memory.html" TargetMode="External"/><Relationship Id="rId1" Type="http://schemas.openxmlformats.org/officeDocument/2006/relationships/slideLayout" Target="../slideLayouts/slideLayout525.xml"/><Relationship Id="rId6" Type="http://schemas.openxmlformats.org/officeDocument/2006/relationships/hyperlink" Target="https://www.youtube.com/watch?v=ZLCy3pG7Rc0" TargetMode="External"/><Relationship Id="rId5" Type="http://schemas.openxmlformats.org/officeDocument/2006/relationships/hyperlink" Target="https://safari.ethz.ch/digitaltechnik/spring2018/doku.php?id=schedule" TargetMode="External"/><Relationship Id="rId4" Type="http://schemas.openxmlformats.org/officeDocument/2006/relationships/hyperlink" Target="https://www.youtube.com/playlist?list=PL5Q2soXY2Zi_QedyPWtRmFUJ2F8DdYP7l" TargetMode="External"/></Relationships>
</file>

<file path=ppt/slides/_rels/slide75.xml.rels><?xml version="1.0" encoding="UTF-8" standalone="yes"?>
<Relationships xmlns="http://schemas.openxmlformats.org/package/2006/relationships"><Relationship Id="rId8" Type="http://schemas.openxmlformats.org/officeDocument/2006/relationships/hyperlink" Target="http://www.ece.cmu.edu/~safari/tools.html" TargetMode="External"/><Relationship Id="rId3" Type="http://schemas.openxmlformats.org/officeDocument/2006/relationships/hyperlink" Target="https://github.com/CMU-SAFARI/ramulator" TargetMode="External"/><Relationship Id="rId7" Type="http://schemas.openxmlformats.org/officeDocument/2006/relationships/hyperlink" Target="https://github.com/CMU-SAFARI/" TargetMode="External"/><Relationship Id="rId2" Type="http://schemas.openxmlformats.org/officeDocument/2006/relationships/hyperlink" Target="https://github.com/CMU-SAFARI/rowhammer" TargetMode="External"/><Relationship Id="rId1" Type="http://schemas.openxmlformats.org/officeDocument/2006/relationships/slideLayout" Target="../slideLayouts/slideLayout550.xml"/><Relationship Id="rId6" Type="http://schemas.openxmlformats.org/officeDocument/2006/relationships/hyperlink" Target="https://github.com/CMU-SAFARI/SoftMC" TargetMode="External"/><Relationship Id="rId5" Type="http://schemas.openxmlformats.org/officeDocument/2006/relationships/hyperlink" Target="https://github.com/CMU-SAFARI/NOCulator" TargetMode="External"/><Relationship Id="rId4" Type="http://schemas.openxmlformats.org/officeDocument/2006/relationships/hyperlink" Target="https://github.com/CMU-SAFARI/memsim" TargetMode="External"/></Relationships>
</file>

<file path=ppt/slides/_rels/slide76.xml.rels><?xml version="1.0" encoding="UTF-8" standalone="yes"?>
<Relationships xmlns="http://schemas.openxmlformats.org/package/2006/relationships"><Relationship Id="rId8" Type="http://schemas.openxmlformats.org/officeDocument/2006/relationships/hyperlink" Target="http://www.ece.cmu.edu/~safari/tools.html" TargetMode="External"/><Relationship Id="rId3" Type="http://schemas.openxmlformats.org/officeDocument/2006/relationships/hyperlink" Target="https://github.com/CMU-SAFARI/Mosaic" TargetMode="External"/><Relationship Id="rId7" Type="http://schemas.openxmlformats.org/officeDocument/2006/relationships/hyperlink" Target="https://github.com/CMU-SAFARI/" TargetMode="External"/><Relationship Id="rId2" Type="http://schemas.openxmlformats.org/officeDocument/2006/relationships/hyperlink" Target="https://github.com/CMU-SAFARI/MQSim" TargetMode="External"/><Relationship Id="rId1" Type="http://schemas.openxmlformats.org/officeDocument/2006/relationships/slideLayout" Target="../slideLayouts/slideLayout550.xml"/><Relationship Id="rId6" Type="http://schemas.openxmlformats.org/officeDocument/2006/relationships/hyperlink" Target="https://github.com/CMU-SAFARI/HWASim" TargetMode="External"/><Relationship Id="rId5" Type="http://schemas.openxmlformats.org/officeDocument/2006/relationships/hyperlink" Target="https://github.com/CMU-SAFARI/SMLA" TargetMode="External"/><Relationship Id="rId4" Type="http://schemas.openxmlformats.org/officeDocument/2006/relationships/hyperlink" Target="https://github.com/CMU-SAFARI/IMPICA" TargetMode="External"/></Relationships>
</file>

<file path=ppt/slides/_rels/slide77.xml.rels><?xml version="1.0" encoding="UTF-8" standalone="yes"?>
<Relationships xmlns="http://schemas.openxmlformats.org/package/2006/relationships"><Relationship Id="rId3" Type="http://schemas.openxmlformats.org/officeDocument/2006/relationships/hyperlink" Target="http://www.ece.cmu.edu/~safari/tools.html" TargetMode="External"/><Relationship Id="rId2" Type="http://schemas.openxmlformats.org/officeDocument/2006/relationships/hyperlink" Target="https://github.com/CMU-SAFARI/" TargetMode="External"/><Relationship Id="rId1" Type="http://schemas.openxmlformats.org/officeDocument/2006/relationships/slideLayout" Target="../slideLayouts/slideLayout550.xml"/><Relationship Id="rId4" Type="http://schemas.openxmlformats.org/officeDocument/2006/relationships/image" Target="../media/image88.png"/></Relationships>
</file>

<file path=ppt/slides/_rels/slide78.xml.rels><?xml version="1.0" encoding="UTF-8" standalone="yes"?>
<Relationships xmlns="http://schemas.openxmlformats.org/package/2006/relationships"><Relationship Id="rId3" Type="http://schemas.openxmlformats.org/officeDocument/2006/relationships/hyperlink" Target="http://scholar.google.com/citations?user=7XyGUGkAAAAJ&amp;hl=en" TargetMode="External"/><Relationship Id="rId2" Type="http://schemas.openxmlformats.org/officeDocument/2006/relationships/hyperlink" Target="https://people.inf.ethz.ch/omutlu/projects.htm" TargetMode="External"/><Relationship Id="rId1" Type="http://schemas.openxmlformats.org/officeDocument/2006/relationships/slideLayout" Target="../slideLayouts/slideLayout525.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524.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21.jpeg"/></Relationships>
</file>

<file path=ppt/slides/_rels/slide8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15.jpeg"/><Relationship Id="rId1" Type="http://schemas.openxmlformats.org/officeDocument/2006/relationships/slideLayout" Target="../slideLayouts/slideLayout56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56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56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53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37.xml"/></Relationships>
</file>

<file path=ppt/slides/_rels/slide8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37.xml"/></Relationships>
</file>

<file path=ppt/slides/_rels/slide86.xml.rels><?xml version="1.0" encoding="UTF-8" standalone="yes"?>
<Relationships xmlns="http://schemas.openxmlformats.org/package/2006/relationships"><Relationship Id="rId3" Type="http://schemas.openxmlformats.org/officeDocument/2006/relationships/hyperlink" Target="http://isca09.cs.columbia.edu/" TargetMode="External"/><Relationship Id="rId2" Type="http://schemas.openxmlformats.org/officeDocument/2006/relationships/hyperlink" Target="http://users.ece.cmu.edu/~omutlu/pub/pcm_isca09.pdf" TargetMode="External"/><Relationship Id="rId1" Type="http://schemas.openxmlformats.org/officeDocument/2006/relationships/slideLayout" Target="../slideLayouts/slideLayout137.xml"/><Relationship Id="rId5" Type="http://schemas.openxmlformats.org/officeDocument/2006/relationships/image" Target="../media/image91.png"/><Relationship Id="rId4" Type="http://schemas.openxmlformats.org/officeDocument/2006/relationships/hyperlink" Target="http://users.ece.cmu.edu/~omutlu/pub/lee_isca09_talk.pdf" TargetMode="External"/></Relationships>
</file>

<file path=ppt/slides/_rels/slide87.xml.rels><?xml version="1.0" encoding="UTF-8" standalone="yes"?>
<Relationships xmlns="http://schemas.openxmlformats.org/package/2006/relationships"><Relationship Id="rId3" Type="http://schemas.openxmlformats.org/officeDocument/2006/relationships/hyperlink" Target="http://www.computer.org/micro/" TargetMode="External"/><Relationship Id="rId2" Type="http://schemas.openxmlformats.org/officeDocument/2006/relationships/hyperlink" Target="https://users.ece.cmu.edu/~omutlu/pub/pcm_ieee_micro10.pdf" TargetMode="External"/><Relationship Id="rId1" Type="http://schemas.openxmlformats.org/officeDocument/2006/relationships/slideLayout" Target="../slideLayouts/slideLayout137.xml"/><Relationship Id="rId4" Type="http://schemas.openxmlformats.org/officeDocument/2006/relationships/image" Target="../media/image92.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537.xml"/></Relationships>
</file>

<file path=ppt/slides/_rels/slide89.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57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53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53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53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53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537.xml"/></Relationships>
</file>

<file path=ppt/slides/_rels/slide95.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53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537.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85.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586.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58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a:solidFill>
                  <a:srgbClr val="0000FF"/>
                </a:solidFill>
              </a:rPr>
              <a:t>Prof. 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9-13 July 2018</a:t>
            </a:r>
          </a:p>
          <a:p>
            <a:r>
              <a:rPr lang="en-US" sz="2200" dirty="0"/>
              <a:t>HiPEAC ACACES Summer School 2018</a:t>
            </a:r>
          </a:p>
          <a:p>
            <a:endParaRPr lang="en-US" sz="2200" dirty="0"/>
          </a:p>
          <a:p>
            <a:pPr algn="l"/>
            <a:endParaRPr lang="en-US" sz="2200" dirty="0"/>
          </a:p>
        </p:txBody>
      </p:sp>
      <p:pic>
        <p:nvPicPr>
          <p:cNvPr id="7" name="Picture 6" descr="safari.png"/>
          <p:cNvPicPr>
            <a:picLocks noChangeAspect="1"/>
          </p:cNvPicPr>
          <p:nvPr/>
        </p:nvPicPr>
        <p:blipFill>
          <a:blip r:embed="rId5" cstate="print"/>
          <a:stretch>
            <a:fillRect/>
          </a:stretch>
        </p:blipFill>
        <p:spPr>
          <a:xfrm>
            <a:off x="179512" y="6453336"/>
            <a:ext cx="1080120" cy="312522"/>
          </a:xfrm>
          <a:prstGeom prst="rect">
            <a:avLst/>
          </a:prstGeom>
        </p:spPr>
      </p:pic>
      <p:pic>
        <p:nvPicPr>
          <p:cNvPr id="11" name="Picture 18" descr="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04" y="5229200"/>
            <a:ext cx="1387508" cy="1152128"/>
          </a:xfrm>
          <a:prstGeom prst="rect">
            <a:avLst/>
          </a:prstGeom>
          <a:noFill/>
          <a:extLst>
            <a:ext uri="{909E8E84-426E-40dd-AFC4-6F175D3DCCD1}">
              <a14:hiddenFill xmlns="" xmlns:a14="http://schemas.microsoft.com/office/drawing/2010/main">
                <a:solidFill>
                  <a:srgbClr val="FFFFFF"/>
                </a:solidFill>
              </a14:hiddenFill>
            </a:ext>
          </a:extLst>
        </p:spPr>
      </p:pic>
      <p:sp>
        <p:nvSpPr>
          <p:cNvPr id="13" name="Title 1"/>
          <p:cNvSpPr>
            <a:spLocks noGrp="1"/>
          </p:cNvSpPr>
          <p:nvPr>
            <p:ph type="ctrTitle"/>
          </p:nvPr>
        </p:nvSpPr>
        <p:spPr>
          <a:xfrm>
            <a:off x="216024" y="1299592"/>
            <a:ext cx="8820472" cy="2201416"/>
          </a:xfrm>
        </p:spPr>
        <p:txBody>
          <a:bodyPr>
            <a:normAutofit/>
          </a:bodyPr>
          <a:lstStyle/>
          <a:p>
            <a:pPr algn="ctr"/>
            <a:r>
              <a:rPr lang="en-US" sz="3600" dirty="0"/>
              <a:t>Memory Systems </a:t>
            </a:r>
            <a:br>
              <a:rPr lang="en-US" sz="3600" dirty="0"/>
            </a:br>
            <a:r>
              <a:rPr lang="en-US" sz="3600" dirty="0"/>
              <a:t>and Memory-Centric Computing Systems</a:t>
            </a:r>
            <a:br>
              <a:rPr lang="en-US" sz="3600" dirty="0"/>
            </a:br>
            <a:r>
              <a:rPr lang="en-US" sz="3600" dirty="0">
                <a:solidFill>
                  <a:srgbClr val="FF0000"/>
                </a:solidFill>
              </a:rPr>
              <a:t>Topic 1: Memory Trends and Basics</a:t>
            </a:r>
          </a:p>
        </p:txBody>
      </p:sp>
      <p:pic>
        <p:nvPicPr>
          <p:cNvPr id="10" name="Picture 2" descr="ETH Zurich short logo, black"/>
          <p:cNvPicPr>
            <a:picLocks noChangeAspect="1" noChangeArrowheads="1"/>
          </p:cNvPicPr>
          <p:nvPr/>
        </p:nvPicPr>
        <p:blipFill rotWithShape="1">
          <a:blip r:embed="rId7">
            <a:extLst>
              <a:ext uri="{28A0092B-C50C-407E-A947-70E740481C1C}">
                <a14:useLocalDpi xmlns:a14="http://schemas.microsoft.com/office/drawing/2010/main" val="0"/>
              </a:ext>
            </a:extLst>
          </a:blip>
          <a:srcRect l="6982" t="19970" r="7940" b="18111"/>
          <a:stretch/>
        </p:blipFill>
        <p:spPr bwMode="auto">
          <a:xfrm>
            <a:off x="3261625" y="5805264"/>
            <a:ext cx="2750535" cy="783754"/>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7" descr="Burgundy_CMU_JPG_Logo.jpg">
            <a:extLst>
              <a:ext uri="{FF2B5EF4-FFF2-40B4-BE49-F238E27FC236}">
                <a16:creationId xmlns:a16="http://schemas.microsoft.com/office/drawing/2014/main" id="{FDEF4BF8-4C42-2C48-ACA7-CAA3C1B63EDB}"/>
              </a:ext>
            </a:extLst>
          </p:cNvPr>
          <p:cNvPicPr>
            <a:picLocks noChangeAspect="1"/>
          </p:cNvPicPr>
          <p:nvPr/>
        </p:nvPicPr>
        <p:blipFill>
          <a:blip r:embed="rId8" cstate="print"/>
          <a:stretch>
            <a:fillRect/>
          </a:stretch>
        </p:blipFill>
        <p:spPr>
          <a:xfrm>
            <a:off x="6478027" y="5805264"/>
            <a:ext cx="2532185" cy="914400"/>
          </a:xfrm>
          <a:prstGeom prst="rect">
            <a:avLst/>
          </a:prstGeom>
        </p:spPr>
      </p:pic>
    </p:spTree>
    <p:extLst>
      <p:ext uri="{BB962C8B-B14F-4D97-AF65-F5344CB8AC3E}">
        <p14:creationId xmlns:p14="http://schemas.microsoft.com/office/powerpoint/2010/main" val="34143661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9023920" cy="1066800"/>
          </a:xfrm>
        </p:spPr>
        <p:txBody>
          <a:bodyPr/>
          <a:lstStyle/>
          <a:p>
            <a:r>
              <a:rPr lang="en-US" dirty="0"/>
              <a:t>Untangling Yarn Balls &amp; DNA Sequencing</a:t>
            </a:r>
          </a:p>
        </p:txBody>
      </p:sp>
      <p:sp>
        <p:nvSpPr>
          <p:cNvPr id="3" name="Slide Number Placeholder 2"/>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A7077-2B78-4FB5-8F56-24239751AEF0}" type="slidenum">
              <a:rPr kumimoji="0" lang="en-US" altLang="en-US" sz="16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altLang="en-US" sz="1600" b="0" i="0" u="none" strike="noStrike" kern="1200" cap="none" spc="0" normalizeH="0" baseline="0" noProof="0">
              <a:ln>
                <a:noFill/>
              </a:ln>
              <a:solidFill>
                <a:prstClr val="black"/>
              </a:solidFill>
              <a:effectLst/>
              <a:uLnTx/>
              <a:uFillTx/>
              <a:latin typeface="Garamond" pitchFamily="18" charset="0"/>
              <a:ea typeface="+mn-ea"/>
              <a:cs typeface="+mn-cs"/>
            </a:endParaRPr>
          </a:p>
        </p:txBody>
      </p:sp>
      <p:pic>
        <p:nvPicPr>
          <p:cNvPr id="37890" name="Picture 2" descr="Related image"/>
          <p:cNvPicPr>
            <a:picLocks noChangeAspect="1" noChangeArrowheads="1"/>
          </p:cNvPicPr>
          <p:nvPr/>
        </p:nvPicPr>
        <p:blipFill rotWithShape="1">
          <a:blip r:embed="rId3">
            <a:extLst>
              <a:ext uri="{28A0092B-C50C-407E-A947-70E740481C1C}">
                <a14:useLocalDpi xmlns:a14="http://schemas.microsoft.com/office/drawing/2010/main" val="0"/>
              </a:ext>
            </a:extLst>
          </a:blip>
          <a:srcRect t="1299" b="1299"/>
          <a:stretch/>
        </p:blipFill>
        <p:spPr bwMode="auto">
          <a:xfrm>
            <a:off x="880066" y="1005800"/>
            <a:ext cx="7251138" cy="5303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174960"/>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Title 1"/>
          <p:cNvSpPr>
            <a:spLocks noGrp="1"/>
          </p:cNvSpPr>
          <p:nvPr>
            <p:ph type="title"/>
          </p:nvPr>
        </p:nvSpPr>
        <p:spPr/>
        <p:txBody>
          <a:bodyPr/>
          <a:lstStyle/>
          <a:p>
            <a:r>
              <a:rPr lang="en-US">
                <a:latin typeface="Garamond" charset="0"/>
              </a:rPr>
              <a:t>The DRAM Bank Structure</a:t>
            </a:r>
          </a:p>
        </p:txBody>
      </p:sp>
      <p:sp>
        <p:nvSpPr>
          <p:cNvPr id="93186"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E4EAEFC-0506-634F-8FB5-A71500BD526F}"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100</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93187"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5800" y="990600"/>
            <a:ext cx="7772400" cy="5846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7364469"/>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le 1"/>
          <p:cNvSpPr>
            <a:spLocks noGrp="1"/>
          </p:cNvSpPr>
          <p:nvPr>
            <p:ph type="title"/>
          </p:nvPr>
        </p:nvSpPr>
        <p:spPr/>
        <p:txBody>
          <a:bodyPr/>
          <a:lstStyle/>
          <a:p>
            <a:r>
              <a:rPr lang="en-US">
                <a:latin typeface="Garamond" charset="0"/>
              </a:rPr>
              <a:t>DRAM Bank Operation</a:t>
            </a:r>
          </a:p>
        </p:txBody>
      </p:sp>
      <p:sp>
        <p:nvSpPr>
          <p:cNvPr id="95234" name="Content Placeholder 2"/>
          <p:cNvSpPr>
            <a:spLocks noGrp="1"/>
          </p:cNvSpPr>
          <p:nvPr>
            <p:ph idx="1"/>
          </p:nvPr>
        </p:nvSpPr>
        <p:spPr>
          <a:xfrm>
            <a:off x="228600" y="996950"/>
            <a:ext cx="8610600" cy="5194300"/>
          </a:xfrm>
        </p:spPr>
        <p:txBody>
          <a:bodyPr/>
          <a:lstStyle/>
          <a:p>
            <a:endParaRPr lang="en-US">
              <a:latin typeface="Tahoma" charset="0"/>
            </a:endParaRPr>
          </a:p>
        </p:txBody>
      </p:sp>
      <p:sp>
        <p:nvSpPr>
          <p:cNvPr id="95235"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F25EFCA-4315-3D4A-B90C-1B409A85256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101</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
        <p:nvSpPr>
          <p:cNvPr id="95236" name="Rectangle 4"/>
          <p:cNvSpPr>
            <a:spLocks noChangeArrowheads="1"/>
          </p:cNvSpPr>
          <p:nvPr/>
        </p:nvSpPr>
        <p:spPr bwMode="auto">
          <a:xfrm>
            <a:off x="3822700" y="1643063"/>
            <a:ext cx="1612900" cy="224631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95237" name="Line 5"/>
          <p:cNvSpPr>
            <a:spLocks noChangeShapeType="1"/>
          </p:cNvSpPr>
          <p:nvPr/>
        </p:nvSpPr>
        <p:spPr bwMode="auto">
          <a:xfrm>
            <a:off x="3822700" y="1931988"/>
            <a:ext cx="1612900" cy="0"/>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95238" name="Line 6"/>
          <p:cNvSpPr>
            <a:spLocks noChangeShapeType="1"/>
          </p:cNvSpPr>
          <p:nvPr/>
        </p:nvSpPr>
        <p:spPr bwMode="auto">
          <a:xfrm>
            <a:off x="3822700" y="2219325"/>
            <a:ext cx="1612900" cy="0"/>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95239" name="Line 7"/>
          <p:cNvSpPr>
            <a:spLocks noChangeShapeType="1"/>
          </p:cNvSpPr>
          <p:nvPr/>
        </p:nvSpPr>
        <p:spPr bwMode="auto">
          <a:xfrm>
            <a:off x="3822700" y="2508250"/>
            <a:ext cx="1612900" cy="0"/>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95240" name="Line 8"/>
          <p:cNvSpPr>
            <a:spLocks noChangeShapeType="1"/>
          </p:cNvSpPr>
          <p:nvPr/>
        </p:nvSpPr>
        <p:spPr bwMode="auto">
          <a:xfrm>
            <a:off x="3822700" y="2795588"/>
            <a:ext cx="1612900" cy="0"/>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95241" name="Line 9"/>
          <p:cNvSpPr>
            <a:spLocks noChangeShapeType="1"/>
          </p:cNvSpPr>
          <p:nvPr/>
        </p:nvSpPr>
        <p:spPr bwMode="auto">
          <a:xfrm>
            <a:off x="3822700" y="3082925"/>
            <a:ext cx="1612900" cy="0"/>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95242" name="Line 10"/>
          <p:cNvSpPr>
            <a:spLocks noChangeShapeType="1"/>
          </p:cNvSpPr>
          <p:nvPr/>
        </p:nvSpPr>
        <p:spPr bwMode="auto">
          <a:xfrm>
            <a:off x="3822700" y="3371850"/>
            <a:ext cx="1612900" cy="0"/>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2" name="Rectangle 12"/>
          <p:cNvSpPr>
            <a:spLocks noChangeArrowheads="1"/>
          </p:cNvSpPr>
          <p:nvPr/>
        </p:nvSpPr>
        <p:spPr bwMode="auto">
          <a:xfrm>
            <a:off x="3822700" y="4465638"/>
            <a:ext cx="1612900" cy="288925"/>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3" name="Line 13"/>
          <p:cNvSpPr>
            <a:spLocks noChangeShapeType="1"/>
          </p:cNvSpPr>
          <p:nvPr/>
        </p:nvSpPr>
        <p:spPr bwMode="auto">
          <a:xfrm>
            <a:off x="4629150" y="3889375"/>
            <a:ext cx="0" cy="576263"/>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4" name="Text Box 14"/>
          <p:cNvSpPr txBox="1">
            <a:spLocks noChangeArrowheads="1"/>
          </p:cNvSpPr>
          <p:nvPr/>
        </p:nvSpPr>
        <p:spPr bwMode="auto">
          <a:xfrm>
            <a:off x="5389563" y="4408488"/>
            <a:ext cx="13144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CC0000"/>
                </a:solidFill>
                <a:effectLst/>
                <a:uLnTx/>
                <a:uFillTx/>
                <a:latin typeface="Arial" charset="0"/>
                <a:ea typeface="ＭＳ Ｐゴシック" charset="0"/>
                <a:cs typeface="Arial" charset="0"/>
              </a:rPr>
              <a:t>Row Buffer</a:t>
            </a:r>
          </a:p>
        </p:txBody>
      </p:sp>
      <p:sp>
        <p:nvSpPr>
          <p:cNvPr id="15" name="Text Box 15"/>
          <p:cNvSpPr txBox="1">
            <a:spLocks noChangeArrowheads="1"/>
          </p:cNvSpPr>
          <p:nvPr/>
        </p:nvSpPr>
        <p:spPr bwMode="auto">
          <a:xfrm>
            <a:off x="136525" y="1244600"/>
            <a:ext cx="21717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3399"/>
                </a:solidFill>
                <a:effectLst/>
                <a:uLnTx/>
                <a:uFillTx/>
                <a:latin typeface="Arial" charset="0"/>
                <a:ea typeface="ＭＳ Ｐゴシック" charset="0"/>
                <a:cs typeface="Arial" charset="0"/>
              </a:rPr>
              <a:t>(Row 0, Column 0)</a:t>
            </a:r>
          </a:p>
        </p:txBody>
      </p:sp>
      <p:sp>
        <p:nvSpPr>
          <p:cNvPr id="16" name="Rectangle 16"/>
          <p:cNvSpPr>
            <a:spLocks noChangeArrowheads="1"/>
          </p:cNvSpPr>
          <p:nvPr/>
        </p:nvSpPr>
        <p:spPr bwMode="auto">
          <a:xfrm>
            <a:off x="2900363" y="1643063"/>
            <a:ext cx="461962" cy="224631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7" name="Text Box 17"/>
          <p:cNvSpPr txBox="1">
            <a:spLocks noChangeArrowheads="1"/>
          </p:cNvSpPr>
          <p:nvPr/>
        </p:nvSpPr>
        <p:spPr bwMode="auto">
          <a:xfrm rot="-5400000">
            <a:off x="2356644" y="2596357"/>
            <a:ext cx="15303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rPr>
              <a:t>Row decoder</a:t>
            </a:r>
          </a:p>
        </p:txBody>
      </p:sp>
      <p:sp>
        <p:nvSpPr>
          <p:cNvPr id="18" name="Text Box 19"/>
          <p:cNvSpPr txBox="1">
            <a:spLocks noChangeArrowheads="1"/>
          </p:cNvSpPr>
          <p:nvPr/>
        </p:nvSpPr>
        <p:spPr bwMode="auto">
          <a:xfrm>
            <a:off x="3889375" y="5056188"/>
            <a:ext cx="147955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rPr>
              <a:t>Column mux</a:t>
            </a:r>
          </a:p>
        </p:txBody>
      </p:sp>
      <p:sp>
        <p:nvSpPr>
          <p:cNvPr id="95250" name="Line 20"/>
          <p:cNvSpPr>
            <a:spLocks noChangeShapeType="1"/>
          </p:cNvSpPr>
          <p:nvPr/>
        </p:nvSpPr>
        <p:spPr bwMode="auto">
          <a:xfrm>
            <a:off x="4052888" y="1643063"/>
            <a:ext cx="0" cy="2246312"/>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95251" name="Line 21"/>
          <p:cNvSpPr>
            <a:spLocks noChangeShapeType="1"/>
          </p:cNvSpPr>
          <p:nvPr/>
        </p:nvSpPr>
        <p:spPr bwMode="auto">
          <a:xfrm>
            <a:off x="4283075" y="1643063"/>
            <a:ext cx="0" cy="2246312"/>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95252" name="Line 22"/>
          <p:cNvSpPr>
            <a:spLocks noChangeShapeType="1"/>
          </p:cNvSpPr>
          <p:nvPr/>
        </p:nvSpPr>
        <p:spPr bwMode="auto">
          <a:xfrm>
            <a:off x="4514850" y="1643063"/>
            <a:ext cx="0" cy="2246312"/>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95253" name="Line 23"/>
          <p:cNvSpPr>
            <a:spLocks noChangeShapeType="1"/>
          </p:cNvSpPr>
          <p:nvPr/>
        </p:nvSpPr>
        <p:spPr bwMode="auto">
          <a:xfrm>
            <a:off x="4745038" y="1643063"/>
            <a:ext cx="0" cy="2246312"/>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95254" name="Line 24"/>
          <p:cNvSpPr>
            <a:spLocks noChangeShapeType="1"/>
          </p:cNvSpPr>
          <p:nvPr/>
        </p:nvSpPr>
        <p:spPr bwMode="auto">
          <a:xfrm>
            <a:off x="4975225" y="1643063"/>
            <a:ext cx="0" cy="2246312"/>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95255" name="Line 25"/>
          <p:cNvSpPr>
            <a:spLocks noChangeShapeType="1"/>
          </p:cNvSpPr>
          <p:nvPr/>
        </p:nvSpPr>
        <p:spPr bwMode="auto">
          <a:xfrm>
            <a:off x="5205413" y="1643063"/>
            <a:ext cx="0" cy="2246312"/>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95256" name="Line 26"/>
          <p:cNvSpPr>
            <a:spLocks noChangeShapeType="1"/>
          </p:cNvSpPr>
          <p:nvPr/>
        </p:nvSpPr>
        <p:spPr bwMode="auto">
          <a:xfrm>
            <a:off x="3822700" y="3636963"/>
            <a:ext cx="1612900" cy="0"/>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 name="Line 27"/>
          <p:cNvSpPr>
            <a:spLocks noChangeShapeType="1"/>
          </p:cNvSpPr>
          <p:nvPr/>
        </p:nvSpPr>
        <p:spPr bwMode="auto">
          <a:xfrm>
            <a:off x="3362325" y="2795588"/>
            <a:ext cx="460375"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7" name="Line 28"/>
          <p:cNvSpPr>
            <a:spLocks noChangeShapeType="1"/>
          </p:cNvSpPr>
          <p:nvPr/>
        </p:nvSpPr>
        <p:spPr bwMode="auto">
          <a:xfrm>
            <a:off x="4637088" y="4754563"/>
            <a:ext cx="0" cy="287337"/>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8" name="Line 39"/>
          <p:cNvSpPr>
            <a:spLocks noChangeShapeType="1"/>
          </p:cNvSpPr>
          <p:nvPr/>
        </p:nvSpPr>
        <p:spPr bwMode="auto">
          <a:xfrm>
            <a:off x="2266950" y="2795588"/>
            <a:ext cx="633413"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9" name="Text Box 40"/>
          <p:cNvSpPr txBox="1">
            <a:spLocks noChangeArrowheads="1"/>
          </p:cNvSpPr>
          <p:nvPr/>
        </p:nvSpPr>
        <p:spPr bwMode="auto">
          <a:xfrm>
            <a:off x="558800" y="2565400"/>
            <a:ext cx="1708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rPr>
              <a:t>Row address 0</a:t>
            </a:r>
          </a:p>
        </p:txBody>
      </p:sp>
      <p:sp>
        <p:nvSpPr>
          <p:cNvPr id="30" name="Text Box 41"/>
          <p:cNvSpPr txBox="1">
            <a:spLocks noChangeArrowheads="1"/>
          </p:cNvSpPr>
          <p:nvPr/>
        </p:nvSpPr>
        <p:spPr bwMode="auto">
          <a:xfrm>
            <a:off x="1301750" y="5078413"/>
            <a:ext cx="20383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rPr>
              <a:t>Column address 0</a:t>
            </a:r>
          </a:p>
        </p:txBody>
      </p:sp>
      <p:sp>
        <p:nvSpPr>
          <p:cNvPr id="31" name="Line 42"/>
          <p:cNvSpPr>
            <a:spLocks noChangeShapeType="1"/>
          </p:cNvSpPr>
          <p:nvPr/>
        </p:nvSpPr>
        <p:spPr bwMode="auto">
          <a:xfrm>
            <a:off x="3414713" y="5272088"/>
            <a:ext cx="460375"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32" name="Line 43"/>
          <p:cNvSpPr>
            <a:spLocks noChangeShapeType="1"/>
          </p:cNvSpPr>
          <p:nvPr/>
        </p:nvSpPr>
        <p:spPr bwMode="auto">
          <a:xfrm>
            <a:off x="4629150" y="5445125"/>
            <a:ext cx="0" cy="346075"/>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33" name="Text Box 44"/>
          <p:cNvSpPr txBox="1">
            <a:spLocks noChangeArrowheads="1"/>
          </p:cNvSpPr>
          <p:nvPr/>
        </p:nvSpPr>
        <p:spPr bwMode="auto">
          <a:xfrm>
            <a:off x="4283075" y="5734050"/>
            <a:ext cx="6667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rPr>
              <a:t>Data</a:t>
            </a:r>
          </a:p>
        </p:txBody>
      </p:sp>
      <p:sp>
        <p:nvSpPr>
          <p:cNvPr id="34" name="Rectangle 45"/>
          <p:cNvSpPr>
            <a:spLocks noChangeArrowheads="1"/>
          </p:cNvSpPr>
          <p:nvPr/>
        </p:nvSpPr>
        <p:spPr bwMode="auto">
          <a:xfrm>
            <a:off x="3822700" y="1643063"/>
            <a:ext cx="1612900" cy="288925"/>
          </a:xfrm>
          <a:prstGeom prst="rect">
            <a:avLst/>
          </a:prstGeom>
          <a:solidFill>
            <a:srgbClr val="0000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35" name="Rectangle 47"/>
          <p:cNvSpPr>
            <a:spLocks noChangeArrowheads="1"/>
          </p:cNvSpPr>
          <p:nvPr/>
        </p:nvSpPr>
        <p:spPr bwMode="auto">
          <a:xfrm>
            <a:off x="3822700" y="4465638"/>
            <a:ext cx="1612900" cy="288925"/>
          </a:xfrm>
          <a:prstGeom prst="rect">
            <a:avLst/>
          </a:prstGeom>
          <a:solidFill>
            <a:srgbClr val="0000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36" name="Rectangle 48"/>
          <p:cNvSpPr>
            <a:spLocks noChangeArrowheads="1"/>
          </p:cNvSpPr>
          <p:nvPr/>
        </p:nvSpPr>
        <p:spPr bwMode="auto">
          <a:xfrm>
            <a:off x="3822700" y="4465638"/>
            <a:ext cx="230188" cy="288925"/>
          </a:xfrm>
          <a:prstGeom prst="rect">
            <a:avLst/>
          </a:prstGeom>
          <a:solidFill>
            <a:srgbClr val="FF66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37" name="Text Box 49"/>
          <p:cNvSpPr txBox="1">
            <a:spLocks noChangeArrowheads="1"/>
          </p:cNvSpPr>
          <p:nvPr/>
        </p:nvSpPr>
        <p:spPr bwMode="auto">
          <a:xfrm>
            <a:off x="4225925" y="4421188"/>
            <a:ext cx="8318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rPr>
              <a:t>Row 0</a:t>
            </a:r>
          </a:p>
        </p:txBody>
      </p:sp>
      <p:sp>
        <p:nvSpPr>
          <p:cNvPr id="38" name="Text Box 50"/>
          <p:cNvSpPr txBox="1">
            <a:spLocks noChangeArrowheads="1"/>
          </p:cNvSpPr>
          <p:nvPr/>
        </p:nvSpPr>
        <p:spPr bwMode="auto">
          <a:xfrm>
            <a:off x="4237038" y="4421188"/>
            <a:ext cx="8318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rPr>
              <a:t>Empty</a:t>
            </a:r>
          </a:p>
        </p:txBody>
      </p:sp>
      <p:sp>
        <p:nvSpPr>
          <p:cNvPr id="39" name="Text Box 51"/>
          <p:cNvSpPr txBox="1">
            <a:spLocks noChangeArrowheads="1"/>
          </p:cNvSpPr>
          <p:nvPr/>
        </p:nvSpPr>
        <p:spPr bwMode="auto">
          <a:xfrm>
            <a:off x="7938" y="1530350"/>
            <a:ext cx="2301875"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3399"/>
                </a:solidFill>
                <a:effectLst/>
                <a:uLnTx/>
                <a:uFillTx/>
                <a:latin typeface="Arial" charset="0"/>
                <a:ea typeface="ＭＳ Ｐゴシック" charset="0"/>
                <a:cs typeface="Arial" charset="0"/>
              </a:rPr>
              <a:t>  (Row 0, Column 1)</a:t>
            </a:r>
          </a:p>
        </p:txBody>
      </p:sp>
      <p:sp>
        <p:nvSpPr>
          <p:cNvPr id="40" name="Text Box 52"/>
          <p:cNvSpPr txBox="1">
            <a:spLocks noChangeArrowheads="1"/>
          </p:cNvSpPr>
          <p:nvPr/>
        </p:nvSpPr>
        <p:spPr bwMode="auto">
          <a:xfrm>
            <a:off x="1301750" y="5078413"/>
            <a:ext cx="20383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rPr>
              <a:t>Column address 1</a:t>
            </a:r>
          </a:p>
        </p:txBody>
      </p:sp>
      <p:sp>
        <p:nvSpPr>
          <p:cNvPr id="41" name="Rectangle 53"/>
          <p:cNvSpPr>
            <a:spLocks noChangeArrowheads="1"/>
          </p:cNvSpPr>
          <p:nvPr/>
        </p:nvSpPr>
        <p:spPr bwMode="auto">
          <a:xfrm>
            <a:off x="4054475" y="4465638"/>
            <a:ext cx="230188" cy="288925"/>
          </a:xfrm>
          <a:prstGeom prst="rect">
            <a:avLst/>
          </a:prstGeom>
          <a:solidFill>
            <a:srgbClr val="FF66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42" name="Text Box 54"/>
          <p:cNvSpPr txBox="1">
            <a:spLocks noChangeArrowheads="1"/>
          </p:cNvSpPr>
          <p:nvPr/>
        </p:nvSpPr>
        <p:spPr bwMode="auto">
          <a:xfrm>
            <a:off x="136525" y="1797050"/>
            <a:ext cx="2236788"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3399"/>
                </a:solidFill>
                <a:effectLst/>
                <a:uLnTx/>
                <a:uFillTx/>
                <a:latin typeface="Arial" charset="0"/>
                <a:ea typeface="ＭＳ Ｐゴシック" charset="0"/>
                <a:cs typeface="Arial" charset="0"/>
              </a:rPr>
              <a:t>(Row 0, Column 85)</a:t>
            </a:r>
          </a:p>
        </p:txBody>
      </p:sp>
      <p:sp>
        <p:nvSpPr>
          <p:cNvPr id="43" name="Rectangle 55"/>
          <p:cNvSpPr>
            <a:spLocks noChangeArrowheads="1"/>
          </p:cNvSpPr>
          <p:nvPr/>
        </p:nvSpPr>
        <p:spPr bwMode="auto">
          <a:xfrm>
            <a:off x="5032375" y="4465638"/>
            <a:ext cx="230188" cy="288925"/>
          </a:xfrm>
          <a:prstGeom prst="rect">
            <a:avLst/>
          </a:prstGeom>
          <a:solidFill>
            <a:srgbClr val="FF66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44" name="Text Box 56"/>
          <p:cNvSpPr txBox="1">
            <a:spLocks noChangeArrowheads="1"/>
          </p:cNvSpPr>
          <p:nvPr/>
        </p:nvSpPr>
        <p:spPr bwMode="auto">
          <a:xfrm>
            <a:off x="1301750" y="5078413"/>
            <a:ext cx="218440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rPr>
              <a:t>Column address 85</a:t>
            </a:r>
          </a:p>
        </p:txBody>
      </p:sp>
      <p:sp>
        <p:nvSpPr>
          <p:cNvPr id="45" name="Text Box 58"/>
          <p:cNvSpPr txBox="1">
            <a:spLocks noChangeArrowheads="1"/>
          </p:cNvSpPr>
          <p:nvPr/>
        </p:nvSpPr>
        <p:spPr bwMode="auto">
          <a:xfrm>
            <a:off x="144463" y="2070100"/>
            <a:ext cx="2173287"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3399"/>
                </a:solidFill>
                <a:effectLst/>
                <a:uLnTx/>
                <a:uFillTx/>
                <a:latin typeface="Arial" charset="0"/>
                <a:ea typeface="ＭＳ Ｐゴシック" charset="0"/>
                <a:cs typeface="Arial" charset="0"/>
              </a:rPr>
              <a:t>(Row 1, Column 0)</a:t>
            </a:r>
          </a:p>
        </p:txBody>
      </p:sp>
      <p:sp>
        <p:nvSpPr>
          <p:cNvPr id="46" name="Text Box 59"/>
          <p:cNvSpPr txBox="1">
            <a:spLocks noChangeArrowheads="1"/>
          </p:cNvSpPr>
          <p:nvPr/>
        </p:nvSpPr>
        <p:spPr bwMode="auto">
          <a:xfrm>
            <a:off x="6669088" y="4408488"/>
            <a:ext cx="5524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3B812F"/>
                </a:solidFill>
                <a:effectLst/>
                <a:uLnTx/>
                <a:uFillTx/>
                <a:latin typeface="Arial" charset="0"/>
                <a:ea typeface="ＭＳ Ｐゴシック" charset="0"/>
                <a:cs typeface="Arial" charset="0"/>
              </a:rPr>
              <a:t>HIT</a:t>
            </a:r>
          </a:p>
        </p:txBody>
      </p:sp>
      <p:sp>
        <p:nvSpPr>
          <p:cNvPr id="47" name="Text Box 60"/>
          <p:cNvSpPr txBox="1">
            <a:spLocks noChangeArrowheads="1"/>
          </p:cNvSpPr>
          <p:nvPr/>
        </p:nvSpPr>
        <p:spPr bwMode="auto">
          <a:xfrm>
            <a:off x="6667500" y="4408488"/>
            <a:ext cx="5524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3B812F"/>
                </a:solidFill>
                <a:effectLst/>
                <a:uLnTx/>
                <a:uFillTx/>
                <a:latin typeface="Arial" charset="0"/>
                <a:ea typeface="ＭＳ Ｐゴシック" charset="0"/>
                <a:cs typeface="Arial" charset="0"/>
              </a:rPr>
              <a:t>HIT</a:t>
            </a:r>
          </a:p>
        </p:txBody>
      </p:sp>
      <p:sp>
        <p:nvSpPr>
          <p:cNvPr id="48" name="Text Box 61"/>
          <p:cNvSpPr txBox="1">
            <a:spLocks noChangeArrowheads="1"/>
          </p:cNvSpPr>
          <p:nvPr/>
        </p:nvSpPr>
        <p:spPr bwMode="auto">
          <a:xfrm>
            <a:off x="561975" y="2565400"/>
            <a:ext cx="1708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rPr>
              <a:t>Row address 1</a:t>
            </a:r>
          </a:p>
        </p:txBody>
      </p:sp>
      <p:sp>
        <p:nvSpPr>
          <p:cNvPr id="49" name="Rectangle 62"/>
          <p:cNvSpPr>
            <a:spLocks noChangeArrowheads="1"/>
          </p:cNvSpPr>
          <p:nvPr/>
        </p:nvSpPr>
        <p:spPr bwMode="auto">
          <a:xfrm>
            <a:off x="3822700" y="1931988"/>
            <a:ext cx="1612900" cy="288925"/>
          </a:xfrm>
          <a:prstGeom prst="rect">
            <a:avLst/>
          </a:prstGeom>
          <a:solidFill>
            <a:srgbClr val="0000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50" name="Rectangle 63"/>
          <p:cNvSpPr>
            <a:spLocks noChangeArrowheads="1"/>
          </p:cNvSpPr>
          <p:nvPr/>
        </p:nvSpPr>
        <p:spPr bwMode="auto">
          <a:xfrm>
            <a:off x="3822700" y="4465638"/>
            <a:ext cx="1612900" cy="288925"/>
          </a:xfrm>
          <a:prstGeom prst="rect">
            <a:avLst/>
          </a:prstGeom>
          <a:solidFill>
            <a:srgbClr val="0000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51" name="Rectangle 64"/>
          <p:cNvSpPr>
            <a:spLocks noChangeArrowheads="1"/>
          </p:cNvSpPr>
          <p:nvPr/>
        </p:nvSpPr>
        <p:spPr bwMode="auto">
          <a:xfrm>
            <a:off x="3822700" y="4465638"/>
            <a:ext cx="230188" cy="288925"/>
          </a:xfrm>
          <a:prstGeom prst="rect">
            <a:avLst/>
          </a:prstGeom>
          <a:solidFill>
            <a:srgbClr val="FF66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52" name="Text Box 65"/>
          <p:cNvSpPr txBox="1">
            <a:spLocks noChangeArrowheads="1"/>
          </p:cNvSpPr>
          <p:nvPr/>
        </p:nvSpPr>
        <p:spPr bwMode="auto">
          <a:xfrm>
            <a:off x="4273550" y="4419600"/>
            <a:ext cx="8318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rPr>
              <a:t>Row 1</a:t>
            </a:r>
          </a:p>
        </p:txBody>
      </p:sp>
      <p:sp>
        <p:nvSpPr>
          <p:cNvPr id="53" name="Text Box 66"/>
          <p:cNvSpPr txBox="1">
            <a:spLocks noChangeArrowheads="1"/>
          </p:cNvSpPr>
          <p:nvPr/>
        </p:nvSpPr>
        <p:spPr bwMode="auto">
          <a:xfrm>
            <a:off x="1301750" y="5076825"/>
            <a:ext cx="20383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rPr>
              <a:t>Column address 0</a:t>
            </a:r>
          </a:p>
        </p:txBody>
      </p:sp>
      <p:sp>
        <p:nvSpPr>
          <p:cNvPr id="54" name="Text Box 67"/>
          <p:cNvSpPr txBox="1">
            <a:spLocks noChangeArrowheads="1"/>
          </p:cNvSpPr>
          <p:nvPr/>
        </p:nvSpPr>
        <p:spPr bwMode="auto">
          <a:xfrm>
            <a:off x="6645275" y="4408488"/>
            <a:ext cx="14541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Arial" charset="0"/>
              </a:rPr>
              <a:t>CONFLICT !</a:t>
            </a:r>
          </a:p>
        </p:txBody>
      </p:sp>
      <p:sp>
        <p:nvSpPr>
          <p:cNvPr id="95286" name="Text Box 69"/>
          <p:cNvSpPr txBox="1">
            <a:spLocks noChangeArrowheads="1"/>
          </p:cNvSpPr>
          <p:nvPr/>
        </p:nvSpPr>
        <p:spPr bwMode="auto">
          <a:xfrm>
            <a:off x="4052888" y="1296988"/>
            <a:ext cx="10858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Arial" charset="0"/>
              </a:rPr>
              <a:t>Columns</a:t>
            </a:r>
          </a:p>
        </p:txBody>
      </p:sp>
      <p:sp>
        <p:nvSpPr>
          <p:cNvPr id="95287" name="Text Box 70"/>
          <p:cNvSpPr txBox="1">
            <a:spLocks noChangeArrowheads="1"/>
          </p:cNvSpPr>
          <p:nvPr/>
        </p:nvSpPr>
        <p:spPr bwMode="auto">
          <a:xfrm rot="5400000">
            <a:off x="5220494" y="2637632"/>
            <a:ext cx="7556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Arial" charset="0"/>
              </a:rPr>
              <a:t>Rows</a:t>
            </a:r>
          </a:p>
        </p:txBody>
      </p:sp>
      <p:sp>
        <p:nvSpPr>
          <p:cNvPr id="57" name="Text Box 15"/>
          <p:cNvSpPr txBox="1">
            <a:spLocks noChangeArrowheads="1"/>
          </p:cNvSpPr>
          <p:nvPr/>
        </p:nvSpPr>
        <p:spPr bwMode="auto">
          <a:xfrm>
            <a:off x="153988" y="979488"/>
            <a:ext cx="207010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3399"/>
                </a:solidFill>
                <a:effectLst/>
                <a:uLnTx/>
                <a:uFillTx/>
                <a:latin typeface="Arial" charset="0"/>
                <a:ea typeface="ＭＳ Ｐゴシック" charset="0"/>
                <a:cs typeface="Arial" charset="0"/>
              </a:rPr>
              <a:t>  Access Address: </a:t>
            </a:r>
          </a:p>
        </p:txBody>
      </p:sp>
      <p:sp>
        <p:nvSpPr>
          <p:cNvPr id="58" name="Trapezoid 57"/>
          <p:cNvSpPr/>
          <p:nvPr/>
        </p:nvSpPr>
        <p:spPr bwMode="auto">
          <a:xfrm rot="10800000">
            <a:off x="3814763" y="5026025"/>
            <a:ext cx="1617662" cy="422275"/>
          </a:xfrm>
          <a:prstGeom prst="trapezoid">
            <a:avLst/>
          </a:prstGeom>
          <a:noFill/>
          <a:ln w="9525" cap="flat" cmpd="sng" algn="ctr">
            <a:solidFill>
              <a:schemeClr val="tx1"/>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ＭＳ Ｐゴシック" charset="0"/>
              <a:cs typeface="ＭＳ Ｐゴシック" charset="0"/>
            </a:endParaRPr>
          </a:p>
        </p:txBody>
      </p:sp>
    </p:spTree>
    <p:extLst>
      <p:ext uri="{BB962C8B-B14F-4D97-AF65-F5344CB8AC3E}">
        <p14:creationId xmlns:p14="http://schemas.microsoft.com/office/powerpoint/2010/main" val="373178524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7"/>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4"/>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par>
                                <p:cTn id="41" presetID="1" presetClass="exit" presetSubtype="0" fill="hold" grpId="1" nodeType="withEffect">
                                  <p:stCondLst>
                                    <p:cond delay="0"/>
                                  </p:stCondLst>
                                  <p:childTnLst>
                                    <p:set>
                                      <p:cBhvr>
                                        <p:cTn id="42" dur="1" fill="hold">
                                          <p:stCondLst>
                                            <p:cond delay="0"/>
                                          </p:stCondLst>
                                        </p:cTn>
                                        <p:tgtEl>
                                          <p:spTgt spid="34"/>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38"/>
                                        </p:tgtEl>
                                        <p:attrNameLst>
                                          <p:attrName>style.visibility</p:attrName>
                                        </p:attrNameLst>
                                      </p:cBhvr>
                                      <p:to>
                                        <p:strVal val="hidden"/>
                                      </p:to>
                                    </p:set>
                                  </p:childTnLst>
                                </p:cTn>
                              </p:par>
                              <p:par>
                                <p:cTn id="45" presetID="1" presetClass="entr" presetSubtype="0" fill="hold" grpId="0" nodeType="withEffect">
                                  <p:stCondLst>
                                    <p:cond delay="0"/>
                                  </p:stCondLst>
                                  <p:childTnLst>
                                    <p:set>
                                      <p:cBhvr>
                                        <p:cTn id="46" dur="1" fill="hold">
                                          <p:stCondLst>
                                            <p:cond delay="0"/>
                                          </p:stCondLst>
                                        </p:cTn>
                                        <p:tgtEl>
                                          <p:spTgt spid="37"/>
                                        </p:tgtEl>
                                        <p:attrNameLst>
                                          <p:attrName>style.visibility</p:attrName>
                                        </p:attrNameLst>
                                      </p:cBhvr>
                                      <p:to>
                                        <p:strVal val="visible"/>
                                      </p:to>
                                    </p:set>
                                  </p:childTnLst>
                                </p:cTn>
                              </p:par>
                              <p:par>
                                <p:cTn id="47" presetID="1" presetClass="exit" presetSubtype="0" fill="hold" grpId="1" nodeType="withEffect">
                                  <p:stCondLst>
                                    <p:cond delay="0"/>
                                  </p:stCondLst>
                                  <p:childTnLst>
                                    <p:set>
                                      <p:cBhvr>
                                        <p:cTn id="48" dur="1" fill="hold">
                                          <p:stCondLst>
                                            <p:cond delay="0"/>
                                          </p:stCondLst>
                                        </p:cTn>
                                        <p:tgtEl>
                                          <p:spTgt spid="29"/>
                                        </p:tgtEl>
                                        <p:attrNameLst>
                                          <p:attrName>style.visibility</p:attrName>
                                        </p:attrNameLst>
                                      </p:cBhvr>
                                      <p:to>
                                        <p:strVal val="hidden"/>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58"/>
                                        </p:tgtEl>
                                        <p:attrNameLst>
                                          <p:attrName>style.visibility</p:attrName>
                                        </p:attrNameLst>
                                      </p:cBhvr>
                                      <p:to>
                                        <p:strVal val="visible"/>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6"/>
                                        </p:tgtEl>
                                        <p:attrNameLst>
                                          <p:attrName>style.visibility</p:attrName>
                                        </p:attrNameLst>
                                      </p:cBhvr>
                                      <p:to>
                                        <p:strVal val="visible"/>
                                      </p:to>
                                    </p:set>
                                  </p:childTnLst>
                                </p:cTn>
                              </p:par>
                            </p:childTnLst>
                          </p:cTn>
                        </p:par>
                      </p:childTnLst>
                    </p:cTn>
                  </p:par>
                  <p:par>
                    <p:cTn id="65" fill="hold" nodeType="clickPar">
                      <p:stCondLst>
                        <p:cond delay="indefinite"/>
                      </p:stCondLst>
                      <p:childTnLst>
                        <p:par>
                          <p:cTn id="66" fill="hold" nodeType="withGroup">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2"/>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3"/>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0" presetClass="path" presetSubtype="0" accel="50000" decel="50000" fill="hold" grpId="1" nodeType="clickEffect">
                                  <p:stCondLst>
                                    <p:cond delay="0"/>
                                  </p:stCondLst>
                                  <p:childTnLst>
                                    <p:animMotion origin="layout" path="M 0.01354 0.00232 L 0.07899 0.0007 L 0.07413 0.22616 " pathEditMode="relative" ptsTypes="AAA">
                                      <p:cBhvr>
                                        <p:cTn id="74" dur="1000" fill="hold"/>
                                        <p:tgtEl>
                                          <p:spTgt spid="36"/>
                                        </p:tgtEl>
                                        <p:attrNameLst>
                                          <p:attrName>ppt_x</p:attrName>
                                          <p:attrName>ppt_y</p:attrName>
                                        </p:attrNameLst>
                                      </p:cBhvr>
                                    </p:animMotion>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xit" presetSubtype="0" fill="hold" grpId="2" nodeType="clickEffect">
                                  <p:stCondLst>
                                    <p:cond delay="0"/>
                                  </p:stCondLst>
                                  <p:childTnLst>
                                    <p:set>
                                      <p:cBhvr>
                                        <p:cTn id="78" dur="1" fill="hold">
                                          <p:stCondLst>
                                            <p:cond delay="0"/>
                                          </p:stCondLst>
                                        </p:cTn>
                                        <p:tgtEl>
                                          <p:spTgt spid="36"/>
                                        </p:tgtEl>
                                        <p:attrNameLst>
                                          <p:attrName>style.visibility</p:attrName>
                                        </p:attrNameLst>
                                      </p:cBhvr>
                                      <p:to>
                                        <p:strVal val="hidden"/>
                                      </p:to>
                                    </p:set>
                                  </p:childTnLst>
                                </p:cTn>
                              </p:par>
                              <p:par>
                                <p:cTn id="79" presetID="1" presetClass="exit" presetSubtype="0" fill="hold" grpId="1" nodeType="withEffect">
                                  <p:stCondLst>
                                    <p:cond delay="0"/>
                                  </p:stCondLst>
                                  <p:childTnLst>
                                    <p:set>
                                      <p:cBhvr>
                                        <p:cTn id="80" dur="1" fill="hold">
                                          <p:stCondLst>
                                            <p:cond delay="0"/>
                                          </p:stCondLst>
                                        </p:cTn>
                                        <p:tgtEl>
                                          <p:spTgt spid="30"/>
                                        </p:tgtEl>
                                        <p:attrNameLst>
                                          <p:attrName>style.visibility</p:attrName>
                                        </p:attrNameLst>
                                      </p:cBhvr>
                                      <p:to>
                                        <p:strVal val="hidden"/>
                                      </p:to>
                                    </p:set>
                                  </p:childTnLst>
                                </p:cTn>
                              </p:par>
                              <p:par>
                                <p:cTn id="81" presetID="3" presetClass="emph" presetSubtype="2" fill="hold" grpId="1" nodeType="withEffect">
                                  <p:stCondLst>
                                    <p:cond delay="0"/>
                                  </p:stCondLst>
                                  <p:childTnLst>
                                    <p:animClr clrSpc="rgb" dir="cw">
                                      <p:cBhvr override="childStyle">
                                        <p:cTn id="82" dur="500" fill="hold"/>
                                        <p:tgtEl>
                                          <p:spTgt spid="15"/>
                                        </p:tgtEl>
                                        <p:attrNameLst>
                                          <p:attrName>style.color</p:attrName>
                                        </p:attrNameLst>
                                      </p:cBhvr>
                                      <p:to>
                                        <a:srgbClr val="C0C0C0"/>
                                      </p:to>
                                    </p:animClr>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9"/>
                                        </p:tgtEl>
                                        <p:attrNameLst>
                                          <p:attrName>style.visibility</p:attrName>
                                        </p:attrNameLst>
                                      </p:cBhvr>
                                      <p:to>
                                        <p:strVal val="visible"/>
                                      </p:to>
                                    </p:set>
                                  </p:childTnLst>
                                </p:cTn>
                              </p:par>
                            </p:childTnLst>
                          </p:cTn>
                        </p:par>
                      </p:childTnLst>
                    </p:cTn>
                  </p:par>
                  <p:par>
                    <p:cTn id="87" fill="hold" nodeType="clickPar">
                      <p:stCondLst>
                        <p:cond delay="indefinite"/>
                      </p:stCondLst>
                      <p:childTnLst>
                        <p:par>
                          <p:cTn id="88" fill="hold" nodeType="withGroup">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46"/>
                                        </p:tgtEl>
                                        <p:attrNameLst>
                                          <p:attrName>style.visibility</p:attrName>
                                        </p:attrNameLst>
                                      </p:cBhvr>
                                      <p:to>
                                        <p:strVal val="visible"/>
                                      </p:to>
                                    </p:set>
                                  </p:childTnLst>
                                </p:cTn>
                              </p:par>
                            </p:childTnLst>
                          </p:cTn>
                        </p:par>
                      </p:childTnLst>
                    </p:cTn>
                  </p:par>
                  <p:par>
                    <p:cTn id="91" fill="hold" nodeType="clickPar">
                      <p:stCondLst>
                        <p:cond delay="indefinite"/>
                      </p:stCondLst>
                      <p:childTnLst>
                        <p:par>
                          <p:cTn id="92" fill="hold" nodeType="withGroup">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0"/>
                                        </p:tgtEl>
                                        <p:attrNameLst>
                                          <p:attrName>style.visibility</p:attrName>
                                        </p:attrNameLst>
                                      </p:cBhvr>
                                      <p:to>
                                        <p:strVal val="visible"/>
                                      </p:to>
                                    </p:set>
                                  </p:childTnLst>
                                </p:cTn>
                              </p:par>
                            </p:childTnLst>
                          </p:cTn>
                        </p:par>
                      </p:childTnLst>
                    </p:cTn>
                  </p:par>
                  <p:par>
                    <p:cTn id="95" fill="hold" nodeType="clickPar">
                      <p:stCondLst>
                        <p:cond delay="indefinite"/>
                      </p:stCondLst>
                      <p:childTnLst>
                        <p:par>
                          <p:cTn id="96" fill="hold" nodeType="withGroup">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41"/>
                                        </p:tgtEl>
                                        <p:attrNameLst>
                                          <p:attrName>style.visibility</p:attrName>
                                        </p:attrNameLst>
                                      </p:cBhvr>
                                      <p:to>
                                        <p:strVal val="visible"/>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0" presetClass="path" presetSubtype="0" accel="50000" decel="50000" fill="hold" grpId="1" nodeType="clickEffect">
                                  <p:stCondLst>
                                    <p:cond delay="0"/>
                                  </p:stCondLst>
                                  <p:childTnLst>
                                    <p:animMotion origin="layout" path="M 0.0132 0.0007 C 0.02622 0.00116 0.05243 0.00232 0.05243 0.00232 L 0.04879 0.22778 " pathEditMode="relative" ptsTypes="fAA">
                                      <p:cBhvr>
                                        <p:cTn id="102" dur="1000" fill="hold"/>
                                        <p:tgtEl>
                                          <p:spTgt spid="41"/>
                                        </p:tgtEl>
                                        <p:attrNameLst>
                                          <p:attrName>ppt_x</p:attrName>
                                          <p:attrName>ppt_y</p:attrName>
                                        </p:attrNameLst>
                                      </p:cBhvr>
                                    </p:animMotion>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 presetClass="exit" presetSubtype="0" fill="hold" grpId="1" nodeType="clickEffect">
                                  <p:stCondLst>
                                    <p:cond delay="0"/>
                                  </p:stCondLst>
                                  <p:childTnLst>
                                    <p:set>
                                      <p:cBhvr>
                                        <p:cTn id="106" dur="1" fill="hold">
                                          <p:stCondLst>
                                            <p:cond delay="0"/>
                                          </p:stCondLst>
                                        </p:cTn>
                                        <p:tgtEl>
                                          <p:spTgt spid="40"/>
                                        </p:tgtEl>
                                        <p:attrNameLst>
                                          <p:attrName>style.visibility</p:attrName>
                                        </p:attrNameLst>
                                      </p:cBhvr>
                                      <p:to>
                                        <p:strVal val="hidden"/>
                                      </p:to>
                                    </p:set>
                                  </p:childTnLst>
                                </p:cTn>
                              </p:par>
                              <p:par>
                                <p:cTn id="107" presetID="1" presetClass="exit" presetSubtype="0" fill="hold" grpId="2" nodeType="withEffect">
                                  <p:stCondLst>
                                    <p:cond delay="0"/>
                                  </p:stCondLst>
                                  <p:childTnLst>
                                    <p:set>
                                      <p:cBhvr>
                                        <p:cTn id="108" dur="1" fill="hold">
                                          <p:stCondLst>
                                            <p:cond delay="0"/>
                                          </p:stCondLst>
                                        </p:cTn>
                                        <p:tgtEl>
                                          <p:spTgt spid="41"/>
                                        </p:tgtEl>
                                        <p:attrNameLst>
                                          <p:attrName>style.visibility</p:attrName>
                                        </p:attrNameLst>
                                      </p:cBhvr>
                                      <p:to>
                                        <p:strVal val="hidden"/>
                                      </p:to>
                                    </p:set>
                                  </p:childTnLst>
                                </p:cTn>
                              </p:par>
                              <p:par>
                                <p:cTn id="109" presetID="1" presetClass="exit" presetSubtype="0" fill="hold" grpId="1" nodeType="withEffect">
                                  <p:stCondLst>
                                    <p:cond delay="0"/>
                                  </p:stCondLst>
                                  <p:childTnLst>
                                    <p:set>
                                      <p:cBhvr>
                                        <p:cTn id="110" dur="1" fill="hold">
                                          <p:stCondLst>
                                            <p:cond delay="0"/>
                                          </p:stCondLst>
                                        </p:cTn>
                                        <p:tgtEl>
                                          <p:spTgt spid="46"/>
                                        </p:tgtEl>
                                        <p:attrNameLst>
                                          <p:attrName>style.visibility</p:attrName>
                                        </p:attrNameLst>
                                      </p:cBhvr>
                                      <p:to>
                                        <p:strVal val="hidden"/>
                                      </p:to>
                                    </p:set>
                                  </p:childTnLst>
                                </p:cTn>
                              </p:par>
                              <p:par>
                                <p:cTn id="111" presetID="3" presetClass="emph" presetSubtype="2" fill="hold" grpId="1" nodeType="withEffect">
                                  <p:stCondLst>
                                    <p:cond delay="0"/>
                                  </p:stCondLst>
                                  <p:childTnLst>
                                    <p:animClr clrSpc="rgb" dir="cw">
                                      <p:cBhvr override="childStyle">
                                        <p:cTn id="112" dur="500" fill="hold"/>
                                        <p:tgtEl>
                                          <p:spTgt spid="39"/>
                                        </p:tgtEl>
                                        <p:attrNameLst>
                                          <p:attrName>style.color</p:attrName>
                                        </p:attrNameLst>
                                      </p:cBhvr>
                                      <p:to>
                                        <a:srgbClr val="C0C0C0"/>
                                      </p:to>
                                    </p:animClr>
                                  </p:childTnLst>
                                </p:cTn>
                              </p:par>
                            </p:childTnLst>
                          </p:cTn>
                        </p:par>
                      </p:childTnLst>
                    </p:cTn>
                  </p:par>
                  <p:par>
                    <p:cTn id="113" fill="hold" nodeType="clickPar">
                      <p:stCondLst>
                        <p:cond delay="indefinite"/>
                      </p:stCondLst>
                      <p:childTnLst>
                        <p:par>
                          <p:cTn id="114" fill="hold" nodeType="withGroup">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42"/>
                                        </p:tgtEl>
                                        <p:attrNameLst>
                                          <p:attrName>style.visibility</p:attrName>
                                        </p:attrNameLst>
                                      </p:cBhvr>
                                      <p:to>
                                        <p:strVal val="visible"/>
                                      </p:to>
                                    </p:se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47"/>
                                        </p:tgtEl>
                                        <p:attrNameLst>
                                          <p:attrName>style.visibility</p:attrName>
                                        </p:attrNameLst>
                                      </p:cBhvr>
                                      <p:to>
                                        <p:strVal val="visible"/>
                                      </p:to>
                                    </p:set>
                                  </p:childTnLst>
                                </p:cTn>
                              </p:par>
                            </p:childTnLst>
                          </p:cTn>
                        </p:par>
                      </p:childTnLst>
                    </p:cTn>
                  </p:par>
                  <p:par>
                    <p:cTn id="121" fill="hold" nodeType="clickPar">
                      <p:stCondLst>
                        <p:cond delay="indefinite"/>
                      </p:stCondLst>
                      <p:childTnLst>
                        <p:par>
                          <p:cTn id="122" fill="hold" nodeType="withGroup">
                            <p:stCondLst>
                              <p:cond delay="0"/>
                            </p:stCondLst>
                            <p:childTnLst>
                              <p:par>
                                <p:cTn id="123" presetID="1" presetClass="entr" presetSubtype="0" fill="hold" grpId="0" nodeType="clickEffect">
                                  <p:stCondLst>
                                    <p:cond delay="0"/>
                                  </p:stCondLst>
                                  <p:childTnLst>
                                    <p:set>
                                      <p:cBhvr>
                                        <p:cTn id="124" dur="1" fill="hold">
                                          <p:stCondLst>
                                            <p:cond delay="0"/>
                                          </p:stCondLst>
                                        </p:cTn>
                                        <p:tgtEl>
                                          <p:spTgt spid="44"/>
                                        </p:tgtEl>
                                        <p:attrNameLst>
                                          <p:attrName>style.visibility</p:attrName>
                                        </p:attrNameLst>
                                      </p:cBhvr>
                                      <p:to>
                                        <p:strVal val="visible"/>
                                      </p:to>
                                    </p:set>
                                  </p:childTnLst>
                                </p:cTn>
                              </p:par>
                            </p:childTnLst>
                          </p:cTn>
                        </p:par>
                      </p:childTnLst>
                    </p:cTn>
                  </p:par>
                  <p:par>
                    <p:cTn id="125" fill="hold" nodeType="clickPar">
                      <p:stCondLst>
                        <p:cond delay="indefinite"/>
                      </p:stCondLst>
                      <p:childTnLst>
                        <p:par>
                          <p:cTn id="126" fill="hold" nodeType="withGroup">
                            <p:stCondLst>
                              <p:cond delay="0"/>
                            </p:stCondLst>
                            <p:childTnLst>
                              <p:par>
                                <p:cTn id="127" presetID="1" presetClass="entr" presetSubtype="0" fill="hold" grpId="0" nodeType="clickEffect">
                                  <p:stCondLst>
                                    <p:cond delay="0"/>
                                  </p:stCondLst>
                                  <p:childTnLst>
                                    <p:set>
                                      <p:cBhvr>
                                        <p:cTn id="128" dur="1" fill="hold">
                                          <p:stCondLst>
                                            <p:cond delay="0"/>
                                          </p:stCondLst>
                                        </p:cTn>
                                        <p:tgtEl>
                                          <p:spTgt spid="43"/>
                                        </p:tgtEl>
                                        <p:attrNameLst>
                                          <p:attrName>style.visibility</p:attrName>
                                        </p:attrNameLst>
                                      </p:cBhvr>
                                      <p:to>
                                        <p:strVal val="visible"/>
                                      </p:to>
                                    </p:set>
                                  </p:childTnLst>
                                </p:cTn>
                              </p:par>
                            </p:childTnLst>
                          </p:cTn>
                        </p:par>
                      </p:childTnLst>
                    </p:cTn>
                  </p:par>
                  <p:par>
                    <p:cTn id="129" fill="hold" nodeType="clickPar">
                      <p:stCondLst>
                        <p:cond delay="indefinite"/>
                      </p:stCondLst>
                      <p:childTnLst>
                        <p:par>
                          <p:cTn id="130" fill="hold" nodeType="withGroup">
                            <p:stCondLst>
                              <p:cond delay="0"/>
                            </p:stCondLst>
                            <p:childTnLst>
                              <p:par>
                                <p:cTn id="131" presetID="0" presetClass="path" presetSubtype="0" accel="50000" decel="50000" fill="hold" grpId="1" nodeType="clickEffect">
                                  <p:stCondLst>
                                    <p:cond delay="0"/>
                                  </p:stCondLst>
                                  <p:childTnLst>
                                    <p:animMotion origin="layout" path="M -0.01407 0.00232 L -0.05695 0.00232 L -0.05816 0.22616 " pathEditMode="relative" ptsTypes="AAA">
                                      <p:cBhvr>
                                        <p:cTn id="132" dur="1000" fill="hold"/>
                                        <p:tgtEl>
                                          <p:spTgt spid="43"/>
                                        </p:tgtEl>
                                        <p:attrNameLst>
                                          <p:attrName>ppt_x</p:attrName>
                                          <p:attrName>ppt_y</p:attrName>
                                        </p:attrNameLst>
                                      </p:cBhvr>
                                    </p:animMotion>
                                  </p:childTnLst>
                                </p:cTn>
                              </p:par>
                            </p:childTnLst>
                          </p:cTn>
                        </p:par>
                      </p:childTnLst>
                    </p:cTn>
                  </p:par>
                  <p:par>
                    <p:cTn id="133" fill="hold" nodeType="clickPar">
                      <p:stCondLst>
                        <p:cond delay="indefinite"/>
                      </p:stCondLst>
                      <p:childTnLst>
                        <p:par>
                          <p:cTn id="134" fill="hold" nodeType="withGroup">
                            <p:stCondLst>
                              <p:cond delay="0"/>
                            </p:stCondLst>
                            <p:childTnLst>
                              <p:par>
                                <p:cTn id="135" presetID="1" presetClass="exit" presetSubtype="0" fill="hold" grpId="2" nodeType="clickEffect">
                                  <p:stCondLst>
                                    <p:cond delay="0"/>
                                  </p:stCondLst>
                                  <p:childTnLst>
                                    <p:set>
                                      <p:cBhvr>
                                        <p:cTn id="136" dur="1" fill="hold">
                                          <p:stCondLst>
                                            <p:cond delay="0"/>
                                          </p:stCondLst>
                                        </p:cTn>
                                        <p:tgtEl>
                                          <p:spTgt spid="43"/>
                                        </p:tgtEl>
                                        <p:attrNameLst>
                                          <p:attrName>style.visibility</p:attrName>
                                        </p:attrNameLst>
                                      </p:cBhvr>
                                      <p:to>
                                        <p:strVal val="hidden"/>
                                      </p:to>
                                    </p:set>
                                  </p:childTnLst>
                                </p:cTn>
                              </p:par>
                              <p:par>
                                <p:cTn id="137" presetID="1" presetClass="exit" presetSubtype="0" fill="hold" grpId="1" nodeType="withEffect">
                                  <p:stCondLst>
                                    <p:cond delay="0"/>
                                  </p:stCondLst>
                                  <p:childTnLst>
                                    <p:set>
                                      <p:cBhvr>
                                        <p:cTn id="138" dur="1" fill="hold">
                                          <p:stCondLst>
                                            <p:cond delay="0"/>
                                          </p:stCondLst>
                                        </p:cTn>
                                        <p:tgtEl>
                                          <p:spTgt spid="47"/>
                                        </p:tgtEl>
                                        <p:attrNameLst>
                                          <p:attrName>style.visibility</p:attrName>
                                        </p:attrNameLst>
                                      </p:cBhvr>
                                      <p:to>
                                        <p:strVal val="hidden"/>
                                      </p:to>
                                    </p:set>
                                  </p:childTnLst>
                                </p:cTn>
                              </p:par>
                              <p:par>
                                <p:cTn id="139" presetID="3" presetClass="emph" presetSubtype="2" fill="hold" grpId="1" nodeType="withEffect">
                                  <p:stCondLst>
                                    <p:cond delay="0"/>
                                  </p:stCondLst>
                                  <p:childTnLst>
                                    <p:animClr clrSpc="rgb" dir="cw">
                                      <p:cBhvr override="childStyle">
                                        <p:cTn id="140" dur="500" fill="hold"/>
                                        <p:tgtEl>
                                          <p:spTgt spid="42"/>
                                        </p:tgtEl>
                                        <p:attrNameLst>
                                          <p:attrName>style.color</p:attrName>
                                        </p:attrNameLst>
                                      </p:cBhvr>
                                      <p:to>
                                        <a:srgbClr val="C0C0C0"/>
                                      </p:to>
                                    </p:animClr>
                                  </p:childTnLst>
                                </p:cTn>
                              </p:par>
                              <p:par>
                                <p:cTn id="141" presetID="1" presetClass="exit" presetSubtype="0" fill="hold" grpId="1" nodeType="withEffect">
                                  <p:stCondLst>
                                    <p:cond delay="0"/>
                                  </p:stCondLst>
                                  <p:childTnLst>
                                    <p:set>
                                      <p:cBhvr>
                                        <p:cTn id="142" dur="1" fill="hold">
                                          <p:stCondLst>
                                            <p:cond delay="0"/>
                                          </p:stCondLst>
                                        </p:cTn>
                                        <p:tgtEl>
                                          <p:spTgt spid="44"/>
                                        </p:tgtEl>
                                        <p:attrNameLst>
                                          <p:attrName>style.visibility</p:attrName>
                                        </p:attrNameLst>
                                      </p:cBhvr>
                                      <p:to>
                                        <p:strVal val="hidden"/>
                                      </p:to>
                                    </p:set>
                                  </p:childTnLst>
                                </p:cTn>
                              </p:par>
                            </p:childTnLst>
                          </p:cTn>
                        </p:par>
                      </p:childTnLst>
                    </p:cTn>
                  </p:par>
                  <p:par>
                    <p:cTn id="143" fill="hold" nodeType="clickPar">
                      <p:stCondLst>
                        <p:cond delay="indefinite"/>
                      </p:stCondLst>
                      <p:childTnLst>
                        <p:par>
                          <p:cTn id="144" fill="hold" nodeType="withGroup">
                            <p:stCondLst>
                              <p:cond delay="0"/>
                            </p:stCondLst>
                            <p:childTnLst>
                              <p:par>
                                <p:cTn id="145" presetID="1" presetClass="entr" presetSubtype="0" fill="hold" grpId="0" nodeType="clickEffect">
                                  <p:stCondLst>
                                    <p:cond delay="0"/>
                                  </p:stCondLst>
                                  <p:childTnLst>
                                    <p:set>
                                      <p:cBhvr>
                                        <p:cTn id="146" dur="1" fill="hold">
                                          <p:stCondLst>
                                            <p:cond delay="0"/>
                                          </p:stCondLst>
                                        </p:cTn>
                                        <p:tgtEl>
                                          <p:spTgt spid="45"/>
                                        </p:tgtEl>
                                        <p:attrNameLst>
                                          <p:attrName>style.visibility</p:attrName>
                                        </p:attrNameLst>
                                      </p:cBhvr>
                                      <p:to>
                                        <p:strVal val="visible"/>
                                      </p:to>
                                    </p:set>
                                  </p:childTnLst>
                                </p:cTn>
                              </p:par>
                            </p:childTnLst>
                          </p:cTn>
                        </p:par>
                      </p:childTnLst>
                    </p:cTn>
                  </p:par>
                  <p:par>
                    <p:cTn id="147" fill="hold" nodeType="clickPar">
                      <p:stCondLst>
                        <p:cond delay="indefinite"/>
                      </p:stCondLst>
                      <p:childTnLst>
                        <p:par>
                          <p:cTn id="148" fill="hold" nodeType="withGroup">
                            <p:stCondLst>
                              <p:cond delay="0"/>
                            </p:stCondLst>
                            <p:childTnLst>
                              <p:par>
                                <p:cTn id="149" presetID="1" presetClass="entr" presetSubtype="0" fill="hold" grpId="0" nodeType="clickEffect">
                                  <p:stCondLst>
                                    <p:cond delay="0"/>
                                  </p:stCondLst>
                                  <p:childTnLst>
                                    <p:set>
                                      <p:cBhvr>
                                        <p:cTn id="150" dur="1" fill="hold">
                                          <p:stCondLst>
                                            <p:cond delay="0"/>
                                          </p:stCondLst>
                                        </p:cTn>
                                        <p:tgtEl>
                                          <p:spTgt spid="54"/>
                                        </p:tgtEl>
                                        <p:attrNameLst>
                                          <p:attrName>style.visibility</p:attrName>
                                        </p:attrNameLst>
                                      </p:cBhvr>
                                      <p:to>
                                        <p:strVal val="visible"/>
                                      </p:to>
                                    </p:set>
                                  </p:childTnLst>
                                </p:cTn>
                              </p:par>
                            </p:childTnLst>
                          </p:cTn>
                        </p:par>
                      </p:childTnLst>
                    </p:cTn>
                  </p:par>
                  <p:par>
                    <p:cTn id="151" fill="hold" nodeType="clickPar">
                      <p:stCondLst>
                        <p:cond delay="indefinite"/>
                      </p:stCondLst>
                      <p:childTnLst>
                        <p:par>
                          <p:cTn id="152" fill="hold" nodeType="withGroup">
                            <p:stCondLst>
                              <p:cond delay="0"/>
                            </p:stCondLst>
                            <p:childTnLst>
                              <p:par>
                                <p:cTn id="153" presetID="5" presetClass="exit" presetSubtype="10" fill="hold" grpId="1" nodeType="clickEffect">
                                  <p:stCondLst>
                                    <p:cond delay="0"/>
                                  </p:stCondLst>
                                  <p:childTnLst>
                                    <p:animEffect transition="out" filter="checkerboard(across)">
                                      <p:cBhvr>
                                        <p:cTn id="154" dur="2000"/>
                                        <p:tgtEl>
                                          <p:spTgt spid="37"/>
                                        </p:tgtEl>
                                      </p:cBhvr>
                                    </p:animEffect>
                                    <p:set>
                                      <p:cBhvr>
                                        <p:cTn id="155" dur="1" fill="hold">
                                          <p:stCondLst>
                                            <p:cond delay="1999"/>
                                          </p:stCondLst>
                                        </p:cTn>
                                        <p:tgtEl>
                                          <p:spTgt spid="37"/>
                                        </p:tgtEl>
                                        <p:attrNameLst>
                                          <p:attrName>style.visibility</p:attrName>
                                        </p:attrNameLst>
                                      </p:cBhvr>
                                      <p:to>
                                        <p:strVal val="hidden"/>
                                      </p:to>
                                    </p:set>
                                  </p:childTnLst>
                                </p:cTn>
                              </p:par>
                              <p:par>
                                <p:cTn id="156" presetID="5" presetClass="exit" presetSubtype="10" fill="hold" grpId="1" nodeType="withEffect">
                                  <p:stCondLst>
                                    <p:cond delay="0"/>
                                  </p:stCondLst>
                                  <p:childTnLst>
                                    <p:animEffect transition="out" filter="checkerboard(across)">
                                      <p:cBhvr>
                                        <p:cTn id="157" dur="2000"/>
                                        <p:tgtEl>
                                          <p:spTgt spid="35"/>
                                        </p:tgtEl>
                                      </p:cBhvr>
                                    </p:animEffect>
                                    <p:set>
                                      <p:cBhvr>
                                        <p:cTn id="158" dur="1" fill="hold">
                                          <p:stCondLst>
                                            <p:cond delay="1999"/>
                                          </p:stCondLst>
                                        </p:cTn>
                                        <p:tgtEl>
                                          <p:spTgt spid="35"/>
                                        </p:tgtEl>
                                        <p:attrNameLst>
                                          <p:attrName>style.visibility</p:attrName>
                                        </p:attrNameLst>
                                      </p:cBhvr>
                                      <p:to>
                                        <p:strVal val="hidden"/>
                                      </p:to>
                                    </p:set>
                                  </p:childTnLst>
                                </p:cTn>
                              </p:par>
                            </p:childTnLst>
                          </p:cTn>
                        </p:par>
                      </p:childTnLst>
                    </p:cTn>
                  </p:par>
                  <p:par>
                    <p:cTn id="159" fill="hold" nodeType="clickPar">
                      <p:stCondLst>
                        <p:cond delay="indefinite"/>
                      </p:stCondLst>
                      <p:childTnLst>
                        <p:par>
                          <p:cTn id="160" fill="hold" nodeType="withGroup">
                            <p:stCondLst>
                              <p:cond delay="0"/>
                            </p:stCondLst>
                            <p:childTnLst>
                              <p:par>
                                <p:cTn id="161" presetID="1" presetClass="entr" presetSubtype="0" fill="hold" grpId="0" nodeType="clickEffect">
                                  <p:stCondLst>
                                    <p:cond delay="0"/>
                                  </p:stCondLst>
                                  <p:childTnLst>
                                    <p:set>
                                      <p:cBhvr>
                                        <p:cTn id="162" dur="1" fill="hold">
                                          <p:stCondLst>
                                            <p:cond delay="0"/>
                                          </p:stCondLst>
                                        </p:cTn>
                                        <p:tgtEl>
                                          <p:spTgt spid="48"/>
                                        </p:tgtEl>
                                        <p:attrNameLst>
                                          <p:attrName>style.visibility</p:attrName>
                                        </p:attrNameLst>
                                      </p:cBhvr>
                                      <p:to>
                                        <p:strVal val="visible"/>
                                      </p:to>
                                    </p:set>
                                  </p:childTnLst>
                                </p:cTn>
                              </p:par>
                            </p:childTnLst>
                          </p:cTn>
                        </p:par>
                      </p:childTnLst>
                    </p:cTn>
                  </p:par>
                  <p:par>
                    <p:cTn id="163" fill="hold" nodeType="clickPar">
                      <p:stCondLst>
                        <p:cond delay="indefinite"/>
                      </p:stCondLst>
                      <p:childTnLst>
                        <p:par>
                          <p:cTn id="164" fill="hold" nodeType="withGroup">
                            <p:stCondLst>
                              <p:cond delay="0"/>
                            </p:stCondLst>
                            <p:childTnLst>
                              <p:par>
                                <p:cTn id="165" presetID="1" presetClass="entr" presetSubtype="0" fill="hold" grpId="0" nodeType="clickEffect">
                                  <p:stCondLst>
                                    <p:cond delay="0"/>
                                  </p:stCondLst>
                                  <p:childTnLst>
                                    <p:set>
                                      <p:cBhvr>
                                        <p:cTn id="166" dur="1" fill="hold">
                                          <p:stCondLst>
                                            <p:cond delay="0"/>
                                          </p:stCondLst>
                                        </p:cTn>
                                        <p:tgtEl>
                                          <p:spTgt spid="49"/>
                                        </p:tgtEl>
                                        <p:attrNameLst>
                                          <p:attrName>style.visibility</p:attrName>
                                        </p:attrNameLst>
                                      </p:cBhvr>
                                      <p:to>
                                        <p:strVal val="visible"/>
                                      </p:to>
                                    </p:set>
                                  </p:childTnLst>
                                </p:cTn>
                              </p:par>
                            </p:childTnLst>
                          </p:cTn>
                        </p:par>
                      </p:childTnLst>
                    </p:cTn>
                  </p:par>
                  <p:par>
                    <p:cTn id="167" fill="hold" nodeType="clickPar">
                      <p:stCondLst>
                        <p:cond delay="indefinite"/>
                      </p:stCondLst>
                      <p:childTnLst>
                        <p:par>
                          <p:cTn id="168" fill="hold" nodeType="withGroup">
                            <p:stCondLst>
                              <p:cond delay="0"/>
                            </p:stCondLst>
                            <p:childTnLst>
                              <p:par>
                                <p:cTn id="169" presetID="1" presetClass="exit" presetSubtype="0" fill="hold" grpId="1" nodeType="clickEffect">
                                  <p:stCondLst>
                                    <p:cond delay="0"/>
                                  </p:stCondLst>
                                  <p:childTnLst>
                                    <p:set>
                                      <p:cBhvr>
                                        <p:cTn id="170" dur="1" fill="hold">
                                          <p:stCondLst>
                                            <p:cond delay="0"/>
                                          </p:stCondLst>
                                        </p:cTn>
                                        <p:tgtEl>
                                          <p:spTgt spid="49"/>
                                        </p:tgtEl>
                                        <p:attrNameLst>
                                          <p:attrName>style.visibility</p:attrName>
                                        </p:attrNameLst>
                                      </p:cBhvr>
                                      <p:to>
                                        <p:strVal val="hidden"/>
                                      </p:to>
                                    </p:set>
                                  </p:childTnLst>
                                </p:cTn>
                              </p:par>
                              <p:par>
                                <p:cTn id="171" presetID="1" presetClass="entr" presetSubtype="0" fill="hold" grpId="0" nodeType="withEffect">
                                  <p:stCondLst>
                                    <p:cond delay="0"/>
                                  </p:stCondLst>
                                  <p:childTnLst>
                                    <p:set>
                                      <p:cBhvr>
                                        <p:cTn id="172" dur="1" fill="hold">
                                          <p:stCondLst>
                                            <p:cond delay="0"/>
                                          </p:stCondLst>
                                        </p:cTn>
                                        <p:tgtEl>
                                          <p:spTgt spid="50"/>
                                        </p:tgtEl>
                                        <p:attrNameLst>
                                          <p:attrName>style.visibility</p:attrName>
                                        </p:attrNameLst>
                                      </p:cBhvr>
                                      <p:to>
                                        <p:strVal val="visible"/>
                                      </p:to>
                                    </p:set>
                                  </p:childTnLst>
                                </p:cTn>
                              </p:par>
                              <p:par>
                                <p:cTn id="173" presetID="1" presetClass="entr" presetSubtype="0" fill="hold" grpId="0" nodeType="withEffect">
                                  <p:stCondLst>
                                    <p:cond delay="0"/>
                                  </p:stCondLst>
                                  <p:childTnLst>
                                    <p:set>
                                      <p:cBhvr>
                                        <p:cTn id="174" dur="1" fill="hold">
                                          <p:stCondLst>
                                            <p:cond delay="0"/>
                                          </p:stCondLst>
                                        </p:cTn>
                                        <p:tgtEl>
                                          <p:spTgt spid="52"/>
                                        </p:tgtEl>
                                        <p:attrNameLst>
                                          <p:attrName>style.visibility</p:attrName>
                                        </p:attrNameLst>
                                      </p:cBhvr>
                                      <p:to>
                                        <p:strVal val="visible"/>
                                      </p:to>
                                    </p:set>
                                  </p:childTnLst>
                                </p:cTn>
                              </p:par>
                              <p:par>
                                <p:cTn id="175" presetID="1" presetClass="exit" presetSubtype="0" fill="hold" grpId="1" nodeType="withEffect">
                                  <p:stCondLst>
                                    <p:cond delay="0"/>
                                  </p:stCondLst>
                                  <p:childTnLst>
                                    <p:set>
                                      <p:cBhvr>
                                        <p:cTn id="176" dur="1" fill="hold">
                                          <p:stCondLst>
                                            <p:cond delay="0"/>
                                          </p:stCondLst>
                                        </p:cTn>
                                        <p:tgtEl>
                                          <p:spTgt spid="48"/>
                                        </p:tgtEl>
                                        <p:attrNameLst>
                                          <p:attrName>style.visibility</p:attrName>
                                        </p:attrNameLst>
                                      </p:cBhvr>
                                      <p:to>
                                        <p:strVal val="hidden"/>
                                      </p:to>
                                    </p:set>
                                  </p:childTnLst>
                                </p:cTn>
                              </p:par>
                            </p:childTnLst>
                          </p:cTn>
                        </p:par>
                      </p:childTnLst>
                    </p:cTn>
                  </p:par>
                  <p:par>
                    <p:cTn id="177" fill="hold" nodeType="clickPar">
                      <p:stCondLst>
                        <p:cond delay="indefinite"/>
                      </p:stCondLst>
                      <p:childTnLst>
                        <p:par>
                          <p:cTn id="178" fill="hold" nodeType="withGroup">
                            <p:stCondLst>
                              <p:cond delay="0"/>
                            </p:stCondLst>
                            <p:childTnLst>
                              <p:par>
                                <p:cTn id="179" presetID="1" presetClass="entr" presetSubtype="0" fill="hold" grpId="0" nodeType="clickEffect">
                                  <p:stCondLst>
                                    <p:cond delay="0"/>
                                  </p:stCondLst>
                                  <p:childTnLst>
                                    <p:set>
                                      <p:cBhvr>
                                        <p:cTn id="180" dur="1" fill="hold">
                                          <p:stCondLst>
                                            <p:cond delay="0"/>
                                          </p:stCondLst>
                                        </p:cTn>
                                        <p:tgtEl>
                                          <p:spTgt spid="53"/>
                                        </p:tgtEl>
                                        <p:attrNameLst>
                                          <p:attrName>style.visibility</p:attrName>
                                        </p:attrNameLst>
                                      </p:cBhvr>
                                      <p:to>
                                        <p:strVal val="visible"/>
                                      </p:to>
                                    </p:set>
                                  </p:childTnLst>
                                </p:cTn>
                              </p:par>
                            </p:childTnLst>
                          </p:cTn>
                        </p:par>
                      </p:childTnLst>
                    </p:cTn>
                  </p:par>
                  <p:par>
                    <p:cTn id="181" fill="hold" nodeType="clickPar">
                      <p:stCondLst>
                        <p:cond delay="indefinite"/>
                      </p:stCondLst>
                      <p:childTnLst>
                        <p:par>
                          <p:cTn id="182" fill="hold" nodeType="withGroup">
                            <p:stCondLst>
                              <p:cond delay="0"/>
                            </p:stCondLst>
                            <p:childTnLst>
                              <p:par>
                                <p:cTn id="183" presetID="1" presetClass="entr" presetSubtype="0" fill="hold" grpId="0" nodeType="clickEffect">
                                  <p:stCondLst>
                                    <p:cond delay="0"/>
                                  </p:stCondLst>
                                  <p:childTnLst>
                                    <p:set>
                                      <p:cBhvr>
                                        <p:cTn id="184" dur="1" fill="hold">
                                          <p:stCondLst>
                                            <p:cond delay="0"/>
                                          </p:stCondLst>
                                        </p:cTn>
                                        <p:tgtEl>
                                          <p:spTgt spid="51"/>
                                        </p:tgtEl>
                                        <p:attrNameLst>
                                          <p:attrName>style.visibility</p:attrName>
                                        </p:attrNameLst>
                                      </p:cBhvr>
                                      <p:to>
                                        <p:strVal val="visible"/>
                                      </p:to>
                                    </p:set>
                                  </p:childTnLst>
                                </p:cTn>
                              </p:par>
                            </p:childTnLst>
                          </p:cTn>
                        </p:par>
                      </p:childTnLst>
                    </p:cTn>
                  </p:par>
                  <p:par>
                    <p:cTn id="185" fill="hold" nodeType="clickPar">
                      <p:stCondLst>
                        <p:cond delay="indefinite"/>
                      </p:stCondLst>
                      <p:childTnLst>
                        <p:par>
                          <p:cTn id="186" fill="hold" nodeType="withGroup">
                            <p:stCondLst>
                              <p:cond delay="0"/>
                            </p:stCondLst>
                            <p:childTnLst>
                              <p:par>
                                <p:cTn id="187" presetID="0" presetClass="path" presetSubtype="0" accel="50000" decel="50000" fill="hold" grpId="1" nodeType="clickEffect">
                                  <p:stCondLst>
                                    <p:cond delay="0"/>
                                  </p:stCondLst>
                                  <p:childTnLst>
                                    <p:animMotion origin="layout" path="M 0.01354 0.00232 L 0.07899 0.0007 L 0.07413 0.22616 " pathEditMode="relative" ptsTypes="AAA">
                                      <p:cBhvr>
                                        <p:cTn id="188" dur="1000" fill="hold"/>
                                        <p:tgtEl>
                                          <p:spTgt spid="51"/>
                                        </p:tgtEl>
                                        <p:attrNameLst>
                                          <p:attrName>ppt_x</p:attrName>
                                          <p:attrName>ppt_y</p:attrName>
                                        </p:attrNameLst>
                                      </p:cBhvr>
                                    </p:animMotion>
                                  </p:childTnLst>
                                </p:cTn>
                              </p:par>
                              <p:par>
                                <p:cTn id="189" presetID="1" presetClass="exit" presetSubtype="0" fill="hold" grpId="1" nodeType="withEffect">
                                  <p:stCondLst>
                                    <p:cond delay="0"/>
                                  </p:stCondLst>
                                  <p:childTnLst>
                                    <p:set>
                                      <p:cBhvr>
                                        <p:cTn id="190" dur="1" fill="hold">
                                          <p:stCondLst>
                                            <p:cond delay="0"/>
                                          </p:stCondLst>
                                        </p:cTn>
                                        <p:tgtEl>
                                          <p:spTgt spid="5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p:bldP spid="15" grpId="0"/>
      <p:bldP spid="15" grpId="1"/>
      <p:bldP spid="16" grpId="0" animBg="1"/>
      <p:bldP spid="17" grpId="0"/>
      <p:bldP spid="18" grpId="0"/>
      <p:bldP spid="26" grpId="0" animBg="1"/>
      <p:bldP spid="27" grpId="0" animBg="1"/>
      <p:bldP spid="28" grpId="0" animBg="1"/>
      <p:bldP spid="29" grpId="0"/>
      <p:bldP spid="29" grpId="1"/>
      <p:bldP spid="30" grpId="0"/>
      <p:bldP spid="30" grpId="1"/>
      <p:bldP spid="31" grpId="0" animBg="1"/>
      <p:bldP spid="32" grpId="0" animBg="1"/>
      <p:bldP spid="33" grpId="0"/>
      <p:bldP spid="34" grpId="0" animBg="1"/>
      <p:bldP spid="34" grpId="1" animBg="1"/>
      <p:bldP spid="35" grpId="0" animBg="1"/>
      <p:bldP spid="35" grpId="1" animBg="1"/>
      <p:bldP spid="36" grpId="0" animBg="1"/>
      <p:bldP spid="36" grpId="1" animBg="1"/>
      <p:bldP spid="36" grpId="2" animBg="1"/>
      <p:bldP spid="37" grpId="0"/>
      <p:bldP spid="37" grpId="1"/>
      <p:bldP spid="38" grpId="0"/>
      <p:bldP spid="38" grpId="1"/>
      <p:bldP spid="39" grpId="0"/>
      <p:bldP spid="39" grpId="1"/>
      <p:bldP spid="40" grpId="0"/>
      <p:bldP spid="40" grpId="1"/>
      <p:bldP spid="41" grpId="0" animBg="1"/>
      <p:bldP spid="41" grpId="1" animBg="1"/>
      <p:bldP spid="41" grpId="2" animBg="1"/>
      <p:bldP spid="42" grpId="0"/>
      <p:bldP spid="42" grpId="1"/>
      <p:bldP spid="43" grpId="0" animBg="1"/>
      <p:bldP spid="43" grpId="1" animBg="1"/>
      <p:bldP spid="43" grpId="2" animBg="1"/>
      <p:bldP spid="44" grpId="0"/>
      <p:bldP spid="44" grpId="1"/>
      <p:bldP spid="45" grpId="0"/>
      <p:bldP spid="46" grpId="0"/>
      <p:bldP spid="46" grpId="1"/>
      <p:bldP spid="47" grpId="0"/>
      <p:bldP spid="47" grpId="1"/>
      <p:bldP spid="48" grpId="0"/>
      <p:bldP spid="48" grpId="1"/>
      <p:bldP spid="49" grpId="0" animBg="1"/>
      <p:bldP spid="49" grpId="1" animBg="1"/>
      <p:bldP spid="50" grpId="0" animBg="1"/>
      <p:bldP spid="51" grpId="0" animBg="1"/>
      <p:bldP spid="51" grpId="1" animBg="1"/>
      <p:bldP spid="52" grpId="0"/>
      <p:bldP spid="53" grpId="0"/>
      <p:bldP spid="54" grpId="0"/>
      <p:bldP spid="54" grpId="1"/>
      <p:bldP spid="57"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Title 1"/>
          <p:cNvSpPr>
            <a:spLocks noGrp="1"/>
          </p:cNvSpPr>
          <p:nvPr>
            <p:ph type="title"/>
          </p:nvPr>
        </p:nvSpPr>
        <p:spPr/>
        <p:txBody>
          <a:bodyPr/>
          <a:lstStyle/>
          <a:p>
            <a:r>
              <a:rPr lang="en-US">
                <a:latin typeface="Garamond" charset="0"/>
              </a:rPr>
              <a:t>The DRAM Chip</a:t>
            </a:r>
          </a:p>
        </p:txBody>
      </p:sp>
      <p:sp>
        <p:nvSpPr>
          <p:cNvPr id="96258" name="Content Placeholder 2"/>
          <p:cNvSpPr>
            <a:spLocks noGrp="1"/>
          </p:cNvSpPr>
          <p:nvPr>
            <p:ph idx="1"/>
          </p:nvPr>
        </p:nvSpPr>
        <p:spPr>
          <a:xfrm>
            <a:off x="228600" y="996950"/>
            <a:ext cx="8610600" cy="5194300"/>
          </a:xfrm>
        </p:spPr>
        <p:txBody>
          <a:bodyPr/>
          <a:lstStyle/>
          <a:p>
            <a:r>
              <a:rPr lang="en-US" dirty="0">
                <a:latin typeface="Tahoma" charset="0"/>
              </a:rPr>
              <a:t>Consists of multiple banks (8 is a common number today)</a:t>
            </a:r>
          </a:p>
          <a:p>
            <a:r>
              <a:rPr lang="en-US" dirty="0">
                <a:latin typeface="Tahoma" charset="0"/>
              </a:rPr>
              <a:t>Banks share command/address/data buses</a:t>
            </a:r>
          </a:p>
          <a:p>
            <a:r>
              <a:rPr lang="en-US" dirty="0">
                <a:latin typeface="Tahoma" charset="0"/>
              </a:rPr>
              <a:t>The chip itself has a narrow interface (4-16 bits per read)</a:t>
            </a:r>
          </a:p>
          <a:p>
            <a:endParaRPr lang="en-US" dirty="0">
              <a:latin typeface="Tahoma" charset="0"/>
            </a:endParaRPr>
          </a:p>
          <a:p>
            <a:r>
              <a:rPr lang="en-US" dirty="0">
                <a:latin typeface="Tahoma" charset="0"/>
              </a:rPr>
              <a:t>Changing the number of banks, size of the interface (pins), whether or not command/address/data buses are shared has significant impact on DRAM system cost</a:t>
            </a:r>
          </a:p>
        </p:txBody>
      </p:sp>
      <p:sp>
        <p:nvSpPr>
          <p:cNvPr id="96259"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E43E5DC-A216-8548-B508-CE5697A5AE8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Tree>
    <p:extLst>
      <p:ext uri="{BB962C8B-B14F-4D97-AF65-F5344CB8AC3E}">
        <p14:creationId xmlns:p14="http://schemas.microsoft.com/office/powerpoint/2010/main" val="34515438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625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Title 1"/>
          <p:cNvSpPr>
            <a:spLocks noGrp="1"/>
          </p:cNvSpPr>
          <p:nvPr>
            <p:ph type="title"/>
          </p:nvPr>
        </p:nvSpPr>
        <p:spPr/>
        <p:txBody>
          <a:bodyPr/>
          <a:lstStyle/>
          <a:p>
            <a:r>
              <a:rPr lang="en-US">
                <a:latin typeface="Garamond" charset="0"/>
              </a:rPr>
              <a:t>128M x 8-bit DRAM Chip</a:t>
            </a:r>
          </a:p>
        </p:txBody>
      </p:sp>
      <p:sp>
        <p:nvSpPr>
          <p:cNvPr id="97282" name="Content Placeholder 2"/>
          <p:cNvSpPr>
            <a:spLocks noGrp="1"/>
          </p:cNvSpPr>
          <p:nvPr>
            <p:ph idx="1"/>
          </p:nvPr>
        </p:nvSpPr>
        <p:spPr>
          <a:xfrm>
            <a:off x="228600" y="996950"/>
            <a:ext cx="8610600" cy="5194300"/>
          </a:xfrm>
        </p:spPr>
        <p:txBody>
          <a:bodyPr/>
          <a:lstStyle/>
          <a:p>
            <a:endParaRPr lang="en-US">
              <a:latin typeface="Tahoma" charset="0"/>
            </a:endParaRPr>
          </a:p>
        </p:txBody>
      </p:sp>
      <p:sp>
        <p:nvSpPr>
          <p:cNvPr id="97283"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3292D4A-0875-2849-B6E7-41F40EC464EF}"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103</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9728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63" y="1143000"/>
            <a:ext cx="9113837" cy="5048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2946571"/>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itle 1"/>
          <p:cNvSpPr>
            <a:spLocks noGrp="1"/>
          </p:cNvSpPr>
          <p:nvPr>
            <p:ph type="title"/>
          </p:nvPr>
        </p:nvSpPr>
        <p:spPr/>
        <p:txBody>
          <a:bodyPr/>
          <a:lstStyle/>
          <a:p>
            <a:r>
              <a:rPr lang="en-US">
                <a:latin typeface="Garamond" charset="0"/>
              </a:rPr>
              <a:t>DRAM Rank and Module</a:t>
            </a:r>
          </a:p>
        </p:txBody>
      </p:sp>
      <p:sp>
        <p:nvSpPr>
          <p:cNvPr id="55298" name="Content Placeholder 2"/>
          <p:cNvSpPr>
            <a:spLocks noGrp="1"/>
          </p:cNvSpPr>
          <p:nvPr>
            <p:ph idx="1"/>
          </p:nvPr>
        </p:nvSpPr>
        <p:spPr>
          <a:xfrm>
            <a:off x="228600" y="996950"/>
            <a:ext cx="8610600" cy="5194300"/>
          </a:xfrm>
        </p:spPr>
        <p:txBody>
          <a:bodyPr/>
          <a:lstStyle/>
          <a:p>
            <a:r>
              <a:rPr lang="en-US">
                <a:solidFill>
                  <a:srgbClr val="0000FF"/>
                </a:solidFill>
                <a:latin typeface="Tahoma" charset="0"/>
              </a:rPr>
              <a:t>Rank: Multiple chips operated together to form a wide interface</a:t>
            </a:r>
          </a:p>
          <a:p>
            <a:r>
              <a:rPr lang="en-US">
                <a:latin typeface="Tahoma" charset="0"/>
              </a:rPr>
              <a:t>All chips comprising a rank are controlled at the same time</a:t>
            </a:r>
          </a:p>
          <a:p>
            <a:pPr lvl="1"/>
            <a:r>
              <a:rPr lang="en-US">
                <a:latin typeface="Tahoma" charset="0"/>
                <a:ea typeface="ＭＳ Ｐゴシック" charset="0"/>
              </a:rPr>
              <a:t>Respond to a single command</a:t>
            </a:r>
          </a:p>
          <a:p>
            <a:pPr lvl="1"/>
            <a:r>
              <a:rPr lang="en-US">
                <a:latin typeface="Tahoma" charset="0"/>
                <a:ea typeface="ＭＳ Ｐゴシック" charset="0"/>
              </a:rPr>
              <a:t>Share address and command buses, but provide different data</a:t>
            </a:r>
          </a:p>
          <a:p>
            <a:pPr lvl="1"/>
            <a:endParaRPr lang="en-US">
              <a:latin typeface="Tahoma" charset="0"/>
              <a:ea typeface="ＭＳ Ｐゴシック" charset="0"/>
            </a:endParaRPr>
          </a:p>
          <a:p>
            <a:r>
              <a:rPr lang="en-US">
                <a:latin typeface="Tahoma" charset="0"/>
              </a:rPr>
              <a:t>A DRAM module consists of one or more ranks</a:t>
            </a:r>
          </a:p>
          <a:p>
            <a:pPr lvl="1"/>
            <a:r>
              <a:rPr lang="en-US">
                <a:latin typeface="Tahoma" charset="0"/>
                <a:ea typeface="ＭＳ Ｐゴシック" charset="0"/>
              </a:rPr>
              <a:t>E.g., DIMM (dual inline memory module)</a:t>
            </a:r>
          </a:p>
          <a:p>
            <a:pPr lvl="1"/>
            <a:r>
              <a:rPr lang="en-US">
                <a:latin typeface="Tahoma" charset="0"/>
                <a:ea typeface="ＭＳ Ｐゴシック" charset="0"/>
              </a:rPr>
              <a:t>This is what you plug into your motherboard</a:t>
            </a:r>
          </a:p>
          <a:p>
            <a:pPr lvl="1"/>
            <a:endParaRPr lang="en-US">
              <a:latin typeface="Tahoma" charset="0"/>
              <a:ea typeface="ＭＳ Ｐゴシック" charset="0"/>
            </a:endParaRPr>
          </a:p>
          <a:p>
            <a:r>
              <a:rPr lang="en-US">
                <a:latin typeface="Tahoma" charset="0"/>
              </a:rPr>
              <a:t>If we have chips with 8-bit interface, to read 8 bytes in a single access, use 8 chips in a DIMM</a:t>
            </a:r>
          </a:p>
          <a:p>
            <a:pPr lvl="1"/>
            <a:endParaRPr lang="en-US">
              <a:latin typeface="Tahoma" charset="0"/>
              <a:ea typeface="ＭＳ Ｐゴシック" charset="0"/>
            </a:endParaRPr>
          </a:p>
          <a:p>
            <a:endParaRPr lang="en-US">
              <a:latin typeface="Tahoma" charset="0"/>
            </a:endParaRPr>
          </a:p>
        </p:txBody>
      </p:sp>
      <p:sp>
        <p:nvSpPr>
          <p:cNvPr id="98307"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2F14324-A30E-9549-B9A8-5A81C424F817}"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104</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Tree>
    <p:extLst>
      <p:ext uri="{BB962C8B-B14F-4D97-AF65-F5344CB8AC3E}">
        <p14:creationId xmlns:p14="http://schemas.microsoft.com/office/powerpoint/2010/main" val="151171075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529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5298">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5298">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5298">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5298">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5298">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5298">
                                            <p:txEl>
                                              <p:pRg st="7" end="7"/>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5529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Title 1"/>
          <p:cNvSpPr>
            <a:spLocks noGrp="1"/>
          </p:cNvSpPr>
          <p:nvPr>
            <p:ph type="title"/>
          </p:nvPr>
        </p:nvSpPr>
        <p:spPr/>
        <p:txBody>
          <a:bodyPr/>
          <a:lstStyle/>
          <a:p>
            <a:r>
              <a:rPr lang="en-US">
                <a:latin typeface="Garamond" charset="0"/>
              </a:rPr>
              <a:t>A 64-bit Wide DIMM (One Rank)</a:t>
            </a:r>
          </a:p>
        </p:txBody>
      </p:sp>
      <p:sp>
        <p:nvSpPr>
          <p:cNvPr id="99330" name="Content Placeholder 2"/>
          <p:cNvSpPr>
            <a:spLocks noGrp="1"/>
          </p:cNvSpPr>
          <p:nvPr>
            <p:ph idx="1"/>
          </p:nvPr>
        </p:nvSpPr>
        <p:spPr>
          <a:xfrm>
            <a:off x="228600" y="996950"/>
            <a:ext cx="8610600" cy="5194300"/>
          </a:xfrm>
        </p:spPr>
        <p:txBody>
          <a:bodyPr/>
          <a:lstStyle/>
          <a:p>
            <a:endParaRPr lang="en-US">
              <a:latin typeface="Tahoma" charset="0"/>
            </a:endParaRPr>
          </a:p>
        </p:txBody>
      </p:sp>
      <p:sp>
        <p:nvSpPr>
          <p:cNvPr id="99331"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7BC8090-DED7-7E4E-A1CC-D3E3EEFE3E7A}"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105</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graphicFrame>
        <p:nvGraphicFramePr>
          <p:cNvPr id="99332" name="Object 2"/>
          <p:cNvGraphicFramePr>
            <a:graphicFrameLocks noChangeAspect="1"/>
          </p:cNvGraphicFramePr>
          <p:nvPr/>
        </p:nvGraphicFramePr>
        <p:xfrm>
          <a:off x="906463" y="2068513"/>
          <a:ext cx="7453312" cy="2628900"/>
        </p:xfrm>
        <a:graphic>
          <a:graphicData uri="http://schemas.openxmlformats.org/presentationml/2006/ole">
            <mc:AlternateContent xmlns:mc="http://schemas.openxmlformats.org/markup-compatibility/2006">
              <mc:Choice xmlns:v="urn:schemas-microsoft-com:vml" Requires="v">
                <p:oleObj spid="_x0000_s32797" name="Visio" r:id="rId3" imgW="5715000" imgH="2019300" progId="Visio.Drawing.11">
                  <p:embed/>
                </p:oleObj>
              </mc:Choice>
              <mc:Fallback>
                <p:oleObj name="Visio" r:id="rId3" imgW="5715000" imgH="2019300" progId="Visio.Drawing.11">
                  <p:embed/>
                  <p:pic>
                    <p:nvPicPr>
                      <p:cNvPr id="99332"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6463" y="2068513"/>
                        <a:ext cx="7453312" cy="2628900"/>
                      </a:xfrm>
                      <a:prstGeom prst="rect">
                        <a:avLst/>
                      </a:prstGeom>
                      <a:noFill/>
                      <a:ln>
                        <a:noFill/>
                      </a:ln>
                      <a:effectLst/>
                      <a:extLst>
                        <a:ext uri="{909E8E84-426E-40dd-AFC4-6F175D3DCCD1}">
                          <a14:hiddenFill xmlns="" xmlns:a14="http://schemas.microsoft.com/office/drawing/2010/main">
                            <a:solidFill>
                              <a:schemeClr val="folHlink"/>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107763" dir="2700000" algn="ctr" rotWithShape="0">
                                <a:schemeClr val="bg2">
                                  <a:alpha val="74997"/>
                                </a:schemeClr>
                              </a:outerShdw>
                            </a:effectLst>
                          </a14:hiddenEffects>
                        </a:ext>
                      </a:extLst>
                    </p:spPr>
                  </p:pic>
                </p:oleObj>
              </mc:Fallback>
            </mc:AlternateContent>
          </a:graphicData>
        </a:graphic>
      </p:graphicFrame>
    </p:spTree>
    <p:extLst>
      <p:ext uri="{BB962C8B-B14F-4D97-AF65-F5344CB8AC3E}">
        <p14:creationId xmlns:p14="http://schemas.microsoft.com/office/powerpoint/2010/main" val="735004935"/>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itle 1"/>
          <p:cNvSpPr>
            <a:spLocks noGrp="1"/>
          </p:cNvSpPr>
          <p:nvPr>
            <p:ph type="title"/>
          </p:nvPr>
        </p:nvSpPr>
        <p:spPr/>
        <p:txBody>
          <a:bodyPr/>
          <a:lstStyle/>
          <a:p>
            <a:r>
              <a:rPr lang="en-US">
                <a:latin typeface="Garamond" charset="0"/>
              </a:rPr>
              <a:t>A 64-bit Wide DIMM (One Rank)</a:t>
            </a:r>
          </a:p>
        </p:txBody>
      </p:sp>
      <p:sp>
        <p:nvSpPr>
          <p:cNvPr id="3" name="Content Placeholder 2"/>
          <p:cNvSpPr>
            <a:spLocks noGrp="1"/>
          </p:cNvSpPr>
          <p:nvPr>
            <p:ph idx="1"/>
          </p:nvPr>
        </p:nvSpPr>
        <p:spPr>
          <a:xfrm>
            <a:off x="6069013" y="1006475"/>
            <a:ext cx="2900362" cy="5194300"/>
          </a:xfrm>
        </p:spPr>
        <p:txBody>
          <a:bodyPr/>
          <a:lstStyle/>
          <a:p>
            <a:r>
              <a:rPr lang="en-US">
                <a:latin typeface="Tahoma" charset="0"/>
              </a:rPr>
              <a:t>Advantages:</a:t>
            </a:r>
          </a:p>
          <a:p>
            <a:pPr lvl="1"/>
            <a:r>
              <a:rPr lang="en-US" sz="1800">
                <a:latin typeface="Tahoma" charset="0"/>
                <a:ea typeface="ＭＳ Ｐゴシック" charset="0"/>
              </a:rPr>
              <a:t>Acts like a </a:t>
            </a:r>
            <a:r>
              <a:rPr lang="en-US" sz="1800">
                <a:solidFill>
                  <a:srgbClr val="FF0000"/>
                </a:solidFill>
                <a:latin typeface="Tahoma" charset="0"/>
                <a:ea typeface="ＭＳ Ｐゴシック" charset="0"/>
              </a:rPr>
              <a:t>high-capacity DRAM chip </a:t>
            </a:r>
            <a:r>
              <a:rPr lang="en-US" sz="1800">
                <a:latin typeface="Tahoma" charset="0"/>
                <a:ea typeface="ＭＳ Ｐゴシック" charset="0"/>
              </a:rPr>
              <a:t>with a </a:t>
            </a:r>
            <a:r>
              <a:rPr lang="en-US" sz="1800">
                <a:solidFill>
                  <a:srgbClr val="FF0000"/>
                </a:solidFill>
                <a:latin typeface="Tahoma" charset="0"/>
                <a:ea typeface="ＭＳ Ｐゴシック" charset="0"/>
              </a:rPr>
              <a:t>wide interface</a:t>
            </a:r>
          </a:p>
          <a:p>
            <a:pPr lvl="1"/>
            <a:r>
              <a:rPr lang="en-US" sz="1800">
                <a:solidFill>
                  <a:srgbClr val="FF0000"/>
                </a:solidFill>
                <a:latin typeface="Tahoma" charset="0"/>
                <a:ea typeface="ＭＳ Ｐゴシック" charset="0"/>
              </a:rPr>
              <a:t>Flexibility</a:t>
            </a:r>
            <a:r>
              <a:rPr lang="en-US" sz="1800">
                <a:latin typeface="Tahoma" charset="0"/>
                <a:ea typeface="ＭＳ Ｐゴシック" charset="0"/>
              </a:rPr>
              <a:t>: memory controller does not need to deal with individual chips</a:t>
            </a:r>
          </a:p>
          <a:p>
            <a:pPr lvl="1"/>
            <a:endParaRPr lang="en-US" sz="1800">
              <a:latin typeface="Tahoma" charset="0"/>
              <a:ea typeface="ＭＳ Ｐゴシック" charset="0"/>
            </a:endParaRPr>
          </a:p>
          <a:p>
            <a:r>
              <a:rPr lang="en-US">
                <a:latin typeface="Tahoma" charset="0"/>
              </a:rPr>
              <a:t>Disadvantages:</a:t>
            </a:r>
          </a:p>
          <a:p>
            <a:pPr lvl="1"/>
            <a:r>
              <a:rPr lang="en-US" sz="1800">
                <a:solidFill>
                  <a:srgbClr val="FF0000"/>
                </a:solidFill>
                <a:latin typeface="Tahoma" charset="0"/>
                <a:ea typeface="ＭＳ Ｐゴシック" charset="0"/>
              </a:rPr>
              <a:t>Granularity</a:t>
            </a:r>
            <a:r>
              <a:rPr lang="en-US" sz="1800">
                <a:latin typeface="Tahoma" charset="0"/>
                <a:ea typeface="ＭＳ Ｐゴシック" charset="0"/>
              </a:rPr>
              <a:t>: Accesses cannot be smaller than the interface width</a:t>
            </a:r>
          </a:p>
          <a:p>
            <a:pPr lvl="1"/>
            <a:endParaRPr lang="en-US" sz="1800">
              <a:latin typeface="Tahoma" charset="0"/>
              <a:ea typeface="ＭＳ Ｐゴシック" charset="0"/>
            </a:endParaRPr>
          </a:p>
          <a:p>
            <a:pPr lvl="1"/>
            <a:endParaRPr lang="en-US">
              <a:latin typeface="Tahoma" charset="0"/>
              <a:ea typeface="ＭＳ Ｐゴシック" charset="0"/>
            </a:endParaRPr>
          </a:p>
          <a:p>
            <a:pPr lvl="1"/>
            <a:endParaRPr lang="en-US">
              <a:latin typeface="Tahoma" charset="0"/>
              <a:ea typeface="ＭＳ Ｐゴシック" charset="0"/>
            </a:endParaRPr>
          </a:p>
        </p:txBody>
      </p:sp>
      <p:sp>
        <p:nvSpPr>
          <p:cNvPr id="100355"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CB4AEAA-1E3C-6947-9548-E3EFC2AB0CBF}"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106</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10035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006475"/>
            <a:ext cx="5840413" cy="531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412987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Title 1"/>
          <p:cNvSpPr>
            <a:spLocks noGrp="1"/>
          </p:cNvSpPr>
          <p:nvPr>
            <p:ph type="title"/>
          </p:nvPr>
        </p:nvSpPr>
        <p:spPr/>
        <p:txBody>
          <a:bodyPr/>
          <a:lstStyle/>
          <a:p>
            <a:r>
              <a:rPr lang="en-US">
                <a:latin typeface="Garamond" charset="0"/>
              </a:rPr>
              <a:t>Multiple DIMMs</a:t>
            </a:r>
          </a:p>
        </p:txBody>
      </p:sp>
      <p:sp>
        <p:nvSpPr>
          <p:cNvPr id="101378"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E45511C-8E3B-B74E-BDEE-1B5E5F5A6F17}"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107</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10137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13" y="979488"/>
            <a:ext cx="6164263" cy="5211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Content Placeholder 2"/>
          <p:cNvSpPr>
            <a:spLocks noGrp="1"/>
          </p:cNvSpPr>
          <p:nvPr>
            <p:ph idx="1"/>
          </p:nvPr>
        </p:nvSpPr>
        <p:spPr>
          <a:xfrm>
            <a:off x="6069013" y="1006475"/>
            <a:ext cx="2900362" cy="5194300"/>
          </a:xfrm>
        </p:spPr>
        <p:txBody>
          <a:bodyPr/>
          <a:lstStyle/>
          <a:p>
            <a:r>
              <a:rPr lang="en-US" dirty="0">
                <a:latin typeface="Tahoma" charset="0"/>
              </a:rPr>
              <a:t>Advantages:</a:t>
            </a:r>
          </a:p>
          <a:p>
            <a:pPr lvl="1"/>
            <a:r>
              <a:rPr lang="en-US" dirty="0">
                <a:latin typeface="Tahoma" charset="0"/>
                <a:ea typeface="ＭＳ Ｐゴシック" charset="0"/>
              </a:rPr>
              <a:t>Enables even higher capacity</a:t>
            </a:r>
          </a:p>
          <a:p>
            <a:pPr lvl="1"/>
            <a:endParaRPr lang="en-US" sz="1800" dirty="0">
              <a:latin typeface="Tahoma" charset="0"/>
              <a:ea typeface="ＭＳ Ｐゴシック" charset="0"/>
            </a:endParaRPr>
          </a:p>
          <a:p>
            <a:r>
              <a:rPr lang="en-US" dirty="0">
                <a:latin typeface="Tahoma" charset="0"/>
              </a:rPr>
              <a:t>Disadvantages:</a:t>
            </a:r>
          </a:p>
          <a:p>
            <a:pPr lvl="1"/>
            <a:r>
              <a:rPr lang="en-US" dirty="0">
                <a:latin typeface="Tahoma" charset="0"/>
                <a:ea typeface="ＭＳ Ｐゴシック" charset="0"/>
              </a:rPr>
              <a:t>Interconnect complexity and energy consumption can be high</a:t>
            </a:r>
          </a:p>
          <a:p>
            <a:pPr marL="344487" lvl="1" indent="0">
              <a:buNone/>
            </a:pPr>
            <a:r>
              <a:rPr lang="en-US" dirty="0">
                <a:latin typeface="Tahoma" charset="0"/>
                <a:ea typeface="ＭＳ Ｐゴシック" charset="0"/>
                <a:sym typeface="Wingdings"/>
              </a:rPr>
              <a:t>    Scalability is limited by this</a:t>
            </a:r>
            <a:endParaRPr lang="en-US" dirty="0">
              <a:latin typeface="Tahoma" charset="0"/>
              <a:ea typeface="ＭＳ Ｐゴシック" charset="0"/>
            </a:endParaRPr>
          </a:p>
          <a:p>
            <a:pPr lvl="1"/>
            <a:endParaRPr lang="en-US" sz="1800" dirty="0">
              <a:latin typeface="Tahoma" charset="0"/>
              <a:ea typeface="ＭＳ Ｐゴシック" charset="0"/>
            </a:endParaRPr>
          </a:p>
          <a:p>
            <a:pPr lvl="1"/>
            <a:endParaRPr lang="en-US" dirty="0">
              <a:latin typeface="Tahoma" charset="0"/>
              <a:ea typeface="ＭＳ Ｐゴシック" charset="0"/>
            </a:endParaRPr>
          </a:p>
          <a:p>
            <a:pPr lvl="1"/>
            <a:endParaRPr lang="en-US" dirty="0">
              <a:latin typeface="Tahoma" charset="0"/>
              <a:ea typeface="ＭＳ Ｐゴシック" charset="0"/>
            </a:endParaRPr>
          </a:p>
        </p:txBody>
      </p:sp>
    </p:spTree>
    <p:extLst>
      <p:ext uri="{BB962C8B-B14F-4D97-AF65-F5344CB8AC3E}">
        <p14:creationId xmlns:p14="http://schemas.microsoft.com/office/powerpoint/2010/main" val="12601855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itle 1"/>
          <p:cNvSpPr>
            <a:spLocks noGrp="1"/>
          </p:cNvSpPr>
          <p:nvPr>
            <p:ph type="title"/>
          </p:nvPr>
        </p:nvSpPr>
        <p:spPr/>
        <p:txBody>
          <a:bodyPr/>
          <a:lstStyle/>
          <a:p>
            <a:r>
              <a:rPr lang="en-US">
                <a:latin typeface="Garamond" charset="0"/>
              </a:rPr>
              <a:t>DRAM Channels</a:t>
            </a:r>
          </a:p>
        </p:txBody>
      </p:sp>
      <p:sp>
        <p:nvSpPr>
          <p:cNvPr id="102402" name="Content Placeholder 2"/>
          <p:cNvSpPr>
            <a:spLocks noGrp="1"/>
          </p:cNvSpPr>
          <p:nvPr>
            <p:ph idx="1"/>
          </p:nvPr>
        </p:nvSpPr>
        <p:spPr>
          <a:xfrm>
            <a:off x="228600" y="996950"/>
            <a:ext cx="8610600" cy="5194300"/>
          </a:xfrm>
        </p:spPr>
        <p:txBody>
          <a:bodyPr/>
          <a:lstStyle/>
          <a:p>
            <a:endParaRPr lang="en-US" dirty="0">
              <a:latin typeface="Tahoma" charset="0"/>
            </a:endParaRPr>
          </a:p>
          <a:p>
            <a:endParaRPr lang="en-US" dirty="0">
              <a:latin typeface="Tahoma" charset="0"/>
            </a:endParaRPr>
          </a:p>
          <a:p>
            <a:endParaRPr lang="en-US" dirty="0">
              <a:latin typeface="Tahoma" charset="0"/>
            </a:endParaRPr>
          </a:p>
          <a:p>
            <a:endParaRPr lang="en-US" dirty="0">
              <a:latin typeface="Tahoma" charset="0"/>
            </a:endParaRPr>
          </a:p>
          <a:p>
            <a:endParaRPr lang="en-US" dirty="0">
              <a:latin typeface="Tahoma" charset="0"/>
            </a:endParaRPr>
          </a:p>
          <a:p>
            <a:endParaRPr lang="en-US" dirty="0">
              <a:latin typeface="Tahoma" charset="0"/>
            </a:endParaRPr>
          </a:p>
          <a:p>
            <a:endParaRPr lang="en-US" dirty="0">
              <a:latin typeface="Tahoma" charset="0"/>
            </a:endParaRPr>
          </a:p>
          <a:p>
            <a:endParaRPr lang="en-US" dirty="0">
              <a:latin typeface="Tahoma" charset="0"/>
            </a:endParaRPr>
          </a:p>
          <a:p>
            <a:pPr>
              <a:buFont typeface="Wingdings" charset="0"/>
              <a:buNone/>
            </a:pPr>
            <a:endParaRPr lang="en-US" dirty="0">
              <a:latin typeface="Tahoma" charset="0"/>
            </a:endParaRPr>
          </a:p>
          <a:p>
            <a:r>
              <a:rPr lang="en-US" dirty="0">
                <a:latin typeface="Tahoma" charset="0"/>
              </a:rPr>
              <a:t>2 Independent Channels: 2 Memory Controllers (Above)</a:t>
            </a:r>
          </a:p>
          <a:p>
            <a:r>
              <a:rPr lang="en-US" dirty="0">
                <a:latin typeface="Tahoma" charset="0"/>
              </a:rPr>
              <a:t>2 Dependent/Lockstep Channels: 1 Memory Controller with wide interface (Not shown above)</a:t>
            </a:r>
          </a:p>
        </p:txBody>
      </p:sp>
      <p:sp>
        <p:nvSpPr>
          <p:cNvPr id="102403"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8975914-7D94-7F48-82E9-960C100D559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108</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10240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388" y="1339850"/>
            <a:ext cx="3646487" cy="3314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40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89450" y="1339850"/>
            <a:ext cx="3646488" cy="3314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3065895"/>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Title 1"/>
          <p:cNvSpPr>
            <a:spLocks noGrp="1"/>
          </p:cNvSpPr>
          <p:nvPr>
            <p:ph type="title"/>
          </p:nvPr>
        </p:nvSpPr>
        <p:spPr/>
        <p:txBody>
          <a:bodyPr/>
          <a:lstStyle/>
          <a:p>
            <a:r>
              <a:rPr lang="en-US">
                <a:latin typeface="Garamond" charset="0"/>
              </a:rPr>
              <a:t>Generalized Memory Structure</a:t>
            </a:r>
          </a:p>
        </p:txBody>
      </p:sp>
      <p:sp>
        <p:nvSpPr>
          <p:cNvPr id="103426" name="Content Placeholder 2"/>
          <p:cNvSpPr>
            <a:spLocks noGrp="1"/>
          </p:cNvSpPr>
          <p:nvPr>
            <p:ph idx="1"/>
          </p:nvPr>
        </p:nvSpPr>
        <p:spPr>
          <a:xfrm>
            <a:off x="228600" y="996950"/>
            <a:ext cx="8610600" cy="5194300"/>
          </a:xfrm>
        </p:spPr>
        <p:txBody>
          <a:bodyPr/>
          <a:lstStyle/>
          <a:p>
            <a:endParaRPr lang="en-US">
              <a:latin typeface="Tahoma" charset="0"/>
            </a:endParaRPr>
          </a:p>
        </p:txBody>
      </p:sp>
      <p:sp>
        <p:nvSpPr>
          <p:cNvPr id="103427"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6869E5B-2B46-CA4E-ACC1-075696D06252}"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109</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103428"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447800"/>
            <a:ext cx="8585200" cy="3971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3141935"/>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1"/>
          <p:cNvSpPr txBox="1">
            <a:spLocks noChangeArrowheads="1"/>
          </p:cNvSpPr>
          <p:nvPr/>
        </p:nvSpPr>
        <p:spPr bwMode="auto">
          <a:xfrm>
            <a:off x="249120" y="84249"/>
            <a:ext cx="3422880" cy="391721"/>
          </a:xfrm>
          <a:prstGeom prst="rect">
            <a:avLst/>
          </a:prstGeom>
          <a:noFill/>
          <a:ln w="9525">
            <a:noFill/>
            <a:round/>
            <a:headEnd/>
            <a:tailEnd/>
          </a:ln>
        </p:spPr>
        <p:txBody>
          <a:bodyPr wrap="none" lIns="81639" tIns="60086"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4000" b="0" i="0" u="none" strike="noStrike" kern="1200" cap="none" spc="0" normalizeH="0" baseline="0" noProof="0" dirty="0">
                <a:ln>
                  <a:noFill/>
                </a:ln>
                <a:solidFill>
                  <a:srgbClr val="3B812F"/>
                </a:solidFill>
                <a:effectLst/>
                <a:uLnTx/>
                <a:uFillTx/>
                <a:latin typeface="Garamond"/>
                <a:ea typeface="+mn-ea"/>
                <a:cs typeface="+mn-cs"/>
              </a:rPr>
              <a:t>Genome Sequencers</a:t>
            </a:r>
          </a:p>
        </p:txBody>
      </p:sp>
      <p:pic>
        <p:nvPicPr>
          <p:cNvPr id="4099" name="Picture 2"/>
          <p:cNvPicPr>
            <a:picLocks noChangeAspect="1" noChangeArrowheads="1"/>
          </p:cNvPicPr>
          <p:nvPr/>
        </p:nvPicPr>
        <p:blipFill>
          <a:blip r:embed="rId3" cstate="print"/>
          <a:srcRect/>
          <a:stretch>
            <a:fillRect/>
          </a:stretch>
        </p:blipFill>
        <p:spPr bwMode="auto">
          <a:xfrm>
            <a:off x="96481" y="829527"/>
            <a:ext cx="1562400" cy="1525121"/>
          </a:xfrm>
          <a:prstGeom prst="rect">
            <a:avLst/>
          </a:prstGeom>
          <a:noFill/>
          <a:ln w="9525">
            <a:noFill/>
            <a:round/>
            <a:headEnd/>
            <a:tailEnd/>
          </a:ln>
        </p:spPr>
      </p:pic>
      <p:pic>
        <p:nvPicPr>
          <p:cNvPr id="4100" name="Picture 3"/>
          <p:cNvPicPr>
            <a:picLocks noChangeAspect="1" noChangeArrowheads="1"/>
          </p:cNvPicPr>
          <p:nvPr/>
        </p:nvPicPr>
        <p:blipFill>
          <a:blip r:embed="rId4" cstate="print"/>
          <a:srcRect/>
          <a:stretch>
            <a:fillRect/>
          </a:stretch>
        </p:blipFill>
        <p:spPr bwMode="auto">
          <a:xfrm>
            <a:off x="83520" y="2737728"/>
            <a:ext cx="2404800" cy="1908200"/>
          </a:xfrm>
          <a:prstGeom prst="rect">
            <a:avLst/>
          </a:prstGeom>
          <a:noFill/>
          <a:ln w="9525">
            <a:noFill/>
            <a:round/>
            <a:headEnd/>
            <a:tailEnd/>
          </a:ln>
        </p:spPr>
      </p:pic>
      <p:pic>
        <p:nvPicPr>
          <p:cNvPr id="4101" name="Picture 4"/>
          <p:cNvPicPr>
            <a:picLocks noChangeAspect="1" noChangeArrowheads="1"/>
          </p:cNvPicPr>
          <p:nvPr/>
        </p:nvPicPr>
        <p:blipFill>
          <a:blip r:embed="rId5" cstate="print"/>
          <a:srcRect/>
          <a:stretch>
            <a:fillRect/>
          </a:stretch>
        </p:blipFill>
        <p:spPr bwMode="auto">
          <a:xfrm>
            <a:off x="1658880" y="829528"/>
            <a:ext cx="2737440" cy="1742583"/>
          </a:xfrm>
          <a:prstGeom prst="rect">
            <a:avLst/>
          </a:prstGeom>
          <a:noFill/>
          <a:ln w="9525">
            <a:noFill/>
            <a:round/>
            <a:headEnd/>
            <a:tailEnd/>
          </a:ln>
        </p:spPr>
      </p:pic>
      <p:pic>
        <p:nvPicPr>
          <p:cNvPr id="4102" name="Picture 5"/>
          <p:cNvPicPr>
            <a:picLocks noChangeAspect="1" noChangeArrowheads="1"/>
          </p:cNvPicPr>
          <p:nvPr/>
        </p:nvPicPr>
        <p:blipFill>
          <a:blip r:embed="rId6" cstate="print"/>
          <a:srcRect/>
          <a:stretch>
            <a:fillRect/>
          </a:stretch>
        </p:blipFill>
        <p:spPr bwMode="auto">
          <a:xfrm>
            <a:off x="282240" y="4977162"/>
            <a:ext cx="1791360" cy="1412789"/>
          </a:xfrm>
          <a:prstGeom prst="rect">
            <a:avLst/>
          </a:prstGeom>
          <a:noFill/>
          <a:ln w="9525">
            <a:noFill/>
            <a:round/>
            <a:headEnd/>
            <a:tailEnd/>
          </a:ln>
        </p:spPr>
      </p:pic>
      <p:pic>
        <p:nvPicPr>
          <p:cNvPr id="4103" name="Picture 6"/>
          <p:cNvPicPr>
            <a:picLocks noChangeAspect="1" noChangeArrowheads="1"/>
          </p:cNvPicPr>
          <p:nvPr/>
        </p:nvPicPr>
        <p:blipFill>
          <a:blip r:embed="rId7" cstate="print"/>
          <a:srcRect/>
          <a:stretch>
            <a:fillRect/>
          </a:stretch>
        </p:blipFill>
        <p:spPr bwMode="auto">
          <a:xfrm>
            <a:off x="2488320" y="4977163"/>
            <a:ext cx="2322720" cy="1575525"/>
          </a:xfrm>
          <a:prstGeom prst="rect">
            <a:avLst/>
          </a:prstGeom>
          <a:noFill/>
          <a:ln w="9525">
            <a:noFill/>
            <a:round/>
            <a:headEnd/>
            <a:tailEnd/>
          </a:ln>
        </p:spPr>
      </p:pic>
      <p:pic>
        <p:nvPicPr>
          <p:cNvPr id="4104" name="Picture 7"/>
          <p:cNvPicPr>
            <a:picLocks noChangeAspect="1" noChangeArrowheads="1"/>
          </p:cNvPicPr>
          <p:nvPr/>
        </p:nvPicPr>
        <p:blipFill>
          <a:blip r:embed="rId8" cstate="print"/>
          <a:srcRect/>
          <a:stretch>
            <a:fillRect/>
          </a:stretch>
        </p:blipFill>
        <p:spPr bwMode="auto">
          <a:xfrm>
            <a:off x="5044320" y="362918"/>
            <a:ext cx="1658880" cy="1908201"/>
          </a:xfrm>
          <a:prstGeom prst="rect">
            <a:avLst/>
          </a:prstGeom>
          <a:noFill/>
          <a:ln w="9525">
            <a:noFill/>
            <a:round/>
            <a:headEnd/>
            <a:tailEnd/>
          </a:ln>
        </p:spPr>
      </p:pic>
      <p:pic>
        <p:nvPicPr>
          <p:cNvPr id="4105" name="Picture 8"/>
          <p:cNvPicPr>
            <a:picLocks noChangeAspect="1" noChangeArrowheads="1"/>
          </p:cNvPicPr>
          <p:nvPr/>
        </p:nvPicPr>
        <p:blipFill>
          <a:blip r:embed="rId9" cstate="print"/>
          <a:srcRect/>
          <a:stretch>
            <a:fillRect/>
          </a:stretch>
        </p:blipFill>
        <p:spPr bwMode="auto">
          <a:xfrm>
            <a:off x="5136481" y="2239436"/>
            <a:ext cx="2080800" cy="1523680"/>
          </a:xfrm>
          <a:prstGeom prst="rect">
            <a:avLst/>
          </a:prstGeom>
          <a:noFill/>
          <a:ln w="9525">
            <a:noFill/>
            <a:round/>
            <a:headEnd/>
            <a:tailEnd/>
          </a:ln>
        </p:spPr>
      </p:pic>
      <p:pic>
        <p:nvPicPr>
          <p:cNvPr id="4106" name="Picture 9"/>
          <p:cNvPicPr>
            <a:picLocks noChangeAspect="1" noChangeArrowheads="1"/>
          </p:cNvPicPr>
          <p:nvPr/>
        </p:nvPicPr>
        <p:blipFill>
          <a:blip r:embed="rId10" cstate="print"/>
          <a:srcRect l="50665"/>
          <a:stretch>
            <a:fillRect/>
          </a:stretch>
        </p:blipFill>
        <p:spPr bwMode="auto">
          <a:xfrm>
            <a:off x="5209920" y="4369436"/>
            <a:ext cx="2774830" cy="1387561"/>
          </a:xfrm>
          <a:prstGeom prst="rect">
            <a:avLst/>
          </a:prstGeom>
          <a:noFill/>
          <a:ln w="9525">
            <a:noFill/>
            <a:round/>
            <a:headEnd/>
            <a:tailEnd/>
          </a:ln>
        </p:spPr>
      </p:pic>
      <p:pic>
        <p:nvPicPr>
          <p:cNvPr id="4107" name="Picture 10"/>
          <p:cNvPicPr>
            <a:picLocks noChangeAspect="1" noChangeArrowheads="1"/>
          </p:cNvPicPr>
          <p:nvPr/>
        </p:nvPicPr>
        <p:blipFill>
          <a:blip r:embed="rId11" cstate="print"/>
          <a:srcRect/>
          <a:stretch>
            <a:fillRect/>
          </a:stretch>
        </p:blipFill>
        <p:spPr bwMode="auto">
          <a:xfrm>
            <a:off x="2656801" y="2969592"/>
            <a:ext cx="2237760" cy="1676336"/>
          </a:xfrm>
          <a:prstGeom prst="rect">
            <a:avLst/>
          </a:prstGeom>
          <a:noFill/>
          <a:ln w="9525">
            <a:noFill/>
            <a:round/>
            <a:headEnd/>
            <a:tailEnd/>
          </a:ln>
        </p:spPr>
      </p:pic>
      <p:pic>
        <p:nvPicPr>
          <p:cNvPr id="4108" name="Picture 11"/>
          <p:cNvPicPr>
            <a:picLocks noChangeAspect="1" noChangeArrowheads="1"/>
          </p:cNvPicPr>
          <p:nvPr/>
        </p:nvPicPr>
        <p:blipFill>
          <a:blip r:embed="rId12" cstate="print"/>
          <a:srcRect l="24799" r="24799"/>
          <a:stretch>
            <a:fillRect/>
          </a:stretch>
        </p:blipFill>
        <p:spPr bwMode="auto">
          <a:xfrm>
            <a:off x="7290720" y="110181"/>
            <a:ext cx="1569600" cy="1659054"/>
          </a:xfrm>
          <a:prstGeom prst="rect">
            <a:avLst/>
          </a:prstGeom>
          <a:noFill/>
          <a:ln w="9525">
            <a:noFill/>
            <a:round/>
            <a:headEnd/>
            <a:tailEnd/>
          </a:ln>
        </p:spPr>
      </p:pic>
      <p:sp>
        <p:nvSpPr>
          <p:cNvPr id="4109" name="Text Box 12"/>
          <p:cNvSpPr txBox="1">
            <a:spLocks noChangeArrowheads="1"/>
          </p:cNvSpPr>
          <p:nvPr/>
        </p:nvSpPr>
        <p:spPr bwMode="auto">
          <a:xfrm>
            <a:off x="5292080" y="6309320"/>
            <a:ext cx="3732480" cy="663910"/>
          </a:xfrm>
          <a:prstGeom prst="rect">
            <a:avLst/>
          </a:prstGeom>
          <a:noFill/>
          <a:ln w="9525">
            <a:noFill/>
            <a:round/>
            <a:headEnd/>
            <a:tailEnd/>
          </a:ln>
        </p:spPr>
        <p:txBody>
          <a:bodyPr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1" i="0" u="none" strike="noStrike" kern="1200" cap="none" spc="0" normalizeH="0" baseline="0" noProof="0" dirty="0">
                <a:ln>
                  <a:noFill/>
                </a:ln>
                <a:solidFill>
                  <a:srgbClr val="FF0000"/>
                </a:solidFill>
                <a:effectLst/>
                <a:uLnTx/>
                <a:uFillTx/>
                <a:latin typeface="Calibri" pitchFamily="34" charset="0"/>
                <a:ea typeface="+mn-ea"/>
                <a:cs typeface="+mn-cs"/>
              </a:rPr>
              <a:t>… and more! All produce data with different properties.</a:t>
            </a:r>
          </a:p>
        </p:txBody>
      </p:sp>
      <p:sp>
        <p:nvSpPr>
          <p:cNvPr id="4110" name="Text Box 13"/>
          <p:cNvSpPr txBox="1">
            <a:spLocks noChangeArrowheads="1"/>
          </p:cNvSpPr>
          <p:nvPr/>
        </p:nvSpPr>
        <p:spPr bwMode="auto">
          <a:xfrm>
            <a:off x="249120" y="2354648"/>
            <a:ext cx="1163520" cy="312512"/>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Roche/454</a:t>
            </a:r>
          </a:p>
        </p:txBody>
      </p:sp>
      <p:sp>
        <p:nvSpPr>
          <p:cNvPr id="4111" name="Text Box 14"/>
          <p:cNvSpPr txBox="1">
            <a:spLocks noChangeArrowheads="1"/>
          </p:cNvSpPr>
          <p:nvPr/>
        </p:nvSpPr>
        <p:spPr bwMode="auto">
          <a:xfrm>
            <a:off x="83520" y="4562399"/>
            <a:ext cx="1955520" cy="312513"/>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Illumina HiSeq2000</a:t>
            </a:r>
          </a:p>
        </p:txBody>
      </p:sp>
      <p:sp>
        <p:nvSpPr>
          <p:cNvPr id="4112" name="Text Box 15"/>
          <p:cNvSpPr txBox="1">
            <a:spLocks noChangeArrowheads="1"/>
          </p:cNvSpPr>
          <p:nvPr/>
        </p:nvSpPr>
        <p:spPr bwMode="auto">
          <a:xfrm>
            <a:off x="1331640" y="6381328"/>
            <a:ext cx="1707840" cy="312513"/>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400" b="0" i="0" u="none" strike="noStrike" kern="1200" cap="none" spc="0" normalizeH="0" baseline="0" noProof="0" dirty="0">
                <a:ln>
                  <a:noFill/>
                </a:ln>
                <a:solidFill>
                  <a:srgbClr val="000000"/>
                </a:solidFill>
                <a:effectLst/>
                <a:uLnTx/>
                <a:uFillTx/>
                <a:latin typeface="Calibri" pitchFamily="34" charset="0"/>
                <a:ea typeface="+mn-ea"/>
                <a:cs typeface="+mn-cs"/>
              </a:rPr>
              <a:t>Ion Torrent PGM</a:t>
            </a:r>
          </a:p>
        </p:txBody>
      </p:sp>
      <p:sp>
        <p:nvSpPr>
          <p:cNvPr id="4113" name="Text Box 16"/>
          <p:cNvSpPr txBox="1">
            <a:spLocks noChangeArrowheads="1"/>
          </p:cNvSpPr>
          <p:nvPr/>
        </p:nvSpPr>
        <p:spPr bwMode="auto">
          <a:xfrm>
            <a:off x="2488320" y="6545488"/>
            <a:ext cx="1844640" cy="312512"/>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Ion Torrent Proton</a:t>
            </a:r>
          </a:p>
        </p:txBody>
      </p:sp>
      <p:sp>
        <p:nvSpPr>
          <p:cNvPr id="4114" name="Text Box 17"/>
          <p:cNvSpPr txBox="1">
            <a:spLocks noChangeArrowheads="1"/>
          </p:cNvSpPr>
          <p:nvPr/>
        </p:nvSpPr>
        <p:spPr bwMode="auto">
          <a:xfrm>
            <a:off x="2707200" y="2341686"/>
            <a:ext cx="1107360" cy="312513"/>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AB </a:t>
            </a:r>
            <a:r>
              <a:rPr kumimoji="0" lang="en-US" sz="1800" b="0" i="0" u="none" strike="noStrike" kern="1200" cap="none" spc="0" normalizeH="0" baseline="0" noProof="0" dirty="0" err="1">
                <a:ln>
                  <a:noFill/>
                </a:ln>
                <a:solidFill>
                  <a:srgbClr val="000000"/>
                </a:solidFill>
                <a:effectLst/>
                <a:uLnTx/>
                <a:uFillTx/>
                <a:latin typeface="Calibri" pitchFamily="34" charset="0"/>
                <a:ea typeface="+mn-ea"/>
                <a:cs typeface="+mn-cs"/>
              </a:rPr>
              <a:t>SOLiD</a:t>
            </a:r>
            <a:endPar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
        <p:nvSpPr>
          <p:cNvPr id="4115" name="Text Box 18"/>
          <p:cNvSpPr txBox="1">
            <a:spLocks noChangeArrowheads="1"/>
          </p:cNvSpPr>
          <p:nvPr/>
        </p:nvSpPr>
        <p:spPr bwMode="auto">
          <a:xfrm>
            <a:off x="5292080" y="5817917"/>
            <a:ext cx="2568960" cy="312513"/>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Oxford Nanopore </a:t>
            </a:r>
            <a:r>
              <a:rPr kumimoji="0" lang="en-US" sz="1800" b="0" i="0" u="none" strike="noStrike" kern="1200" cap="none" spc="0" normalizeH="0" baseline="0" noProof="0" dirty="0" err="1">
                <a:ln>
                  <a:noFill/>
                </a:ln>
                <a:solidFill>
                  <a:srgbClr val="000000"/>
                </a:solidFill>
                <a:effectLst/>
                <a:uLnTx/>
                <a:uFillTx/>
                <a:latin typeface="Calibri" pitchFamily="34" charset="0"/>
                <a:ea typeface="+mn-ea"/>
                <a:cs typeface="+mn-cs"/>
              </a:rPr>
              <a:t>GridION</a:t>
            </a:r>
            <a:endPar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
        <p:nvSpPr>
          <p:cNvPr id="4116" name="Text Box 19"/>
          <p:cNvSpPr txBox="1">
            <a:spLocks noChangeArrowheads="1"/>
          </p:cNvSpPr>
          <p:nvPr/>
        </p:nvSpPr>
        <p:spPr bwMode="auto">
          <a:xfrm>
            <a:off x="5225760" y="3763116"/>
            <a:ext cx="2511360" cy="312512"/>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Oxford Nanopore </a:t>
            </a:r>
            <a:r>
              <a:rPr kumimoji="0" lang="en-US" sz="1800" b="0" i="0" u="none" strike="noStrike" kern="1200" cap="none" spc="0" normalizeH="0" baseline="0" noProof="0" dirty="0" err="1">
                <a:ln>
                  <a:noFill/>
                </a:ln>
                <a:solidFill>
                  <a:srgbClr val="000000"/>
                </a:solidFill>
                <a:effectLst/>
                <a:uLnTx/>
                <a:uFillTx/>
                <a:latin typeface="Calibri" pitchFamily="34" charset="0"/>
                <a:ea typeface="+mn-ea"/>
                <a:cs typeface="+mn-cs"/>
              </a:rPr>
              <a:t>MinION</a:t>
            </a:r>
            <a:endPar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
        <p:nvSpPr>
          <p:cNvPr id="4117" name="Text Box 20"/>
          <p:cNvSpPr txBox="1">
            <a:spLocks noChangeArrowheads="1"/>
          </p:cNvSpPr>
          <p:nvPr/>
        </p:nvSpPr>
        <p:spPr bwMode="auto">
          <a:xfrm>
            <a:off x="7584767" y="1772816"/>
            <a:ext cx="1095840" cy="544377"/>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Complete</a:t>
            </a:r>
          </a:p>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Genomics</a:t>
            </a:r>
          </a:p>
        </p:txBody>
      </p:sp>
      <p:sp>
        <p:nvSpPr>
          <p:cNvPr id="4118" name="Text Box 21"/>
          <p:cNvSpPr txBox="1">
            <a:spLocks noChangeArrowheads="1"/>
          </p:cNvSpPr>
          <p:nvPr/>
        </p:nvSpPr>
        <p:spPr bwMode="auto">
          <a:xfrm>
            <a:off x="5169600" y="1792989"/>
            <a:ext cx="1520640" cy="312512"/>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Illumina </a:t>
            </a:r>
            <a:r>
              <a:rPr kumimoji="0" lang="en-US" sz="1800" b="0" i="0" u="none" strike="noStrike" kern="1200" cap="none" spc="0" normalizeH="0" baseline="0" noProof="0" dirty="0" err="1">
                <a:ln>
                  <a:noFill/>
                </a:ln>
                <a:solidFill>
                  <a:srgbClr val="000000"/>
                </a:solidFill>
                <a:effectLst/>
                <a:uLnTx/>
                <a:uFillTx/>
                <a:latin typeface="Calibri" pitchFamily="34" charset="0"/>
                <a:ea typeface="+mn-ea"/>
                <a:cs typeface="+mn-cs"/>
              </a:rPr>
              <a:t>MiSeq</a:t>
            </a:r>
            <a:endPar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
        <p:nvSpPr>
          <p:cNvPr id="4119" name="Text Box 22"/>
          <p:cNvSpPr txBox="1">
            <a:spLocks noChangeArrowheads="1"/>
          </p:cNvSpPr>
          <p:nvPr/>
        </p:nvSpPr>
        <p:spPr bwMode="auto">
          <a:xfrm>
            <a:off x="2586240" y="4645928"/>
            <a:ext cx="2280960" cy="312513"/>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Pacific Biosciences RS</a:t>
            </a:r>
          </a:p>
        </p:txBody>
      </p:sp>
      <p:pic>
        <p:nvPicPr>
          <p:cNvPr id="2" name="Picture 1">
            <a:extLst>
              <a:ext uri="{FF2B5EF4-FFF2-40B4-BE49-F238E27FC236}">
                <a16:creationId xmlns:a16="http://schemas.microsoft.com/office/drawing/2014/main" id="{5286926F-A2D7-D54A-9679-98991FADA789}"/>
              </a:ext>
            </a:extLst>
          </p:cNvPr>
          <p:cNvPicPr>
            <a:picLocks noChangeAspect="1"/>
          </p:cNvPicPr>
          <p:nvPr/>
        </p:nvPicPr>
        <p:blipFill>
          <a:blip r:embed="rId13"/>
          <a:stretch>
            <a:fillRect/>
          </a:stretch>
        </p:blipFill>
        <p:spPr>
          <a:xfrm>
            <a:off x="7907854" y="2420888"/>
            <a:ext cx="1066800" cy="1993900"/>
          </a:xfrm>
          <a:prstGeom prst="rect">
            <a:avLst/>
          </a:prstGeom>
        </p:spPr>
      </p:pic>
      <p:sp>
        <p:nvSpPr>
          <p:cNvPr id="25" name="Text Box 14">
            <a:extLst>
              <a:ext uri="{FF2B5EF4-FFF2-40B4-BE49-F238E27FC236}">
                <a16:creationId xmlns:a16="http://schemas.microsoft.com/office/drawing/2014/main" id="{2CACA9BA-5821-1048-8CBA-9D82E07E5188}"/>
              </a:ext>
            </a:extLst>
          </p:cNvPr>
          <p:cNvSpPr txBox="1">
            <a:spLocks noChangeArrowheads="1"/>
          </p:cNvSpPr>
          <p:nvPr/>
        </p:nvSpPr>
        <p:spPr bwMode="auto">
          <a:xfrm>
            <a:off x="8030881" y="4379366"/>
            <a:ext cx="1955520" cy="312513"/>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Illumina </a:t>
            </a:r>
          </a:p>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err="1">
                <a:ln>
                  <a:noFill/>
                </a:ln>
                <a:solidFill>
                  <a:srgbClr val="000000"/>
                </a:solidFill>
                <a:effectLst/>
                <a:uLnTx/>
                <a:uFillTx/>
                <a:latin typeface="Calibri" pitchFamily="34" charset="0"/>
                <a:ea typeface="+mn-ea"/>
                <a:cs typeface="+mn-cs"/>
              </a:rPr>
              <a:t>NovaSeq</a:t>
            </a:r>
            <a:endPar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6000</a:t>
            </a:r>
          </a:p>
        </p:txBody>
      </p:sp>
    </p:spTree>
    <p:extLst>
      <p:ext uri="{BB962C8B-B14F-4D97-AF65-F5344CB8AC3E}">
        <p14:creationId xmlns:p14="http://schemas.microsoft.com/office/powerpoint/2010/main" val="217915429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Title 1"/>
          <p:cNvSpPr>
            <a:spLocks noGrp="1"/>
          </p:cNvSpPr>
          <p:nvPr>
            <p:ph type="title"/>
          </p:nvPr>
        </p:nvSpPr>
        <p:spPr/>
        <p:txBody>
          <a:bodyPr/>
          <a:lstStyle/>
          <a:p>
            <a:r>
              <a:rPr lang="en-US">
                <a:latin typeface="Garamond" charset="0"/>
              </a:rPr>
              <a:t>Generalized Memory Structure</a:t>
            </a:r>
          </a:p>
        </p:txBody>
      </p:sp>
      <p:sp>
        <p:nvSpPr>
          <p:cNvPr id="104450"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C0FED72-1EB8-A64A-9529-32D6A4696E17}"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110</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104451"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6900" y="2044700"/>
            <a:ext cx="7950200" cy="275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p:cNvSpPr/>
          <p:nvPr/>
        </p:nvSpPr>
        <p:spPr>
          <a:xfrm>
            <a:off x="395536" y="5939988"/>
            <a:ext cx="8280920"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Kim+, “</a:t>
            </a:r>
            <a:r>
              <a:rPr kumimoji="0" lang="en-US" sz="1800" b="0" i="0" u="none" strike="noStrike" kern="1200" cap="none" spc="0" normalizeH="0" baseline="0" noProof="0" dirty="0">
                <a:ln>
                  <a:noFill/>
                </a:ln>
                <a:solidFill>
                  <a:srgbClr val="0000FF"/>
                </a:solidFill>
                <a:effectLst/>
                <a:uLnTx/>
                <a:uFillTx/>
                <a:latin typeface="Tahoma" charset="0"/>
                <a:ea typeface="ＭＳ Ｐゴシック" charset="0"/>
                <a:cs typeface="ＭＳ Ｐゴシック" charset="0"/>
              </a:rPr>
              <a:t>A Case for Exploiting Subarray-Level Parallelism in DRAM</a:t>
            </a: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 ISCA 2012.</a:t>
            </a:r>
          </a:p>
        </p:txBody>
      </p:sp>
    </p:spTree>
    <p:extLst>
      <p:ext uri="{BB962C8B-B14F-4D97-AF65-F5344CB8AC3E}">
        <p14:creationId xmlns:p14="http://schemas.microsoft.com/office/powerpoint/2010/main" val="968671816"/>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4"/>
          <p:cNvSpPr>
            <a:spLocks noGrp="1" noChangeArrowheads="1"/>
          </p:cNvSpPr>
          <p:nvPr>
            <p:ph type="ctrTitle"/>
          </p:nvPr>
        </p:nvSpPr>
        <p:spPr>
          <a:xfrm>
            <a:off x="366713" y="1676400"/>
            <a:ext cx="8428037" cy="822325"/>
          </a:xfrm>
        </p:spPr>
        <p:txBody>
          <a:bodyPr/>
          <a:lstStyle/>
          <a:p>
            <a:pPr algn="ctr" eaLnBrk="1" hangingPunct="1"/>
            <a:r>
              <a:rPr lang="en-US" sz="4000">
                <a:latin typeface="Garamond" charset="0"/>
              </a:rPr>
              <a:t>The DRAM Subsystem</a:t>
            </a:r>
            <a:br>
              <a:rPr lang="en-US" sz="4000">
                <a:latin typeface="Garamond" charset="0"/>
              </a:rPr>
            </a:br>
            <a:r>
              <a:rPr lang="en-US" sz="4000">
                <a:latin typeface="Garamond" charset="0"/>
              </a:rPr>
              <a:t>The Top Down View</a:t>
            </a:r>
          </a:p>
        </p:txBody>
      </p:sp>
      <p:sp>
        <p:nvSpPr>
          <p:cNvPr id="10547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675941972"/>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Title 1"/>
          <p:cNvSpPr>
            <a:spLocks noGrp="1"/>
          </p:cNvSpPr>
          <p:nvPr>
            <p:ph type="title"/>
          </p:nvPr>
        </p:nvSpPr>
        <p:spPr/>
        <p:txBody>
          <a:bodyPr/>
          <a:lstStyle/>
          <a:p>
            <a:r>
              <a:rPr lang="en-US">
                <a:latin typeface="Garamond" charset="0"/>
              </a:rPr>
              <a:t>DRAM Subsystem Organization</a:t>
            </a:r>
          </a:p>
        </p:txBody>
      </p:sp>
      <p:sp>
        <p:nvSpPr>
          <p:cNvPr id="107522" name="Content Placeholder 2"/>
          <p:cNvSpPr>
            <a:spLocks noGrp="1"/>
          </p:cNvSpPr>
          <p:nvPr>
            <p:ph idx="1"/>
          </p:nvPr>
        </p:nvSpPr>
        <p:spPr>
          <a:xfrm>
            <a:off x="228600" y="996950"/>
            <a:ext cx="8610600" cy="5194300"/>
          </a:xfrm>
        </p:spPr>
        <p:txBody>
          <a:bodyPr/>
          <a:lstStyle/>
          <a:p>
            <a:endParaRPr lang="en-US">
              <a:latin typeface="Tahoma" charset="0"/>
            </a:endParaRPr>
          </a:p>
          <a:p>
            <a:r>
              <a:rPr lang="en-US">
                <a:latin typeface="Tahoma" charset="0"/>
              </a:rPr>
              <a:t>Channel</a:t>
            </a:r>
          </a:p>
          <a:p>
            <a:r>
              <a:rPr lang="en-US">
                <a:latin typeface="Tahoma" charset="0"/>
              </a:rPr>
              <a:t>DIMM</a:t>
            </a:r>
          </a:p>
          <a:p>
            <a:r>
              <a:rPr lang="en-US">
                <a:latin typeface="Tahoma" charset="0"/>
              </a:rPr>
              <a:t>Rank</a:t>
            </a:r>
          </a:p>
          <a:p>
            <a:r>
              <a:rPr lang="en-US">
                <a:latin typeface="Tahoma" charset="0"/>
              </a:rPr>
              <a:t>Chip</a:t>
            </a:r>
          </a:p>
          <a:p>
            <a:r>
              <a:rPr lang="en-US">
                <a:latin typeface="Tahoma" charset="0"/>
              </a:rPr>
              <a:t>Bank</a:t>
            </a:r>
          </a:p>
          <a:p>
            <a:r>
              <a:rPr lang="en-US">
                <a:latin typeface="Tahoma" charset="0"/>
              </a:rPr>
              <a:t>Row/Column</a:t>
            </a:r>
          </a:p>
          <a:p>
            <a:endParaRPr lang="en-US">
              <a:latin typeface="Tahoma" charset="0"/>
            </a:endParaRPr>
          </a:p>
        </p:txBody>
      </p:sp>
      <p:sp>
        <p:nvSpPr>
          <p:cNvPr id="107523"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D18E440-DDB1-BD43-B16F-7E508F1166DA}"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
        <p:nvSpPr>
          <p:cNvPr id="13" name="Flowchart: Merge 4"/>
          <p:cNvSpPr/>
          <p:nvPr/>
        </p:nvSpPr>
        <p:spPr>
          <a:xfrm>
            <a:off x="2971800" y="1447800"/>
            <a:ext cx="1981200" cy="2971800"/>
          </a:xfrm>
          <a:prstGeom prst="flowChartMerge">
            <a:avLst/>
          </a:prstGeom>
          <a:solidFill>
            <a:srgbClr val="C0504D"/>
          </a:solidFill>
          <a:ln w="25400" cap="flat" cmpd="sng" algn="ctr">
            <a:solidFill>
              <a:srgbClr val="C0504D">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ＭＳ Ｐゴシック" charset="0"/>
              <a:cs typeface="ＭＳ Ｐゴシック" charset="0"/>
            </a:endParaRPr>
          </a:p>
        </p:txBody>
      </p:sp>
      <p:sp>
        <p:nvSpPr>
          <p:cNvPr id="14" name="Flowchart: Merge 7"/>
          <p:cNvSpPr/>
          <p:nvPr/>
        </p:nvSpPr>
        <p:spPr>
          <a:xfrm>
            <a:off x="3124200" y="1905000"/>
            <a:ext cx="1676400" cy="2514600"/>
          </a:xfrm>
          <a:prstGeom prst="flowChartMerge">
            <a:avLst/>
          </a:prstGeom>
          <a:solidFill>
            <a:srgbClr val="00B050"/>
          </a:solidFill>
          <a:ln w="25400" cap="flat" cmpd="sng" algn="ctr">
            <a:solidFill>
              <a:srgbClr val="004C22"/>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ＭＳ Ｐゴシック" charset="0"/>
              <a:cs typeface="ＭＳ Ｐゴシック" charset="0"/>
            </a:endParaRPr>
          </a:p>
        </p:txBody>
      </p:sp>
      <p:sp>
        <p:nvSpPr>
          <p:cNvPr id="15" name="Flowchart: Merge 8"/>
          <p:cNvSpPr/>
          <p:nvPr/>
        </p:nvSpPr>
        <p:spPr>
          <a:xfrm>
            <a:off x="3276600" y="2362200"/>
            <a:ext cx="1371600" cy="2057400"/>
          </a:xfrm>
          <a:prstGeom prst="flowChartMerge">
            <a:avLst/>
          </a:prstGeom>
          <a:solidFill>
            <a:srgbClr val="F79646"/>
          </a:solidFill>
          <a:ln w="25400" cap="flat" cmpd="sng" algn="ctr">
            <a:solidFill>
              <a:srgbClr val="F7964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ＭＳ Ｐゴシック" charset="0"/>
              <a:cs typeface="ＭＳ Ｐゴシック" charset="0"/>
            </a:endParaRPr>
          </a:p>
        </p:txBody>
      </p:sp>
      <p:sp>
        <p:nvSpPr>
          <p:cNvPr id="16" name="Flowchart: Merge 9"/>
          <p:cNvSpPr/>
          <p:nvPr/>
        </p:nvSpPr>
        <p:spPr>
          <a:xfrm>
            <a:off x="3429000" y="2819400"/>
            <a:ext cx="1066800" cy="1600200"/>
          </a:xfrm>
          <a:prstGeom prst="flowChartMerge">
            <a:avLst/>
          </a:prstGeom>
          <a:solidFill>
            <a:sysClr val="windowText" lastClr="000000"/>
          </a:solidFill>
          <a:ln w="25400" cap="flat" cmpd="sng" algn="ctr">
            <a:solidFill>
              <a:sysClr val="windowText" lastClr="000000">
                <a:shade val="50000"/>
              </a:sys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ＭＳ Ｐゴシック" charset="0"/>
              <a:cs typeface="ＭＳ Ｐゴシック" charset="0"/>
            </a:endParaRPr>
          </a:p>
        </p:txBody>
      </p:sp>
      <p:sp>
        <p:nvSpPr>
          <p:cNvPr id="17" name="Flowchart: Merge 10"/>
          <p:cNvSpPr/>
          <p:nvPr/>
        </p:nvSpPr>
        <p:spPr>
          <a:xfrm>
            <a:off x="3581400" y="3276600"/>
            <a:ext cx="762000" cy="1143000"/>
          </a:xfrm>
          <a:prstGeom prst="flowChartMerge">
            <a:avLst/>
          </a:prstGeom>
          <a:solidFill>
            <a:srgbClr val="9BBB59"/>
          </a:solidFill>
          <a:ln w="25400" cap="flat" cmpd="sng" algn="ctr">
            <a:solidFill>
              <a:srgbClr val="9BBB59">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ＭＳ Ｐゴシック" charset="0"/>
              <a:cs typeface="ＭＳ Ｐゴシック" charset="0"/>
            </a:endParaRPr>
          </a:p>
        </p:txBody>
      </p:sp>
      <p:sp>
        <p:nvSpPr>
          <p:cNvPr id="18" name="Flowchart: Merge 11"/>
          <p:cNvSpPr/>
          <p:nvPr/>
        </p:nvSpPr>
        <p:spPr>
          <a:xfrm>
            <a:off x="3733800" y="3733800"/>
            <a:ext cx="457200" cy="685800"/>
          </a:xfrm>
          <a:prstGeom prst="flowChartMerge">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ＭＳ Ｐゴシック" charset="0"/>
              <a:cs typeface="ＭＳ Ｐゴシック" charset="0"/>
            </a:endParaRPr>
          </a:p>
        </p:txBody>
      </p:sp>
    </p:spTree>
    <p:extLst>
      <p:ext uri="{BB962C8B-B14F-4D97-AF65-F5344CB8AC3E}">
        <p14:creationId xmlns:p14="http://schemas.microsoft.com/office/powerpoint/2010/main" val="3696889352"/>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Title 1"/>
          <p:cNvSpPr>
            <a:spLocks noGrp="1"/>
          </p:cNvSpPr>
          <p:nvPr>
            <p:ph type="title"/>
          </p:nvPr>
        </p:nvSpPr>
        <p:spPr/>
        <p:txBody>
          <a:bodyPr/>
          <a:lstStyle/>
          <a:p>
            <a:r>
              <a:rPr lang="en-US">
                <a:latin typeface="Calibri" charset="0"/>
              </a:rPr>
              <a:t>The DRAM subsystem</a:t>
            </a:r>
          </a:p>
        </p:txBody>
      </p:sp>
      <p:pic>
        <p:nvPicPr>
          <p:cNvPr id="108546" name="Picture 4" descr="DIMM_crop.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3200400"/>
            <a:ext cx="2590800" cy="598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8547" name="Picture 5" descr="nehalem.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76650" y="4656138"/>
            <a:ext cx="1352550" cy="1352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8548" name="Picture 8" descr="DIMM_crop.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2133600"/>
            <a:ext cx="2590800" cy="598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8549" name="Picture 9" descr="DIMM_crop.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3211513"/>
            <a:ext cx="2590800" cy="598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8550" name="Picture 10" descr="DIMM_crop.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2133600"/>
            <a:ext cx="2590800" cy="598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13" name="Shape 12"/>
          <p:cNvCxnSpPr>
            <a:cxnSpLocks noChangeShapeType="1"/>
            <a:stCxn id="108547" idx="3"/>
            <a:endCxn id="108549" idx="2"/>
          </p:cNvCxnSpPr>
          <p:nvPr/>
        </p:nvCxnSpPr>
        <p:spPr bwMode="auto">
          <a:xfrm flipV="1">
            <a:off x="5029200" y="3810000"/>
            <a:ext cx="1219200" cy="1522413"/>
          </a:xfrm>
          <a:prstGeom prst="bentConnector2">
            <a:avLst/>
          </a:prstGeom>
          <a:noFill/>
          <a:ln w="101600">
            <a:solidFill>
              <a:schemeClr val="accent2"/>
            </a:solidFill>
            <a:miter lim="800000"/>
            <a:headEnd/>
            <a:tailEnd/>
          </a:ln>
          <a:effectLst>
            <a:outerShdw blurRad="40000" dist="23000" dir="5400000" rotWithShape="0">
              <a:srgbClr val="000000">
                <a:alpha val="34999"/>
              </a:srgbClr>
            </a:outerShdw>
          </a:effectLst>
          <a:extLst>
            <a:ext uri="{909E8E84-426E-40dd-AFC4-6F175D3DCCD1}">
              <a14:hiddenFill xmlns="" xmlns:a14="http://schemas.microsoft.com/office/drawing/2010/main">
                <a:noFill/>
              </a14:hiddenFill>
            </a:ext>
          </a:extLst>
        </p:spPr>
      </p:cxnSp>
      <p:cxnSp>
        <p:nvCxnSpPr>
          <p:cNvPr id="14" name="Shape 13"/>
          <p:cNvCxnSpPr>
            <a:cxnSpLocks noChangeShapeType="1"/>
            <a:stCxn id="108547" idx="1"/>
            <a:endCxn id="108546" idx="2"/>
          </p:cNvCxnSpPr>
          <p:nvPr/>
        </p:nvCxnSpPr>
        <p:spPr bwMode="auto">
          <a:xfrm rot="10800000">
            <a:off x="2667000" y="3798888"/>
            <a:ext cx="1009650" cy="1533525"/>
          </a:xfrm>
          <a:prstGeom prst="bentConnector2">
            <a:avLst/>
          </a:prstGeom>
          <a:noFill/>
          <a:ln w="101600">
            <a:solidFill>
              <a:schemeClr val="accent2"/>
            </a:solidFill>
            <a:miter lim="800000"/>
            <a:headEnd/>
            <a:tailEnd/>
          </a:ln>
          <a:effectLst>
            <a:outerShdw blurRad="40000" dist="23000" dir="5400000" rotWithShape="0">
              <a:srgbClr val="000000">
                <a:alpha val="34999"/>
              </a:srgbClr>
            </a:outerShdw>
          </a:effectLst>
          <a:extLst>
            <a:ext uri="{909E8E84-426E-40dd-AFC4-6F175D3DCCD1}">
              <a14:hiddenFill xmlns="" xmlns:a14="http://schemas.microsoft.com/office/drawing/2010/main">
                <a:noFill/>
              </a14:hiddenFill>
            </a:ext>
          </a:extLst>
        </p:spPr>
      </p:cxnSp>
      <p:cxnSp>
        <p:nvCxnSpPr>
          <p:cNvPr id="17" name="Shape 16"/>
          <p:cNvCxnSpPr>
            <a:cxnSpLocks noChangeShapeType="1"/>
            <a:stCxn id="108549" idx="0"/>
            <a:endCxn id="108550" idx="2"/>
          </p:cNvCxnSpPr>
          <p:nvPr/>
        </p:nvCxnSpPr>
        <p:spPr bwMode="auto">
          <a:xfrm rot="5400000" flipH="1" flipV="1">
            <a:off x="6007895" y="2971006"/>
            <a:ext cx="481012" cy="3175"/>
          </a:xfrm>
          <a:prstGeom prst="bentConnector3">
            <a:avLst>
              <a:gd name="adj1" fmla="val 50000"/>
            </a:avLst>
          </a:prstGeom>
          <a:noFill/>
          <a:ln w="101600">
            <a:solidFill>
              <a:schemeClr val="accent2"/>
            </a:solidFill>
            <a:miter lim="800000"/>
            <a:headEnd/>
            <a:tailEnd/>
          </a:ln>
          <a:effectLst>
            <a:outerShdw blurRad="40000" dist="23000" dir="5400000" rotWithShape="0">
              <a:srgbClr val="000000">
                <a:alpha val="34999"/>
              </a:srgbClr>
            </a:outerShdw>
          </a:effectLst>
          <a:extLst>
            <a:ext uri="{909E8E84-426E-40dd-AFC4-6F175D3DCCD1}">
              <a14:hiddenFill xmlns="" xmlns:a14="http://schemas.microsoft.com/office/drawing/2010/main">
                <a:noFill/>
              </a14:hiddenFill>
            </a:ext>
          </a:extLst>
        </p:spPr>
      </p:cxnSp>
      <p:cxnSp>
        <p:nvCxnSpPr>
          <p:cNvPr id="20" name="Shape 16"/>
          <p:cNvCxnSpPr>
            <a:cxnSpLocks noChangeShapeType="1"/>
            <a:stCxn id="108546" idx="0"/>
            <a:endCxn id="108548" idx="2"/>
          </p:cNvCxnSpPr>
          <p:nvPr/>
        </p:nvCxnSpPr>
        <p:spPr bwMode="auto">
          <a:xfrm rot="5400000" flipH="1" flipV="1">
            <a:off x="2432844" y="2966244"/>
            <a:ext cx="469900" cy="1588"/>
          </a:xfrm>
          <a:prstGeom prst="bentConnector3">
            <a:avLst>
              <a:gd name="adj1" fmla="val 50000"/>
            </a:avLst>
          </a:prstGeom>
          <a:noFill/>
          <a:ln w="101600">
            <a:solidFill>
              <a:schemeClr val="accent2"/>
            </a:solidFill>
            <a:miter lim="800000"/>
            <a:headEnd/>
            <a:tailEnd/>
          </a:ln>
          <a:effectLst>
            <a:outerShdw blurRad="40000" dist="23000" dir="5400000" rotWithShape="0">
              <a:srgbClr val="000000">
                <a:alpha val="34999"/>
              </a:srgbClr>
            </a:outerShdw>
          </a:effectLst>
          <a:extLst>
            <a:ext uri="{909E8E84-426E-40dd-AFC4-6F175D3DCCD1}">
              <a14:hiddenFill xmlns="" xmlns:a14="http://schemas.microsoft.com/office/drawing/2010/main">
                <a:noFill/>
              </a14:hiddenFill>
            </a:ext>
          </a:extLst>
        </p:spPr>
      </p:cxnSp>
      <p:sp>
        <p:nvSpPr>
          <p:cNvPr id="108555" name="TextBox 22"/>
          <p:cNvSpPr txBox="1">
            <a:spLocks noChangeArrowheads="1"/>
          </p:cNvSpPr>
          <p:nvPr/>
        </p:nvSpPr>
        <p:spPr bwMode="auto">
          <a:xfrm>
            <a:off x="1524000" y="5497513"/>
            <a:ext cx="190500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C0504D"/>
                </a:solidFill>
                <a:effectLst/>
                <a:uLnTx/>
                <a:uFillTx/>
                <a:latin typeface="Calibri" charset="0"/>
                <a:ea typeface="ＭＳ Ｐゴシック" charset="0"/>
                <a:cs typeface="Arial" charset="0"/>
              </a:rPr>
              <a:t>Memory channel</a:t>
            </a:r>
          </a:p>
        </p:txBody>
      </p:sp>
      <p:sp>
        <p:nvSpPr>
          <p:cNvPr id="108556" name="TextBox 23"/>
          <p:cNvSpPr txBox="1">
            <a:spLocks noChangeArrowheads="1"/>
          </p:cNvSpPr>
          <p:nvPr/>
        </p:nvSpPr>
        <p:spPr bwMode="auto">
          <a:xfrm>
            <a:off x="5334000" y="5497513"/>
            <a:ext cx="190500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C0504D"/>
                </a:solidFill>
                <a:effectLst/>
                <a:uLnTx/>
                <a:uFillTx/>
                <a:latin typeface="Calibri" charset="0"/>
                <a:ea typeface="ＭＳ Ｐゴシック" charset="0"/>
                <a:cs typeface="Arial" charset="0"/>
              </a:rPr>
              <a:t>Memory channel</a:t>
            </a:r>
          </a:p>
        </p:txBody>
      </p:sp>
      <p:sp>
        <p:nvSpPr>
          <p:cNvPr id="108557" name="TextBox 24"/>
          <p:cNvSpPr txBox="1">
            <a:spLocks noChangeArrowheads="1"/>
          </p:cNvSpPr>
          <p:nvPr/>
        </p:nvSpPr>
        <p:spPr bwMode="auto">
          <a:xfrm>
            <a:off x="4648200" y="1524000"/>
            <a:ext cx="32766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B050"/>
                </a:solidFill>
                <a:effectLst/>
                <a:uLnTx/>
                <a:uFillTx/>
                <a:latin typeface="Calibri" charset="0"/>
                <a:ea typeface="ＭＳ Ｐゴシック" charset="0"/>
                <a:cs typeface="Arial" charset="0"/>
              </a:rPr>
              <a:t>DIMM </a:t>
            </a:r>
            <a:r>
              <a:rPr kumimoji="0" lang="en-US" sz="1400" b="1" i="0" u="none" strike="noStrike" kern="1200" cap="none" spc="0" normalizeH="0" baseline="0" noProof="0">
                <a:ln>
                  <a:noFill/>
                </a:ln>
                <a:solidFill>
                  <a:srgbClr val="00B050"/>
                </a:solidFill>
                <a:effectLst/>
                <a:uLnTx/>
                <a:uFillTx/>
                <a:latin typeface="Calibri" charset="0"/>
                <a:ea typeface="ＭＳ Ｐゴシック" charset="0"/>
                <a:cs typeface="Arial" charset="0"/>
              </a:rPr>
              <a:t>(Dual in-line memory module)</a:t>
            </a:r>
          </a:p>
        </p:txBody>
      </p:sp>
      <p:sp>
        <p:nvSpPr>
          <p:cNvPr id="26" name="Rectangle 25"/>
          <p:cNvSpPr/>
          <p:nvPr/>
        </p:nvSpPr>
        <p:spPr>
          <a:xfrm>
            <a:off x="4876800" y="2057400"/>
            <a:ext cx="2743200" cy="762000"/>
          </a:xfrm>
          <a:prstGeom prst="rect">
            <a:avLst/>
          </a:prstGeom>
          <a:noFill/>
          <a:ln w="508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8559" name="TextBox 26"/>
          <p:cNvSpPr txBox="1">
            <a:spLocks noChangeArrowheads="1"/>
          </p:cNvSpPr>
          <p:nvPr/>
        </p:nvSpPr>
        <p:spPr bwMode="auto">
          <a:xfrm>
            <a:off x="3657600" y="4191000"/>
            <a:ext cx="13716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Calibri" charset="0"/>
                <a:ea typeface="ＭＳ Ｐゴシック" charset="0"/>
                <a:cs typeface="Arial" charset="0"/>
              </a:rPr>
              <a:t>Processor</a:t>
            </a:r>
          </a:p>
        </p:txBody>
      </p:sp>
      <p:cxnSp>
        <p:nvCxnSpPr>
          <p:cNvPr id="30" name="Straight Connector 29"/>
          <p:cNvCxnSpPr/>
          <p:nvPr/>
        </p:nvCxnSpPr>
        <p:spPr>
          <a:xfrm flipV="1">
            <a:off x="6019800" y="4267200"/>
            <a:ext cx="457200" cy="38100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2438400" y="4267200"/>
            <a:ext cx="457200" cy="38100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a:off x="1219200" y="1981200"/>
            <a:ext cx="2895600" cy="1905000"/>
          </a:xfrm>
          <a:prstGeom prst="rect">
            <a:avLst/>
          </a:prstGeom>
          <a:noFill/>
          <a:ln w="508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8563" name="TextBox 34"/>
          <p:cNvSpPr txBox="1">
            <a:spLocks noChangeArrowheads="1"/>
          </p:cNvSpPr>
          <p:nvPr/>
        </p:nvSpPr>
        <p:spPr bwMode="auto">
          <a:xfrm>
            <a:off x="1676400" y="1524000"/>
            <a:ext cx="19050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1800" b="1" i="0" u="none" strike="noStrike" kern="1200" cap="none" spc="0" normalizeH="0" baseline="0" noProof="0">
                <a:ln>
                  <a:noFill/>
                </a:ln>
                <a:solidFill>
                  <a:srgbClr val="C0504D"/>
                </a:solidFill>
                <a:effectLst/>
                <a:uLnTx/>
                <a:uFillTx/>
                <a:latin typeface="Calibri" charset="0"/>
                <a:ea typeface="ＭＳ Ｐゴシック" charset="0"/>
                <a:cs typeface="Arial" charset="0"/>
              </a:rPr>
              <a:t>“</a:t>
            </a:r>
            <a:r>
              <a:rPr kumimoji="0" lang="en-US" altLang="ja-JP" sz="1800" b="1" i="0" u="none" strike="noStrike" kern="1200" cap="none" spc="0" normalizeH="0" baseline="0" noProof="0">
                <a:ln>
                  <a:noFill/>
                </a:ln>
                <a:solidFill>
                  <a:srgbClr val="C0504D"/>
                </a:solidFill>
                <a:effectLst/>
                <a:uLnTx/>
                <a:uFillTx/>
                <a:latin typeface="Calibri" charset="0"/>
                <a:ea typeface="ＭＳ Ｐゴシック" charset="0"/>
                <a:cs typeface="Arial" charset="0"/>
              </a:rPr>
              <a:t>Channel</a:t>
            </a:r>
            <a:r>
              <a:rPr kumimoji="0" lang="ja-JP" altLang="en-US" sz="1800" b="1" i="0" u="none" strike="noStrike" kern="1200" cap="none" spc="0" normalizeH="0" baseline="0" noProof="0">
                <a:ln>
                  <a:noFill/>
                </a:ln>
                <a:solidFill>
                  <a:srgbClr val="C0504D"/>
                </a:solidFill>
                <a:effectLst/>
                <a:uLnTx/>
                <a:uFillTx/>
                <a:latin typeface="Calibri" charset="0"/>
                <a:ea typeface="ＭＳ Ｐゴシック" charset="0"/>
                <a:cs typeface="Arial" charset="0"/>
              </a:rPr>
              <a:t>”</a:t>
            </a:r>
            <a:endParaRPr kumimoji="0" lang="en-US" sz="1800" b="1" i="0" u="none" strike="noStrike" kern="1200" cap="none" spc="0" normalizeH="0" baseline="0" noProof="0">
              <a:ln>
                <a:noFill/>
              </a:ln>
              <a:solidFill>
                <a:srgbClr val="C0504D"/>
              </a:solidFill>
              <a:effectLst/>
              <a:uLnTx/>
              <a:uFillTx/>
              <a:latin typeface="Calibri" charset="0"/>
              <a:ea typeface="ＭＳ Ｐゴシック" charset="0"/>
              <a:cs typeface="Arial" charset="0"/>
            </a:endParaRPr>
          </a:p>
        </p:txBody>
      </p:sp>
    </p:spTree>
    <p:extLst>
      <p:ext uri="{BB962C8B-B14F-4D97-AF65-F5344CB8AC3E}">
        <p14:creationId xmlns:p14="http://schemas.microsoft.com/office/powerpoint/2010/main" val="2321610430"/>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Title 1"/>
          <p:cNvSpPr>
            <a:spLocks noGrp="1"/>
          </p:cNvSpPr>
          <p:nvPr>
            <p:ph type="title"/>
          </p:nvPr>
        </p:nvSpPr>
        <p:spPr/>
        <p:txBody>
          <a:bodyPr/>
          <a:lstStyle/>
          <a:p>
            <a:r>
              <a:rPr lang="en-US">
                <a:latin typeface="Calibri" charset="0"/>
              </a:rPr>
              <a:t>Breaking down a DIMM</a:t>
            </a:r>
          </a:p>
        </p:txBody>
      </p:sp>
      <p:pic>
        <p:nvPicPr>
          <p:cNvPr id="109570" name="Picture 3" descr="DIMM_crop.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981200"/>
            <a:ext cx="2590800" cy="598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9571" name="TextBox 4"/>
          <p:cNvSpPr txBox="1">
            <a:spLocks noChangeArrowheads="1"/>
          </p:cNvSpPr>
          <p:nvPr/>
        </p:nvSpPr>
        <p:spPr bwMode="auto">
          <a:xfrm>
            <a:off x="609600" y="1524000"/>
            <a:ext cx="32766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B050"/>
                </a:solidFill>
                <a:effectLst/>
                <a:uLnTx/>
                <a:uFillTx/>
                <a:latin typeface="Calibri" charset="0"/>
                <a:ea typeface="ＭＳ Ｐゴシック" charset="0"/>
                <a:cs typeface="Arial" charset="0"/>
              </a:rPr>
              <a:t>DIMM </a:t>
            </a:r>
            <a:r>
              <a:rPr kumimoji="0" lang="en-US" sz="1400" b="1" i="0" u="none" strike="noStrike" kern="1200" cap="none" spc="0" normalizeH="0" baseline="0" noProof="0">
                <a:ln>
                  <a:noFill/>
                </a:ln>
                <a:solidFill>
                  <a:srgbClr val="00B050"/>
                </a:solidFill>
                <a:effectLst/>
                <a:uLnTx/>
                <a:uFillTx/>
                <a:latin typeface="Calibri" charset="0"/>
                <a:ea typeface="ＭＳ Ｐゴシック" charset="0"/>
                <a:cs typeface="Arial" charset="0"/>
              </a:rPr>
              <a:t>(Dual in-line memory module)</a:t>
            </a:r>
          </a:p>
        </p:txBody>
      </p:sp>
      <p:sp>
        <p:nvSpPr>
          <p:cNvPr id="7" name="Right Arrow 6"/>
          <p:cNvSpPr/>
          <p:nvPr/>
        </p:nvSpPr>
        <p:spPr>
          <a:xfrm>
            <a:off x="4038600" y="1828800"/>
            <a:ext cx="1752600" cy="76200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Side view</a:t>
            </a:r>
          </a:p>
        </p:txBody>
      </p:sp>
      <p:pic>
        <p:nvPicPr>
          <p:cNvPr id="109573" name="Picture 7" descr="DIMM_sid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219200"/>
            <a:ext cx="1524000" cy="2246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9574" name="Picture 8" descr="DIMM_front.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3400" y="4487863"/>
            <a:ext cx="3844925" cy="693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9575" name="Picture 9" descr="DIMM_back.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4479925"/>
            <a:ext cx="3844925"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9576" name="TextBox 10"/>
          <p:cNvSpPr txBox="1">
            <a:spLocks noChangeArrowheads="1"/>
          </p:cNvSpPr>
          <p:nvPr/>
        </p:nvSpPr>
        <p:spPr bwMode="auto">
          <a:xfrm>
            <a:off x="2514600" y="4038600"/>
            <a:ext cx="18288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Calibri" charset="0"/>
                <a:ea typeface="ＭＳ Ｐゴシック" charset="0"/>
                <a:cs typeface="Arial" charset="0"/>
              </a:rPr>
              <a:t>Front of DIMM</a:t>
            </a:r>
          </a:p>
        </p:txBody>
      </p:sp>
      <p:sp>
        <p:nvSpPr>
          <p:cNvPr id="109577" name="TextBox 11"/>
          <p:cNvSpPr txBox="1">
            <a:spLocks noChangeArrowheads="1"/>
          </p:cNvSpPr>
          <p:nvPr/>
        </p:nvSpPr>
        <p:spPr bwMode="auto">
          <a:xfrm>
            <a:off x="6781800" y="4038600"/>
            <a:ext cx="18288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Calibri" charset="0"/>
                <a:ea typeface="ＭＳ Ｐゴシック" charset="0"/>
                <a:cs typeface="Arial" charset="0"/>
              </a:rPr>
              <a:t>Back of DIMM</a:t>
            </a:r>
          </a:p>
        </p:txBody>
      </p:sp>
      <p:cxnSp>
        <p:nvCxnSpPr>
          <p:cNvPr id="14" name="Straight Arrow Connector 13"/>
          <p:cNvCxnSpPr>
            <a:endCxn id="109576" idx="0"/>
          </p:cNvCxnSpPr>
          <p:nvPr/>
        </p:nvCxnSpPr>
        <p:spPr>
          <a:xfrm rot="10800000" flipV="1">
            <a:off x="3429000" y="2514600"/>
            <a:ext cx="3505200" cy="1524000"/>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endCxn id="109577" idx="0"/>
          </p:cNvCxnSpPr>
          <p:nvPr/>
        </p:nvCxnSpPr>
        <p:spPr>
          <a:xfrm rot="16200000" flipH="1">
            <a:off x="6743700" y="3086100"/>
            <a:ext cx="1524000" cy="381000"/>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2490382"/>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Title 1"/>
          <p:cNvSpPr>
            <a:spLocks noGrp="1"/>
          </p:cNvSpPr>
          <p:nvPr>
            <p:ph type="title"/>
          </p:nvPr>
        </p:nvSpPr>
        <p:spPr/>
        <p:txBody>
          <a:bodyPr/>
          <a:lstStyle/>
          <a:p>
            <a:r>
              <a:rPr lang="en-US">
                <a:latin typeface="Calibri" charset="0"/>
              </a:rPr>
              <a:t>Breaking down a DIMM</a:t>
            </a:r>
          </a:p>
        </p:txBody>
      </p:sp>
      <p:pic>
        <p:nvPicPr>
          <p:cNvPr id="110594" name="Picture 3" descr="DIMM_crop.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981200"/>
            <a:ext cx="2590800" cy="598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0595" name="TextBox 4"/>
          <p:cNvSpPr txBox="1">
            <a:spLocks noChangeArrowheads="1"/>
          </p:cNvSpPr>
          <p:nvPr/>
        </p:nvSpPr>
        <p:spPr bwMode="auto">
          <a:xfrm>
            <a:off x="609600" y="1524000"/>
            <a:ext cx="32766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B050"/>
                </a:solidFill>
                <a:effectLst/>
                <a:uLnTx/>
                <a:uFillTx/>
                <a:latin typeface="Calibri" charset="0"/>
                <a:ea typeface="ＭＳ Ｐゴシック" charset="0"/>
                <a:cs typeface="Arial" charset="0"/>
              </a:rPr>
              <a:t>DIMM </a:t>
            </a:r>
            <a:r>
              <a:rPr kumimoji="0" lang="en-US" sz="1400" b="1" i="0" u="none" strike="noStrike" kern="1200" cap="none" spc="0" normalizeH="0" baseline="0" noProof="0">
                <a:ln>
                  <a:noFill/>
                </a:ln>
                <a:solidFill>
                  <a:srgbClr val="00B050"/>
                </a:solidFill>
                <a:effectLst/>
                <a:uLnTx/>
                <a:uFillTx/>
                <a:latin typeface="Calibri" charset="0"/>
                <a:ea typeface="ＭＳ Ｐゴシック" charset="0"/>
                <a:cs typeface="Arial" charset="0"/>
              </a:rPr>
              <a:t>(Dual in-line memory module)</a:t>
            </a:r>
          </a:p>
        </p:txBody>
      </p:sp>
      <p:sp>
        <p:nvSpPr>
          <p:cNvPr id="7" name="Right Arrow 6"/>
          <p:cNvSpPr/>
          <p:nvPr/>
        </p:nvSpPr>
        <p:spPr>
          <a:xfrm>
            <a:off x="4038600" y="1828800"/>
            <a:ext cx="1752600" cy="76200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Side view</a:t>
            </a:r>
          </a:p>
        </p:txBody>
      </p:sp>
      <p:pic>
        <p:nvPicPr>
          <p:cNvPr id="110597" name="Picture 7" descr="DIMM_sid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219200"/>
            <a:ext cx="1524000" cy="2246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0598" name="Picture 8" descr="DIMM_front.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3400" y="4487863"/>
            <a:ext cx="3844925" cy="693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0599" name="Picture 9" descr="DIMM_back.png"/>
          <p:cNvPicPr>
            <a:picLocks noChangeAspect="1"/>
          </p:cNvPicPr>
          <p:nvPr/>
        </p:nvPicPr>
        <p:blipFill>
          <a:blip r:embed="rId5">
            <a:alphaModFix amt="40000"/>
            <a:extLst>
              <a:ext uri="{28A0092B-C50C-407E-A947-70E740481C1C}">
                <a14:useLocalDpi xmlns:a14="http://schemas.microsoft.com/office/drawing/2010/main" val="0"/>
              </a:ext>
            </a:extLst>
          </a:blip>
          <a:srcRect/>
          <a:stretch>
            <a:fillRect/>
          </a:stretch>
        </p:blipFill>
        <p:spPr bwMode="auto">
          <a:xfrm>
            <a:off x="4800600" y="4479925"/>
            <a:ext cx="3844925" cy="701675"/>
          </a:xfrm>
          <a:prstGeom prst="rect">
            <a:avLst/>
          </a:prstGeom>
          <a:solidFill>
            <a:schemeClr val="accent2">
              <a:alpha val="39999"/>
            </a:schemeClr>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110600" name="TextBox 10"/>
          <p:cNvSpPr txBox="1">
            <a:spLocks noChangeArrowheads="1"/>
          </p:cNvSpPr>
          <p:nvPr/>
        </p:nvSpPr>
        <p:spPr bwMode="auto">
          <a:xfrm>
            <a:off x="2514600" y="4038600"/>
            <a:ext cx="18288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Calibri" charset="0"/>
                <a:ea typeface="ＭＳ Ｐゴシック" charset="0"/>
                <a:cs typeface="Arial" charset="0"/>
              </a:rPr>
              <a:t>Front of DIMM</a:t>
            </a:r>
          </a:p>
        </p:txBody>
      </p:sp>
      <p:sp>
        <p:nvSpPr>
          <p:cNvPr id="110601" name="TextBox 11"/>
          <p:cNvSpPr txBox="1">
            <a:spLocks noChangeArrowheads="1"/>
          </p:cNvSpPr>
          <p:nvPr/>
        </p:nvSpPr>
        <p:spPr bwMode="auto">
          <a:xfrm>
            <a:off x="6781800" y="4038600"/>
            <a:ext cx="18288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Calibri" charset="0"/>
                <a:ea typeface="ＭＳ Ｐゴシック" charset="0"/>
                <a:cs typeface="Arial" charset="0"/>
              </a:rPr>
              <a:t>Back of DIMM</a:t>
            </a:r>
          </a:p>
        </p:txBody>
      </p:sp>
      <p:cxnSp>
        <p:nvCxnSpPr>
          <p:cNvPr id="14" name="Straight Arrow Connector 13"/>
          <p:cNvCxnSpPr>
            <a:endCxn id="110600" idx="0"/>
          </p:cNvCxnSpPr>
          <p:nvPr/>
        </p:nvCxnSpPr>
        <p:spPr>
          <a:xfrm rot="10800000" flipV="1">
            <a:off x="3429000" y="2514600"/>
            <a:ext cx="3505200" cy="1524000"/>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endCxn id="110601" idx="0"/>
          </p:cNvCxnSpPr>
          <p:nvPr/>
        </p:nvCxnSpPr>
        <p:spPr>
          <a:xfrm rot="16200000" flipH="1">
            <a:off x="6743700" y="3086100"/>
            <a:ext cx="1524000" cy="381000"/>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685800" y="4495800"/>
            <a:ext cx="3581400" cy="533400"/>
          </a:xfrm>
          <a:prstGeom prst="rect">
            <a:avLst/>
          </a:prstGeom>
          <a:solidFill>
            <a:srgbClr val="FFC000">
              <a:alpha val="40000"/>
            </a:srgbClr>
          </a:solidFill>
          <a:ln w="50800">
            <a:solidFill>
              <a:schemeClr val="accent6"/>
            </a:solidFill>
            <a:prstDash val="dash"/>
          </a:ln>
        </p:spPr>
        <p:style>
          <a:lnRef idx="2">
            <a:schemeClr val="accent2">
              <a:shade val="50000"/>
            </a:schemeClr>
          </a:lnRef>
          <a:fillRef idx="1">
            <a:schemeClr val="accent2"/>
          </a:fillRef>
          <a:effectRef idx="0">
            <a:schemeClr val="accent2"/>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Rectangle 37"/>
          <p:cNvSpPr/>
          <p:nvPr/>
        </p:nvSpPr>
        <p:spPr>
          <a:xfrm>
            <a:off x="4953000" y="4495800"/>
            <a:ext cx="3581400" cy="533400"/>
          </a:xfrm>
          <a:prstGeom prst="rect">
            <a:avLst/>
          </a:prstGeom>
          <a:solidFill>
            <a:srgbClr val="FFC000">
              <a:alpha val="40000"/>
            </a:srgbClr>
          </a:solidFill>
          <a:ln w="5080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0606" name="TextBox 38"/>
          <p:cNvSpPr txBox="1">
            <a:spLocks noChangeArrowheads="1"/>
          </p:cNvSpPr>
          <p:nvPr/>
        </p:nvSpPr>
        <p:spPr bwMode="auto">
          <a:xfrm>
            <a:off x="1295400" y="5638800"/>
            <a:ext cx="31242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79646"/>
                </a:solidFill>
                <a:effectLst/>
                <a:uLnTx/>
                <a:uFillTx/>
                <a:latin typeface="Calibri" charset="0"/>
                <a:ea typeface="ＭＳ Ｐゴシック" charset="0"/>
                <a:cs typeface="Arial" charset="0"/>
              </a:rPr>
              <a:t>Rank 0: </a:t>
            </a:r>
            <a:r>
              <a:rPr kumimoji="0" lang="en-US" sz="1800" b="0" i="0" u="none" strike="noStrike" kern="1200" cap="none" spc="0" normalizeH="0" baseline="0" noProof="0">
                <a:ln>
                  <a:noFill/>
                </a:ln>
                <a:solidFill>
                  <a:srgbClr val="F79646"/>
                </a:solidFill>
                <a:effectLst/>
                <a:uLnTx/>
                <a:uFillTx/>
                <a:latin typeface="Calibri" charset="0"/>
                <a:ea typeface="ＭＳ Ｐゴシック" charset="0"/>
                <a:cs typeface="Arial" charset="0"/>
              </a:rPr>
              <a:t>collection of 8 chips</a:t>
            </a:r>
          </a:p>
        </p:txBody>
      </p:sp>
      <p:sp>
        <p:nvSpPr>
          <p:cNvPr id="110607" name="TextBox 39"/>
          <p:cNvSpPr txBox="1">
            <a:spLocks noChangeArrowheads="1"/>
          </p:cNvSpPr>
          <p:nvPr/>
        </p:nvSpPr>
        <p:spPr bwMode="auto">
          <a:xfrm>
            <a:off x="6705600" y="5649913"/>
            <a:ext cx="99060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79646"/>
                </a:solidFill>
                <a:effectLst/>
                <a:uLnTx/>
                <a:uFillTx/>
                <a:latin typeface="Calibri" charset="0"/>
                <a:ea typeface="ＭＳ Ｐゴシック" charset="0"/>
                <a:cs typeface="Arial" charset="0"/>
              </a:rPr>
              <a:t>Rank 1</a:t>
            </a:r>
          </a:p>
        </p:txBody>
      </p:sp>
      <p:cxnSp>
        <p:nvCxnSpPr>
          <p:cNvPr id="43" name="Straight Arrow Connector 42"/>
          <p:cNvCxnSpPr>
            <a:stCxn id="37" idx="2"/>
            <a:endCxn id="110606" idx="0"/>
          </p:cNvCxnSpPr>
          <p:nvPr/>
        </p:nvCxnSpPr>
        <p:spPr>
          <a:xfrm rot="16200000" flipH="1">
            <a:off x="2362200" y="5143500"/>
            <a:ext cx="609600" cy="381000"/>
          </a:xfrm>
          <a:prstGeom prst="straightConnector1">
            <a:avLst/>
          </a:prstGeom>
          <a:ln w="50800">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stCxn id="38" idx="2"/>
            <a:endCxn id="110607" idx="0"/>
          </p:cNvCxnSpPr>
          <p:nvPr/>
        </p:nvCxnSpPr>
        <p:spPr>
          <a:xfrm rot="16200000" flipH="1">
            <a:off x="6661943" y="5110957"/>
            <a:ext cx="620713" cy="457200"/>
          </a:xfrm>
          <a:prstGeom prst="straightConnector1">
            <a:avLst/>
          </a:prstGeom>
          <a:ln w="50800">
            <a:solidFill>
              <a:schemeClr val="accent6"/>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9240048"/>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Title 1"/>
          <p:cNvSpPr>
            <a:spLocks noGrp="1"/>
          </p:cNvSpPr>
          <p:nvPr>
            <p:ph type="title"/>
          </p:nvPr>
        </p:nvSpPr>
        <p:spPr/>
        <p:txBody>
          <a:bodyPr/>
          <a:lstStyle/>
          <a:p>
            <a:r>
              <a:rPr lang="en-US">
                <a:latin typeface="Calibri" charset="0"/>
              </a:rPr>
              <a:t>Rank</a:t>
            </a:r>
          </a:p>
        </p:txBody>
      </p:sp>
      <p:sp>
        <p:nvSpPr>
          <p:cNvPr id="4" name="Rectangle 3"/>
          <p:cNvSpPr/>
          <p:nvPr/>
        </p:nvSpPr>
        <p:spPr>
          <a:xfrm>
            <a:off x="3200400" y="2438400"/>
            <a:ext cx="2209800" cy="533400"/>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Rank 0 (Front)</a:t>
            </a:r>
          </a:p>
        </p:txBody>
      </p:sp>
      <p:sp>
        <p:nvSpPr>
          <p:cNvPr id="5" name="Rectangle 4"/>
          <p:cNvSpPr/>
          <p:nvPr/>
        </p:nvSpPr>
        <p:spPr>
          <a:xfrm>
            <a:off x="6019800" y="2438400"/>
            <a:ext cx="2209800" cy="533400"/>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Rank 1 (Back)</a:t>
            </a:r>
          </a:p>
        </p:txBody>
      </p:sp>
      <p:cxnSp>
        <p:nvCxnSpPr>
          <p:cNvPr id="8" name="Straight Connector 7"/>
          <p:cNvCxnSpPr/>
          <p:nvPr/>
        </p:nvCxnSpPr>
        <p:spPr>
          <a:xfrm flipV="1">
            <a:off x="5511800" y="4648200"/>
            <a:ext cx="457200" cy="38100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 name="Shape 9"/>
          <p:cNvCxnSpPr>
            <a:cxnSpLocks noChangeShapeType="1"/>
          </p:cNvCxnSpPr>
          <p:nvPr/>
        </p:nvCxnSpPr>
        <p:spPr bwMode="auto">
          <a:xfrm rot="5400000" flipH="1" flipV="1">
            <a:off x="5190332" y="4877594"/>
            <a:ext cx="1066800" cy="1587"/>
          </a:xfrm>
          <a:prstGeom prst="bentConnector3">
            <a:avLst>
              <a:gd name="adj1" fmla="val 50000"/>
            </a:avLst>
          </a:prstGeom>
          <a:noFill/>
          <a:ln w="101600">
            <a:solidFill>
              <a:schemeClr val="accent2"/>
            </a:solidFill>
            <a:miter lim="800000"/>
            <a:headEnd type="triangle" w="med" len="med"/>
            <a:tailEnd type="triangle" w="med" len="med"/>
          </a:ln>
          <a:effectLst>
            <a:outerShdw blurRad="40000" dist="23000" dir="5400000" rotWithShape="0">
              <a:srgbClr val="000000">
                <a:alpha val="34999"/>
              </a:srgbClr>
            </a:outerShdw>
          </a:effectLst>
          <a:extLst>
            <a:ext uri="{909E8E84-426E-40dd-AFC4-6F175D3DCCD1}">
              <a14:hiddenFill xmlns="" xmlns:a14="http://schemas.microsoft.com/office/drawing/2010/main">
                <a:noFill/>
              </a14:hiddenFill>
            </a:ext>
          </a:extLst>
        </p:spPr>
      </p:cxnSp>
      <p:cxnSp>
        <p:nvCxnSpPr>
          <p:cNvPr id="32" name="Shape 31"/>
          <p:cNvCxnSpPr>
            <a:stCxn id="4" idx="1"/>
          </p:cNvCxnSpPr>
          <p:nvPr/>
        </p:nvCxnSpPr>
        <p:spPr>
          <a:xfrm rot="10800000" flipV="1">
            <a:off x="2895600" y="2705100"/>
            <a:ext cx="304800" cy="2705100"/>
          </a:xfrm>
          <a:prstGeom prst="bentConnector2">
            <a:avLst/>
          </a:prstGeom>
          <a:ln w="25400">
            <a:solidFill>
              <a:schemeClr val="tx1"/>
            </a:solidFill>
            <a:headEnd type="triangle" w="lg" len="lg"/>
          </a:ln>
        </p:spPr>
        <p:style>
          <a:lnRef idx="1">
            <a:schemeClr val="accent1"/>
          </a:lnRef>
          <a:fillRef idx="0">
            <a:schemeClr val="accent1"/>
          </a:fillRef>
          <a:effectRef idx="0">
            <a:schemeClr val="accent1"/>
          </a:effectRef>
          <a:fontRef idx="minor">
            <a:schemeClr val="tx1"/>
          </a:fontRef>
        </p:style>
      </p:cxnSp>
      <p:cxnSp>
        <p:nvCxnSpPr>
          <p:cNvPr id="33" name="Shape 32"/>
          <p:cNvCxnSpPr>
            <a:stCxn id="5" idx="1"/>
          </p:cNvCxnSpPr>
          <p:nvPr/>
        </p:nvCxnSpPr>
        <p:spPr>
          <a:xfrm rot="10800000">
            <a:off x="2643188" y="2057400"/>
            <a:ext cx="3376612" cy="647700"/>
          </a:xfrm>
          <a:prstGeom prst="bentConnector3">
            <a:avLst>
              <a:gd name="adj1" fmla="val 7977"/>
            </a:avLst>
          </a:prstGeom>
          <a:ln w="25400">
            <a:solidFill>
              <a:schemeClr val="tx1"/>
            </a:solidFill>
            <a:headEnd type="triangle" w="lg" len="lg"/>
            <a:tailEnd type="none"/>
          </a:ln>
        </p:spPr>
        <p:style>
          <a:lnRef idx="1">
            <a:schemeClr val="accent1"/>
          </a:lnRef>
          <a:fillRef idx="0">
            <a:schemeClr val="accent1"/>
          </a:fillRef>
          <a:effectRef idx="0">
            <a:schemeClr val="accent1"/>
          </a:effectRef>
          <a:fontRef idx="minor">
            <a:schemeClr val="tx1"/>
          </a:fontRef>
        </p:style>
      </p:cxnSp>
      <p:cxnSp>
        <p:nvCxnSpPr>
          <p:cNvPr id="37" name="Shape 36"/>
          <p:cNvCxnSpPr/>
          <p:nvPr/>
        </p:nvCxnSpPr>
        <p:spPr>
          <a:xfrm rot="5400000">
            <a:off x="982663" y="3733800"/>
            <a:ext cx="3352800" cy="0"/>
          </a:xfrm>
          <a:prstGeom prst="bentConnector3">
            <a:avLst>
              <a:gd name="adj1" fmla="val 50000"/>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11625" name="TextBox 40"/>
          <p:cNvSpPr txBox="1">
            <a:spLocks noChangeArrowheads="1"/>
          </p:cNvSpPr>
          <p:nvPr/>
        </p:nvSpPr>
        <p:spPr bwMode="auto">
          <a:xfrm>
            <a:off x="4953000" y="5410200"/>
            <a:ext cx="15240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C0504D"/>
                </a:solidFill>
                <a:effectLst/>
                <a:uLnTx/>
                <a:uFillTx/>
                <a:latin typeface="Calibri" charset="0"/>
                <a:ea typeface="ＭＳ Ｐゴシック" charset="0"/>
                <a:cs typeface="Arial" charset="0"/>
              </a:rPr>
              <a:t>Data &lt;0:63&gt;</a:t>
            </a:r>
          </a:p>
        </p:txBody>
      </p:sp>
      <p:sp>
        <p:nvSpPr>
          <p:cNvPr id="111626" name="TextBox 41"/>
          <p:cNvSpPr txBox="1">
            <a:spLocks noChangeArrowheads="1"/>
          </p:cNvSpPr>
          <p:nvPr/>
        </p:nvSpPr>
        <p:spPr bwMode="auto">
          <a:xfrm>
            <a:off x="1952625" y="5410200"/>
            <a:ext cx="15240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Calibri" charset="0"/>
                <a:ea typeface="ＭＳ Ｐゴシック" charset="0"/>
                <a:cs typeface="Arial" charset="0"/>
              </a:rPr>
              <a:t>CS &lt;0:1&gt;</a:t>
            </a:r>
          </a:p>
        </p:txBody>
      </p:sp>
      <p:cxnSp>
        <p:nvCxnSpPr>
          <p:cNvPr id="45" name="Shape 44"/>
          <p:cNvCxnSpPr>
            <a:stCxn id="4" idx="0"/>
          </p:cNvCxnSpPr>
          <p:nvPr/>
        </p:nvCxnSpPr>
        <p:spPr>
          <a:xfrm rot="16200000" flipH="1" flipV="1">
            <a:off x="1428750" y="2533650"/>
            <a:ext cx="2971800" cy="2781300"/>
          </a:xfrm>
          <a:prstGeom prst="bentConnector3">
            <a:avLst>
              <a:gd name="adj1" fmla="val -28116"/>
            </a:avLst>
          </a:prstGeom>
          <a:ln w="50800">
            <a:solidFill>
              <a:srgbClr val="0070C0"/>
            </a:solidFill>
            <a:headEnd type="triangle" w="lg" len="lg"/>
          </a:ln>
        </p:spPr>
        <p:style>
          <a:lnRef idx="1">
            <a:schemeClr val="accent1"/>
          </a:lnRef>
          <a:fillRef idx="0">
            <a:schemeClr val="accent1"/>
          </a:fillRef>
          <a:effectRef idx="0">
            <a:schemeClr val="accent1"/>
          </a:effectRef>
          <a:fontRef idx="minor">
            <a:schemeClr val="tx1"/>
          </a:fontRef>
        </p:style>
      </p:cxnSp>
      <p:cxnSp>
        <p:nvCxnSpPr>
          <p:cNvPr id="49" name="Shape 44"/>
          <p:cNvCxnSpPr>
            <a:stCxn id="5" idx="0"/>
          </p:cNvCxnSpPr>
          <p:nvPr/>
        </p:nvCxnSpPr>
        <p:spPr>
          <a:xfrm rot="16200000" flipV="1">
            <a:off x="5276850" y="590550"/>
            <a:ext cx="838200" cy="2857500"/>
          </a:xfrm>
          <a:prstGeom prst="bentConnector2">
            <a:avLst/>
          </a:prstGeom>
          <a:ln w="50800">
            <a:solidFill>
              <a:srgbClr val="0070C0"/>
            </a:solidFill>
            <a:headEnd type="triangle" w="lg" len="lg"/>
          </a:ln>
        </p:spPr>
        <p:style>
          <a:lnRef idx="1">
            <a:schemeClr val="accent1"/>
          </a:lnRef>
          <a:fillRef idx="0">
            <a:schemeClr val="accent1"/>
          </a:fillRef>
          <a:effectRef idx="0">
            <a:schemeClr val="accent1"/>
          </a:effectRef>
          <a:fontRef idx="minor">
            <a:schemeClr val="tx1"/>
          </a:fontRef>
        </p:style>
      </p:cxnSp>
      <p:sp>
        <p:nvSpPr>
          <p:cNvPr id="111629" name="TextBox 54"/>
          <p:cNvSpPr txBox="1">
            <a:spLocks noChangeArrowheads="1"/>
          </p:cNvSpPr>
          <p:nvPr/>
        </p:nvSpPr>
        <p:spPr bwMode="auto">
          <a:xfrm>
            <a:off x="762000" y="5410200"/>
            <a:ext cx="15240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70C0"/>
                </a:solidFill>
                <a:effectLst/>
                <a:uLnTx/>
                <a:uFillTx/>
                <a:latin typeface="Calibri" charset="0"/>
                <a:ea typeface="ＭＳ Ｐゴシック" charset="0"/>
                <a:cs typeface="Arial" charset="0"/>
              </a:rPr>
              <a:t>Addr/Cmd</a:t>
            </a:r>
          </a:p>
        </p:txBody>
      </p:sp>
      <p:cxnSp>
        <p:nvCxnSpPr>
          <p:cNvPr id="58" name="Shape 9"/>
          <p:cNvCxnSpPr>
            <a:cxnSpLocks noChangeShapeType="1"/>
            <a:endCxn id="4" idx="2"/>
          </p:cNvCxnSpPr>
          <p:nvPr/>
        </p:nvCxnSpPr>
        <p:spPr bwMode="auto">
          <a:xfrm rot="16200000" flipV="1">
            <a:off x="4286250" y="2990850"/>
            <a:ext cx="1066800" cy="1028700"/>
          </a:xfrm>
          <a:prstGeom prst="bentConnector3">
            <a:avLst>
              <a:gd name="adj1" fmla="val 50000"/>
            </a:avLst>
          </a:prstGeom>
          <a:noFill/>
          <a:ln w="101600">
            <a:solidFill>
              <a:schemeClr val="accent2"/>
            </a:solidFill>
            <a:miter lim="800000"/>
            <a:headEnd type="triangle" w="med" len="med"/>
            <a:tailEnd type="triangle" w="med" len="med"/>
          </a:ln>
          <a:effectLst>
            <a:outerShdw blurRad="40000" dist="23000" dir="5400000" rotWithShape="0">
              <a:srgbClr val="000000">
                <a:alpha val="34999"/>
              </a:srgbClr>
            </a:outerShdw>
          </a:effectLst>
          <a:extLst>
            <a:ext uri="{909E8E84-426E-40dd-AFC4-6F175D3DCCD1}">
              <a14:hiddenFill xmlns="" xmlns:a14="http://schemas.microsoft.com/office/drawing/2010/main">
                <a:noFill/>
              </a14:hiddenFill>
            </a:ext>
          </a:extLst>
        </p:spPr>
      </p:cxnSp>
      <p:cxnSp>
        <p:nvCxnSpPr>
          <p:cNvPr id="63" name="Shape 9"/>
          <p:cNvCxnSpPr>
            <a:cxnSpLocks noChangeShapeType="1"/>
            <a:endCxn id="5" idx="2"/>
          </p:cNvCxnSpPr>
          <p:nvPr/>
        </p:nvCxnSpPr>
        <p:spPr bwMode="auto">
          <a:xfrm rot="5400000" flipH="1" flipV="1">
            <a:off x="6076950" y="2990850"/>
            <a:ext cx="1066800" cy="1028700"/>
          </a:xfrm>
          <a:prstGeom prst="bentConnector3">
            <a:avLst>
              <a:gd name="adj1" fmla="val 50000"/>
            </a:avLst>
          </a:prstGeom>
          <a:noFill/>
          <a:ln w="101600">
            <a:solidFill>
              <a:schemeClr val="accent2"/>
            </a:solidFill>
            <a:miter lim="800000"/>
            <a:headEnd type="triangle" w="med" len="med"/>
            <a:tailEnd type="triangle" w="med" len="med"/>
          </a:ln>
          <a:effectLst>
            <a:outerShdw blurRad="40000" dist="23000" dir="5400000" rotWithShape="0">
              <a:srgbClr val="000000">
                <a:alpha val="34999"/>
              </a:srgbClr>
            </a:outerShdw>
          </a:effectLst>
          <a:extLst>
            <a:ext uri="{909E8E84-426E-40dd-AFC4-6F175D3DCCD1}">
              <a14:hiddenFill xmlns="" xmlns:a14="http://schemas.microsoft.com/office/drawing/2010/main">
                <a:noFill/>
              </a14:hiddenFill>
            </a:ext>
          </a:extLst>
        </p:spPr>
      </p:cxnSp>
      <p:sp>
        <p:nvSpPr>
          <p:cNvPr id="7" name="Diagonal Stripe 6"/>
          <p:cNvSpPr/>
          <p:nvPr/>
        </p:nvSpPr>
        <p:spPr>
          <a:xfrm rot="13500000">
            <a:off x="5270500" y="3544888"/>
            <a:ext cx="914400" cy="914400"/>
          </a:xfrm>
          <a:prstGeom prst="diagStripe">
            <a:avLst/>
          </a:prstGeom>
        </p:spPr>
        <p:style>
          <a:lnRef idx="2">
            <a:schemeClr val="dk1">
              <a:shade val="50000"/>
            </a:schemeClr>
          </a:lnRef>
          <a:fillRef idx="1">
            <a:schemeClr val="dk1"/>
          </a:fillRef>
          <a:effectRef idx="0">
            <a:schemeClr val="dk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cxnSp>
        <p:nvCxnSpPr>
          <p:cNvPr id="73" name="Straight Connector 72"/>
          <p:cNvCxnSpPr/>
          <p:nvPr/>
        </p:nvCxnSpPr>
        <p:spPr>
          <a:xfrm flipV="1">
            <a:off x="4572000" y="3352800"/>
            <a:ext cx="457200" cy="38100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flipV="1">
            <a:off x="6400800" y="3352800"/>
            <a:ext cx="457200" cy="38100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1635" name="TextBox 74"/>
          <p:cNvSpPr txBox="1">
            <a:spLocks noChangeArrowheads="1"/>
          </p:cNvSpPr>
          <p:nvPr/>
        </p:nvSpPr>
        <p:spPr bwMode="auto">
          <a:xfrm>
            <a:off x="6477000" y="3581400"/>
            <a:ext cx="9144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C0504D"/>
                </a:solidFill>
                <a:effectLst/>
                <a:uLnTx/>
                <a:uFillTx/>
                <a:latin typeface="Calibri" charset="0"/>
                <a:ea typeface="ＭＳ Ｐゴシック" charset="0"/>
                <a:cs typeface="Arial" charset="0"/>
              </a:rPr>
              <a:t>&lt;0:63&gt;</a:t>
            </a:r>
          </a:p>
        </p:txBody>
      </p:sp>
      <p:sp>
        <p:nvSpPr>
          <p:cNvPr id="111636" name="TextBox 75"/>
          <p:cNvSpPr txBox="1">
            <a:spLocks noChangeArrowheads="1"/>
          </p:cNvSpPr>
          <p:nvPr/>
        </p:nvSpPr>
        <p:spPr bwMode="auto">
          <a:xfrm>
            <a:off x="3733800" y="3581400"/>
            <a:ext cx="9144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C0504D"/>
                </a:solidFill>
                <a:effectLst/>
                <a:uLnTx/>
                <a:uFillTx/>
                <a:latin typeface="Calibri" charset="0"/>
                <a:ea typeface="ＭＳ Ｐゴシック" charset="0"/>
                <a:cs typeface="Arial" charset="0"/>
              </a:rPr>
              <a:t>&lt;0:63&gt;</a:t>
            </a:r>
          </a:p>
        </p:txBody>
      </p:sp>
      <p:sp>
        <p:nvSpPr>
          <p:cNvPr id="79" name="Right Brace 78"/>
          <p:cNvSpPr/>
          <p:nvPr/>
        </p:nvSpPr>
        <p:spPr>
          <a:xfrm rot="5400000">
            <a:off x="3390900" y="3009900"/>
            <a:ext cx="533400" cy="5791200"/>
          </a:xfrm>
          <a:prstGeom prst="rightBrace">
            <a:avLst/>
          </a:prstGeom>
          <a:ln w="508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1638" name="TextBox 87"/>
          <p:cNvSpPr txBox="1">
            <a:spLocks noChangeArrowheads="1"/>
          </p:cNvSpPr>
          <p:nvPr/>
        </p:nvSpPr>
        <p:spPr bwMode="auto">
          <a:xfrm>
            <a:off x="2667000" y="6172200"/>
            <a:ext cx="19812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Calibri" charset="0"/>
                <a:ea typeface="ＭＳ Ｐゴシック" charset="0"/>
                <a:cs typeface="Arial" charset="0"/>
              </a:rPr>
              <a:t>Memory channel</a:t>
            </a:r>
          </a:p>
        </p:txBody>
      </p:sp>
    </p:spTree>
    <p:extLst>
      <p:ext uri="{BB962C8B-B14F-4D97-AF65-F5344CB8AC3E}">
        <p14:creationId xmlns:p14="http://schemas.microsoft.com/office/powerpoint/2010/main" val="2884496426"/>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Title 1"/>
          <p:cNvSpPr>
            <a:spLocks noGrp="1"/>
          </p:cNvSpPr>
          <p:nvPr>
            <p:ph type="title"/>
          </p:nvPr>
        </p:nvSpPr>
        <p:spPr/>
        <p:txBody>
          <a:bodyPr/>
          <a:lstStyle/>
          <a:p>
            <a:r>
              <a:rPr lang="en-US">
                <a:latin typeface="Calibri" charset="0"/>
              </a:rPr>
              <a:t>Breaking down a Rank</a:t>
            </a:r>
          </a:p>
        </p:txBody>
      </p:sp>
      <p:sp>
        <p:nvSpPr>
          <p:cNvPr id="4" name="Rectangle 3"/>
          <p:cNvSpPr/>
          <p:nvPr/>
        </p:nvSpPr>
        <p:spPr>
          <a:xfrm>
            <a:off x="609600" y="2895600"/>
            <a:ext cx="1295400" cy="381000"/>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Rank 0</a:t>
            </a:r>
          </a:p>
        </p:txBody>
      </p:sp>
      <p:cxnSp>
        <p:nvCxnSpPr>
          <p:cNvPr id="6" name="Straight Connector 5"/>
          <p:cNvCxnSpPr/>
          <p:nvPr/>
        </p:nvCxnSpPr>
        <p:spPr>
          <a:xfrm flipV="1">
            <a:off x="1066800" y="3579813"/>
            <a:ext cx="457200" cy="38100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 name="Shape 9"/>
          <p:cNvCxnSpPr>
            <a:cxnSpLocks noChangeShapeType="1"/>
          </p:cNvCxnSpPr>
          <p:nvPr/>
        </p:nvCxnSpPr>
        <p:spPr bwMode="auto">
          <a:xfrm rot="5400000" flipH="1" flipV="1">
            <a:off x="745332" y="3809206"/>
            <a:ext cx="1066800" cy="1587"/>
          </a:xfrm>
          <a:prstGeom prst="bentConnector3">
            <a:avLst>
              <a:gd name="adj1" fmla="val 50000"/>
            </a:avLst>
          </a:prstGeom>
          <a:noFill/>
          <a:ln w="101600">
            <a:solidFill>
              <a:schemeClr val="accent2"/>
            </a:solidFill>
            <a:miter lim="800000"/>
            <a:headEnd type="triangle" w="med" len="med"/>
            <a:tailEnd type="triangle" w="med" len="med"/>
          </a:ln>
          <a:effectLst>
            <a:outerShdw blurRad="40000" dist="23000" dir="5400000" rotWithShape="0">
              <a:srgbClr val="000000">
                <a:alpha val="34999"/>
              </a:srgbClr>
            </a:outerShdw>
          </a:effectLst>
          <a:extLst>
            <a:ext uri="{909E8E84-426E-40dd-AFC4-6F175D3DCCD1}">
              <a14:hiddenFill xmlns="" xmlns:a14="http://schemas.microsoft.com/office/drawing/2010/main">
                <a:noFill/>
              </a14:hiddenFill>
            </a:ext>
          </a:extLst>
        </p:spPr>
      </p:cxnSp>
      <p:sp>
        <p:nvSpPr>
          <p:cNvPr id="112645" name="TextBox 7"/>
          <p:cNvSpPr txBox="1">
            <a:spLocks noChangeArrowheads="1"/>
          </p:cNvSpPr>
          <p:nvPr/>
        </p:nvSpPr>
        <p:spPr bwMode="auto">
          <a:xfrm>
            <a:off x="1295400" y="3592513"/>
            <a:ext cx="99060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C0504D"/>
                </a:solidFill>
                <a:effectLst/>
                <a:uLnTx/>
                <a:uFillTx/>
                <a:latin typeface="Calibri" charset="0"/>
                <a:ea typeface="ＭＳ Ｐゴシック" charset="0"/>
                <a:cs typeface="Arial" charset="0"/>
              </a:rPr>
              <a:t>&lt;0:63&gt;</a:t>
            </a:r>
          </a:p>
        </p:txBody>
      </p:sp>
      <p:cxnSp>
        <p:nvCxnSpPr>
          <p:cNvPr id="11" name="Straight Connector 10"/>
          <p:cNvCxnSpPr>
            <a:stCxn id="23" idx="0"/>
            <a:endCxn id="43" idx="1"/>
          </p:cNvCxnSpPr>
          <p:nvPr/>
        </p:nvCxnSpPr>
        <p:spPr>
          <a:xfrm rot="5400000" flipH="1" flipV="1">
            <a:off x="2353469" y="1048544"/>
            <a:ext cx="331787" cy="2447925"/>
          </a:xfrm>
          <a:prstGeom prst="line">
            <a:avLst/>
          </a:prstGeom>
          <a:ln w="6350"/>
        </p:spPr>
        <p:style>
          <a:lnRef idx="1">
            <a:schemeClr val="dk1"/>
          </a:lnRef>
          <a:fillRef idx="0">
            <a:schemeClr val="dk1"/>
          </a:fillRef>
          <a:effectRef idx="0">
            <a:schemeClr val="dk1"/>
          </a:effectRef>
          <a:fontRef idx="minor">
            <a:schemeClr val="tx1"/>
          </a:fontRef>
        </p:style>
      </p:cxnSp>
      <p:cxnSp>
        <p:nvCxnSpPr>
          <p:cNvPr id="13" name="Straight Connector 12"/>
          <p:cNvCxnSpPr>
            <a:stCxn id="23" idx="4"/>
            <a:endCxn id="43" idx="3"/>
          </p:cNvCxnSpPr>
          <p:nvPr/>
        </p:nvCxnSpPr>
        <p:spPr>
          <a:xfrm rot="16200000" flipH="1">
            <a:off x="2162969" y="3704431"/>
            <a:ext cx="712788" cy="2447925"/>
          </a:xfrm>
          <a:prstGeom prst="line">
            <a:avLst/>
          </a:prstGeom>
          <a:ln w="6350"/>
        </p:spPr>
        <p:style>
          <a:lnRef idx="1">
            <a:schemeClr val="dk1"/>
          </a:lnRef>
          <a:fillRef idx="0">
            <a:schemeClr val="dk1"/>
          </a:fillRef>
          <a:effectRef idx="0">
            <a:schemeClr val="dk1"/>
          </a:effectRef>
          <a:fontRef idx="minor">
            <a:schemeClr val="tx1"/>
          </a:fontRef>
        </p:style>
      </p:cxnSp>
      <p:sp>
        <p:nvSpPr>
          <p:cNvPr id="17" name="Rectangle 16"/>
          <p:cNvSpPr/>
          <p:nvPr/>
        </p:nvSpPr>
        <p:spPr>
          <a:xfrm>
            <a:off x="4038600" y="2362200"/>
            <a:ext cx="609600" cy="990600"/>
          </a:xfrm>
          <a:prstGeom prst="rect">
            <a:avLst/>
          </a:prstGeom>
        </p:spPr>
        <p:style>
          <a:lnRef idx="2">
            <a:schemeClr val="dk1">
              <a:shade val="50000"/>
            </a:schemeClr>
          </a:lnRef>
          <a:fillRef idx="1">
            <a:schemeClr val="dk1"/>
          </a:fillRef>
          <a:effectRef idx="0">
            <a:schemeClr val="dk1"/>
          </a:effectRef>
          <a:fontRef idx="minor">
            <a:schemeClr val="lt1"/>
          </a:fontRef>
        </p:style>
        <p:txBody>
          <a:bodyPr vert="vert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Chip 0</a:t>
            </a:r>
          </a:p>
        </p:txBody>
      </p:sp>
      <p:sp>
        <p:nvSpPr>
          <p:cNvPr id="18" name="Rectangle 17"/>
          <p:cNvSpPr/>
          <p:nvPr/>
        </p:nvSpPr>
        <p:spPr>
          <a:xfrm>
            <a:off x="4876800" y="2362200"/>
            <a:ext cx="609600" cy="990600"/>
          </a:xfrm>
          <a:prstGeom prst="rect">
            <a:avLst/>
          </a:prstGeom>
        </p:spPr>
        <p:style>
          <a:lnRef idx="2">
            <a:schemeClr val="dk1">
              <a:shade val="50000"/>
            </a:schemeClr>
          </a:lnRef>
          <a:fillRef idx="1">
            <a:schemeClr val="dk1"/>
          </a:fillRef>
          <a:effectRef idx="0">
            <a:schemeClr val="dk1"/>
          </a:effectRef>
          <a:fontRef idx="minor">
            <a:schemeClr val="lt1"/>
          </a:fontRef>
        </p:style>
        <p:txBody>
          <a:bodyPr vert="vert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Chip 1</a:t>
            </a:r>
          </a:p>
        </p:txBody>
      </p:sp>
      <p:sp>
        <p:nvSpPr>
          <p:cNvPr id="20" name="Rectangle 19"/>
          <p:cNvSpPr/>
          <p:nvPr/>
        </p:nvSpPr>
        <p:spPr>
          <a:xfrm>
            <a:off x="7086600" y="2362200"/>
            <a:ext cx="609600" cy="990600"/>
          </a:xfrm>
          <a:prstGeom prst="rect">
            <a:avLst/>
          </a:prstGeom>
        </p:spPr>
        <p:style>
          <a:lnRef idx="2">
            <a:schemeClr val="dk1">
              <a:shade val="50000"/>
            </a:schemeClr>
          </a:lnRef>
          <a:fillRef idx="1">
            <a:schemeClr val="dk1"/>
          </a:fillRef>
          <a:effectRef idx="0">
            <a:schemeClr val="dk1"/>
          </a:effectRef>
          <a:fontRef idx="minor">
            <a:schemeClr val="lt1"/>
          </a:fontRef>
        </p:style>
        <p:txBody>
          <a:bodyPr vert="vert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Chip 7</a:t>
            </a:r>
          </a:p>
        </p:txBody>
      </p:sp>
      <p:sp>
        <p:nvSpPr>
          <p:cNvPr id="23" name="Oval 22"/>
          <p:cNvSpPr/>
          <p:nvPr/>
        </p:nvSpPr>
        <p:spPr>
          <a:xfrm>
            <a:off x="228600" y="2438400"/>
            <a:ext cx="2133600" cy="2133600"/>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2652" name="TextBox 29"/>
          <p:cNvSpPr txBox="1">
            <a:spLocks noChangeArrowheads="1"/>
          </p:cNvSpPr>
          <p:nvPr/>
        </p:nvSpPr>
        <p:spPr bwMode="auto">
          <a:xfrm>
            <a:off x="5638800" y="2209800"/>
            <a:ext cx="1219200" cy="954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600" b="1" i="0" u="none" strike="noStrike" kern="1200" cap="none" spc="0" normalizeH="0" baseline="0" noProof="0">
                <a:ln>
                  <a:noFill/>
                </a:ln>
                <a:solidFill>
                  <a:srgbClr val="000000"/>
                </a:solidFill>
                <a:effectLst/>
                <a:uLnTx/>
                <a:uFillTx/>
                <a:latin typeface="Calibri" charset="0"/>
                <a:ea typeface="ＭＳ Ｐゴシック" charset="0"/>
                <a:cs typeface="Arial" charset="0"/>
              </a:rPr>
              <a:t>. . .</a:t>
            </a:r>
          </a:p>
        </p:txBody>
      </p:sp>
      <p:cxnSp>
        <p:nvCxnSpPr>
          <p:cNvPr id="31" name="Shape 9"/>
          <p:cNvCxnSpPr>
            <a:cxnSpLocks noChangeShapeType="1"/>
          </p:cNvCxnSpPr>
          <p:nvPr/>
        </p:nvCxnSpPr>
        <p:spPr bwMode="auto">
          <a:xfrm rot="5400000" flipH="1" flipV="1">
            <a:off x="3810794" y="3885406"/>
            <a:ext cx="1066800" cy="1588"/>
          </a:xfrm>
          <a:prstGeom prst="bentConnector3">
            <a:avLst>
              <a:gd name="adj1" fmla="val 50000"/>
            </a:avLst>
          </a:prstGeom>
          <a:noFill/>
          <a:ln w="50800">
            <a:solidFill>
              <a:schemeClr val="accent2"/>
            </a:solidFill>
            <a:miter lim="800000"/>
            <a:headEnd type="triangle" w="med" len="med"/>
            <a:tailEnd type="triangle" w="med" len="med"/>
          </a:ln>
          <a:effectLst>
            <a:outerShdw blurRad="40000" dist="23000" dir="5400000" rotWithShape="0">
              <a:srgbClr val="000000">
                <a:alpha val="34999"/>
              </a:srgbClr>
            </a:outerShdw>
          </a:effectLst>
          <a:extLst>
            <a:ext uri="{909E8E84-426E-40dd-AFC4-6F175D3DCCD1}">
              <a14:hiddenFill xmlns="" xmlns:a14="http://schemas.microsoft.com/office/drawing/2010/main">
                <a:noFill/>
              </a14:hiddenFill>
            </a:ext>
          </a:extLst>
        </p:spPr>
      </p:cxnSp>
      <p:sp>
        <p:nvSpPr>
          <p:cNvPr id="112654" name="TextBox 31"/>
          <p:cNvSpPr txBox="1">
            <a:spLocks noChangeArrowheads="1"/>
          </p:cNvSpPr>
          <p:nvPr/>
        </p:nvSpPr>
        <p:spPr bwMode="auto">
          <a:xfrm rot="-5400000">
            <a:off x="3663157" y="3663156"/>
            <a:ext cx="99060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C0504D"/>
                </a:solidFill>
                <a:effectLst/>
                <a:uLnTx/>
                <a:uFillTx/>
                <a:latin typeface="Calibri" charset="0"/>
                <a:ea typeface="ＭＳ Ｐゴシック" charset="0"/>
                <a:cs typeface="Arial" charset="0"/>
              </a:rPr>
              <a:t>&lt;0:7&gt;</a:t>
            </a:r>
          </a:p>
        </p:txBody>
      </p:sp>
      <p:cxnSp>
        <p:nvCxnSpPr>
          <p:cNvPr id="34" name="Shape 9"/>
          <p:cNvCxnSpPr>
            <a:cxnSpLocks noChangeShapeType="1"/>
          </p:cNvCxnSpPr>
          <p:nvPr/>
        </p:nvCxnSpPr>
        <p:spPr bwMode="auto">
          <a:xfrm rot="5400000" flipH="1" flipV="1">
            <a:off x="4647407" y="3885406"/>
            <a:ext cx="1066800" cy="1587"/>
          </a:xfrm>
          <a:prstGeom prst="bentConnector3">
            <a:avLst>
              <a:gd name="adj1" fmla="val 50000"/>
            </a:avLst>
          </a:prstGeom>
          <a:noFill/>
          <a:ln w="50800">
            <a:solidFill>
              <a:schemeClr val="accent2"/>
            </a:solidFill>
            <a:miter lim="800000"/>
            <a:headEnd type="triangle" w="med" len="med"/>
            <a:tailEnd type="triangle" w="med" len="med"/>
          </a:ln>
          <a:effectLst>
            <a:outerShdw blurRad="40000" dist="23000" dir="5400000" rotWithShape="0">
              <a:srgbClr val="000000">
                <a:alpha val="34999"/>
              </a:srgbClr>
            </a:outerShdw>
          </a:effectLst>
          <a:extLst>
            <a:ext uri="{909E8E84-426E-40dd-AFC4-6F175D3DCCD1}">
              <a14:hiddenFill xmlns="" xmlns:a14="http://schemas.microsoft.com/office/drawing/2010/main">
                <a:noFill/>
              </a14:hiddenFill>
            </a:ext>
          </a:extLst>
        </p:spPr>
      </p:cxnSp>
      <p:sp>
        <p:nvSpPr>
          <p:cNvPr id="112656" name="TextBox 34"/>
          <p:cNvSpPr txBox="1">
            <a:spLocks noChangeArrowheads="1"/>
          </p:cNvSpPr>
          <p:nvPr/>
        </p:nvSpPr>
        <p:spPr bwMode="auto">
          <a:xfrm rot="-5400000">
            <a:off x="4499769" y="3663156"/>
            <a:ext cx="9906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C0504D"/>
                </a:solidFill>
                <a:effectLst/>
                <a:uLnTx/>
                <a:uFillTx/>
                <a:latin typeface="Calibri" charset="0"/>
                <a:ea typeface="ＭＳ Ｐゴシック" charset="0"/>
                <a:cs typeface="Arial" charset="0"/>
              </a:rPr>
              <a:t>&lt;8:15&gt;</a:t>
            </a:r>
          </a:p>
        </p:txBody>
      </p:sp>
      <p:cxnSp>
        <p:nvCxnSpPr>
          <p:cNvPr id="36" name="Shape 9"/>
          <p:cNvCxnSpPr>
            <a:cxnSpLocks noChangeShapeType="1"/>
          </p:cNvCxnSpPr>
          <p:nvPr/>
        </p:nvCxnSpPr>
        <p:spPr bwMode="auto">
          <a:xfrm rot="5400000" flipH="1" flipV="1">
            <a:off x="6857207" y="3885406"/>
            <a:ext cx="1066800" cy="1587"/>
          </a:xfrm>
          <a:prstGeom prst="bentConnector3">
            <a:avLst>
              <a:gd name="adj1" fmla="val 50000"/>
            </a:avLst>
          </a:prstGeom>
          <a:noFill/>
          <a:ln w="50800">
            <a:solidFill>
              <a:schemeClr val="accent2"/>
            </a:solidFill>
            <a:miter lim="800000"/>
            <a:headEnd type="triangle" w="med" len="med"/>
            <a:tailEnd type="triangle" w="med" len="med"/>
          </a:ln>
          <a:effectLst>
            <a:outerShdw blurRad="40000" dist="23000" dir="5400000" rotWithShape="0">
              <a:srgbClr val="000000">
                <a:alpha val="34999"/>
              </a:srgbClr>
            </a:outerShdw>
          </a:effectLst>
          <a:extLst>
            <a:ext uri="{909E8E84-426E-40dd-AFC4-6F175D3DCCD1}">
              <a14:hiddenFill xmlns="" xmlns:a14="http://schemas.microsoft.com/office/drawing/2010/main">
                <a:noFill/>
              </a14:hiddenFill>
            </a:ext>
          </a:extLst>
        </p:spPr>
      </p:cxnSp>
      <p:sp>
        <p:nvSpPr>
          <p:cNvPr id="112658" name="TextBox 36"/>
          <p:cNvSpPr txBox="1">
            <a:spLocks noChangeArrowheads="1"/>
          </p:cNvSpPr>
          <p:nvPr/>
        </p:nvSpPr>
        <p:spPr bwMode="auto">
          <a:xfrm rot="-5400000">
            <a:off x="6709569" y="3663156"/>
            <a:ext cx="9906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C0504D"/>
                </a:solidFill>
                <a:effectLst/>
                <a:uLnTx/>
                <a:uFillTx/>
                <a:latin typeface="Calibri" charset="0"/>
                <a:ea typeface="ＭＳ Ｐゴシック" charset="0"/>
                <a:cs typeface="Arial" charset="0"/>
              </a:rPr>
              <a:t>&lt;56:63&gt;</a:t>
            </a:r>
          </a:p>
        </p:txBody>
      </p:sp>
      <p:cxnSp>
        <p:nvCxnSpPr>
          <p:cNvPr id="38" name="Shape 9"/>
          <p:cNvCxnSpPr>
            <a:cxnSpLocks noChangeShapeType="1"/>
          </p:cNvCxnSpPr>
          <p:nvPr/>
        </p:nvCxnSpPr>
        <p:spPr bwMode="auto">
          <a:xfrm>
            <a:off x="4343400" y="4419600"/>
            <a:ext cx="3048000" cy="1588"/>
          </a:xfrm>
          <a:prstGeom prst="bentConnector3">
            <a:avLst>
              <a:gd name="adj1" fmla="val 50000"/>
            </a:avLst>
          </a:prstGeom>
          <a:noFill/>
          <a:ln w="50800">
            <a:solidFill>
              <a:schemeClr val="accent2"/>
            </a:solidFill>
            <a:miter lim="800000"/>
            <a:headEnd/>
            <a:tailEnd/>
          </a:ln>
          <a:effectLst>
            <a:outerShdw blurRad="40000" dist="23000" dir="5400000" rotWithShape="0">
              <a:srgbClr val="000000">
                <a:alpha val="34999"/>
              </a:srgbClr>
            </a:outerShdw>
          </a:effectLst>
          <a:extLst>
            <a:ext uri="{909E8E84-426E-40dd-AFC4-6F175D3DCCD1}">
              <a14:hiddenFill xmlns="" xmlns:a14="http://schemas.microsoft.com/office/drawing/2010/main">
                <a:noFill/>
              </a14:hiddenFill>
            </a:ext>
          </a:extLst>
        </p:spPr>
      </p:cxnSp>
      <p:cxnSp>
        <p:nvCxnSpPr>
          <p:cNvPr id="41" name="Shape 9"/>
          <p:cNvCxnSpPr>
            <a:cxnSpLocks noChangeShapeType="1"/>
          </p:cNvCxnSpPr>
          <p:nvPr/>
        </p:nvCxnSpPr>
        <p:spPr bwMode="auto">
          <a:xfrm rot="5400000" flipH="1" flipV="1">
            <a:off x="5317332" y="4952206"/>
            <a:ext cx="1066800" cy="1587"/>
          </a:xfrm>
          <a:prstGeom prst="bentConnector3">
            <a:avLst>
              <a:gd name="adj1" fmla="val 50000"/>
            </a:avLst>
          </a:prstGeom>
          <a:noFill/>
          <a:ln w="101600">
            <a:solidFill>
              <a:schemeClr val="accent2"/>
            </a:solidFill>
            <a:miter lim="800000"/>
            <a:headEnd type="triangle" w="med" len="med"/>
            <a:tailEnd type="triangle" w="med" len="med"/>
          </a:ln>
          <a:effectLst>
            <a:outerShdw blurRad="40000" dist="23000" dir="5400000" rotWithShape="0">
              <a:srgbClr val="000000">
                <a:alpha val="34999"/>
              </a:srgbClr>
            </a:outerShdw>
          </a:effectLst>
          <a:extLst>
            <a:ext uri="{909E8E84-426E-40dd-AFC4-6F175D3DCCD1}">
              <a14:hiddenFill xmlns="" xmlns:a14="http://schemas.microsoft.com/office/drawing/2010/main">
                <a:noFill/>
              </a14:hiddenFill>
            </a:ext>
          </a:extLst>
        </p:spPr>
      </p:cxnSp>
      <p:sp>
        <p:nvSpPr>
          <p:cNvPr id="112661" name="TextBox 41"/>
          <p:cNvSpPr txBox="1">
            <a:spLocks noChangeArrowheads="1"/>
          </p:cNvSpPr>
          <p:nvPr/>
        </p:nvSpPr>
        <p:spPr bwMode="auto">
          <a:xfrm>
            <a:off x="5867400" y="4800600"/>
            <a:ext cx="15240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C0504D"/>
                </a:solidFill>
                <a:effectLst/>
                <a:uLnTx/>
                <a:uFillTx/>
                <a:latin typeface="Calibri" charset="0"/>
                <a:ea typeface="ＭＳ Ｐゴシック" charset="0"/>
                <a:cs typeface="Arial" charset="0"/>
              </a:rPr>
              <a:t>Data &lt;0:63&gt;</a:t>
            </a:r>
          </a:p>
        </p:txBody>
      </p:sp>
      <p:sp>
        <p:nvSpPr>
          <p:cNvPr id="43" name="Oval 42"/>
          <p:cNvSpPr/>
          <p:nvPr/>
        </p:nvSpPr>
        <p:spPr>
          <a:xfrm>
            <a:off x="2895600" y="1447800"/>
            <a:ext cx="5791200" cy="4495800"/>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114393086"/>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2" name="Shape 9"/>
          <p:cNvCxnSpPr>
            <a:cxnSpLocks noChangeShapeType="1"/>
          </p:cNvCxnSpPr>
          <p:nvPr/>
        </p:nvCxnSpPr>
        <p:spPr bwMode="auto">
          <a:xfrm rot="16200000" flipV="1">
            <a:off x="5143500" y="4152900"/>
            <a:ext cx="914400" cy="381000"/>
          </a:xfrm>
          <a:prstGeom prst="bentConnector3">
            <a:avLst>
              <a:gd name="adj1" fmla="val 58130"/>
            </a:avLst>
          </a:prstGeom>
          <a:noFill/>
          <a:ln w="50800">
            <a:solidFill>
              <a:schemeClr val="accent2"/>
            </a:solidFill>
            <a:miter lim="800000"/>
            <a:headEnd type="triangle" w="med" len="med"/>
            <a:tailEnd type="triangle" w="med" len="med"/>
          </a:ln>
          <a:effectLst>
            <a:outerShdw blurRad="40000" dist="23000" dir="5400000" rotWithShape="0">
              <a:srgbClr val="000000">
                <a:alpha val="34999"/>
              </a:srgbClr>
            </a:outerShdw>
          </a:effectLst>
          <a:extLst>
            <a:ext uri="{909E8E84-426E-40dd-AFC4-6F175D3DCCD1}">
              <a14:hiddenFill xmlns="" xmlns:a14="http://schemas.microsoft.com/office/drawing/2010/main">
                <a:noFill/>
              </a14:hiddenFill>
            </a:ext>
          </a:extLst>
        </p:spPr>
      </p:cxnSp>
      <p:cxnSp>
        <p:nvCxnSpPr>
          <p:cNvPr id="38" name="Shape 9"/>
          <p:cNvCxnSpPr>
            <a:cxnSpLocks noChangeShapeType="1"/>
          </p:cNvCxnSpPr>
          <p:nvPr/>
        </p:nvCxnSpPr>
        <p:spPr bwMode="auto">
          <a:xfrm rot="16200000" flipV="1">
            <a:off x="5562600" y="3810000"/>
            <a:ext cx="1752600" cy="228600"/>
          </a:xfrm>
          <a:prstGeom prst="bentConnector3">
            <a:avLst>
              <a:gd name="adj1" fmla="val 50000"/>
            </a:avLst>
          </a:prstGeom>
          <a:noFill/>
          <a:ln w="50800">
            <a:solidFill>
              <a:schemeClr val="accent2"/>
            </a:solidFill>
            <a:miter lim="800000"/>
            <a:headEnd type="triangle" w="med" len="med"/>
            <a:tailEnd type="triangle" w="med" len="med"/>
          </a:ln>
          <a:effectLst>
            <a:outerShdw blurRad="40000" dist="23000" dir="5400000" rotWithShape="0">
              <a:srgbClr val="000000">
                <a:alpha val="34999"/>
              </a:srgbClr>
            </a:outerShdw>
          </a:effectLst>
          <a:extLst>
            <a:ext uri="{909E8E84-426E-40dd-AFC4-6F175D3DCCD1}">
              <a14:hiddenFill xmlns="" xmlns:a14="http://schemas.microsoft.com/office/drawing/2010/main">
                <a:noFill/>
              </a14:hiddenFill>
            </a:ext>
          </a:extLst>
        </p:spPr>
      </p:cxnSp>
      <p:sp>
        <p:nvSpPr>
          <p:cNvPr id="113667" name="Title 1"/>
          <p:cNvSpPr>
            <a:spLocks noGrp="1"/>
          </p:cNvSpPr>
          <p:nvPr>
            <p:ph type="title"/>
          </p:nvPr>
        </p:nvSpPr>
        <p:spPr/>
        <p:txBody>
          <a:bodyPr/>
          <a:lstStyle/>
          <a:p>
            <a:r>
              <a:rPr lang="en-US">
                <a:latin typeface="Calibri" charset="0"/>
              </a:rPr>
              <a:t>Breaking down a Chip</a:t>
            </a:r>
          </a:p>
        </p:txBody>
      </p:sp>
      <p:sp>
        <p:nvSpPr>
          <p:cNvPr id="4" name="Rectangle 3"/>
          <p:cNvSpPr/>
          <p:nvPr/>
        </p:nvSpPr>
        <p:spPr>
          <a:xfrm>
            <a:off x="1295400" y="2590800"/>
            <a:ext cx="609600" cy="990600"/>
          </a:xfrm>
          <a:prstGeom prst="rect">
            <a:avLst/>
          </a:prstGeom>
        </p:spPr>
        <p:style>
          <a:lnRef idx="2">
            <a:schemeClr val="dk1">
              <a:shade val="50000"/>
            </a:schemeClr>
          </a:lnRef>
          <a:fillRef idx="1">
            <a:schemeClr val="dk1"/>
          </a:fillRef>
          <a:effectRef idx="0">
            <a:schemeClr val="dk1"/>
          </a:effectRef>
          <a:fontRef idx="minor">
            <a:schemeClr val="lt1"/>
          </a:fontRef>
        </p:style>
        <p:txBody>
          <a:bodyPr vert="vert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Chip 0</a:t>
            </a:r>
          </a:p>
        </p:txBody>
      </p:sp>
      <p:cxnSp>
        <p:nvCxnSpPr>
          <p:cNvPr id="6" name="Shape 9"/>
          <p:cNvCxnSpPr>
            <a:cxnSpLocks noChangeShapeType="1"/>
          </p:cNvCxnSpPr>
          <p:nvPr/>
        </p:nvCxnSpPr>
        <p:spPr bwMode="auto">
          <a:xfrm rot="5400000" flipH="1" flipV="1">
            <a:off x="1056482" y="4114006"/>
            <a:ext cx="1066800" cy="1587"/>
          </a:xfrm>
          <a:prstGeom prst="bentConnector3">
            <a:avLst>
              <a:gd name="adj1" fmla="val 50000"/>
            </a:avLst>
          </a:prstGeom>
          <a:noFill/>
          <a:ln w="50800">
            <a:solidFill>
              <a:schemeClr val="accent2"/>
            </a:solidFill>
            <a:miter lim="800000"/>
            <a:headEnd type="triangle" w="med" len="med"/>
            <a:tailEnd type="triangle" w="med" len="med"/>
          </a:ln>
          <a:effectLst>
            <a:outerShdw blurRad="40000" dist="23000" dir="5400000" rotWithShape="0">
              <a:srgbClr val="000000">
                <a:alpha val="34999"/>
              </a:srgbClr>
            </a:outerShdw>
          </a:effectLst>
          <a:extLst>
            <a:ext uri="{909E8E84-426E-40dd-AFC4-6F175D3DCCD1}">
              <a14:hiddenFill xmlns="" xmlns:a14="http://schemas.microsoft.com/office/drawing/2010/main">
                <a:noFill/>
              </a14:hiddenFill>
            </a:ext>
          </a:extLst>
        </p:spPr>
      </p:cxnSp>
      <p:sp>
        <p:nvSpPr>
          <p:cNvPr id="113670" name="TextBox 6"/>
          <p:cNvSpPr txBox="1">
            <a:spLocks noChangeArrowheads="1"/>
          </p:cNvSpPr>
          <p:nvPr/>
        </p:nvSpPr>
        <p:spPr bwMode="auto">
          <a:xfrm rot="-5400000">
            <a:off x="908844" y="3891756"/>
            <a:ext cx="9906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C0504D"/>
                </a:solidFill>
                <a:effectLst/>
                <a:uLnTx/>
                <a:uFillTx/>
                <a:latin typeface="Calibri" charset="0"/>
                <a:ea typeface="ＭＳ Ｐゴシック" charset="0"/>
                <a:cs typeface="Arial" charset="0"/>
              </a:rPr>
              <a:t>&lt;0:7&gt;</a:t>
            </a:r>
          </a:p>
        </p:txBody>
      </p:sp>
      <p:graphicFrame>
        <p:nvGraphicFramePr>
          <p:cNvPr id="5" name="Table 4"/>
          <p:cNvGraphicFramePr>
            <a:graphicFrameLocks noGrp="1"/>
          </p:cNvGraphicFramePr>
          <p:nvPr/>
        </p:nvGraphicFramePr>
        <p:xfrm>
          <a:off x="5638800" y="1720850"/>
          <a:ext cx="1249368" cy="1193802"/>
        </p:xfrm>
        <a:graphic>
          <a:graphicData uri="http://schemas.openxmlformats.org/drawingml/2006/table">
            <a:tbl>
              <a:tblPr>
                <a:tableStyleId>{616DA210-FB5B-4158-B5E0-FEB733F419BA}</a:tableStyleId>
              </a:tblPr>
              <a:tblGrid>
                <a:gridCol w="208228">
                  <a:extLst>
                    <a:ext uri="{9D8B030D-6E8A-4147-A177-3AD203B41FA5}">
                      <a16:colId xmlns:a16="http://schemas.microsoft.com/office/drawing/2014/main" val="20000"/>
                    </a:ext>
                  </a:extLst>
                </a:gridCol>
                <a:gridCol w="208228">
                  <a:extLst>
                    <a:ext uri="{9D8B030D-6E8A-4147-A177-3AD203B41FA5}">
                      <a16:colId xmlns:a16="http://schemas.microsoft.com/office/drawing/2014/main" val="20001"/>
                    </a:ext>
                  </a:extLst>
                </a:gridCol>
                <a:gridCol w="208228">
                  <a:extLst>
                    <a:ext uri="{9D8B030D-6E8A-4147-A177-3AD203B41FA5}">
                      <a16:colId xmlns:a16="http://schemas.microsoft.com/office/drawing/2014/main" val="20002"/>
                    </a:ext>
                  </a:extLst>
                </a:gridCol>
                <a:gridCol w="208228">
                  <a:extLst>
                    <a:ext uri="{9D8B030D-6E8A-4147-A177-3AD203B41FA5}">
                      <a16:colId xmlns:a16="http://schemas.microsoft.com/office/drawing/2014/main" val="20003"/>
                    </a:ext>
                  </a:extLst>
                </a:gridCol>
                <a:gridCol w="208228">
                  <a:extLst>
                    <a:ext uri="{9D8B030D-6E8A-4147-A177-3AD203B41FA5}">
                      <a16:colId xmlns:a16="http://schemas.microsoft.com/office/drawing/2014/main" val="20004"/>
                    </a:ext>
                  </a:extLst>
                </a:gridCol>
                <a:gridCol w="208228">
                  <a:extLst>
                    <a:ext uri="{9D8B030D-6E8A-4147-A177-3AD203B41FA5}">
                      <a16:colId xmlns:a16="http://schemas.microsoft.com/office/drawing/2014/main" val="20005"/>
                    </a:ext>
                  </a:extLst>
                </a:gridCol>
              </a:tblGrid>
              <a:tr h="198967">
                <a:tc>
                  <a:txBody>
                    <a:bodyPr/>
                    <a:lstStyle/>
                    <a:p>
                      <a:endParaRPr lang="en-US" sz="200" dirty="0"/>
                    </a:p>
                  </a:txBody>
                  <a:tcPr marL="91414" marR="91414">
                    <a:solidFill>
                      <a:schemeClr val="bg1"/>
                    </a:solidFill>
                  </a:tcPr>
                </a:tc>
                <a:tc>
                  <a:txBody>
                    <a:bodyPr/>
                    <a:lstStyle/>
                    <a:p>
                      <a:endParaRPr lang="en-US" sz="200" dirty="0"/>
                    </a:p>
                  </a:txBody>
                  <a:tcPr marL="91414" marR="91414">
                    <a:solidFill>
                      <a:schemeClr val="bg1"/>
                    </a:solidFill>
                  </a:tcPr>
                </a:tc>
                <a:tc>
                  <a:txBody>
                    <a:bodyPr/>
                    <a:lstStyle/>
                    <a:p>
                      <a:endParaRPr lang="en-US" sz="200"/>
                    </a:p>
                  </a:txBody>
                  <a:tcPr marL="91414" marR="91414">
                    <a:solidFill>
                      <a:schemeClr val="bg1"/>
                    </a:solidFill>
                  </a:tcPr>
                </a:tc>
                <a:tc>
                  <a:txBody>
                    <a:bodyPr/>
                    <a:lstStyle/>
                    <a:p>
                      <a:endParaRPr lang="en-US" sz="200"/>
                    </a:p>
                  </a:txBody>
                  <a:tcPr marL="91414" marR="91414">
                    <a:solidFill>
                      <a:schemeClr val="bg1"/>
                    </a:solidFill>
                  </a:tcPr>
                </a:tc>
                <a:tc>
                  <a:txBody>
                    <a:bodyPr/>
                    <a:lstStyle/>
                    <a:p>
                      <a:endParaRPr lang="en-US" sz="200"/>
                    </a:p>
                  </a:txBody>
                  <a:tcPr marL="91414" marR="91414">
                    <a:solidFill>
                      <a:schemeClr val="bg1"/>
                    </a:solidFill>
                  </a:tcPr>
                </a:tc>
                <a:tc>
                  <a:txBody>
                    <a:bodyPr/>
                    <a:lstStyle/>
                    <a:p>
                      <a:endParaRPr lang="en-US" sz="200" dirty="0"/>
                    </a:p>
                  </a:txBody>
                  <a:tcPr marL="91414" marR="91414">
                    <a:solidFill>
                      <a:schemeClr val="bg1"/>
                    </a:solidFill>
                  </a:tcPr>
                </a:tc>
                <a:extLst>
                  <a:ext uri="{0D108BD9-81ED-4DB2-BD59-A6C34878D82A}">
                    <a16:rowId xmlns:a16="http://schemas.microsoft.com/office/drawing/2014/main" val="10000"/>
                  </a:ext>
                </a:extLst>
              </a:tr>
              <a:tr h="198967">
                <a:tc>
                  <a:txBody>
                    <a:bodyPr/>
                    <a:lstStyle/>
                    <a:p>
                      <a:endParaRPr lang="en-US" sz="200"/>
                    </a:p>
                  </a:txBody>
                  <a:tcPr marL="91414" marR="91414">
                    <a:solidFill>
                      <a:schemeClr val="bg1"/>
                    </a:solidFill>
                  </a:tcPr>
                </a:tc>
                <a:tc>
                  <a:txBody>
                    <a:bodyPr/>
                    <a:lstStyle/>
                    <a:p>
                      <a:endParaRPr lang="en-US" sz="200" dirty="0"/>
                    </a:p>
                  </a:txBody>
                  <a:tcPr marL="91414" marR="91414">
                    <a:solidFill>
                      <a:schemeClr val="bg1"/>
                    </a:solidFill>
                  </a:tcPr>
                </a:tc>
                <a:tc>
                  <a:txBody>
                    <a:bodyPr/>
                    <a:lstStyle/>
                    <a:p>
                      <a:endParaRPr lang="en-US" sz="200" dirty="0"/>
                    </a:p>
                  </a:txBody>
                  <a:tcPr marL="91414" marR="91414">
                    <a:solidFill>
                      <a:schemeClr val="bg1"/>
                    </a:solidFill>
                  </a:tcPr>
                </a:tc>
                <a:tc>
                  <a:txBody>
                    <a:bodyPr/>
                    <a:lstStyle/>
                    <a:p>
                      <a:endParaRPr lang="en-US" sz="200"/>
                    </a:p>
                  </a:txBody>
                  <a:tcPr marL="91414" marR="91414">
                    <a:solidFill>
                      <a:schemeClr val="bg1"/>
                    </a:solidFill>
                  </a:tcPr>
                </a:tc>
                <a:tc>
                  <a:txBody>
                    <a:bodyPr/>
                    <a:lstStyle/>
                    <a:p>
                      <a:endParaRPr lang="en-US" sz="200"/>
                    </a:p>
                  </a:txBody>
                  <a:tcPr marL="91414" marR="91414">
                    <a:solidFill>
                      <a:schemeClr val="bg1"/>
                    </a:solidFill>
                  </a:tcPr>
                </a:tc>
                <a:tc>
                  <a:txBody>
                    <a:bodyPr/>
                    <a:lstStyle/>
                    <a:p>
                      <a:endParaRPr lang="en-US" sz="200"/>
                    </a:p>
                  </a:txBody>
                  <a:tcPr marL="91414" marR="91414">
                    <a:solidFill>
                      <a:schemeClr val="bg1"/>
                    </a:solidFill>
                  </a:tcPr>
                </a:tc>
                <a:extLst>
                  <a:ext uri="{0D108BD9-81ED-4DB2-BD59-A6C34878D82A}">
                    <a16:rowId xmlns:a16="http://schemas.microsoft.com/office/drawing/2014/main" val="10001"/>
                  </a:ext>
                </a:extLst>
              </a:tr>
              <a:tr h="198967">
                <a:tc>
                  <a:txBody>
                    <a:bodyPr/>
                    <a:lstStyle/>
                    <a:p>
                      <a:endParaRPr lang="en-US" sz="200"/>
                    </a:p>
                  </a:txBody>
                  <a:tcPr marL="91414" marR="91414">
                    <a:solidFill>
                      <a:schemeClr val="bg1"/>
                    </a:solidFill>
                  </a:tcPr>
                </a:tc>
                <a:tc>
                  <a:txBody>
                    <a:bodyPr/>
                    <a:lstStyle/>
                    <a:p>
                      <a:endParaRPr lang="en-US" sz="200"/>
                    </a:p>
                  </a:txBody>
                  <a:tcPr marL="91414" marR="91414">
                    <a:solidFill>
                      <a:schemeClr val="bg1"/>
                    </a:solidFill>
                  </a:tcPr>
                </a:tc>
                <a:tc>
                  <a:txBody>
                    <a:bodyPr/>
                    <a:lstStyle/>
                    <a:p>
                      <a:endParaRPr lang="en-US" sz="200" dirty="0"/>
                    </a:p>
                  </a:txBody>
                  <a:tcPr marL="91414" marR="91414">
                    <a:solidFill>
                      <a:schemeClr val="bg1"/>
                    </a:solidFill>
                  </a:tcPr>
                </a:tc>
                <a:tc>
                  <a:txBody>
                    <a:bodyPr/>
                    <a:lstStyle/>
                    <a:p>
                      <a:endParaRPr lang="en-US" sz="200" dirty="0"/>
                    </a:p>
                  </a:txBody>
                  <a:tcPr marL="91414" marR="91414">
                    <a:solidFill>
                      <a:schemeClr val="bg1"/>
                    </a:solidFill>
                  </a:tcPr>
                </a:tc>
                <a:tc>
                  <a:txBody>
                    <a:bodyPr/>
                    <a:lstStyle/>
                    <a:p>
                      <a:endParaRPr lang="en-US" sz="200"/>
                    </a:p>
                  </a:txBody>
                  <a:tcPr marL="91414" marR="91414">
                    <a:solidFill>
                      <a:schemeClr val="bg1"/>
                    </a:solidFill>
                  </a:tcPr>
                </a:tc>
                <a:tc>
                  <a:txBody>
                    <a:bodyPr/>
                    <a:lstStyle/>
                    <a:p>
                      <a:endParaRPr lang="en-US" sz="200" dirty="0"/>
                    </a:p>
                  </a:txBody>
                  <a:tcPr marL="91414" marR="91414">
                    <a:solidFill>
                      <a:schemeClr val="bg1"/>
                    </a:solidFill>
                  </a:tcPr>
                </a:tc>
                <a:extLst>
                  <a:ext uri="{0D108BD9-81ED-4DB2-BD59-A6C34878D82A}">
                    <a16:rowId xmlns:a16="http://schemas.microsoft.com/office/drawing/2014/main" val="10002"/>
                  </a:ext>
                </a:extLst>
              </a:tr>
              <a:tr h="198967">
                <a:tc>
                  <a:txBody>
                    <a:bodyPr/>
                    <a:lstStyle/>
                    <a:p>
                      <a:endParaRPr lang="en-US" sz="200"/>
                    </a:p>
                  </a:txBody>
                  <a:tcPr marL="91414" marR="91414">
                    <a:solidFill>
                      <a:schemeClr val="bg1"/>
                    </a:solidFill>
                  </a:tcPr>
                </a:tc>
                <a:tc>
                  <a:txBody>
                    <a:bodyPr/>
                    <a:lstStyle/>
                    <a:p>
                      <a:endParaRPr lang="en-US" sz="200"/>
                    </a:p>
                  </a:txBody>
                  <a:tcPr marL="91414" marR="91414">
                    <a:solidFill>
                      <a:schemeClr val="bg1"/>
                    </a:solidFill>
                  </a:tcPr>
                </a:tc>
                <a:tc>
                  <a:txBody>
                    <a:bodyPr/>
                    <a:lstStyle/>
                    <a:p>
                      <a:endParaRPr lang="en-US" sz="200"/>
                    </a:p>
                  </a:txBody>
                  <a:tcPr marL="91414" marR="91414">
                    <a:solidFill>
                      <a:schemeClr val="bg1"/>
                    </a:solidFill>
                  </a:tcPr>
                </a:tc>
                <a:tc>
                  <a:txBody>
                    <a:bodyPr/>
                    <a:lstStyle/>
                    <a:p>
                      <a:endParaRPr lang="en-US" sz="200" dirty="0"/>
                    </a:p>
                  </a:txBody>
                  <a:tcPr marL="91414" marR="91414">
                    <a:solidFill>
                      <a:schemeClr val="bg1"/>
                    </a:solidFill>
                  </a:tcPr>
                </a:tc>
                <a:tc>
                  <a:txBody>
                    <a:bodyPr/>
                    <a:lstStyle/>
                    <a:p>
                      <a:endParaRPr lang="en-US" sz="200"/>
                    </a:p>
                  </a:txBody>
                  <a:tcPr marL="91414" marR="91414">
                    <a:solidFill>
                      <a:schemeClr val="bg1"/>
                    </a:solidFill>
                  </a:tcPr>
                </a:tc>
                <a:tc>
                  <a:txBody>
                    <a:bodyPr/>
                    <a:lstStyle/>
                    <a:p>
                      <a:endParaRPr lang="en-US" sz="200"/>
                    </a:p>
                  </a:txBody>
                  <a:tcPr marL="91414" marR="91414">
                    <a:solidFill>
                      <a:schemeClr val="bg1"/>
                    </a:solidFill>
                  </a:tcPr>
                </a:tc>
                <a:extLst>
                  <a:ext uri="{0D108BD9-81ED-4DB2-BD59-A6C34878D82A}">
                    <a16:rowId xmlns:a16="http://schemas.microsoft.com/office/drawing/2014/main" val="10003"/>
                  </a:ext>
                </a:extLst>
              </a:tr>
              <a:tr h="198967">
                <a:tc>
                  <a:txBody>
                    <a:bodyPr/>
                    <a:lstStyle/>
                    <a:p>
                      <a:endParaRPr lang="en-US" sz="200"/>
                    </a:p>
                  </a:txBody>
                  <a:tcPr marL="91414" marR="91414">
                    <a:solidFill>
                      <a:schemeClr val="bg1"/>
                    </a:solidFill>
                  </a:tcPr>
                </a:tc>
                <a:tc>
                  <a:txBody>
                    <a:bodyPr/>
                    <a:lstStyle/>
                    <a:p>
                      <a:endParaRPr lang="en-US" sz="200"/>
                    </a:p>
                  </a:txBody>
                  <a:tcPr marL="91414" marR="91414">
                    <a:solidFill>
                      <a:schemeClr val="bg1"/>
                    </a:solidFill>
                  </a:tcPr>
                </a:tc>
                <a:tc>
                  <a:txBody>
                    <a:bodyPr/>
                    <a:lstStyle/>
                    <a:p>
                      <a:endParaRPr lang="en-US" sz="200"/>
                    </a:p>
                  </a:txBody>
                  <a:tcPr marL="91414" marR="91414">
                    <a:solidFill>
                      <a:schemeClr val="bg1"/>
                    </a:solidFill>
                  </a:tcPr>
                </a:tc>
                <a:tc>
                  <a:txBody>
                    <a:bodyPr/>
                    <a:lstStyle/>
                    <a:p>
                      <a:endParaRPr lang="en-US" sz="200"/>
                    </a:p>
                  </a:txBody>
                  <a:tcPr marL="91414" marR="91414">
                    <a:solidFill>
                      <a:schemeClr val="bg1"/>
                    </a:solidFill>
                  </a:tcPr>
                </a:tc>
                <a:tc>
                  <a:txBody>
                    <a:bodyPr/>
                    <a:lstStyle/>
                    <a:p>
                      <a:endParaRPr lang="en-US" sz="200" dirty="0"/>
                    </a:p>
                  </a:txBody>
                  <a:tcPr marL="91414" marR="91414">
                    <a:solidFill>
                      <a:schemeClr val="bg1"/>
                    </a:solidFill>
                  </a:tcPr>
                </a:tc>
                <a:tc>
                  <a:txBody>
                    <a:bodyPr/>
                    <a:lstStyle/>
                    <a:p>
                      <a:endParaRPr lang="en-US" sz="200"/>
                    </a:p>
                  </a:txBody>
                  <a:tcPr marL="91414" marR="91414">
                    <a:solidFill>
                      <a:schemeClr val="bg1"/>
                    </a:solidFill>
                  </a:tcPr>
                </a:tc>
                <a:extLst>
                  <a:ext uri="{0D108BD9-81ED-4DB2-BD59-A6C34878D82A}">
                    <a16:rowId xmlns:a16="http://schemas.microsoft.com/office/drawing/2014/main" val="10004"/>
                  </a:ext>
                </a:extLst>
              </a:tr>
              <a:tr h="198967">
                <a:tc>
                  <a:txBody>
                    <a:bodyPr/>
                    <a:lstStyle/>
                    <a:p>
                      <a:endParaRPr lang="en-US" sz="200"/>
                    </a:p>
                  </a:txBody>
                  <a:tcPr marL="91414" marR="91414">
                    <a:solidFill>
                      <a:schemeClr val="bg1"/>
                    </a:solidFill>
                  </a:tcPr>
                </a:tc>
                <a:tc>
                  <a:txBody>
                    <a:bodyPr/>
                    <a:lstStyle/>
                    <a:p>
                      <a:endParaRPr lang="en-US" sz="200"/>
                    </a:p>
                  </a:txBody>
                  <a:tcPr marL="91414" marR="91414">
                    <a:solidFill>
                      <a:schemeClr val="bg1"/>
                    </a:solidFill>
                  </a:tcPr>
                </a:tc>
                <a:tc>
                  <a:txBody>
                    <a:bodyPr/>
                    <a:lstStyle/>
                    <a:p>
                      <a:endParaRPr lang="en-US" sz="200"/>
                    </a:p>
                  </a:txBody>
                  <a:tcPr marL="91414" marR="91414">
                    <a:solidFill>
                      <a:schemeClr val="bg1"/>
                    </a:solidFill>
                  </a:tcPr>
                </a:tc>
                <a:tc>
                  <a:txBody>
                    <a:bodyPr/>
                    <a:lstStyle/>
                    <a:p>
                      <a:endParaRPr lang="en-US" sz="200"/>
                    </a:p>
                  </a:txBody>
                  <a:tcPr marL="91414" marR="91414">
                    <a:solidFill>
                      <a:schemeClr val="bg1"/>
                    </a:solidFill>
                  </a:tcPr>
                </a:tc>
                <a:tc>
                  <a:txBody>
                    <a:bodyPr/>
                    <a:lstStyle/>
                    <a:p>
                      <a:endParaRPr lang="en-US" sz="200" dirty="0"/>
                    </a:p>
                  </a:txBody>
                  <a:tcPr marL="91414" marR="91414">
                    <a:solidFill>
                      <a:schemeClr val="bg1"/>
                    </a:solidFill>
                  </a:tcPr>
                </a:tc>
                <a:tc>
                  <a:txBody>
                    <a:bodyPr/>
                    <a:lstStyle/>
                    <a:p>
                      <a:endParaRPr lang="en-US" sz="200" dirty="0"/>
                    </a:p>
                  </a:txBody>
                  <a:tcPr marL="91414" marR="91414">
                    <a:solidFill>
                      <a:schemeClr val="bg1"/>
                    </a:solidFill>
                  </a:tcPr>
                </a:tc>
                <a:extLst>
                  <a:ext uri="{0D108BD9-81ED-4DB2-BD59-A6C34878D82A}">
                    <a16:rowId xmlns:a16="http://schemas.microsoft.com/office/drawing/2014/main" val="10005"/>
                  </a:ext>
                </a:extLst>
              </a:tr>
            </a:tbl>
          </a:graphicData>
        </a:graphic>
      </p:graphicFrame>
      <p:sp>
        <p:nvSpPr>
          <p:cNvPr id="13" name="Rectangle 12"/>
          <p:cNvSpPr/>
          <p:nvPr/>
        </p:nvSpPr>
        <p:spPr>
          <a:xfrm>
            <a:off x="5638800" y="1720850"/>
            <a:ext cx="1295400" cy="1219200"/>
          </a:xfrm>
          <a:prstGeom prst="rect">
            <a:avLst/>
          </a:prstGeom>
          <a:ln w="38100"/>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p:cNvSpPr/>
          <p:nvPr/>
        </p:nvSpPr>
        <p:spPr>
          <a:xfrm>
            <a:off x="5486400" y="1873250"/>
            <a:ext cx="1295400" cy="1219200"/>
          </a:xfrm>
          <a:prstGeom prst="rect">
            <a:avLst/>
          </a:prstGeom>
          <a:ln w="38100"/>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p:cNvSpPr/>
          <p:nvPr/>
        </p:nvSpPr>
        <p:spPr>
          <a:xfrm>
            <a:off x="5334000" y="2025650"/>
            <a:ext cx="1295400" cy="1219200"/>
          </a:xfrm>
          <a:prstGeom prst="rect">
            <a:avLst/>
          </a:prstGeom>
          <a:ln w="38100"/>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5181600" y="2178050"/>
            <a:ext cx="1295400" cy="1219200"/>
          </a:xfrm>
          <a:prstGeom prst="rect">
            <a:avLst/>
          </a:prstGeom>
          <a:ln w="38100"/>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18" name="Table 17"/>
          <p:cNvGraphicFramePr>
            <a:graphicFrameLocks noGrp="1"/>
          </p:cNvGraphicFramePr>
          <p:nvPr/>
        </p:nvGraphicFramePr>
        <p:xfrm>
          <a:off x="5029200" y="2330450"/>
          <a:ext cx="1249368" cy="1193802"/>
        </p:xfrm>
        <a:graphic>
          <a:graphicData uri="http://schemas.openxmlformats.org/drawingml/2006/table">
            <a:tbl>
              <a:tblPr>
                <a:tableStyleId>{616DA210-FB5B-4158-B5E0-FEB733F419BA}</a:tableStyleId>
              </a:tblPr>
              <a:tblGrid>
                <a:gridCol w="208228">
                  <a:extLst>
                    <a:ext uri="{9D8B030D-6E8A-4147-A177-3AD203B41FA5}">
                      <a16:colId xmlns:a16="http://schemas.microsoft.com/office/drawing/2014/main" val="20000"/>
                    </a:ext>
                  </a:extLst>
                </a:gridCol>
                <a:gridCol w="208228">
                  <a:extLst>
                    <a:ext uri="{9D8B030D-6E8A-4147-A177-3AD203B41FA5}">
                      <a16:colId xmlns:a16="http://schemas.microsoft.com/office/drawing/2014/main" val="20001"/>
                    </a:ext>
                  </a:extLst>
                </a:gridCol>
                <a:gridCol w="208228">
                  <a:extLst>
                    <a:ext uri="{9D8B030D-6E8A-4147-A177-3AD203B41FA5}">
                      <a16:colId xmlns:a16="http://schemas.microsoft.com/office/drawing/2014/main" val="20002"/>
                    </a:ext>
                  </a:extLst>
                </a:gridCol>
                <a:gridCol w="208228">
                  <a:extLst>
                    <a:ext uri="{9D8B030D-6E8A-4147-A177-3AD203B41FA5}">
                      <a16:colId xmlns:a16="http://schemas.microsoft.com/office/drawing/2014/main" val="20003"/>
                    </a:ext>
                  </a:extLst>
                </a:gridCol>
                <a:gridCol w="208228">
                  <a:extLst>
                    <a:ext uri="{9D8B030D-6E8A-4147-A177-3AD203B41FA5}">
                      <a16:colId xmlns:a16="http://schemas.microsoft.com/office/drawing/2014/main" val="20004"/>
                    </a:ext>
                  </a:extLst>
                </a:gridCol>
                <a:gridCol w="208228">
                  <a:extLst>
                    <a:ext uri="{9D8B030D-6E8A-4147-A177-3AD203B41FA5}">
                      <a16:colId xmlns:a16="http://schemas.microsoft.com/office/drawing/2014/main" val="20005"/>
                    </a:ext>
                  </a:extLst>
                </a:gridCol>
              </a:tblGrid>
              <a:tr h="198967">
                <a:tc>
                  <a:txBody>
                    <a:bodyPr/>
                    <a:lstStyle/>
                    <a:p>
                      <a:endParaRPr lang="en-US" sz="200" dirty="0"/>
                    </a:p>
                  </a:txBody>
                  <a:tcPr marL="91414" marR="91414">
                    <a:solidFill>
                      <a:schemeClr val="bg1"/>
                    </a:solidFill>
                  </a:tcPr>
                </a:tc>
                <a:tc>
                  <a:txBody>
                    <a:bodyPr/>
                    <a:lstStyle/>
                    <a:p>
                      <a:endParaRPr lang="en-US" sz="200" dirty="0"/>
                    </a:p>
                  </a:txBody>
                  <a:tcPr marL="91414" marR="91414">
                    <a:solidFill>
                      <a:schemeClr val="bg1"/>
                    </a:solidFill>
                  </a:tcPr>
                </a:tc>
                <a:tc>
                  <a:txBody>
                    <a:bodyPr/>
                    <a:lstStyle/>
                    <a:p>
                      <a:endParaRPr lang="en-US" sz="200"/>
                    </a:p>
                  </a:txBody>
                  <a:tcPr marL="91414" marR="91414">
                    <a:solidFill>
                      <a:schemeClr val="bg1"/>
                    </a:solidFill>
                  </a:tcPr>
                </a:tc>
                <a:tc>
                  <a:txBody>
                    <a:bodyPr/>
                    <a:lstStyle/>
                    <a:p>
                      <a:endParaRPr lang="en-US" sz="200"/>
                    </a:p>
                  </a:txBody>
                  <a:tcPr marL="91414" marR="91414">
                    <a:solidFill>
                      <a:schemeClr val="bg1"/>
                    </a:solidFill>
                  </a:tcPr>
                </a:tc>
                <a:tc>
                  <a:txBody>
                    <a:bodyPr/>
                    <a:lstStyle/>
                    <a:p>
                      <a:endParaRPr lang="en-US" sz="200"/>
                    </a:p>
                  </a:txBody>
                  <a:tcPr marL="91414" marR="91414">
                    <a:solidFill>
                      <a:schemeClr val="bg1"/>
                    </a:solidFill>
                  </a:tcPr>
                </a:tc>
                <a:tc>
                  <a:txBody>
                    <a:bodyPr/>
                    <a:lstStyle/>
                    <a:p>
                      <a:endParaRPr lang="en-US" sz="200" dirty="0"/>
                    </a:p>
                  </a:txBody>
                  <a:tcPr marL="91414" marR="91414">
                    <a:solidFill>
                      <a:schemeClr val="bg1"/>
                    </a:solidFill>
                  </a:tcPr>
                </a:tc>
                <a:extLst>
                  <a:ext uri="{0D108BD9-81ED-4DB2-BD59-A6C34878D82A}">
                    <a16:rowId xmlns:a16="http://schemas.microsoft.com/office/drawing/2014/main" val="10000"/>
                  </a:ext>
                </a:extLst>
              </a:tr>
              <a:tr h="198967">
                <a:tc>
                  <a:txBody>
                    <a:bodyPr/>
                    <a:lstStyle/>
                    <a:p>
                      <a:endParaRPr lang="en-US" sz="200"/>
                    </a:p>
                  </a:txBody>
                  <a:tcPr marL="91414" marR="91414">
                    <a:solidFill>
                      <a:schemeClr val="bg1"/>
                    </a:solidFill>
                  </a:tcPr>
                </a:tc>
                <a:tc>
                  <a:txBody>
                    <a:bodyPr/>
                    <a:lstStyle/>
                    <a:p>
                      <a:endParaRPr lang="en-US" sz="200" dirty="0"/>
                    </a:p>
                  </a:txBody>
                  <a:tcPr marL="91414" marR="91414">
                    <a:solidFill>
                      <a:schemeClr val="bg1"/>
                    </a:solidFill>
                  </a:tcPr>
                </a:tc>
                <a:tc>
                  <a:txBody>
                    <a:bodyPr/>
                    <a:lstStyle/>
                    <a:p>
                      <a:endParaRPr lang="en-US" sz="200" dirty="0"/>
                    </a:p>
                  </a:txBody>
                  <a:tcPr marL="91414" marR="91414">
                    <a:solidFill>
                      <a:schemeClr val="bg1"/>
                    </a:solidFill>
                  </a:tcPr>
                </a:tc>
                <a:tc>
                  <a:txBody>
                    <a:bodyPr/>
                    <a:lstStyle/>
                    <a:p>
                      <a:endParaRPr lang="en-US" sz="200"/>
                    </a:p>
                  </a:txBody>
                  <a:tcPr marL="91414" marR="91414">
                    <a:solidFill>
                      <a:schemeClr val="bg1"/>
                    </a:solidFill>
                  </a:tcPr>
                </a:tc>
                <a:tc>
                  <a:txBody>
                    <a:bodyPr/>
                    <a:lstStyle/>
                    <a:p>
                      <a:endParaRPr lang="en-US" sz="200"/>
                    </a:p>
                  </a:txBody>
                  <a:tcPr marL="91414" marR="91414">
                    <a:solidFill>
                      <a:schemeClr val="bg1"/>
                    </a:solidFill>
                  </a:tcPr>
                </a:tc>
                <a:tc>
                  <a:txBody>
                    <a:bodyPr/>
                    <a:lstStyle/>
                    <a:p>
                      <a:endParaRPr lang="en-US" sz="200"/>
                    </a:p>
                  </a:txBody>
                  <a:tcPr marL="91414" marR="91414">
                    <a:solidFill>
                      <a:schemeClr val="bg1"/>
                    </a:solidFill>
                  </a:tcPr>
                </a:tc>
                <a:extLst>
                  <a:ext uri="{0D108BD9-81ED-4DB2-BD59-A6C34878D82A}">
                    <a16:rowId xmlns:a16="http://schemas.microsoft.com/office/drawing/2014/main" val="10001"/>
                  </a:ext>
                </a:extLst>
              </a:tr>
              <a:tr h="198967">
                <a:tc>
                  <a:txBody>
                    <a:bodyPr/>
                    <a:lstStyle/>
                    <a:p>
                      <a:endParaRPr lang="en-US" sz="200"/>
                    </a:p>
                  </a:txBody>
                  <a:tcPr marL="91414" marR="91414">
                    <a:solidFill>
                      <a:schemeClr val="bg1"/>
                    </a:solidFill>
                  </a:tcPr>
                </a:tc>
                <a:tc>
                  <a:txBody>
                    <a:bodyPr/>
                    <a:lstStyle/>
                    <a:p>
                      <a:endParaRPr lang="en-US" sz="200"/>
                    </a:p>
                  </a:txBody>
                  <a:tcPr marL="91414" marR="91414">
                    <a:solidFill>
                      <a:schemeClr val="bg1"/>
                    </a:solidFill>
                  </a:tcPr>
                </a:tc>
                <a:tc>
                  <a:txBody>
                    <a:bodyPr/>
                    <a:lstStyle/>
                    <a:p>
                      <a:endParaRPr lang="en-US" sz="200" dirty="0"/>
                    </a:p>
                  </a:txBody>
                  <a:tcPr marL="91414" marR="91414">
                    <a:solidFill>
                      <a:schemeClr val="bg1"/>
                    </a:solidFill>
                  </a:tcPr>
                </a:tc>
                <a:tc>
                  <a:txBody>
                    <a:bodyPr/>
                    <a:lstStyle/>
                    <a:p>
                      <a:endParaRPr lang="en-US" sz="200" dirty="0"/>
                    </a:p>
                  </a:txBody>
                  <a:tcPr marL="91414" marR="91414">
                    <a:solidFill>
                      <a:schemeClr val="bg1"/>
                    </a:solidFill>
                  </a:tcPr>
                </a:tc>
                <a:tc>
                  <a:txBody>
                    <a:bodyPr/>
                    <a:lstStyle/>
                    <a:p>
                      <a:endParaRPr lang="en-US" sz="200"/>
                    </a:p>
                  </a:txBody>
                  <a:tcPr marL="91414" marR="91414">
                    <a:solidFill>
                      <a:schemeClr val="bg1"/>
                    </a:solidFill>
                  </a:tcPr>
                </a:tc>
                <a:tc>
                  <a:txBody>
                    <a:bodyPr/>
                    <a:lstStyle/>
                    <a:p>
                      <a:endParaRPr lang="en-US" sz="200" dirty="0"/>
                    </a:p>
                  </a:txBody>
                  <a:tcPr marL="91414" marR="91414">
                    <a:solidFill>
                      <a:schemeClr val="bg1"/>
                    </a:solidFill>
                  </a:tcPr>
                </a:tc>
                <a:extLst>
                  <a:ext uri="{0D108BD9-81ED-4DB2-BD59-A6C34878D82A}">
                    <a16:rowId xmlns:a16="http://schemas.microsoft.com/office/drawing/2014/main" val="10002"/>
                  </a:ext>
                </a:extLst>
              </a:tr>
              <a:tr h="198967">
                <a:tc>
                  <a:txBody>
                    <a:bodyPr/>
                    <a:lstStyle/>
                    <a:p>
                      <a:endParaRPr lang="en-US" sz="200"/>
                    </a:p>
                  </a:txBody>
                  <a:tcPr marL="91414" marR="91414">
                    <a:solidFill>
                      <a:schemeClr val="bg1"/>
                    </a:solidFill>
                  </a:tcPr>
                </a:tc>
                <a:tc>
                  <a:txBody>
                    <a:bodyPr/>
                    <a:lstStyle/>
                    <a:p>
                      <a:endParaRPr lang="en-US" sz="200"/>
                    </a:p>
                  </a:txBody>
                  <a:tcPr marL="91414" marR="91414">
                    <a:solidFill>
                      <a:schemeClr val="bg1"/>
                    </a:solidFill>
                  </a:tcPr>
                </a:tc>
                <a:tc>
                  <a:txBody>
                    <a:bodyPr/>
                    <a:lstStyle/>
                    <a:p>
                      <a:endParaRPr lang="en-US" sz="200"/>
                    </a:p>
                  </a:txBody>
                  <a:tcPr marL="91414" marR="91414">
                    <a:solidFill>
                      <a:schemeClr val="bg1"/>
                    </a:solidFill>
                  </a:tcPr>
                </a:tc>
                <a:tc>
                  <a:txBody>
                    <a:bodyPr/>
                    <a:lstStyle/>
                    <a:p>
                      <a:endParaRPr lang="en-US" sz="200" dirty="0"/>
                    </a:p>
                  </a:txBody>
                  <a:tcPr marL="91414" marR="91414">
                    <a:solidFill>
                      <a:schemeClr val="bg1"/>
                    </a:solidFill>
                  </a:tcPr>
                </a:tc>
                <a:tc>
                  <a:txBody>
                    <a:bodyPr/>
                    <a:lstStyle/>
                    <a:p>
                      <a:endParaRPr lang="en-US" sz="200"/>
                    </a:p>
                  </a:txBody>
                  <a:tcPr marL="91414" marR="91414">
                    <a:solidFill>
                      <a:schemeClr val="bg1"/>
                    </a:solidFill>
                  </a:tcPr>
                </a:tc>
                <a:tc>
                  <a:txBody>
                    <a:bodyPr/>
                    <a:lstStyle/>
                    <a:p>
                      <a:endParaRPr lang="en-US" sz="200"/>
                    </a:p>
                  </a:txBody>
                  <a:tcPr marL="91414" marR="91414">
                    <a:solidFill>
                      <a:schemeClr val="bg1"/>
                    </a:solidFill>
                  </a:tcPr>
                </a:tc>
                <a:extLst>
                  <a:ext uri="{0D108BD9-81ED-4DB2-BD59-A6C34878D82A}">
                    <a16:rowId xmlns:a16="http://schemas.microsoft.com/office/drawing/2014/main" val="10003"/>
                  </a:ext>
                </a:extLst>
              </a:tr>
              <a:tr h="198967">
                <a:tc>
                  <a:txBody>
                    <a:bodyPr/>
                    <a:lstStyle/>
                    <a:p>
                      <a:endParaRPr lang="en-US" sz="200"/>
                    </a:p>
                  </a:txBody>
                  <a:tcPr marL="91414" marR="91414">
                    <a:solidFill>
                      <a:schemeClr val="bg1"/>
                    </a:solidFill>
                  </a:tcPr>
                </a:tc>
                <a:tc>
                  <a:txBody>
                    <a:bodyPr/>
                    <a:lstStyle/>
                    <a:p>
                      <a:endParaRPr lang="en-US" sz="200"/>
                    </a:p>
                  </a:txBody>
                  <a:tcPr marL="91414" marR="91414">
                    <a:solidFill>
                      <a:schemeClr val="bg1"/>
                    </a:solidFill>
                  </a:tcPr>
                </a:tc>
                <a:tc>
                  <a:txBody>
                    <a:bodyPr/>
                    <a:lstStyle/>
                    <a:p>
                      <a:endParaRPr lang="en-US" sz="200"/>
                    </a:p>
                  </a:txBody>
                  <a:tcPr marL="91414" marR="91414">
                    <a:solidFill>
                      <a:schemeClr val="bg1"/>
                    </a:solidFill>
                  </a:tcPr>
                </a:tc>
                <a:tc>
                  <a:txBody>
                    <a:bodyPr/>
                    <a:lstStyle/>
                    <a:p>
                      <a:endParaRPr lang="en-US" sz="200"/>
                    </a:p>
                  </a:txBody>
                  <a:tcPr marL="91414" marR="91414">
                    <a:solidFill>
                      <a:schemeClr val="bg1"/>
                    </a:solidFill>
                  </a:tcPr>
                </a:tc>
                <a:tc>
                  <a:txBody>
                    <a:bodyPr/>
                    <a:lstStyle/>
                    <a:p>
                      <a:endParaRPr lang="en-US" sz="200" dirty="0"/>
                    </a:p>
                  </a:txBody>
                  <a:tcPr marL="91414" marR="91414">
                    <a:solidFill>
                      <a:schemeClr val="bg1"/>
                    </a:solidFill>
                  </a:tcPr>
                </a:tc>
                <a:tc>
                  <a:txBody>
                    <a:bodyPr/>
                    <a:lstStyle/>
                    <a:p>
                      <a:endParaRPr lang="en-US" sz="200"/>
                    </a:p>
                  </a:txBody>
                  <a:tcPr marL="91414" marR="91414">
                    <a:solidFill>
                      <a:schemeClr val="bg1"/>
                    </a:solidFill>
                  </a:tcPr>
                </a:tc>
                <a:extLst>
                  <a:ext uri="{0D108BD9-81ED-4DB2-BD59-A6C34878D82A}">
                    <a16:rowId xmlns:a16="http://schemas.microsoft.com/office/drawing/2014/main" val="10004"/>
                  </a:ext>
                </a:extLst>
              </a:tr>
              <a:tr h="198967">
                <a:tc>
                  <a:txBody>
                    <a:bodyPr/>
                    <a:lstStyle/>
                    <a:p>
                      <a:endParaRPr lang="en-US" sz="200"/>
                    </a:p>
                  </a:txBody>
                  <a:tcPr marL="91414" marR="91414">
                    <a:solidFill>
                      <a:schemeClr val="bg1"/>
                    </a:solidFill>
                  </a:tcPr>
                </a:tc>
                <a:tc>
                  <a:txBody>
                    <a:bodyPr/>
                    <a:lstStyle/>
                    <a:p>
                      <a:endParaRPr lang="en-US" sz="200"/>
                    </a:p>
                  </a:txBody>
                  <a:tcPr marL="91414" marR="91414">
                    <a:solidFill>
                      <a:schemeClr val="bg1"/>
                    </a:solidFill>
                  </a:tcPr>
                </a:tc>
                <a:tc>
                  <a:txBody>
                    <a:bodyPr/>
                    <a:lstStyle/>
                    <a:p>
                      <a:endParaRPr lang="en-US" sz="200"/>
                    </a:p>
                  </a:txBody>
                  <a:tcPr marL="91414" marR="91414">
                    <a:solidFill>
                      <a:schemeClr val="bg1"/>
                    </a:solidFill>
                  </a:tcPr>
                </a:tc>
                <a:tc>
                  <a:txBody>
                    <a:bodyPr/>
                    <a:lstStyle/>
                    <a:p>
                      <a:endParaRPr lang="en-US" sz="200"/>
                    </a:p>
                  </a:txBody>
                  <a:tcPr marL="91414" marR="91414">
                    <a:solidFill>
                      <a:schemeClr val="bg1"/>
                    </a:solidFill>
                  </a:tcPr>
                </a:tc>
                <a:tc>
                  <a:txBody>
                    <a:bodyPr/>
                    <a:lstStyle/>
                    <a:p>
                      <a:endParaRPr lang="en-US" sz="200" dirty="0"/>
                    </a:p>
                  </a:txBody>
                  <a:tcPr marL="91414" marR="91414">
                    <a:solidFill>
                      <a:schemeClr val="bg1"/>
                    </a:solidFill>
                  </a:tcPr>
                </a:tc>
                <a:tc>
                  <a:txBody>
                    <a:bodyPr/>
                    <a:lstStyle/>
                    <a:p>
                      <a:endParaRPr lang="en-US" sz="200" dirty="0"/>
                    </a:p>
                  </a:txBody>
                  <a:tcPr marL="91414" marR="91414">
                    <a:solidFill>
                      <a:schemeClr val="bg1"/>
                    </a:solidFill>
                  </a:tcPr>
                </a:tc>
                <a:extLst>
                  <a:ext uri="{0D108BD9-81ED-4DB2-BD59-A6C34878D82A}">
                    <a16:rowId xmlns:a16="http://schemas.microsoft.com/office/drawing/2014/main" val="10005"/>
                  </a:ext>
                </a:extLst>
              </a:tr>
            </a:tbl>
          </a:graphicData>
        </a:graphic>
      </p:graphicFrame>
      <p:sp>
        <p:nvSpPr>
          <p:cNvPr id="19" name="Rectangle 18"/>
          <p:cNvSpPr/>
          <p:nvPr/>
        </p:nvSpPr>
        <p:spPr>
          <a:xfrm>
            <a:off x="5029200" y="2330450"/>
            <a:ext cx="1295400" cy="1219200"/>
          </a:xfrm>
          <a:prstGeom prst="rect">
            <a:avLst/>
          </a:prstGeom>
          <a:ln w="38100"/>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4876800" y="2482850"/>
            <a:ext cx="1295400" cy="1219200"/>
          </a:xfrm>
          <a:prstGeom prst="rect">
            <a:avLst/>
          </a:prstGeom>
          <a:ln w="38100"/>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Rectangle 20"/>
          <p:cNvSpPr/>
          <p:nvPr/>
        </p:nvSpPr>
        <p:spPr>
          <a:xfrm>
            <a:off x="4724400" y="2635250"/>
            <a:ext cx="1295400" cy="1219200"/>
          </a:xfrm>
          <a:prstGeom prst="rect">
            <a:avLst/>
          </a:prstGeom>
          <a:ln w="38100"/>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26" name="Straight Arrow Connector 25"/>
          <p:cNvCxnSpPr/>
          <p:nvPr/>
        </p:nvCxnSpPr>
        <p:spPr>
          <a:xfrm rot="5400000" flipH="1" flipV="1">
            <a:off x="4457700" y="1758950"/>
            <a:ext cx="990600" cy="914400"/>
          </a:xfrm>
          <a:prstGeom prst="straightConnector1">
            <a:avLst/>
          </a:prstGeom>
          <a:ln w="254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13781" name="TextBox 30"/>
          <p:cNvSpPr txBox="1">
            <a:spLocks noChangeArrowheads="1"/>
          </p:cNvSpPr>
          <p:nvPr/>
        </p:nvSpPr>
        <p:spPr bwMode="auto">
          <a:xfrm rot="-2834338">
            <a:off x="4279106" y="1861344"/>
            <a:ext cx="1081088"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Calibri" charset="0"/>
                <a:ea typeface="ＭＳ Ｐゴシック" charset="0"/>
                <a:cs typeface="Arial" charset="0"/>
              </a:rPr>
              <a:t>8 banks</a:t>
            </a:r>
          </a:p>
        </p:txBody>
      </p:sp>
      <p:cxnSp>
        <p:nvCxnSpPr>
          <p:cNvPr id="34" name="Shape 9"/>
          <p:cNvCxnSpPr>
            <a:cxnSpLocks noChangeShapeType="1"/>
            <a:endCxn id="22" idx="2"/>
          </p:cNvCxnSpPr>
          <p:nvPr/>
        </p:nvCxnSpPr>
        <p:spPr bwMode="auto">
          <a:xfrm rot="16200000" flipV="1">
            <a:off x="5032375" y="4194175"/>
            <a:ext cx="793750" cy="419100"/>
          </a:xfrm>
          <a:prstGeom prst="bentConnector3">
            <a:avLst>
              <a:gd name="adj1" fmla="val 51870"/>
            </a:avLst>
          </a:prstGeom>
          <a:noFill/>
          <a:ln w="50800">
            <a:solidFill>
              <a:schemeClr val="accent2"/>
            </a:solidFill>
            <a:miter lim="800000"/>
            <a:headEnd type="triangle" w="med" len="med"/>
            <a:tailEnd type="triangle" w="med" len="med"/>
          </a:ln>
          <a:effectLst>
            <a:outerShdw blurRad="40000" dist="23000" dir="5400000" rotWithShape="0">
              <a:srgbClr val="000000">
                <a:alpha val="34999"/>
              </a:srgbClr>
            </a:outerShdw>
          </a:effectLst>
          <a:extLst>
            <a:ext uri="{909E8E84-426E-40dd-AFC4-6F175D3DCCD1}">
              <a14:hiddenFill xmlns="" xmlns:a14="http://schemas.microsoft.com/office/drawing/2010/main">
                <a:noFill/>
              </a14:hiddenFill>
            </a:ext>
          </a:extLst>
        </p:spPr>
      </p:cxnSp>
      <p:sp>
        <p:nvSpPr>
          <p:cNvPr id="22" name="Rectangle 21"/>
          <p:cNvSpPr/>
          <p:nvPr/>
        </p:nvSpPr>
        <p:spPr>
          <a:xfrm>
            <a:off x="4572000" y="2787650"/>
            <a:ext cx="1295400" cy="1219200"/>
          </a:xfrm>
          <a:prstGeom prst="rect">
            <a:avLst/>
          </a:prstGeom>
          <a:ln w="38100"/>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Bank 0</a:t>
            </a:r>
          </a:p>
        </p:txBody>
      </p:sp>
      <p:sp>
        <p:nvSpPr>
          <p:cNvPr id="32" name="Diagonal Stripe 31"/>
          <p:cNvSpPr/>
          <p:nvPr/>
        </p:nvSpPr>
        <p:spPr>
          <a:xfrm rot="13500000">
            <a:off x="5675313" y="4303713"/>
            <a:ext cx="914400" cy="914400"/>
          </a:xfrm>
          <a:prstGeom prst="diagStripe">
            <a:avLst/>
          </a:prstGeom>
        </p:spPr>
        <p:style>
          <a:lnRef idx="2">
            <a:schemeClr val="dk1">
              <a:shade val="50000"/>
            </a:schemeClr>
          </a:lnRef>
          <a:fillRef idx="1">
            <a:schemeClr val="dk1"/>
          </a:fillRef>
          <a:effectRef idx="0">
            <a:schemeClr val="dk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785" name="TextBox 55"/>
          <p:cNvSpPr txBox="1">
            <a:spLocks noChangeArrowheads="1"/>
          </p:cNvSpPr>
          <p:nvPr/>
        </p:nvSpPr>
        <p:spPr bwMode="auto">
          <a:xfrm>
            <a:off x="5410200" y="3990975"/>
            <a:ext cx="53340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C0504D"/>
                </a:solidFill>
                <a:effectLst/>
                <a:uLnTx/>
                <a:uFillTx/>
                <a:latin typeface="Calibri" charset="0"/>
                <a:ea typeface="ＭＳ Ｐゴシック" charset="0"/>
                <a:cs typeface="Arial" charset="0"/>
              </a:rPr>
              <a:t>&lt;0:7&gt;</a:t>
            </a:r>
          </a:p>
        </p:txBody>
      </p:sp>
      <p:sp>
        <p:nvSpPr>
          <p:cNvPr id="113786" name="TextBox 56"/>
          <p:cNvSpPr txBox="1">
            <a:spLocks noChangeArrowheads="1"/>
          </p:cNvSpPr>
          <p:nvPr/>
        </p:nvSpPr>
        <p:spPr bwMode="auto">
          <a:xfrm>
            <a:off x="5105400" y="4419600"/>
            <a:ext cx="53340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C0504D"/>
                </a:solidFill>
                <a:effectLst/>
                <a:uLnTx/>
                <a:uFillTx/>
                <a:latin typeface="Calibri" charset="0"/>
                <a:ea typeface="ＭＳ Ｐゴシック" charset="0"/>
                <a:cs typeface="Arial" charset="0"/>
              </a:rPr>
              <a:t>&lt;0:7&gt;</a:t>
            </a:r>
          </a:p>
        </p:txBody>
      </p:sp>
      <p:sp>
        <p:nvSpPr>
          <p:cNvPr id="113787" name="TextBox 57"/>
          <p:cNvSpPr txBox="1">
            <a:spLocks noChangeArrowheads="1"/>
          </p:cNvSpPr>
          <p:nvPr/>
        </p:nvSpPr>
        <p:spPr bwMode="auto">
          <a:xfrm>
            <a:off x="6324600" y="3686175"/>
            <a:ext cx="53340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C0504D"/>
                </a:solidFill>
                <a:effectLst/>
                <a:uLnTx/>
                <a:uFillTx/>
                <a:latin typeface="Calibri" charset="0"/>
                <a:ea typeface="ＭＳ Ｐゴシック" charset="0"/>
                <a:cs typeface="Arial" charset="0"/>
              </a:rPr>
              <a:t>&lt;0:7&gt;</a:t>
            </a:r>
          </a:p>
        </p:txBody>
      </p:sp>
      <p:sp>
        <p:nvSpPr>
          <p:cNvPr id="113788" name="TextBox 59"/>
          <p:cNvSpPr txBox="1">
            <a:spLocks noChangeArrowheads="1"/>
          </p:cNvSpPr>
          <p:nvPr/>
        </p:nvSpPr>
        <p:spPr bwMode="auto">
          <a:xfrm>
            <a:off x="5791200" y="4038600"/>
            <a:ext cx="76200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C0504D"/>
                </a:solidFill>
                <a:effectLst/>
                <a:uLnTx/>
                <a:uFillTx/>
                <a:latin typeface="Calibri" charset="0"/>
                <a:ea typeface="ＭＳ Ｐゴシック" charset="0"/>
                <a:cs typeface="Arial" charset="0"/>
              </a:rPr>
              <a:t>...</a:t>
            </a:r>
          </a:p>
        </p:txBody>
      </p:sp>
      <p:cxnSp>
        <p:nvCxnSpPr>
          <p:cNvPr id="61" name="Shape 9"/>
          <p:cNvCxnSpPr>
            <a:cxnSpLocks noChangeShapeType="1"/>
          </p:cNvCxnSpPr>
          <p:nvPr/>
        </p:nvCxnSpPr>
        <p:spPr bwMode="auto">
          <a:xfrm rot="5400000" flipH="1" flipV="1">
            <a:off x="5628482" y="5638006"/>
            <a:ext cx="1066800" cy="1587"/>
          </a:xfrm>
          <a:prstGeom prst="bentConnector3">
            <a:avLst>
              <a:gd name="adj1" fmla="val 50000"/>
            </a:avLst>
          </a:prstGeom>
          <a:noFill/>
          <a:ln w="50800">
            <a:solidFill>
              <a:schemeClr val="accent2"/>
            </a:solidFill>
            <a:miter lim="800000"/>
            <a:headEnd type="triangle" w="med" len="med"/>
            <a:tailEnd type="triangle" w="med" len="med"/>
          </a:ln>
          <a:effectLst>
            <a:outerShdw blurRad="40000" dist="23000" dir="5400000" rotWithShape="0">
              <a:srgbClr val="000000">
                <a:alpha val="34999"/>
              </a:srgbClr>
            </a:outerShdw>
          </a:effectLst>
          <a:extLst>
            <a:ext uri="{909E8E84-426E-40dd-AFC4-6F175D3DCCD1}">
              <a14:hiddenFill xmlns="" xmlns:a14="http://schemas.microsoft.com/office/drawing/2010/main">
                <a:noFill/>
              </a14:hiddenFill>
            </a:ext>
          </a:extLst>
        </p:spPr>
      </p:cxnSp>
      <p:sp>
        <p:nvSpPr>
          <p:cNvPr id="113790" name="TextBox 61"/>
          <p:cNvSpPr txBox="1">
            <a:spLocks noChangeArrowheads="1"/>
          </p:cNvSpPr>
          <p:nvPr/>
        </p:nvSpPr>
        <p:spPr bwMode="auto">
          <a:xfrm rot="-5400000">
            <a:off x="5480844" y="5415756"/>
            <a:ext cx="9906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C0504D"/>
                </a:solidFill>
                <a:effectLst/>
                <a:uLnTx/>
                <a:uFillTx/>
                <a:latin typeface="Calibri" charset="0"/>
                <a:ea typeface="ＭＳ Ｐゴシック" charset="0"/>
                <a:cs typeface="Arial" charset="0"/>
              </a:rPr>
              <a:t>&lt;0:7&gt;</a:t>
            </a:r>
          </a:p>
        </p:txBody>
      </p:sp>
      <p:sp>
        <p:nvSpPr>
          <p:cNvPr id="64" name="Oval 63"/>
          <p:cNvSpPr/>
          <p:nvPr/>
        </p:nvSpPr>
        <p:spPr>
          <a:xfrm>
            <a:off x="533400" y="2286000"/>
            <a:ext cx="2133600" cy="2514600"/>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5" name="Oval 64"/>
          <p:cNvSpPr/>
          <p:nvPr/>
        </p:nvSpPr>
        <p:spPr>
          <a:xfrm>
            <a:off x="3429000" y="1295400"/>
            <a:ext cx="5257800" cy="5029200"/>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66" name="Straight Connector 65"/>
          <p:cNvCxnSpPr>
            <a:stCxn id="64" idx="0"/>
            <a:endCxn id="65" idx="1"/>
          </p:cNvCxnSpPr>
          <p:nvPr/>
        </p:nvCxnSpPr>
        <p:spPr>
          <a:xfrm rot="5400000" flipH="1" flipV="1">
            <a:off x="2772569" y="859631"/>
            <a:ext cx="254000" cy="2598738"/>
          </a:xfrm>
          <a:prstGeom prst="line">
            <a:avLst/>
          </a:prstGeom>
          <a:ln w="6350"/>
        </p:spPr>
        <p:style>
          <a:lnRef idx="1">
            <a:schemeClr val="dk1"/>
          </a:lnRef>
          <a:fillRef idx="0">
            <a:schemeClr val="dk1"/>
          </a:fillRef>
          <a:effectRef idx="0">
            <a:schemeClr val="dk1"/>
          </a:effectRef>
          <a:fontRef idx="minor">
            <a:schemeClr val="tx1"/>
          </a:fontRef>
        </p:style>
      </p:cxnSp>
      <p:cxnSp>
        <p:nvCxnSpPr>
          <p:cNvPr id="69" name="Straight Connector 68"/>
          <p:cNvCxnSpPr>
            <a:stCxn id="64" idx="4"/>
            <a:endCxn id="65" idx="3"/>
          </p:cNvCxnSpPr>
          <p:nvPr/>
        </p:nvCxnSpPr>
        <p:spPr>
          <a:xfrm rot="16200000" flipH="1">
            <a:off x="2505869" y="3894931"/>
            <a:ext cx="787400" cy="2598738"/>
          </a:xfrm>
          <a:prstGeom prst="line">
            <a:avLst/>
          </a:prstGeom>
          <a:ln w="63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766762991"/>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2" name="Shape 9"/>
          <p:cNvCxnSpPr>
            <a:cxnSpLocks noChangeShapeType="1"/>
          </p:cNvCxnSpPr>
          <p:nvPr/>
        </p:nvCxnSpPr>
        <p:spPr bwMode="auto">
          <a:xfrm rot="5400000" flipH="1" flipV="1">
            <a:off x="6172200" y="4497388"/>
            <a:ext cx="990600" cy="990600"/>
          </a:xfrm>
          <a:prstGeom prst="bentConnector3">
            <a:avLst>
              <a:gd name="adj1" fmla="val 50000"/>
            </a:avLst>
          </a:prstGeom>
          <a:noFill/>
          <a:ln w="50800">
            <a:solidFill>
              <a:schemeClr val="accent2"/>
            </a:solidFill>
            <a:miter lim="800000"/>
            <a:headEnd type="triangle" w="med" len="med"/>
            <a:tailEnd type="triangle" w="med" len="med"/>
          </a:ln>
          <a:effectLst>
            <a:outerShdw blurRad="40000" dist="23000" dir="5400000" rotWithShape="0">
              <a:srgbClr val="000000">
                <a:alpha val="34999"/>
              </a:srgbClr>
            </a:outerShdw>
          </a:effectLst>
          <a:extLst>
            <a:ext uri="{909E8E84-426E-40dd-AFC4-6F175D3DCCD1}">
              <a14:hiddenFill xmlns="" xmlns:a14="http://schemas.microsoft.com/office/drawing/2010/main">
                <a:noFill/>
              </a14:hiddenFill>
            </a:ext>
          </a:extLst>
        </p:spPr>
      </p:cxnSp>
      <p:sp>
        <p:nvSpPr>
          <p:cNvPr id="114690" name="Title 1"/>
          <p:cNvSpPr>
            <a:spLocks noGrp="1"/>
          </p:cNvSpPr>
          <p:nvPr>
            <p:ph type="title"/>
          </p:nvPr>
        </p:nvSpPr>
        <p:spPr/>
        <p:txBody>
          <a:bodyPr/>
          <a:lstStyle/>
          <a:p>
            <a:r>
              <a:rPr lang="en-US">
                <a:latin typeface="Calibri" charset="0"/>
              </a:rPr>
              <a:t>Breaking down a Bank</a:t>
            </a:r>
          </a:p>
        </p:txBody>
      </p:sp>
      <p:sp>
        <p:nvSpPr>
          <p:cNvPr id="8" name="Rectangle 7"/>
          <p:cNvSpPr/>
          <p:nvPr/>
        </p:nvSpPr>
        <p:spPr>
          <a:xfrm>
            <a:off x="762000" y="2514600"/>
            <a:ext cx="1295400" cy="1219200"/>
          </a:xfrm>
          <a:prstGeom prst="rect">
            <a:avLst/>
          </a:prstGeom>
          <a:ln w="38100"/>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Bank 0</a:t>
            </a:r>
          </a:p>
        </p:txBody>
      </p:sp>
      <p:cxnSp>
        <p:nvCxnSpPr>
          <p:cNvPr id="10" name="Shape 9"/>
          <p:cNvCxnSpPr>
            <a:cxnSpLocks noChangeShapeType="1"/>
          </p:cNvCxnSpPr>
          <p:nvPr/>
        </p:nvCxnSpPr>
        <p:spPr bwMode="auto">
          <a:xfrm rot="5400000" flipH="1" flipV="1">
            <a:off x="904082" y="4266406"/>
            <a:ext cx="1066800" cy="1587"/>
          </a:xfrm>
          <a:prstGeom prst="bentConnector3">
            <a:avLst>
              <a:gd name="adj1" fmla="val 50000"/>
            </a:avLst>
          </a:prstGeom>
          <a:noFill/>
          <a:ln w="50800">
            <a:solidFill>
              <a:schemeClr val="accent2"/>
            </a:solidFill>
            <a:miter lim="800000"/>
            <a:headEnd type="triangle" w="med" len="med"/>
            <a:tailEnd type="triangle" w="med" len="med"/>
          </a:ln>
          <a:effectLst>
            <a:outerShdw blurRad="40000" dist="23000" dir="5400000" rotWithShape="0">
              <a:srgbClr val="000000">
                <a:alpha val="34999"/>
              </a:srgbClr>
            </a:outerShdw>
          </a:effectLst>
          <a:extLst>
            <a:ext uri="{909E8E84-426E-40dd-AFC4-6F175D3DCCD1}">
              <a14:hiddenFill xmlns="" xmlns:a14="http://schemas.microsoft.com/office/drawing/2010/main">
                <a:noFill/>
              </a14:hiddenFill>
            </a:ext>
          </a:extLst>
        </p:spPr>
      </p:cxnSp>
      <p:sp>
        <p:nvSpPr>
          <p:cNvPr id="114693" name="TextBox 10"/>
          <p:cNvSpPr txBox="1">
            <a:spLocks noChangeArrowheads="1"/>
          </p:cNvSpPr>
          <p:nvPr/>
        </p:nvSpPr>
        <p:spPr bwMode="auto">
          <a:xfrm rot="-5400000">
            <a:off x="756444" y="4044156"/>
            <a:ext cx="9906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C0504D"/>
                </a:solidFill>
                <a:effectLst/>
                <a:uLnTx/>
                <a:uFillTx/>
                <a:latin typeface="Calibri" charset="0"/>
                <a:ea typeface="ＭＳ Ｐゴシック" charset="0"/>
                <a:cs typeface="Arial" charset="0"/>
              </a:rPr>
              <a:t>&lt;0:7&gt;</a:t>
            </a:r>
          </a:p>
        </p:txBody>
      </p:sp>
      <p:sp>
        <p:nvSpPr>
          <p:cNvPr id="114694" name="TextBox 11"/>
          <p:cNvSpPr txBox="1">
            <a:spLocks noChangeArrowheads="1"/>
          </p:cNvSpPr>
          <p:nvPr/>
        </p:nvSpPr>
        <p:spPr bwMode="auto">
          <a:xfrm>
            <a:off x="7467600" y="3659188"/>
            <a:ext cx="685800"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4F81BD"/>
                </a:solidFill>
                <a:effectLst/>
                <a:uLnTx/>
                <a:uFillTx/>
                <a:latin typeface="Calibri" charset="0"/>
                <a:ea typeface="ＭＳ Ｐゴシック" charset="0"/>
                <a:cs typeface="Arial" charset="0"/>
              </a:rPr>
              <a:t>row 0</a:t>
            </a:r>
          </a:p>
        </p:txBody>
      </p:sp>
      <p:sp>
        <p:nvSpPr>
          <p:cNvPr id="114695" name="TextBox 13"/>
          <p:cNvSpPr txBox="1">
            <a:spLocks noChangeArrowheads="1"/>
          </p:cNvSpPr>
          <p:nvPr/>
        </p:nvSpPr>
        <p:spPr bwMode="auto">
          <a:xfrm>
            <a:off x="7467600" y="2133600"/>
            <a:ext cx="9144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4F81BD"/>
                </a:solidFill>
                <a:effectLst/>
                <a:uLnTx/>
                <a:uFillTx/>
                <a:latin typeface="Calibri" charset="0"/>
                <a:ea typeface="ＭＳ Ｐゴシック" charset="0"/>
                <a:cs typeface="Arial" charset="0"/>
              </a:rPr>
              <a:t>row 16k-1</a:t>
            </a:r>
          </a:p>
        </p:txBody>
      </p:sp>
      <p:sp>
        <p:nvSpPr>
          <p:cNvPr id="114696" name="TextBox 17"/>
          <p:cNvSpPr txBox="1">
            <a:spLocks noChangeArrowheads="1"/>
          </p:cNvSpPr>
          <p:nvPr/>
        </p:nvSpPr>
        <p:spPr bwMode="auto">
          <a:xfrm rot="5400000">
            <a:off x="7378700" y="2757488"/>
            <a:ext cx="76200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4F81BD"/>
                </a:solidFill>
                <a:effectLst/>
                <a:uLnTx/>
                <a:uFillTx/>
                <a:latin typeface="Calibri" charset="0"/>
                <a:ea typeface="ＭＳ Ｐゴシック" charset="0"/>
                <a:cs typeface="Arial" charset="0"/>
              </a:rPr>
              <a:t>...</a:t>
            </a:r>
          </a:p>
        </p:txBody>
      </p:sp>
      <p:cxnSp>
        <p:nvCxnSpPr>
          <p:cNvPr id="20" name="Straight Arrow Connector 19"/>
          <p:cNvCxnSpPr/>
          <p:nvPr/>
        </p:nvCxnSpPr>
        <p:spPr>
          <a:xfrm>
            <a:off x="4038600" y="1557338"/>
            <a:ext cx="3276600" cy="1587"/>
          </a:xfrm>
          <a:prstGeom prst="straightConnector1">
            <a:avLst/>
          </a:prstGeom>
          <a:ln w="31750">
            <a:headEnd type="arrow"/>
            <a:tailEnd type="arrow"/>
          </a:ln>
        </p:spPr>
        <p:style>
          <a:lnRef idx="1">
            <a:schemeClr val="accent1"/>
          </a:lnRef>
          <a:fillRef idx="0">
            <a:schemeClr val="accent1"/>
          </a:fillRef>
          <a:effectRef idx="0">
            <a:schemeClr val="accent1"/>
          </a:effectRef>
          <a:fontRef idx="minor">
            <a:schemeClr val="tx1"/>
          </a:fontRef>
        </p:style>
      </p:cxnSp>
      <p:sp>
        <p:nvSpPr>
          <p:cNvPr id="114698" name="TextBox 20"/>
          <p:cNvSpPr txBox="1">
            <a:spLocks noChangeArrowheads="1"/>
          </p:cNvSpPr>
          <p:nvPr/>
        </p:nvSpPr>
        <p:spPr bwMode="auto">
          <a:xfrm>
            <a:off x="5181600" y="1219200"/>
            <a:ext cx="9144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4F81BD"/>
                </a:solidFill>
                <a:effectLst/>
                <a:uLnTx/>
                <a:uFillTx/>
                <a:latin typeface="Calibri" charset="0"/>
                <a:ea typeface="ＭＳ Ｐゴシック" charset="0"/>
                <a:cs typeface="Arial" charset="0"/>
              </a:rPr>
              <a:t>2kB</a:t>
            </a:r>
          </a:p>
        </p:txBody>
      </p:sp>
      <p:cxnSp>
        <p:nvCxnSpPr>
          <p:cNvPr id="22" name="Shape 9"/>
          <p:cNvCxnSpPr>
            <a:cxnSpLocks noChangeShapeType="1"/>
          </p:cNvCxnSpPr>
          <p:nvPr/>
        </p:nvCxnSpPr>
        <p:spPr bwMode="auto">
          <a:xfrm rot="16200000" flipV="1">
            <a:off x="4267200" y="4497388"/>
            <a:ext cx="990600" cy="990600"/>
          </a:xfrm>
          <a:prstGeom prst="bentConnector3">
            <a:avLst>
              <a:gd name="adj1" fmla="val 50000"/>
            </a:avLst>
          </a:prstGeom>
          <a:noFill/>
          <a:ln w="50800">
            <a:solidFill>
              <a:schemeClr val="accent2"/>
            </a:solidFill>
            <a:miter lim="800000"/>
            <a:headEnd type="triangle" w="med" len="med"/>
            <a:tailEnd type="triangle" w="med" len="med"/>
          </a:ln>
          <a:effectLst>
            <a:outerShdw blurRad="40000" dist="23000" dir="5400000" rotWithShape="0">
              <a:srgbClr val="000000">
                <a:alpha val="34999"/>
              </a:srgbClr>
            </a:outerShdw>
          </a:effectLst>
          <a:extLst>
            <a:ext uri="{909E8E84-426E-40dd-AFC4-6F175D3DCCD1}">
              <a14:hiddenFill xmlns="" xmlns:a14="http://schemas.microsoft.com/office/drawing/2010/main">
                <a:noFill/>
              </a14:hiddenFill>
            </a:ext>
          </a:extLst>
        </p:spPr>
      </p:cxnSp>
      <p:sp>
        <p:nvSpPr>
          <p:cNvPr id="114700" name="TextBox 22"/>
          <p:cNvSpPr txBox="1">
            <a:spLocks noChangeArrowheads="1"/>
          </p:cNvSpPr>
          <p:nvPr/>
        </p:nvSpPr>
        <p:spPr bwMode="auto">
          <a:xfrm>
            <a:off x="3810000" y="4584700"/>
            <a:ext cx="4572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C0504D"/>
                </a:solidFill>
                <a:effectLst/>
                <a:uLnTx/>
                <a:uFillTx/>
                <a:latin typeface="Calibri" charset="0"/>
                <a:ea typeface="ＭＳ Ｐゴシック" charset="0"/>
                <a:cs typeface="Arial" charset="0"/>
              </a:rPr>
              <a:t>1B</a:t>
            </a:r>
          </a:p>
        </p:txBody>
      </p:sp>
      <p:cxnSp>
        <p:nvCxnSpPr>
          <p:cNvPr id="24" name="Straight Arrow Connector 23"/>
          <p:cNvCxnSpPr/>
          <p:nvPr/>
        </p:nvCxnSpPr>
        <p:spPr>
          <a:xfrm>
            <a:off x="4060825" y="1968500"/>
            <a:ext cx="381000" cy="1588"/>
          </a:xfrm>
          <a:prstGeom prst="straightConnector1">
            <a:avLst/>
          </a:prstGeom>
          <a:ln w="31750">
            <a:headEnd type="arrow"/>
            <a:tailEnd type="arrow"/>
          </a:ln>
        </p:spPr>
        <p:style>
          <a:lnRef idx="1">
            <a:schemeClr val="accent1"/>
          </a:lnRef>
          <a:fillRef idx="0">
            <a:schemeClr val="accent1"/>
          </a:fillRef>
          <a:effectRef idx="0">
            <a:schemeClr val="accent1"/>
          </a:effectRef>
          <a:fontRef idx="minor">
            <a:schemeClr val="tx1"/>
          </a:fontRef>
        </p:style>
      </p:cxnSp>
      <p:sp>
        <p:nvSpPr>
          <p:cNvPr id="114702" name="TextBox 26"/>
          <p:cNvSpPr txBox="1">
            <a:spLocks noChangeArrowheads="1"/>
          </p:cNvSpPr>
          <p:nvPr/>
        </p:nvSpPr>
        <p:spPr bwMode="auto">
          <a:xfrm>
            <a:off x="3679825" y="1601788"/>
            <a:ext cx="1106488" cy="339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4F81BD"/>
                </a:solidFill>
                <a:effectLst/>
                <a:uLnTx/>
                <a:uFillTx/>
                <a:latin typeface="Calibri" charset="0"/>
                <a:ea typeface="ＭＳ Ｐゴシック" charset="0"/>
                <a:cs typeface="Arial" charset="0"/>
              </a:rPr>
              <a:t>1B (column)</a:t>
            </a:r>
          </a:p>
        </p:txBody>
      </p:sp>
      <p:cxnSp>
        <p:nvCxnSpPr>
          <p:cNvPr id="35" name="Shape 9"/>
          <p:cNvCxnSpPr>
            <a:cxnSpLocks noChangeShapeType="1"/>
          </p:cNvCxnSpPr>
          <p:nvPr/>
        </p:nvCxnSpPr>
        <p:spPr bwMode="auto">
          <a:xfrm rot="16200000" flipV="1">
            <a:off x="4533900" y="4611688"/>
            <a:ext cx="990600" cy="762000"/>
          </a:xfrm>
          <a:prstGeom prst="bentConnector3">
            <a:avLst>
              <a:gd name="adj1" fmla="val 65759"/>
            </a:avLst>
          </a:prstGeom>
          <a:noFill/>
          <a:ln w="50800">
            <a:solidFill>
              <a:schemeClr val="accent2"/>
            </a:solidFill>
            <a:miter lim="800000"/>
            <a:headEnd type="triangle" w="med" len="med"/>
            <a:tailEnd type="triangle" w="med" len="med"/>
          </a:ln>
          <a:effectLst>
            <a:outerShdw blurRad="40000" dist="23000" dir="5400000" rotWithShape="0">
              <a:srgbClr val="000000">
                <a:alpha val="34999"/>
              </a:srgbClr>
            </a:outerShdw>
          </a:effectLst>
          <a:extLst>
            <a:ext uri="{909E8E84-426E-40dd-AFC4-6F175D3DCCD1}">
              <a14:hiddenFill xmlns="" xmlns:a14="http://schemas.microsoft.com/office/drawing/2010/main">
                <a:noFill/>
              </a14:hiddenFill>
            </a:ext>
          </a:extLst>
        </p:spPr>
      </p:cxnSp>
      <p:graphicFrame>
        <p:nvGraphicFramePr>
          <p:cNvPr id="9" name="Table 8"/>
          <p:cNvGraphicFramePr>
            <a:graphicFrameLocks noGrp="1"/>
          </p:cNvGraphicFramePr>
          <p:nvPr/>
        </p:nvGraphicFramePr>
        <p:xfrm>
          <a:off x="4038600" y="2090738"/>
          <a:ext cx="3332160" cy="2449510"/>
        </p:xfrm>
        <a:graphic>
          <a:graphicData uri="http://schemas.openxmlformats.org/drawingml/2006/table">
            <a:tbl>
              <a:tblPr>
                <a:tableStyleId>{616DA210-FB5B-4158-B5E0-FEB733F419BA}</a:tableStyleId>
              </a:tblPr>
              <a:tblGrid>
                <a:gridCol w="416520">
                  <a:extLst>
                    <a:ext uri="{9D8B030D-6E8A-4147-A177-3AD203B41FA5}">
                      <a16:colId xmlns:a16="http://schemas.microsoft.com/office/drawing/2014/main" val="20000"/>
                    </a:ext>
                  </a:extLst>
                </a:gridCol>
                <a:gridCol w="416520">
                  <a:extLst>
                    <a:ext uri="{9D8B030D-6E8A-4147-A177-3AD203B41FA5}">
                      <a16:colId xmlns:a16="http://schemas.microsoft.com/office/drawing/2014/main" val="20001"/>
                    </a:ext>
                  </a:extLst>
                </a:gridCol>
                <a:gridCol w="416520">
                  <a:extLst>
                    <a:ext uri="{9D8B030D-6E8A-4147-A177-3AD203B41FA5}">
                      <a16:colId xmlns:a16="http://schemas.microsoft.com/office/drawing/2014/main" val="20002"/>
                    </a:ext>
                  </a:extLst>
                </a:gridCol>
                <a:gridCol w="416520">
                  <a:extLst>
                    <a:ext uri="{9D8B030D-6E8A-4147-A177-3AD203B41FA5}">
                      <a16:colId xmlns:a16="http://schemas.microsoft.com/office/drawing/2014/main" val="20003"/>
                    </a:ext>
                  </a:extLst>
                </a:gridCol>
                <a:gridCol w="416520">
                  <a:extLst>
                    <a:ext uri="{9D8B030D-6E8A-4147-A177-3AD203B41FA5}">
                      <a16:colId xmlns:a16="http://schemas.microsoft.com/office/drawing/2014/main" val="20004"/>
                    </a:ext>
                  </a:extLst>
                </a:gridCol>
                <a:gridCol w="416520">
                  <a:extLst>
                    <a:ext uri="{9D8B030D-6E8A-4147-A177-3AD203B41FA5}">
                      <a16:colId xmlns:a16="http://schemas.microsoft.com/office/drawing/2014/main" val="20005"/>
                    </a:ext>
                  </a:extLst>
                </a:gridCol>
                <a:gridCol w="416520">
                  <a:extLst>
                    <a:ext uri="{9D8B030D-6E8A-4147-A177-3AD203B41FA5}">
                      <a16:colId xmlns:a16="http://schemas.microsoft.com/office/drawing/2014/main" val="20006"/>
                    </a:ext>
                  </a:extLst>
                </a:gridCol>
                <a:gridCol w="416520">
                  <a:extLst>
                    <a:ext uri="{9D8B030D-6E8A-4147-A177-3AD203B41FA5}">
                      <a16:colId xmlns:a16="http://schemas.microsoft.com/office/drawing/2014/main" val="20007"/>
                    </a:ext>
                  </a:extLst>
                </a:gridCol>
              </a:tblGrid>
              <a:tr h="489902">
                <a:tc>
                  <a:txBody>
                    <a:bodyPr/>
                    <a:lstStyle/>
                    <a:p>
                      <a:endParaRPr lang="en-US" sz="200" dirty="0"/>
                    </a:p>
                  </a:txBody>
                  <a:tcPr marL="91431" marR="91431" marT="45724" marB="45724">
                    <a:solidFill>
                      <a:schemeClr val="bg1"/>
                    </a:solidFill>
                  </a:tcPr>
                </a:tc>
                <a:tc>
                  <a:txBody>
                    <a:bodyPr/>
                    <a:lstStyle/>
                    <a:p>
                      <a:endParaRPr lang="en-US" sz="200" dirty="0"/>
                    </a:p>
                  </a:txBody>
                  <a:tcPr marL="91431" marR="91431" marT="45724" marB="45724">
                    <a:solidFill>
                      <a:schemeClr val="bg1"/>
                    </a:solidFill>
                  </a:tcPr>
                </a:tc>
                <a:tc>
                  <a:txBody>
                    <a:bodyPr/>
                    <a:lstStyle/>
                    <a:p>
                      <a:endParaRPr lang="en-US" sz="200" dirty="0"/>
                    </a:p>
                  </a:txBody>
                  <a:tcPr marL="91431" marR="91431" marT="45724" marB="45724">
                    <a:solidFill>
                      <a:schemeClr val="bg1"/>
                    </a:solidFill>
                  </a:tcPr>
                </a:tc>
                <a:tc>
                  <a:txBody>
                    <a:bodyPr/>
                    <a:lstStyle/>
                    <a:p>
                      <a:endParaRPr lang="en-US" sz="200" dirty="0"/>
                    </a:p>
                  </a:txBody>
                  <a:tcPr marL="91431" marR="91431" marT="45724" marB="45724">
                    <a:solidFill>
                      <a:schemeClr val="bg1"/>
                    </a:solidFill>
                  </a:tcPr>
                </a:tc>
                <a:tc>
                  <a:txBody>
                    <a:bodyPr/>
                    <a:lstStyle/>
                    <a:p>
                      <a:endParaRPr lang="en-US" sz="200" dirty="0"/>
                    </a:p>
                  </a:txBody>
                  <a:tcPr marL="91431" marR="91431" marT="45724" marB="45724">
                    <a:solidFill>
                      <a:schemeClr val="bg1"/>
                    </a:solidFill>
                  </a:tcPr>
                </a:tc>
                <a:tc>
                  <a:txBody>
                    <a:bodyPr/>
                    <a:lstStyle/>
                    <a:p>
                      <a:endParaRPr lang="en-US" sz="200" dirty="0"/>
                    </a:p>
                  </a:txBody>
                  <a:tcPr marL="91431" marR="91431" marT="45724" marB="45724">
                    <a:solidFill>
                      <a:schemeClr val="bg1"/>
                    </a:solidFill>
                  </a:tcPr>
                </a:tc>
                <a:tc>
                  <a:txBody>
                    <a:bodyPr/>
                    <a:lstStyle/>
                    <a:p>
                      <a:endParaRPr lang="en-US" sz="200" dirty="0"/>
                    </a:p>
                  </a:txBody>
                  <a:tcPr marL="91431" marR="91431" marT="45724" marB="45724">
                    <a:solidFill>
                      <a:schemeClr val="bg1"/>
                    </a:solidFill>
                  </a:tcPr>
                </a:tc>
                <a:tc>
                  <a:txBody>
                    <a:bodyPr/>
                    <a:lstStyle/>
                    <a:p>
                      <a:endParaRPr lang="en-US" sz="200" dirty="0"/>
                    </a:p>
                  </a:txBody>
                  <a:tcPr marL="91431" marR="91431" marT="45724" marB="45724">
                    <a:solidFill>
                      <a:schemeClr val="bg1"/>
                    </a:solidFill>
                  </a:tcPr>
                </a:tc>
                <a:extLst>
                  <a:ext uri="{0D108BD9-81ED-4DB2-BD59-A6C34878D82A}">
                    <a16:rowId xmlns:a16="http://schemas.microsoft.com/office/drawing/2014/main" val="10000"/>
                  </a:ext>
                </a:extLst>
              </a:tr>
              <a:tr h="489902">
                <a:tc>
                  <a:txBody>
                    <a:bodyPr/>
                    <a:lstStyle/>
                    <a:p>
                      <a:endParaRPr lang="en-US" sz="200" dirty="0"/>
                    </a:p>
                  </a:txBody>
                  <a:tcPr marL="91431" marR="91431" marT="45724" marB="45724">
                    <a:solidFill>
                      <a:schemeClr val="bg1"/>
                    </a:solidFill>
                  </a:tcPr>
                </a:tc>
                <a:tc>
                  <a:txBody>
                    <a:bodyPr/>
                    <a:lstStyle/>
                    <a:p>
                      <a:endParaRPr lang="en-US" sz="200" dirty="0"/>
                    </a:p>
                  </a:txBody>
                  <a:tcPr marL="91431" marR="91431" marT="45724" marB="45724">
                    <a:solidFill>
                      <a:schemeClr val="bg1"/>
                    </a:solidFill>
                  </a:tcPr>
                </a:tc>
                <a:tc>
                  <a:txBody>
                    <a:bodyPr/>
                    <a:lstStyle/>
                    <a:p>
                      <a:endParaRPr lang="en-US" sz="200" dirty="0"/>
                    </a:p>
                  </a:txBody>
                  <a:tcPr marL="91431" marR="91431" marT="45724" marB="45724">
                    <a:solidFill>
                      <a:schemeClr val="bg1"/>
                    </a:solidFill>
                  </a:tcPr>
                </a:tc>
                <a:tc>
                  <a:txBody>
                    <a:bodyPr/>
                    <a:lstStyle/>
                    <a:p>
                      <a:endParaRPr lang="en-US" sz="200" dirty="0"/>
                    </a:p>
                  </a:txBody>
                  <a:tcPr marL="91431" marR="91431" marT="45724" marB="45724">
                    <a:solidFill>
                      <a:schemeClr val="bg1"/>
                    </a:solidFill>
                  </a:tcPr>
                </a:tc>
                <a:tc>
                  <a:txBody>
                    <a:bodyPr/>
                    <a:lstStyle/>
                    <a:p>
                      <a:endParaRPr lang="en-US" sz="200" dirty="0"/>
                    </a:p>
                  </a:txBody>
                  <a:tcPr marL="91431" marR="91431" marT="45724" marB="45724">
                    <a:solidFill>
                      <a:schemeClr val="bg1"/>
                    </a:solidFill>
                  </a:tcPr>
                </a:tc>
                <a:tc>
                  <a:txBody>
                    <a:bodyPr/>
                    <a:lstStyle/>
                    <a:p>
                      <a:endParaRPr lang="en-US" sz="200" dirty="0"/>
                    </a:p>
                  </a:txBody>
                  <a:tcPr marL="91431" marR="91431" marT="45724" marB="45724">
                    <a:solidFill>
                      <a:schemeClr val="bg1"/>
                    </a:solidFill>
                  </a:tcPr>
                </a:tc>
                <a:tc>
                  <a:txBody>
                    <a:bodyPr/>
                    <a:lstStyle/>
                    <a:p>
                      <a:endParaRPr lang="en-US" sz="200" dirty="0"/>
                    </a:p>
                  </a:txBody>
                  <a:tcPr marL="91431" marR="91431" marT="45724" marB="45724">
                    <a:solidFill>
                      <a:schemeClr val="bg1"/>
                    </a:solidFill>
                  </a:tcPr>
                </a:tc>
                <a:tc>
                  <a:txBody>
                    <a:bodyPr/>
                    <a:lstStyle/>
                    <a:p>
                      <a:endParaRPr lang="en-US" sz="200" dirty="0"/>
                    </a:p>
                  </a:txBody>
                  <a:tcPr marL="91431" marR="91431" marT="45724" marB="45724">
                    <a:solidFill>
                      <a:schemeClr val="bg1"/>
                    </a:solidFill>
                  </a:tcPr>
                </a:tc>
                <a:extLst>
                  <a:ext uri="{0D108BD9-81ED-4DB2-BD59-A6C34878D82A}">
                    <a16:rowId xmlns:a16="http://schemas.microsoft.com/office/drawing/2014/main" val="10001"/>
                  </a:ext>
                </a:extLst>
              </a:tr>
              <a:tr h="489902">
                <a:tc>
                  <a:txBody>
                    <a:bodyPr/>
                    <a:lstStyle/>
                    <a:p>
                      <a:endParaRPr lang="en-US" sz="200" dirty="0"/>
                    </a:p>
                  </a:txBody>
                  <a:tcPr marL="91431" marR="91431" marT="45724" marB="45724">
                    <a:solidFill>
                      <a:schemeClr val="bg1"/>
                    </a:solidFill>
                  </a:tcPr>
                </a:tc>
                <a:tc>
                  <a:txBody>
                    <a:bodyPr/>
                    <a:lstStyle/>
                    <a:p>
                      <a:endParaRPr lang="en-US" sz="200" dirty="0"/>
                    </a:p>
                  </a:txBody>
                  <a:tcPr marL="91431" marR="91431" marT="45724" marB="45724">
                    <a:solidFill>
                      <a:schemeClr val="bg1"/>
                    </a:solidFill>
                  </a:tcPr>
                </a:tc>
                <a:tc>
                  <a:txBody>
                    <a:bodyPr/>
                    <a:lstStyle/>
                    <a:p>
                      <a:endParaRPr lang="en-US" sz="200" dirty="0"/>
                    </a:p>
                  </a:txBody>
                  <a:tcPr marL="91431" marR="91431" marT="45724" marB="45724">
                    <a:solidFill>
                      <a:schemeClr val="bg1"/>
                    </a:solidFill>
                  </a:tcPr>
                </a:tc>
                <a:tc>
                  <a:txBody>
                    <a:bodyPr/>
                    <a:lstStyle/>
                    <a:p>
                      <a:endParaRPr lang="en-US" sz="200" dirty="0"/>
                    </a:p>
                  </a:txBody>
                  <a:tcPr marL="91431" marR="91431" marT="45724" marB="45724">
                    <a:solidFill>
                      <a:schemeClr val="bg1"/>
                    </a:solidFill>
                  </a:tcPr>
                </a:tc>
                <a:tc>
                  <a:txBody>
                    <a:bodyPr/>
                    <a:lstStyle/>
                    <a:p>
                      <a:endParaRPr lang="en-US" sz="200" dirty="0"/>
                    </a:p>
                  </a:txBody>
                  <a:tcPr marL="91431" marR="91431" marT="45724" marB="45724">
                    <a:solidFill>
                      <a:schemeClr val="bg1"/>
                    </a:solidFill>
                  </a:tcPr>
                </a:tc>
                <a:tc>
                  <a:txBody>
                    <a:bodyPr/>
                    <a:lstStyle/>
                    <a:p>
                      <a:endParaRPr lang="en-US" sz="200" dirty="0"/>
                    </a:p>
                  </a:txBody>
                  <a:tcPr marL="91431" marR="91431" marT="45724" marB="45724">
                    <a:solidFill>
                      <a:schemeClr val="bg1"/>
                    </a:solidFill>
                  </a:tcPr>
                </a:tc>
                <a:tc>
                  <a:txBody>
                    <a:bodyPr/>
                    <a:lstStyle/>
                    <a:p>
                      <a:endParaRPr lang="en-US" sz="200" dirty="0"/>
                    </a:p>
                  </a:txBody>
                  <a:tcPr marL="91431" marR="91431" marT="45724" marB="45724">
                    <a:solidFill>
                      <a:schemeClr val="bg1"/>
                    </a:solidFill>
                  </a:tcPr>
                </a:tc>
                <a:tc>
                  <a:txBody>
                    <a:bodyPr/>
                    <a:lstStyle/>
                    <a:p>
                      <a:endParaRPr lang="en-US" sz="200" dirty="0"/>
                    </a:p>
                  </a:txBody>
                  <a:tcPr marL="91431" marR="91431" marT="45724" marB="45724">
                    <a:solidFill>
                      <a:schemeClr val="bg1"/>
                    </a:solidFill>
                  </a:tcPr>
                </a:tc>
                <a:extLst>
                  <a:ext uri="{0D108BD9-81ED-4DB2-BD59-A6C34878D82A}">
                    <a16:rowId xmlns:a16="http://schemas.microsoft.com/office/drawing/2014/main" val="10002"/>
                  </a:ext>
                </a:extLst>
              </a:tr>
              <a:tr h="489902">
                <a:tc>
                  <a:txBody>
                    <a:bodyPr/>
                    <a:lstStyle/>
                    <a:p>
                      <a:endParaRPr lang="en-US" sz="200" dirty="0"/>
                    </a:p>
                  </a:txBody>
                  <a:tcPr marL="91431" marR="91431" marT="45724" marB="45724">
                    <a:solidFill>
                      <a:schemeClr val="bg1"/>
                    </a:solidFill>
                  </a:tcPr>
                </a:tc>
                <a:tc>
                  <a:txBody>
                    <a:bodyPr/>
                    <a:lstStyle/>
                    <a:p>
                      <a:endParaRPr lang="en-US" sz="200" dirty="0"/>
                    </a:p>
                  </a:txBody>
                  <a:tcPr marL="91431" marR="91431" marT="45724" marB="45724">
                    <a:solidFill>
                      <a:schemeClr val="bg1"/>
                    </a:solidFill>
                  </a:tcPr>
                </a:tc>
                <a:tc>
                  <a:txBody>
                    <a:bodyPr/>
                    <a:lstStyle/>
                    <a:p>
                      <a:endParaRPr lang="en-US" sz="200" dirty="0"/>
                    </a:p>
                  </a:txBody>
                  <a:tcPr marL="91431" marR="91431" marT="45724" marB="45724">
                    <a:solidFill>
                      <a:schemeClr val="bg1"/>
                    </a:solidFill>
                  </a:tcPr>
                </a:tc>
                <a:tc>
                  <a:txBody>
                    <a:bodyPr/>
                    <a:lstStyle/>
                    <a:p>
                      <a:endParaRPr lang="en-US" sz="200" dirty="0"/>
                    </a:p>
                  </a:txBody>
                  <a:tcPr marL="91431" marR="91431" marT="45724" marB="45724">
                    <a:solidFill>
                      <a:schemeClr val="bg1"/>
                    </a:solidFill>
                  </a:tcPr>
                </a:tc>
                <a:tc>
                  <a:txBody>
                    <a:bodyPr/>
                    <a:lstStyle/>
                    <a:p>
                      <a:endParaRPr lang="en-US" sz="200" dirty="0"/>
                    </a:p>
                  </a:txBody>
                  <a:tcPr marL="91431" marR="91431" marT="45724" marB="45724">
                    <a:solidFill>
                      <a:schemeClr val="bg1"/>
                    </a:solidFill>
                  </a:tcPr>
                </a:tc>
                <a:tc>
                  <a:txBody>
                    <a:bodyPr/>
                    <a:lstStyle/>
                    <a:p>
                      <a:endParaRPr lang="en-US" sz="200" dirty="0"/>
                    </a:p>
                  </a:txBody>
                  <a:tcPr marL="91431" marR="91431" marT="45724" marB="45724">
                    <a:solidFill>
                      <a:schemeClr val="bg1"/>
                    </a:solidFill>
                  </a:tcPr>
                </a:tc>
                <a:tc>
                  <a:txBody>
                    <a:bodyPr/>
                    <a:lstStyle/>
                    <a:p>
                      <a:endParaRPr lang="en-US" sz="200" dirty="0"/>
                    </a:p>
                  </a:txBody>
                  <a:tcPr marL="91431" marR="91431" marT="45724" marB="45724">
                    <a:solidFill>
                      <a:schemeClr val="bg1"/>
                    </a:solidFill>
                  </a:tcPr>
                </a:tc>
                <a:tc>
                  <a:txBody>
                    <a:bodyPr/>
                    <a:lstStyle/>
                    <a:p>
                      <a:endParaRPr lang="en-US" sz="200" dirty="0"/>
                    </a:p>
                  </a:txBody>
                  <a:tcPr marL="91431" marR="91431" marT="45724" marB="45724">
                    <a:solidFill>
                      <a:schemeClr val="bg1"/>
                    </a:solidFill>
                  </a:tcPr>
                </a:tc>
                <a:extLst>
                  <a:ext uri="{0D108BD9-81ED-4DB2-BD59-A6C34878D82A}">
                    <a16:rowId xmlns:a16="http://schemas.microsoft.com/office/drawing/2014/main" val="10003"/>
                  </a:ext>
                </a:extLst>
              </a:tr>
              <a:tr h="489902">
                <a:tc>
                  <a:txBody>
                    <a:bodyPr/>
                    <a:lstStyle/>
                    <a:p>
                      <a:pPr algn="ctr"/>
                      <a:endParaRPr lang="en-US" sz="1800" dirty="0">
                        <a:solidFill>
                          <a:schemeClr val="bg1"/>
                        </a:solidFill>
                      </a:endParaRPr>
                    </a:p>
                  </a:txBody>
                  <a:tcPr marL="91431" marR="91431" marT="45724" marB="45724" anchor="ctr">
                    <a:solidFill>
                      <a:schemeClr val="accent5"/>
                    </a:solidFill>
                  </a:tcPr>
                </a:tc>
                <a:tc>
                  <a:txBody>
                    <a:bodyPr/>
                    <a:lstStyle/>
                    <a:p>
                      <a:pPr algn="ctr"/>
                      <a:endParaRPr lang="en-US" sz="1800" dirty="0">
                        <a:solidFill>
                          <a:schemeClr val="bg1"/>
                        </a:solidFill>
                      </a:endParaRPr>
                    </a:p>
                  </a:txBody>
                  <a:tcPr marL="91431" marR="91431" marT="45724" marB="45724" anchor="ctr">
                    <a:solidFill>
                      <a:schemeClr val="accent5"/>
                    </a:solidFill>
                  </a:tcPr>
                </a:tc>
                <a:tc>
                  <a:txBody>
                    <a:bodyPr/>
                    <a:lstStyle/>
                    <a:p>
                      <a:pPr algn="ctr"/>
                      <a:endParaRPr lang="en-US" sz="1800" dirty="0">
                        <a:solidFill>
                          <a:schemeClr val="bg1"/>
                        </a:solidFill>
                      </a:endParaRPr>
                    </a:p>
                  </a:txBody>
                  <a:tcPr marL="91431" marR="91431" marT="45724" marB="45724" anchor="ctr">
                    <a:solidFill>
                      <a:schemeClr val="accent5"/>
                    </a:solidFill>
                  </a:tcPr>
                </a:tc>
                <a:tc>
                  <a:txBody>
                    <a:bodyPr/>
                    <a:lstStyle/>
                    <a:p>
                      <a:pPr algn="ctr"/>
                      <a:endParaRPr lang="en-US" sz="1800" dirty="0">
                        <a:solidFill>
                          <a:schemeClr val="bg1"/>
                        </a:solidFill>
                      </a:endParaRPr>
                    </a:p>
                  </a:txBody>
                  <a:tcPr marL="91431" marR="91431" marT="45724" marB="45724" anchor="ctr">
                    <a:solidFill>
                      <a:schemeClr val="accent5"/>
                    </a:solidFill>
                  </a:tcPr>
                </a:tc>
                <a:tc>
                  <a:txBody>
                    <a:bodyPr/>
                    <a:lstStyle/>
                    <a:p>
                      <a:pPr algn="ctr"/>
                      <a:endParaRPr lang="en-US" sz="1800" dirty="0">
                        <a:solidFill>
                          <a:schemeClr val="bg1"/>
                        </a:solidFill>
                      </a:endParaRPr>
                    </a:p>
                  </a:txBody>
                  <a:tcPr marL="91431" marR="91431" marT="45724" marB="45724" anchor="ctr">
                    <a:solidFill>
                      <a:schemeClr val="accent5"/>
                    </a:solidFill>
                  </a:tcPr>
                </a:tc>
                <a:tc>
                  <a:txBody>
                    <a:bodyPr/>
                    <a:lstStyle/>
                    <a:p>
                      <a:pPr algn="ctr"/>
                      <a:endParaRPr lang="en-US" sz="1800" dirty="0">
                        <a:solidFill>
                          <a:schemeClr val="bg1"/>
                        </a:solidFill>
                      </a:endParaRPr>
                    </a:p>
                  </a:txBody>
                  <a:tcPr marL="91431" marR="91431" marT="45724" marB="45724" anchor="ctr">
                    <a:solidFill>
                      <a:schemeClr val="accent5"/>
                    </a:solidFill>
                  </a:tcPr>
                </a:tc>
                <a:tc>
                  <a:txBody>
                    <a:bodyPr/>
                    <a:lstStyle/>
                    <a:p>
                      <a:pPr algn="ctr"/>
                      <a:endParaRPr lang="en-US" sz="1800" dirty="0">
                        <a:solidFill>
                          <a:schemeClr val="bg1"/>
                        </a:solidFill>
                      </a:endParaRPr>
                    </a:p>
                  </a:txBody>
                  <a:tcPr marL="91431" marR="91431" marT="45724" marB="45724" anchor="ctr">
                    <a:solidFill>
                      <a:schemeClr val="accent5"/>
                    </a:solidFill>
                  </a:tcPr>
                </a:tc>
                <a:tc>
                  <a:txBody>
                    <a:bodyPr/>
                    <a:lstStyle/>
                    <a:p>
                      <a:pPr algn="ctr"/>
                      <a:endParaRPr lang="en-US" sz="1800" dirty="0">
                        <a:solidFill>
                          <a:schemeClr val="bg1"/>
                        </a:solidFill>
                      </a:endParaRPr>
                    </a:p>
                  </a:txBody>
                  <a:tcPr marL="91431" marR="91431" marT="45724" marB="45724" anchor="ctr">
                    <a:solidFill>
                      <a:schemeClr val="accent5"/>
                    </a:solidFill>
                  </a:tcPr>
                </a:tc>
                <a:extLst>
                  <a:ext uri="{0D108BD9-81ED-4DB2-BD59-A6C34878D82A}">
                    <a16:rowId xmlns:a16="http://schemas.microsoft.com/office/drawing/2014/main" val="10004"/>
                  </a:ext>
                </a:extLst>
              </a:tr>
            </a:tbl>
          </a:graphicData>
        </a:graphic>
      </p:graphicFrame>
      <p:sp>
        <p:nvSpPr>
          <p:cNvPr id="114760" name="TextBox 40"/>
          <p:cNvSpPr txBox="1">
            <a:spLocks noChangeArrowheads="1"/>
          </p:cNvSpPr>
          <p:nvPr/>
        </p:nvSpPr>
        <p:spPr bwMode="auto">
          <a:xfrm>
            <a:off x="4800600" y="4497388"/>
            <a:ext cx="457200"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C0504D"/>
                </a:solidFill>
                <a:effectLst/>
                <a:uLnTx/>
                <a:uFillTx/>
                <a:latin typeface="Calibri" charset="0"/>
                <a:ea typeface="ＭＳ Ｐゴシック" charset="0"/>
                <a:cs typeface="Arial" charset="0"/>
              </a:rPr>
              <a:t>1B</a:t>
            </a:r>
          </a:p>
        </p:txBody>
      </p:sp>
      <p:sp>
        <p:nvSpPr>
          <p:cNvPr id="114761" name="Rectangle 43"/>
          <p:cNvSpPr>
            <a:spLocks noChangeArrowheads="1"/>
          </p:cNvSpPr>
          <p:nvPr/>
        </p:nvSpPr>
        <p:spPr bwMode="auto">
          <a:xfrm>
            <a:off x="4953000" y="4065588"/>
            <a:ext cx="1506538"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a:ln>
                  <a:noFill/>
                </a:ln>
                <a:solidFill>
                  <a:srgbClr val="000000"/>
                </a:solidFill>
                <a:effectLst/>
                <a:uLnTx/>
                <a:uFillTx/>
                <a:latin typeface="Calibri" charset="0"/>
                <a:ea typeface="ＭＳ Ｐゴシック" charset="0"/>
                <a:cs typeface="Arial" charset="0"/>
              </a:rPr>
              <a:t>Row-buffer</a:t>
            </a:r>
          </a:p>
        </p:txBody>
      </p:sp>
      <p:sp>
        <p:nvSpPr>
          <p:cNvPr id="114762" name="TextBox 46"/>
          <p:cNvSpPr txBox="1">
            <a:spLocks noChangeArrowheads="1"/>
          </p:cNvSpPr>
          <p:nvPr/>
        </p:nvSpPr>
        <p:spPr bwMode="auto">
          <a:xfrm>
            <a:off x="7162800" y="4573588"/>
            <a:ext cx="457200"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C0504D"/>
                </a:solidFill>
                <a:effectLst/>
                <a:uLnTx/>
                <a:uFillTx/>
                <a:latin typeface="Calibri" charset="0"/>
                <a:ea typeface="ＭＳ Ｐゴシック" charset="0"/>
                <a:cs typeface="Arial" charset="0"/>
              </a:rPr>
              <a:t>1B</a:t>
            </a:r>
          </a:p>
        </p:txBody>
      </p:sp>
      <p:sp>
        <p:nvSpPr>
          <p:cNvPr id="114763" name="TextBox 48"/>
          <p:cNvSpPr txBox="1">
            <a:spLocks noChangeArrowheads="1"/>
          </p:cNvSpPr>
          <p:nvPr/>
        </p:nvSpPr>
        <p:spPr bwMode="auto">
          <a:xfrm>
            <a:off x="5410200" y="4802188"/>
            <a:ext cx="76200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C0504D"/>
                </a:solidFill>
                <a:effectLst/>
                <a:uLnTx/>
                <a:uFillTx/>
                <a:latin typeface="Calibri" charset="0"/>
                <a:ea typeface="ＭＳ Ｐゴシック" charset="0"/>
                <a:cs typeface="Arial" charset="0"/>
              </a:rPr>
              <a:t>...</a:t>
            </a:r>
          </a:p>
        </p:txBody>
      </p:sp>
      <p:cxnSp>
        <p:nvCxnSpPr>
          <p:cNvPr id="50" name="Shape 9"/>
          <p:cNvCxnSpPr>
            <a:cxnSpLocks noChangeShapeType="1"/>
          </p:cNvCxnSpPr>
          <p:nvPr/>
        </p:nvCxnSpPr>
        <p:spPr bwMode="auto">
          <a:xfrm rot="5400000" flipH="1" flipV="1">
            <a:off x="5318919" y="6134894"/>
            <a:ext cx="838200" cy="1588"/>
          </a:xfrm>
          <a:prstGeom prst="bentConnector3">
            <a:avLst>
              <a:gd name="adj1" fmla="val 50000"/>
            </a:avLst>
          </a:prstGeom>
          <a:noFill/>
          <a:ln w="50800">
            <a:solidFill>
              <a:schemeClr val="accent2"/>
            </a:solidFill>
            <a:miter lim="800000"/>
            <a:headEnd type="triangle" w="med" len="med"/>
            <a:tailEnd type="triangle" w="med" len="med"/>
          </a:ln>
          <a:effectLst>
            <a:outerShdw blurRad="40000" dist="23000" dir="5400000" rotWithShape="0">
              <a:srgbClr val="000000">
                <a:alpha val="34999"/>
              </a:srgbClr>
            </a:outerShdw>
          </a:effectLst>
          <a:extLst>
            <a:ext uri="{909E8E84-426E-40dd-AFC4-6F175D3DCCD1}">
              <a14:hiddenFill xmlns="" xmlns:a14="http://schemas.microsoft.com/office/drawing/2010/main">
                <a:noFill/>
              </a14:hiddenFill>
            </a:ext>
          </a:extLst>
        </p:spPr>
      </p:cxnSp>
      <p:sp>
        <p:nvSpPr>
          <p:cNvPr id="114765" name="TextBox 50"/>
          <p:cNvSpPr txBox="1">
            <a:spLocks noChangeArrowheads="1"/>
          </p:cNvSpPr>
          <p:nvPr/>
        </p:nvSpPr>
        <p:spPr bwMode="auto">
          <a:xfrm rot="-5400000">
            <a:off x="5110957" y="5950744"/>
            <a:ext cx="83820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C0504D"/>
                </a:solidFill>
                <a:effectLst/>
                <a:uLnTx/>
                <a:uFillTx/>
                <a:latin typeface="Calibri" charset="0"/>
                <a:ea typeface="ＭＳ Ｐゴシック" charset="0"/>
                <a:cs typeface="Arial" charset="0"/>
              </a:rPr>
              <a:t>&lt;0:7&gt;</a:t>
            </a:r>
          </a:p>
        </p:txBody>
      </p:sp>
      <p:sp>
        <p:nvSpPr>
          <p:cNvPr id="28" name="Diagonal Stripe 27"/>
          <p:cNvSpPr/>
          <p:nvPr/>
        </p:nvSpPr>
        <p:spPr>
          <a:xfrm rot="13500000">
            <a:off x="5294313" y="4991100"/>
            <a:ext cx="914400" cy="914400"/>
          </a:xfrm>
          <a:prstGeom prst="diagStripe">
            <a:avLst/>
          </a:prstGeom>
        </p:spPr>
        <p:style>
          <a:lnRef idx="2">
            <a:schemeClr val="dk1">
              <a:shade val="50000"/>
            </a:schemeClr>
          </a:lnRef>
          <a:fillRef idx="1">
            <a:schemeClr val="dk1"/>
          </a:fillRef>
          <a:effectRef idx="0">
            <a:schemeClr val="dk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6" name="Oval 55"/>
          <p:cNvSpPr/>
          <p:nvPr/>
        </p:nvSpPr>
        <p:spPr>
          <a:xfrm>
            <a:off x="304800" y="2057400"/>
            <a:ext cx="2286000" cy="2895600"/>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7" name="Rounded Rectangle 56"/>
          <p:cNvSpPr/>
          <p:nvPr/>
        </p:nvSpPr>
        <p:spPr>
          <a:xfrm>
            <a:off x="3124200" y="1219200"/>
            <a:ext cx="5410200" cy="5410200"/>
          </a:xfrm>
          <a:prstGeom prst="round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58" name="Straight Connector 57"/>
          <p:cNvCxnSpPr>
            <a:stCxn id="56" idx="0"/>
          </p:cNvCxnSpPr>
          <p:nvPr/>
        </p:nvCxnSpPr>
        <p:spPr>
          <a:xfrm rot="5400000" flipH="1" flipV="1">
            <a:off x="2133600" y="762000"/>
            <a:ext cx="609600" cy="1981200"/>
          </a:xfrm>
          <a:prstGeom prst="line">
            <a:avLst/>
          </a:prstGeom>
          <a:ln w="6350"/>
        </p:spPr>
        <p:style>
          <a:lnRef idx="1">
            <a:schemeClr val="dk1"/>
          </a:lnRef>
          <a:fillRef idx="0">
            <a:schemeClr val="dk1"/>
          </a:fillRef>
          <a:effectRef idx="0">
            <a:schemeClr val="dk1"/>
          </a:effectRef>
          <a:fontRef idx="minor">
            <a:schemeClr val="tx1"/>
          </a:fontRef>
        </p:style>
      </p:cxnSp>
      <p:cxnSp>
        <p:nvCxnSpPr>
          <p:cNvPr id="61" name="Straight Connector 60"/>
          <p:cNvCxnSpPr>
            <a:stCxn id="56" idx="4"/>
          </p:cNvCxnSpPr>
          <p:nvPr/>
        </p:nvCxnSpPr>
        <p:spPr>
          <a:xfrm rot="16200000" flipH="1">
            <a:off x="1714500" y="4686300"/>
            <a:ext cx="1295400" cy="1828800"/>
          </a:xfrm>
          <a:prstGeom prst="line">
            <a:avLst/>
          </a:prstGeom>
          <a:ln w="63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767156407"/>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a:t>The Genomic Era</a:t>
            </a:r>
          </a:p>
        </p:txBody>
      </p:sp>
      <p:sp>
        <p:nvSpPr>
          <p:cNvPr id="10" name="Content Placeholder 9"/>
          <p:cNvSpPr>
            <a:spLocks noGrp="1"/>
          </p:cNvSpPr>
          <p:nvPr>
            <p:ph idx="1"/>
          </p:nvPr>
        </p:nvSpPr>
        <p:spPr>
          <a:xfrm>
            <a:off x="228600" y="1124744"/>
            <a:ext cx="8610600" cy="5123656"/>
          </a:xfrm>
        </p:spPr>
        <p:txBody>
          <a:bodyPr/>
          <a:lstStyle/>
          <a:p>
            <a:r>
              <a:rPr lang="en-US" sz="2100" dirty="0"/>
              <a:t>1990-2003: The Human Genome Project (HGP) provides a complete and accurate sequence of all </a:t>
            </a:r>
            <a:r>
              <a:rPr lang="en-US" sz="2100" b="1" dirty="0"/>
              <a:t>DNA base pairs</a:t>
            </a:r>
            <a:r>
              <a:rPr lang="en-US" sz="2100" dirty="0"/>
              <a:t> that make up the human genome and finds 20,000 to 25,000 human genes.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11" name="Picture 2" descr="Image result for chronology of genome sequenc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903" y="2480702"/>
            <a:ext cx="6783693" cy="3539097"/>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2843808" y="4830739"/>
            <a:ext cx="2305312" cy="830997"/>
          </a:xfrm>
          <a:prstGeom prst="rect">
            <a:avLst/>
          </a:prstGeom>
          <a:solidFill>
            <a:srgbClr val="FF0000"/>
          </a:solidFill>
          <a:ln w="57150">
            <a:solidFill>
              <a:srgbClr val="FFFF0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Tahoma"/>
                <a:ea typeface="+mn-ea"/>
                <a:cs typeface="+mn-cs"/>
              </a:rPr>
              <a:t>13 year-long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Tahoma"/>
                <a:ea typeface="+mn-ea"/>
                <a:cs typeface="+mn-cs"/>
              </a:rPr>
              <a:t>$3,000,000,000</a:t>
            </a:r>
          </a:p>
        </p:txBody>
      </p:sp>
      <p:pic>
        <p:nvPicPr>
          <p:cNvPr id="1026" name="Picture 2" descr="Image result for human genome project natur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0058"/>
          <a:stretch/>
        </p:blipFill>
        <p:spPr bwMode="auto">
          <a:xfrm>
            <a:off x="7150596" y="2191544"/>
            <a:ext cx="1710371" cy="224920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Image result for human genome project nature"/>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50397"/>
          <a:stretch/>
        </p:blipFill>
        <p:spPr bwMode="auto">
          <a:xfrm>
            <a:off x="7164287" y="4184054"/>
            <a:ext cx="1728193" cy="2288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1543034"/>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Title 1"/>
          <p:cNvSpPr>
            <a:spLocks noGrp="1"/>
          </p:cNvSpPr>
          <p:nvPr>
            <p:ph type="title"/>
          </p:nvPr>
        </p:nvSpPr>
        <p:spPr/>
        <p:txBody>
          <a:bodyPr/>
          <a:lstStyle/>
          <a:p>
            <a:r>
              <a:rPr lang="en-US">
                <a:latin typeface="Garamond" charset="0"/>
              </a:rPr>
              <a:t>DRAM Subsystem Organization</a:t>
            </a:r>
          </a:p>
        </p:txBody>
      </p:sp>
      <p:sp>
        <p:nvSpPr>
          <p:cNvPr id="115714" name="Content Placeholder 2"/>
          <p:cNvSpPr>
            <a:spLocks noGrp="1"/>
          </p:cNvSpPr>
          <p:nvPr>
            <p:ph idx="1"/>
          </p:nvPr>
        </p:nvSpPr>
        <p:spPr>
          <a:xfrm>
            <a:off x="228600" y="996950"/>
            <a:ext cx="8610600" cy="5194300"/>
          </a:xfrm>
        </p:spPr>
        <p:txBody>
          <a:bodyPr/>
          <a:lstStyle/>
          <a:p>
            <a:endParaRPr lang="en-US">
              <a:latin typeface="Tahoma" charset="0"/>
            </a:endParaRPr>
          </a:p>
          <a:p>
            <a:r>
              <a:rPr lang="en-US">
                <a:latin typeface="Tahoma" charset="0"/>
              </a:rPr>
              <a:t>Channel</a:t>
            </a:r>
          </a:p>
          <a:p>
            <a:r>
              <a:rPr lang="en-US">
                <a:latin typeface="Tahoma" charset="0"/>
              </a:rPr>
              <a:t>DIMM</a:t>
            </a:r>
          </a:p>
          <a:p>
            <a:r>
              <a:rPr lang="en-US">
                <a:latin typeface="Tahoma" charset="0"/>
              </a:rPr>
              <a:t>Rank</a:t>
            </a:r>
          </a:p>
          <a:p>
            <a:r>
              <a:rPr lang="en-US">
                <a:latin typeface="Tahoma" charset="0"/>
              </a:rPr>
              <a:t>Chip</a:t>
            </a:r>
          </a:p>
          <a:p>
            <a:r>
              <a:rPr lang="en-US">
                <a:latin typeface="Tahoma" charset="0"/>
              </a:rPr>
              <a:t>Bank</a:t>
            </a:r>
          </a:p>
          <a:p>
            <a:r>
              <a:rPr lang="en-US">
                <a:latin typeface="Tahoma" charset="0"/>
              </a:rPr>
              <a:t>Row/Column</a:t>
            </a:r>
          </a:p>
          <a:p>
            <a:endParaRPr lang="en-US">
              <a:latin typeface="Tahoma" charset="0"/>
            </a:endParaRPr>
          </a:p>
        </p:txBody>
      </p:sp>
      <p:sp>
        <p:nvSpPr>
          <p:cNvPr id="115715"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B457103-F150-EE4D-AEB0-6D45BF2E83BA}"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
        <p:nvSpPr>
          <p:cNvPr id="13" name="Flowchart: Merge 4"/>
          <p:cNvSpPr/>
          <p:nvPr/>
        </p:nvSpPr>
        <p:spPr>
          <a:xfrm>
            <a:off x="2971800" y="1447800"/>
            <a:ext cx="1981200" cy="2971800"/>
          </a:xfrm>
          <a:prstGeom prst="flowChartMerge">
            <a:avLst/>
          </a:prstGeom>
          <a:solidFill>
            <a:srgbClr val="C0504D"/>
          </a:solidFill>
          <a:ln w="25400" cap="flat" cmpd="sng" algn="ctr">
            <a:solidFill>
              <a:srgbClr val="C0504D">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ＭＳ Ｐゴシック" charset="0"/>
              <a:cs typeface="ＭＳ Ｐゴシック" charset="0"/>
            </a:endParaRPr>
          </a:p>
        </p:txBody>
      </p:sp>
      <p:sp>
        <p:nvSpPr>
          <p:cNvPr id="14" name="Flowchart: Merge 7"/>
          <p:cNvSpPr/>
          <p:nvPr/>
        </p:nvSpPr>
        <p:spPr>
          <a:xfrm>
            <a:off x="3124200" y="1905000"/>
            <a:ext cx="1676400" cy="2514600"/>
          </a:xfrm>
          <a:prstGeom prst="flowChartMerge">
            <a:avLst/>
          </a:prstGeom>
          <a:solidFill>
            <a:srgbClr val="00B050"/>
          </a:solidFill>
          <a:ln w="25400" cap="flat" cmpd="sng" algn="ctr">
            <a:solidFill>
              <a:srgbClr val="004C22"/>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ＭＳ Ｐゴシック" charset="0"/>
              <a:cs typeface="ＭＳ Ｐゴシック" charset="0"/>
            </a:endParaRPr>
          </a:p>
        </p:txBody>
      </p:sp>
      <p:sp>
        <p:nvSpPr>
          <p:cNvPr id="15" name="Flowchart: Merge 8"/>
          <p:cNvSpPr/>
          <p:nvPr/>
        </p:nvSpPr>
        <p:spPr>
          <a:xfrm>
            <a:off x="3276600" y="2362200"/>
            <a:ext cx="1371600" cy="2057400"/>
          </a:xfrm>
          <a:prstGeom prst="flowChartMerge">
            <a:avLst/>
          </a:prstGeom>
          <a:solidFill>
            <a:srgbClr val="F79646"/>
          </a:solidFill>
          <a:ln w="25400" cap="flat" cmpd="sng" algn="ctr">
            <a:solidFill>
              <a:srgbClr val="F7964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ＭＳ Ｐゴシック" charset="0"/>
              <a:cs typeface="ＭＳ Ｐゴシック" charset="0"/>
            </a:endParaRPr>
          </a:p>
        </p:txBody>
      </p:sp>
      <p:sp>
        <p:nvSpPr>
          <p:cNvPr id="16" name="Flowchart: Merge 9"/>
          <p:cNvSpPr/>
          <p:nvPr/>
        </p:nvSpPr>
        <p:spPr>
          <a:xfrm>
            <a:off x="3429000" y="2819400"/>
            <a:ext cx="1066800" cy="1600200"/>
          </a:xfrm>
          <a:prstGeom prst="flowChartMerge">
            <a:avLst/>
          </a:prstGeom>
          <a:solidFill>
            <a:sysClr val="windowText" lastClr="000000"/>
          </a:solidFill>
          <a:ln w="25400" cap="flat" cmpd="sng" algn="ctr">
            <a:solidFill>
              <a:sysClr val="windowText" lastClr="000000">
                <a:shade val="50000"/>
              </a:sys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ＭＳ Ｐゴシック" charset="0"/>
              <a:cs typeface="ＭＳ Ｐゴシック" charset="0"/>
            </a:endParaRPr>
          </a:p>
        </p:txBody>
      </p:sp>
      <p:sp>
        <p:nvSpPr>
          <p:cNvPr id="17" name="Flowchart: Merge 10"/>
          <p:cNvSpPr/>
          <p:nvPr/>
        </p:nvSpPr>
        <p:spPr>
          <a:xfrm>
            <a:off x="3581400" y="3276600"/>
            <a:ext cx="762000" cy="1143000"/>
          </a:xfrm>
          <a:prstGeom prst="flowChartMerge">
            <a:avLst/>
          </a:prstGeom>
          <a:solidFill>
            <a:srgbClr val="9BBB59"/>
          </a:solidFill>
          <a:ln w="25400" cap="flat" cmpd="sng" algn="ctr">
            <a:solidFill>
              <a:srgbClr val="9BBB59">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ＭＳ Ｐゴシック" charset="0"/>
              <a:cs typeface="ＭＳ Ｐゴシック" charset="0"/>
            </a:endParaRPr>
          </a:p>
        </p:txBody>
      </p:sp>
      <p:sp>
        <p:nvSpPr>
          <p:cNvPr id="18" name="Flowchart: Merge 11"/>
          <p:cNvSpPr/>
          <p:nvPr/>
        </p:nvSpPr>
        <p:spPr>
          <a:xfrm>
            <a:off x="3733800" y="3733800"/>
            <a:ext cx="457200" cy="685800"/>
          </a:xfrm>
          <a:prstGeom prst="flowChartMerge">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ＭＳ Ｐゴシック" charset="0"/>
              <a:cs typeface="ＭＳ Ｐゴシック" charset="0"/>
            </a:endParaRPr>
          </a:p>
        </p:txBody>
      </p:sp>
    </p:spTree>
    <p:extLst>
      <p:ext uri="{BB962C8B-B14F-4D97-AF65-F5344CB8AC3E}">
        <p14:creationId xmlns:p14="http://schemas.microsoft.com/office/powerpoint/2010/main" val="307730047"/>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a:ea typeface="+mj-ea"/>
                <a:cs typeface="+mj-cs"/>
              </a:rPr>
              <a:t>Example: Transferring a cache block</a:t>
            </a:r>
          </a:p>
        </p:txBody>
      </p:sp>
      <p:sp>
        <p:nvSpPr>
          <p:cNvPr id="4" name="Rectangle 3"/>
          <p:cNvSpPr/>
          <p:nvPr/>
        </p:nvSpPr>
        <p:spPr>
          <a:xfrm>
            <a:off x="1143000" y="2133600"/>
            <a:ext cx="457200" cy="3429000"/>
          </a:xfrm>
          <a:prstGeom prst="rect">
            <a:avLst/>
          </a:prstGeom>
          <a:ln w="38100"/>
        </p:spPr>
        <p:style>
          <a:lnRef idx="2">
            <a:schemeClr val="accent4">
              <a:shade val="50000"/>
            </a:schemeClr>
          </a:lnRef>
          <a:fillRef idx="1">
            <a:schemeClr val="accent4"/>
          </a:fillRef>
          <a:effectRef idx="0">
            <a:schemeClr val="accent4"/>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6739" name="TextBox 4"/>
          <p:cNvSpPr txBox="1">
            <a:spLocks noChangeArrowheads="1"/>
          </p:cNvSpPr>
          <p:nvPr/>
        </p:nvSpPr>
        <p:spPr bwMode="auto">
          <a:xfrm>
            <a:off x="152400" y="1981200"/>
            <a:ext cx="9144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8064A2"/>
                </a:solidFill>
                <a:effectLst/>
                <a:uLnTx/>
                <a:uFillTx/>
                <a:latin typeface="Calibri" charset="0"/>
                <a:ea typeface="ＭＳ Ｐゴシック" charset="0"/>
                <a:cs typeface="Arial" charset="0"/>
              </a:rPr>
              <a:t>0xFFFF…F</a:t>
            </a:r>
          </a:p>
        </p:txBody>
      </p:sp>
      <p:sp>
        <p:nvSpPr>
          <p:cNvPr id="116740" name="TextBox 5"/>
          <p:cNvSpPr txBox="1">
            <a:spLocks noChangeArrowheads="1"/>
          </p:cNvSpPr>
          <p:nvPr/>
        </p:nvSpPr>
        <p:spPr bwMode="auto">
          <a:xfrm>
            <a:off x="152400" y="5376863"/>
            <a:ext cx="914400"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8064A2"/>
                </a:solidFill>
                <a:effectLst/>
                <a:uLnTx/>
                <a:uFillTx/>
                <a:latin typeface="Calibri" charset="0"/>
                <a:ea typeface="ＭＳ Ｐゴシック" charset="0"/>
                <a:cs typeface="Arial" charset="0"/>
              </a:rPr>
              <a:t>0x00</a:t>
            </a:r>
          </a:p>
        </p:txBody>
      </p:sp>
      <p:sp>
        <p:nvSpPr>
          <p:cNvPr id="116741" name="TextBox 6"/>
          <p:cNvSpPr txBox="1">
            <a:spLocks noChangeArrowheads="1"/>
          </p:cNvSpPr>
          <p:nvPr/>
        </p:nvSpPr>
        <p:spPr bwMode="auto">
          <a:xfrm>
            <a:off x="152400" y="4267200"/>
            <a:ext cx="9144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8064A2"/>
                </a:solidFill>
                <a:effectLst/>
                <a:uLnTx/>
                <a:uFillTx/>
                <a:latin typeface="Calibri" charset="0"/>
                <a:ea typeface="ＭＳ Ｐゴシック" charset="0"/>
                <a:cs typeface="Arial" charset="0"/>
              </a:rPr>
              <a:t>0x40</a:t>
            </a:r>
          </a:p>
        </p:txBody>
      </p:sp>
      <p:sp>
        <p:nvSpPr>
          <p:cNvPr id="116742" name="TextBox 7"/>
          <p:cNvSpPr txBox="1">
            <a:spLocks noChangeArrowheads="1"/>
          </p:cNvSpPr>
          <p:nvPr/>
        </p:nvSpPr>
        <p:spPr bwMode="auto">
          <a:xfrm rot="-5400000">
            <a:off x="292100" y="3060700"/>
            <a:ext cx="76200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8064A2"/>
                </a:solidFill>
                <a:effectLst/>
                <a:uLnTx/>
                <a:uFillTx/>
                <a:latin typeface="Calibri" charset="0"/>
                <a:ea typeface="ＭＳ Ｐゴシック" charset="0"/>
                <a:cs typeface="Arial" charset="0"/>
              </a:rPr>
              <a:t>...</a:t>
            </a:r>
          </a:p>
        </p:txBody>
      </p:sp>
      <p:cxnSp>
        <p:nvCxnSpPr>
          <p:cNvPr id="10" name="Straight Arrow Connector 9"/>
          <p:cNvCxnSpPr/>
          <p:nvPr/>
        </p:nvCxnSpPr>
        <p:spPr>
          <a:xfrm rot="5400000">
            <a:off x="1181101" y="4991100"/>
            <a:ext cx="1141412" cy="1587"/>
          </a:xfrm>
          <a:prstGeom prst="straightConnector1">
            <a:avLst/>
          </a:prstGeom>
          <a:ln w="254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1143000" y="4419600"/>
            <a:ext cx="457200" cy="1143000"/>
          </a:xfrm>
          <a:prstGeom prst="rect">
            <a:avLst/>
          </a:prstGeom>
          <a:ln w="38100"/>
        </p:spPr>
        <p:style>
          <a:lnRef idx="2">
            <a:schemeClr val="accent4">
              <a:shade val="50000"/>
            </a:schemeClr>
          </a:lnRef>
          <a:fillRef idx="1">
            <a:schemeClr val="accent4"/>
          </a:fillRef>
          <a:effectRef idx="0">
            <a:schemeClr val="accent4"/>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6745" name="TextBox 14"/>
          <p:cNvSpPr txBox="1">
            <a:spLocks noChangeArrowheads="1"/>
          </p:cNvSpPr>
          <p:nvPr/>
        </p:nvSpPr>
        <p:spPr bwMode="auto">
          <a:xfrm>
            <a:off x="1752600" y="4724400"/>
            <a:ext cx="114300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Calibri" charset="0"/>
                <a:ea typeface="ＭＳ Ｐゴシック" charset="0"/>
                <a:cs typeface="Arial" charset="0"/>
              </a:rPr>
              <a:t>64B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Calibri" charset="0"/>
                <a:ea typeface="ＭＳ Ｐゴシック" charset="0"/>
                <a:cs typeface="Arial" charset="0"/>
              </a:rPr>
              <a:t>cache block</a:t>
            </a:r>
          </a:p>
        </p:txBody>
      </p:sp>
      <p:sp>
        <p:nvSpPr>
          <p:cNvPr id="116746" name="TextBox 15"/>
          <p:cNvSpPr txBox="1">
            <a:spLocks noChangeArrowheads="1"/>
          </p:cNvSpPr>
          <p:nvPr/>
        </p:nvSpPr>
        <p:spPr bwMode="auto">
          <a:xfrm>
            <a:off x="304800" y="1447800"/>
            <a:ext cx="21336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Calibri" charset="0"/>
                <a:ea typeface="ＭＳ Ｐゴシック" charset="0"/>
                <a:cs typeface="Arial" charset="0"/>
              </a:rPr>
              <a:t>Physical memory space</a:t>
            </a:r>
          </a:p>
        </p:txBody>
      </p:sp>
      <p:pic>
        <p:nvPicPr>
          <p:cNvPr id="116747" name="Picture 53" descr="DIMM_crop.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3581400"/>
            <a:ext cx="2071688" cy="479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6748" name="Picture 54" descr="nehalem.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4572000"/>
            <a:ext cx="979488" cy="979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6749" name="Picture 55" descr="DIMM_crop.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2720975"/>
            <a:ext cx="2071688" cy="479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6750" name="Picture 56" descr="DIMM_crop.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20000" y="3662363"/>
            <a:ext cx="1295400" cy="300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6751" name="Picture 57" descr="DIMM_crop.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20000" y="2824163"/>
            <a:ext cx="1295400" cy="300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59" name="Shape 58"/>
          <p:cNvCxnSpPr>
            <a:cxnSpLocks noChangeShapeType="1"/>
            <a:stCxn id="116748" idx="3"/>
            <a:endCxn id="116750" idx="2"/>
          </p:cNvCxnSpPr>
          <p:nvPr/>
        </p:nvCxnSpPr>
        <p:spPr bwMode="auto">
          <a:xfrm flipV="1">
            <a:off x="7913688" y="3962400"/>
            <a:ext cx="354012" cy="1098550"/>
          </a:xfrm>
          <a:prstGeom prst="bentConnector2">
            <a:avLst/>
          </a:prstGeom>
          <a:noFill/>
          <a:ln w="101600">
            <a:solidFill>
              <a:schemeClr val="accent2"/>
            </a:solidFill>
            <a:miter lim="800000"/>
            <a:headEnd/>
            <a:tailEnd/>
          </a:ln>
          <a:effectLst>
            <a:outerShdw blurRad="40000" dist="23000" dir="5400000" rotWithShape="0">
              <a:srgbClr val="000000">
                <a:alpha val="34999"/>
              </a:srgbClr>
            </a:outerShdw>
          </a:effectLst>
          <a:extLst>
            <a:ext uri="{909E8E84-426E-40dd-AFC4-6F175D3DCCD1}">
              <a14:hiddenFill xmlns="" xmlns:a14="http://schemas.microsoft.com/office/drawing/2010/main">
                <a:noFill/>
              </a14:hiddenFill>
            </a:ext>
          </a:extLst>
        </p:spPr>
      </p:cxnSp>
      <p:cxnSp>
        <p:nvCxnSpPr>
          <p:cNvPr id="60" name="Shape 59"/>
          <p:cNvCxnSpPr>
            <a:cxnSpLocks noChangeShapeType="1"/>
            <a:stCxn id="116748" idx="1"/>
            <a:endCxn id="116747" idx="2"/>
          </p:cNvCxnSpPr>
          <p:nvPr/>
        </p:nvCxnSpPr>
        <p:spPr bwMode="auto">
          <a:xfrm rot="10800000">
            <a:off x="6142038" y="4060825"/>
            <a:ext cx="792162" cy="1000125"/>
          </a:xfrm>
          <a:prstGeom prst="bentConnector2">
            <a:avLst/>
          </a:prstGeom>
          <a:noFill/>
          <a:ln w="101600">
            <a:solidFill>
              <a:schemeClr val="accent2"/>
            </a:solidFill>
            <a:miter lim="800000"/>
            <a:headEnd/>
            <a:tailEnd/>
          </a:ln>
          <a:effectLst>
            <a:outerShdw blurRad="40000" dist="23000" dir="5400000" rotWithShape="0">
              <a:srgbClr val="000000">
                <a:alpha val="34999"/>
              </a:srgbClr>
            </a:outerShdw>
          </a:effectLst>
          <a:extLst>
            <a:ext uri="{909E8E84-426E-40dd-AFC4-6F175D3DCCD1}">
              <a14:hiddenFill xmlns="" xmlns:a14="http://schemas.microsoft.com/office/drawing/2010/main">
                <a:noFill/>
              </a14:hiddenFill>
            </a:ext>
          </a:extLst>
        </p:spPr>
      </p:cxnSp>
      <p:cxnSp>
        <p:nvCxnSpPr>
          <p:cNvPr id="61" name="Shape 16"/>
          <p:cNvCxnSpPr>
            <a:cxnSpLocks noChangeShapeType="1"/>
            <a:stCxn id="116750" idx="0"/>
            <a:endCxn id="116751" idx="2"/>
          </p:cNvCxnSpPr>
          <p:nvPr/>
        </p:nvCxnSpPr>
        <p:spPr bwMode="auto">
          <a:xfrm rot="5400000" flipH="1" flipV="1">
            <a:off x="7999413" y="3394075"/>
            <a:ext cx="538162" cy="1588"/>
          </a:xfrm>
          <a:prstGeom prst="bentConnector3">
            <a:avLst>
              <a:gd name="adj1" fmla="val 50000"/>
            </a:avLst>
          </a:prstGeom>
          <a:noFill/>
          <a:ln w="101600">
            <a:solidFill>
              <a:schemeClr val="accent2"/>
            </a:solidFill>
            <a:miter lim="800000"/>
            <a:headEnd/>
            <a:tailEnd/>
          </a:ln>
          <a:effectLst>
            <a:outerShdw blurRad="40000" dist="23000" dir="5400000" rotWithShape="0">
              <a:srgbClr val="000000">
                <a:alpha val="34999"/>
              </a:srgbClr>
            </a:outerShdw>
          </a:effectLst>
          <a:extLst>
            <a:ext uri="{909E8E84-426E-40dd-AFC4-6F175D3DCCD1}">
              <a14:hiddenFill xmlns="" xmlns:a14="http://schemas.microsoft.com/office/drawing/2010/main">
                <a:noFill/>
              </a14:hiddenFill>
            </a:ext>
          </a:extLst>
        </p:spPr>
      </p:cxnSp>
      <p:cxnSp>
        <p:nvCxnSpPr>
          <p:cNvPr id="62" name="Shape 16"/>
          <p:cNvCxnSpPr>
            <a:cxnSpLocks noChangeShapeType="1"/>
            <a:stCxn id="116747" idx="0"/>
            <a:endCxn id="116749" idx="2"/>
          </p:cNvCxnSpPr>
          <p:nvPr/>
        </p:nvCxnSpPr>
        <p:spPr bwMode="auto">
          <a:xfrm rot="5400000" flipH="1" flipV="1">
            <a:off x="5950744" y="3391694"/>
            <a:ext cx="381000" cy="1588"/>
          </a:xfrm>
          <a:prstGeom prst="bentConnector3">
            <a:avLst>
              <a:gd name="adj1" fmla="val 50000"/>
            </a:avLst>
          </a:prstGeom>
          <a:noFill/>
          <a:ln w="101600">
            <a:solidFill>
              <a:schemeClr val="accent2"/>
            </a:solidFill>
            <a:miter lim="800000"/>
            <a:headEnd/>
            <a:tailEnd/>
          </a:ln>
          <a:effectLst>
            <a:outerShdw blurRad="40000" dist="23000" dir="5400000" rotWithShape="0">
              <a:srgbClr val="000000">
                <a:alpha val="34999"/>
              </a:srgbClr>
            </a:outerShdw>
          </a:effectLst>
          <a:extLst>
            <a:ext uri="{909E8E84-426E-40dd-AFC4-6F175D3DCCD1}">
              <a14:hiddenFill xmlns="" xmlns:a14="http://schemas.microsoft.com/office/drawing/2010/main">
                <a:noFill/>
              </a14:hiddenFill>
            </a:ext>
          </a:extLst>
        </p:spPr>
      </p:cxnSp>
      <p:sp>
        <p:nvSpPr>
          <p:cNvPr id="63" name="Rectangle 62"/>
          <p:cNvSpPr/>
          <p:nvPr/>
        </p:nvSpPr>
        <p:spPr>
          <a:xfrm>
            <a:off x="4876800" y="2514600"/>
            <a:ext cx="2514600" cy="1752600"/>
          </a:xfrm>
          <a:prstGeom prst="rect">
            <a:avLst/>
          </a:prstGeom>
          <a:noFill/>
          <a:ln w="25400">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6757" name="TextBox 63"/>
          <p:cNvSpPr txBox="1">
            <a:spLocks noChangeArrowheads="1"/>
          </p:cNvSpPr>
          <p:nvPr/>
        </p:nvSpPr>
        <p:spPr bwMode="auto">
          <a:xfrm>
            <a:off x="5195888" y="2133600"/>
            <a:ext cx="19050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C0504D"/>
                </a:solidFill>
                <a:effectLst/>
                <a:uLnTx/>
                <a:uFillTx/>
                <a:latin typeface="Calibri" charset="0"/>
                <a:ea typeface="ＭＳ Ｐゴシック" charset="0"/>
                <a:cs typeface="Arial" charset="0"/>
              </a:rPr>
              <a:t>Channel 0</a:t>
            </a:r>
          </a:p>
        </p:txBody>
      </p:sp>
      <p:sp>
        <p:nvSpPr>
          <p:cNvPr id="67" name="Rectangle 66"/>
          <p:cNvSpPr/>
          <p:nvPr/>
        </p:nvSpPr>
        <p:spPr>
          <a:xfrm>
            <a:off x="5029200" y="3505200"/>
            <a:ext cx="2209800" cy="609600"/>
          </a:xfrm>
          <a:prstGeom prst="rect">
            <a:avLst/>
          </a:prstGeom>
          <a:noFill/>
          <a:ln w="2540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6759" name="TextBox 67"/>
          <p:cNvSpPr txBox="1">
            <a:spLocks noChangeArrowheads="1"/>
          </p:cNvSpPr>
          <p:nvPr/>
        </p:nvSpPr>
        <p:spPr bwMode="auto">
          <a:xfrm>
            <a:off x="3810000" y="3440113"/>
            <a:ext cx="83820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B050"/>
                </a:solidFill>
                <a:effectLst/>
                <a:uLnTx/>
                <a:uFillTx/>
                <a:latin typeface="Calibri" charset="0"/>
                <a:ea typeface="ＭＳ Ｐゴシック" charset="0"/>
                <a:cs typeface="Arial" charset="0"/>
              </a:rPr>
              <a:t>DIMM 0</a:t>
            </a:r>
          </a:p>
        </p:txBody>
      </p:sp>
      <p:sp>
        <p:nvSpPr>
          <p:cNvPr id="69" name="Rectangle 68"/>
          <p:cNvSpPr/>
          <p:nvPr/>
        </p:nvSpPr>
        <p:spPr>
          <a:xfrm>
            <a:off x="5181600" y="3635375"/>
            <a:ext cx="1905000" cy="304800"/>
          </a:xfrm>
          <a:prstGeom prst="rect">
            <a:avLst/>
          </a:prstGeom>
          <a:solidFill>
            <a:schemeClr val="accent6">
              <a:alpha val="40000"/>
            </a:schemeClr>
          </a:solidFill>
          <a:ln w="25400">
            <a:solidFill>
              <a:schemeClr val="accent6"/>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6761" name="TextBox 69"/>
          <p:cNvSpPr txBox="1">
            <a:spLocks noChangeArrowheads="1"/>
          </p:cNvSpPr>
          <p:nvPr/>
        </p:nvSpPr>
        <p:spPr bwMode="auto">
          <a:xfrm>
            <a:off x="4572000" y="4495800"/>
            <a:ext cx="12192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79646"/>
                </a:solidFill>
                <a:effectLst/>
                <a:uLnTx/>
                <a:uFillTx/>
                <a:latin typeface="Calibri" charset="0"/>
                <a:ea typeface="ＭＳ Ｐゴシック" charset="0"/>
                <a:cs typeface="Arial" charset="0"/>
              </a:rPr>
              <a:t>Rank 0</a:t>
            </a:r>
          </a:p>
        </p:txBody>
      </p:sp>
      <p:cxnSp>
        <p:nvCxnSpPr>
          <p:cNvPr id="72" name="Straight Arrow Connector 71"/>
          <p:cNvCxnSpPr>
            <a:stCxn id="67" idx="1"/>
            <a:endCxn id="116759" idx="3"/>
          </p:cNvCxnSpPr>
          <p:nvPr/>
        </p:nvCxnSpPr>
        <p:spPr>
          <a:xfrm rot="10800000">
            <a:off x="4648200" y="3625850"/>
            <a:ext cx="381000" cy="184150"/>
          </a:xfrm>
          <a:prstGeom prst="straightConnector1">
            <a:avLst/>
          </a:prstGeom>
          <a:ln w="19050">
            <a:solidFill>
              <a:srgbClr val="00B05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a:stCxn id="69" idx="2"/>
            <a:endCxn id="116761" idx="0"/>
          </p:cNvCxnSpPr>
          <p:nvPr/>
        </p:nvCxnSpPr>
        <p:spPr>
          <a:xfrm rot="5400000">
            <a:off x="5380037" y="3741738"/>
            <a:ext cx="555625" cy="952500"/>
          </a:xfrm>
          <a:prstGeom prst="straightConnector1">
            <a:avLst/>
          </a:prstGeom>
          <a:ln w="19050">
            <a:solidFill>
              <a:schemeClr val="accent6"/>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82" name="Right Arrow 81"/>
          <p:cNvSpPr/>
          <p:nvPr/>
        </p:nvSpPr>
        <p:spPr>
          <a:xfrm rot="20478382">
            <a:off x="2882900" y="4121150"/>
            <a:ext cx="1654175" cy="114300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Mapped to</a:t>
            </a:r>
          </a:p>
        </p:txBody>
      </p:sp>
    </p:spTree>
    <p:extLst>
      <p:ext uri="{BB962C8B-B14F-4D97-AF65-F5344CB8AC3E}">
        <p14:creationId xmlns:p14="http://schemas.microsoft.com/office/powerpoint/2010/main" val="247135170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a:ea typeface="+mj-ea"/>
                <a:cs typeface="+mj-cs"/>
              </a:rPr>
              <a:t>Example: Transferring a cache block</a:t>
            </a:r>
          </a:p>
        </p:txBody>
      </p:sp>
      <p:sp>
        <p:nvSpPr>
          <p:cNvPr id="4" name="Rectangle 3"/>
          <p:cNvSpPr/>
          <p:nvPr/>
        </p:nvSpPr>
        <p:spPr>
          <a:xfrm>
            <a:off x="1143000" y="2133600"/>
            <a:ext cx="457200" cy="3429000"/>
          </a:xfrm>
          <a:prstGeom prst="rect">
            <a:avLst/>
          </a:prstGeom>
          <a:ln w="38100"/>
        </p:spPr>
        <p:style>
          <a:lnRef idx="2">
            <a:schemeClr val="accent4">
              <a:shade val="50000"/>
            </a:schemeClr>
          </a:lnRef>
          <a:fillRef idx="1">
            <a:schemeClr val="accent4"/>
          </a:fillRef>
          <a:effectRef idx="0">
            <a:schemeClr val="accent4"/>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7763" name="TextBox 4"/>
          <p:cNvSpPr txBox="1">
            <a:spLocks noChangeArrowheads="1"/>
          </p:cNvSpPr>
          <p:nvPr/>
        </p:nvSpPr>
        <p:spPr bwMode="auto">
          <a:xfrm>
            <a:off x="152400" y="1981200"/>
            <a:ext cx="9144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8064A2"/>
                </a:solidFill>
                <a:effectLst/>
                <a:uLnTx/>
                <a:uFillTx/>
                <a:latin typeface="Calibri" charset="0"/>
                <a:ea typeface="ＭＳ Ｐゴシック" charset="0"/>
                <a:cs typeface="Arial" charset="0"/>
              </a:rPr>
              <a:t>0xFFFF…F</a:t>
            </a:r>
          </a:p>
        </p:txBody>
      </p:sp>
      <p:sp>
        <p:nvSpPr>
          <p:cNvPr id="117764" name="TextBox 5"/>
          <p:cNvSpPr txBox="1">
            <a:spLocks noChangeArrowheads="1"/>
          </p:cNvSpPr>
          <p:nvPr/>
        </p:nvSpPr>
        <p:spPr bwMode="auto">
          <a:xfrm>
            <a:off x="152400" y="5376863"/>
            <a:ext cx="914400"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8064A2"/>
                </a:solidFill>
                <a:effectLst/>
                <a:uLnTx/>
                <a:uFillTx/>
                <a:latin typeface="Calibri" charset="0"/>
                <a:ea typeface="ＭＳ Ｐゴシック" charset="0"/>
                <a:cs typeface="Arial" charset="0"/>
              </a:rPr>
              <a:t>0x00</a:t>
            </a:r>
          </a:p>
        </p:txBody>
      </p:sp>
      <p:sp>
        <p:nvSpPr>
          <p:cNvPr id="117765" name="TextBox 6"/>
          <p:cNvSpPr txBox="1">
            <a:spLocks noChangeArrowheads="1"/>
          </p:cNvSpPr>
          <p:nvPr/>
        </p:nvSpPr>
        <p:spPr bwMode="auto">
          <a:xfrm>
            <a:off x="152400" y="4267200"/>
            <a:ext cx="9144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8064A2"/>
                </a:solidFill>
                <a:effectLst/>
                <a:uLnTx/>
                <a:uFillTx/>
                <a:latin typeface="Calibri" charset="0"/>
                <a:ea typeface="ＭＳ Ｐゴシック" charset="0"/>
                <a:cs typeface="Arial" charset="0"/>
              </a:rPr>
              <a:t>0x40</a:t>
            </a:r>
          </a:p>
        </p:txBody>
      </p:sp>
      <p:sp>
        <p:nvSpPr>
          <p:cNvPr id="117766" name="TextBox 7"/>
          <p:cNvSpPr txBox="1">
            <a:spLocks noChangeArrowheads="1"/>
          </p:cNvSpPr>
          <p:nvPr/>
        </p:nvSpPr>
        <p:spPr bwMode="auto">
          <a:xfrm rot="-5400000">
            <a:off x="292100" y="3060700"/>
            <a:ext cx="76200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8064A2"/>
                </a:solidFill>
                <a:effectLst/>
                <a:uLnTx/>
                <a:uFillTx/>
                <a:latin typeface="Calibri" charset="0"/>
                <a:ea typeface="ＭＳ Ｐゴシック" charset="0"/>
                <a:cs typeface="Arial" charset="0"/>
              </a:rPr>
              <a:t>...</a:t>
            </a:r>
          </a:p>
        </p:txBody>
      </p:sp>
      <p:cxnSp>
        <p:nvCxnSpPr>
          <p:cNvPr id="10" name="Straight Arrow Connector 9"/>
          <p:cNvCxnSpPr/>
          <p:nvPr/>
        </p:nvCxnSpPr>
        <p:spPr>
          <a:xfrm rot="5400000">
            <a:off x="1181101" y="4991100"/>
            <a:ext cx="1141412" cy="1587"/>
          </a:xfrm>
          <a:prstGeom prst="straightConnector1">
            <a:avLst/>
          </a:prstGeom>
          <a:ln w="254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1143000" y="4419600"/>
            <a:ext cx="457200" cy="1143000"/>
          </a:xfrm>
          <a:prstGeom prst="rect">
            <a:avLst/>
          </a:prstGeom>
          <a:ln w="38100"/>
        </p:spPr>
        <p:style>
          <a:lnRef idx="2">
            <a:schemeClr val="accent4">
              <a:shade val="50000"/>
            </a:schemeClr>
          </a:lnRef>
          <a:fillRef idx="1">
            <a:schemeClr val="accent4"/>
          </a:fillRef>
          <a:effectRef idx="0">
            <a:schemeClr val="accent4"/>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7769" name="TextBox 14"/>
          <p:cNvSpPr txBox="1">
            <a:spLocks noChangeArrowheads="1"/>
          </p:cNvSpPr>
          <p:nvPr/>
        </p:nvSpPr>
        <p:spPr bwMode="auto">
          <a:xfrm>
            <a:off x="1752600" y="4724400"/>
            <a:ext cx="114300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Calibri" charset="0"/>
                <a:ea typeface="ＭＳ Ｐゴシック" charset="0"/>
                <a:cs typeface="Arial" charset="0"/>
              </a:rPr>
              <a:t>64B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Calibri" charset="0"/>
                <a:ea typeface="ＭＳ Ｐゴシック" charset="0"/>
                <a:cs typeface="Arial" charset="0"/>
              </a:rPr>
              <a:t>cache block</a:t>
            </a:r>
          </a:p>
        </p:txBody>
      </p:sp>
      <p:sp>
        <p:nvSpPr>
          <p:cNvPr id="117770" name="TextBox 15"/>
          <p:cNvSpPr txBox="1">
            <a:spLocks noChangeArrowheads="1"/>
          </p:cNvSpPr>
          <p:nvPr/>
        </p:nvSpPr>
        <p:spPr bwMode="auto">
          <a:xfrm>
            <a:off x="304800" y="1447800"/>
            <a:ext cx="21336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Calibri" charset="0"/>
                <a:ea typeface="ＭＳ Ｐゴシック" charset="0"/>
                <a:cs typeface="Arial" charset="0"/>
              </a:rPr>
              <a:t>Physical memory space</a:t>
            </a:r>
          </a:p>
        </p:txBody>
      </p:sp>
      <p:sp>
        <p:nvSpPr>
          <p:cNvPr id="69" name="Rectangle 68"/>
          <p:cNvSpPr/>
          <p:nvPr/>
        </p:nvSpPr>
        <p:spPr>
          <a:xfrm>
            <a:off x="3581400" y="2212975"/>
            <a:ext cx="4724400" cy="979488"/>
          </a:xfrm>
          <a:prstGeom prst="rect">
            <a:avLst/>
          </a:prstGeom>
          <a:solidFill>
            <a:schemeClr val="accent6">
              <a:alpha val="40000"/>
            </a:schemeClr>
          </a:solidFill>
          <a:ln w="25400">
            <a:solidFill>
              <a:schemeClr val="accent6"/>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7772" name="TextBox 69"/>
          <p:cNvSpPr txBox="1">
            <a:spLocks noChangeArrowheads="1"/>
          </p:cNvSpPr>
          <p:nvPr/>
        </p:nvSpPr>
        <p:spPr bwMode="auto">
          <a:xfrm>
            <a:off x="5715000" y="1839913"/>
            <a:ext cx="121920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79646"/>
                </a:solidFill>
                <a:effectLst/>
                <a:uLnTx/>
                <a:uFillTx/>
                <a:latin typeface="Calibri" charset="0"/>
                <a:ea typeface="ＭＳ Ｐゴシック" charset="0"/>
                <a:cs typeface="Arial" charset="0"/>
              </a:rPr>
              <a:t>Rank 0</a:t>
            </a:r>
          </a:p>
        </p:txBody>
      </p:sp>
      <p:graphicFrame>
        <p:nvGraphicFramePr>
          <p:cNvPr id="32" name="Table 31"/>
          <p:cNvGraphicFramePr>
            <a:graphicFrameLocks noGrp="1"/>
          </p:cNvGraphicFramePr>
          <p:nvPr/>
        </p:nvGraphicFramePr>
        <p:xfrm>
          <a:off x="3860800" y="2390775"/>
          <a:ext cx="558800" cy="558800"/>
        </p:xfrm>
        <a:graphic>
          <a:graphicData uri="http://schemas.openxmlformats.org/drawingml/2006/table">
            <a:tbl>
              <a:tblPr>
                <a:tableStyleId>{616DA210-FB5B-4158-B5E0-FEB733F419BA}</a:tableStyleId>
              </a:tblPr>
              <a:tblGrid>
                <a:gridCol w="139700">
                  <a:extLst>
                    <a:ext uri="{9D8B030D-6E8A-4147-A177-3AD203B41FA5}">
                      <a16:colId xmlns:a16="http://schemas.microsoft.com/office/drawing/2014/main" val="20000"/>
                    </a:ext>
                  </a:extLst>
                </a:gridCol>
                <a:gridCol w="139700">
                  <a:extLst>
                    <a:ext uri="{9D8B030D-6E8A-4147-A177-3AD203B41FA5}">
                      <a16:colId xmlns:a16="http://schemas.microsoft.com/office/drawing/2014/main" val="20001"/>
                    </a:ext>
                  </a:extLst>
                </a:gridCol>
                <a:gridCol w="139700">
                  <a:extLst>
                    <a:ext uri="{9D8B030D-6E8A-4147-A177-3AD203B41FA5}">
                      <a16:colId xmlns:a16="http://schemas.microsoft.com/office/drawing/2014/main" val="20002"/>
                    </a:ext>
                  </a:extLst>
                </a:gridCol>
                <a:gridCol w="139700">
                  <a:extLst>
                    <a:ext uri="{9D8B030D-6E8A-4147-A177-3AD203B41FA5}">
                      <a16:colId xmlns:a16="http://schemas.microsoft.com/office/drawing/2014/main" val="20003"/>
                    </a:ext>
                  </a:extLst>
                </a:gridCol>
              </a:tblGrid>
              <a:tr h="139700">
                <a:tc>
                  <a:txBody>
                    <a:bodyPr/>
                    <a:lstStyle/>
                    <a:p>
                      <a:endParaRPr lang="en-US" sz="200" dirty="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dirty="0"/>
                    </a:p>
                  </a:txBody>
                  <a:tcPr marL="0" marR="0">
                    <a:solidFill>
                      <a:schemeClr val="bg1"/>
                    </a:solidFill>
                  </a:tcPr>
                </a:tc>
                <a:tc>
                  <a:txBody>
                    <a:bodyPr/>
                    <a:lstStyle/>
                    <a:p>
                      <a:endParaRPr lang="en-US" sz="200" dirty="0"/>
                    </a:p>
                  </a:txBody>
                  <a:tcPr marL="0" marR="0">
                    <a:solidFill>
                      <a:schemeClr val="bg1"/>
                    </a:solidFill>
                  </a:tcPr>
                </a:tc>
                <a:extLst>
                  <a:ext uri="{0D108BD9-81ED-4DB2-BD59-A6C34878D82A}">
                    <a16:rowId xmlns:a16="http://schemas.microsoft.com/office/drawing/2014/main" val="10000"/>
                  </a:ext>
                </a:extLst>
              </a:tr>
              <a:tr h="139700">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dirty="0"/>
                    </a:p>
                  </a:txBody>
                  <a:tcPr marL="0" marR="0">
                    <a:solidFill>
                      <a:schemeClr val="bg1"/>
                    </a:solidFill>
                  </a:tcPr>
                </a:tc>
                <a:extLst>
                  <a:ext uri="{0D108BD9-81ED-4DB2-BD59-A6C34878D82A}">
                    <a16:rowId xmlns:a16="http://schemas.microsoft.com/office/drawing/2014/main" val="10001"/>
                  </a:ext>
                </a:extLst>
              </a:tr>
              <a:tr h="139700">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extLst>
                  <a:ext uri="{0D108BD9-81ED-4DB2-BD59-A6C34878D82A}">
                    <a16:rowId xmlns:a16="http://schemas.microsoft.com/office/drawing/2014/main" val="10002"/>
                  </a:ext>
                </a:extLst>
              </a:tr>
              <a:tr h="139700">
                <a:tc>
                  <a:txBody>
                    <a:bodyPr/>
                    <a:lstStyle/>
                    <a:p>
                      <a:endParaRPr lang="en-US" sz="200"/>
                    </a:p>
                  </a:txBody>
                  <a:tcPr marL="0" marR="0">
                    <a:solidFill>
                      <a:schemeClr val="accent5"/>
                    </a:solidFill>
                  </a:tcPr>
                </a:tc>
                <a:tc>
                  <a:txBody>
                    <a:bodyPr/>
                    <a:lstStyle/>
                    <a:p>
                      <a:endParaRPr lang="en-US" sz="200"/>
                    </a:p>
                  </a:txBody>
                  <a:tcPr marL="0" marR="0">
                    <a:solidFill>
                      <a:schemeClr val="accent5"/>
                    </a:solidFill>
                  </a:tcPr>
                </a:tc>
                <a:tc>
                  <a:txBody>
                    <a:bodyPr/>
                    <a:lstStyle/>
                    <a:p>
                      <a:endParaRPr lang="en-US" sz="200"/>
                    </a:p>
                  </a:txBody>
                  <a:tcPr marL="0" marR="0">
                    <a:solidFill>
                      <a:schemeClr val="accent5"/>
                    </a:solidFill>
                  </a:tcPr>
                </a:tc>
                <a:tc>
                  <a:txBody>
                    <a:bodyPr/>
                    <a:lstStyle/>
                    <a:p>
                      <a:endParaRPr lang="en-US" sz="200" dirty="0"/>
                    </a:p>
                  </a:txBody>
                  <a:tcPr marL="0" marR="0">
                    <a:solidFill>
                      <a:schemeClr val="accent5"/>
                    </a:solidFill>
                  </a:tcPr>
                </a:tc>
                <a:extLst>
                  <a:ext uri="{0D108BD9-81ED-4DB2-BD59-A6C34878D82A}">
                    <a16:rowId xmlns:a16="http://schemas.microsoft.com/office/drawing/2014/main" val="10003"/>
                  </a:ext>
                </a:extLst>
              </a:tr>
            </a:tbl>
          </a:graphicData>
        </a:graphic>
      </p:graphicFrame>
      <p:graphicFrame>
        <p:nvGraphicFramePr>
          <p:cNvPr id="31" name="Table 30"/>
          <p:cNvGraphicFramePr>
            <a:graphicFrameLocks noGrp="1"/>
          </p:cNvGraphicFramePr>
          <p:nvPr/>
        </p:nvGraphicFramePr>
        <p:xfrm>
          <a:off x="3784600" y="2492375"/>
          <a:ext cx="558800" cy="558800"/>
        </p:xfrm>
        <a:graphic>
          <a:graphicData uri="http://schemas.openxmlformats.org/drawingml/2006/table">
            <a:tbl>
              <a:tblPr>
                <a:tableStyleId>{616DA210-FB5B-4158-B5E0-FEB733F419BA}</a:tableStyleId>
              </a:tblPr>
              <a:tblGrid>
                <a:gridCol w="139700">
                  <a:extLst>
                    <a:ext uri="{9D8B030D-6E8A-4147-A177-3AD203B41FA5}">
                      <a16:colId xmlns:a16="http://schemas.microsoft.com/office/drawing/2014/main" val="20000"/>
                    </a:ext>
                  </a:extLst>
                </a:gridCol>
                <a:gridCol w="139700">
                  <a:extLst>
                    <a:ext uri="{9D8B030D-6E8A-4147-A177-3AD203B41FA5}">
                      <a16:colId xmlns:a16="http://schemas.microsoft.com/office/drawing/2014/main" val="20001"/>
                    </a:ext>
                  </a:extLst>
                </a:gridCol>
                <a:gridCol w="139700">
                  <a:extLst>
                    <a:ext uri="{9D8B030D-6E8A-4147-A177-3AD203B41FA5}">
                      <a16:colId xmlns:a16="http://schemas.microsoft.com/office/drawing/2014/main" val="20002"/>
                    </a:ext>
                  </a:extLst>
                </a:gridCol>
                <a:gridCol w="139700">
                  <a:extLst>
                    <a:ext uri="{9D8B030D-6E8A-4147-A177-3AD203B41FA5}">
                      <a16:colId xmlns:a16="http://schemas.microsoft.com/office/drawing/2014/main" val="20003"/>
                    </a:ext>
                  </a:extLst>
                </a:gridCol>
              </a:tblGrid>
              <a:tr h="139700">
                <a:tc>
                  <a:txBody>
                    <a:bodyPr/>
                    <a:lstStyle/>
                    <a:p>
                      <a:endParaRPr lang="en-US" sz="200" dirty="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dirty="0"/>
                    </a:p>
                  </a:txBody>
                  <a:tcPr marL="0" marR="0">
                    <a:solidFill>
                      <a:schemeClr val="bg1"/>
                    </a:solidFill>
                  </a:tcPr>
                </a:tc>
                <a:tc>
                  <a:txBody>
                    <a:bodyPr/>
                    <a:lstStyle/>
                    <a:p>
                      <a:endParaRPr lang="en-US" sz="200" dirty="0"/>
                    </a:p>
                  </a:txBody>
                  <a:tcPr marL="0" marR="0">
                    <a:solidFill>
                      <a:schemeClr val="bg1"/>
                    </a:solidFill>
                  </a:tcPr>
                </a:tc>
                <a:extLst>
                  <a:ext uri="{0D108BD9-81ED-4DB2-BD59-A6C34878D82A}">
                    <a16:rowId xmlns:a16="http://schemas.microsoft.com/office/drawing/2014/main" val="10000"/>
                  </a:ext>
                </a:extLst>
              </a:tr>
              <a:tr h="139700">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dirty="0"/>
                    </a:p>
                  </a:txBody>
                  <a:tcPr marL="0" marR="0">
                    <a:solidFill>
                      <a:schemeClr val="bg1"/>
                    </a:solidFill>
                  </a:tcPr>
                </a:tc>
                <a:extLst>
                  <a:ext uri="{0D108BD9-81ED-4DB2-BD59-A6C34878D82A}">
                    <a16:rowId xmlns:a16="http://schemas.microsoft.com/office/drawing/2014/main" val="10001"/>
                  </a:ext>
                </a:extLst>
              </a:tr>
              <a:tr h="139700">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dirty="0"/>
                    </a:p>
                  </a:txBody>
                  <a:tcPr marL="0" marR="0">
                    <a:solidFill>
                      <a:schemeClr val="bg1"/>
                    </a:solidFill>
                  </a:tcPr>
                </a:tc>
                <a:extLst>
                  <a:ext uri="{0D108BD9-81ED-4DB2-BD59-A6C34878D82A}">
                    <a16:rowId xmlns:a16="http://schemas.microsoft.com/office/drawing/2014/main" val="10002"/>
                  </a:ext>
                </a:extLst>
              </a:tr>
              <a:tr h="139700">
                <a:tc>
                  <a:txBody>
                    <a:bodyPr/>
                    <a:lstStyle/>
                    <a:p>
                      <a:endParaRPr lang="en-US" sz="200" dirty="0">
                        <a:solidFill>
                          <a:schemeClr val="accent5"/>
                        </a:solidFill>
                      </a:endParaRPr>
                    </a:p>
                  </a:txBody>
                  <a:tcPr marL="0" marR="0">
                    <a:solidFill>
                      <a:schemeClr val="accent5"/>
                    </a:solidFill>
                  </a:tcPr>
                </a:tc>
                <a:tc>
                  <a:txBody>
                    <a:bodyPr/>
                    <a:lstStyle/>
                    <a:p>
                      <a:endParaRPr lang="en-US" sz="200" dirty="0">
                        <a:solidFill>
                          <a:schemeClr val="accent5"/>
                        </a:solidFill>
                      </a:endParaRPr>
                    </a:p>
                  </a:txBody>
                  <a:tcPr marL="0" marR="0">
                    <a:solidFill>
                      <a:schemeClr val="accent5"/>
                    </a:solidFill>
                  </a:tcPr>
                </a:tc>
                <a:tc>
                  <a:txBody>
                    <a:bodyPr/>
                    <a:lstStyle/>
                    <a:p>
                      <a:endParaRPr lang="en-US" sz="200" dirty="0">
                        <a:solidFill>
                          <a:schemeClr val="accent5"/>
                        </a:solidFill>
                      </a:endParaRPr>
                    </a:p>
                  </a:txBody>
                  <a:tcPr marL="0" marR="0">
                    <a:solidFill>
                      <a:schemeClr val="accent5"/>
                    </a:solidFill>
                  </a:tcPr>
                </a:tc>
                <a:tc>
                  <a:txBody>
                    <a:bodyPr/>
                    <a:lstStyle/>
                    <a:p>
                      <a:endParaRPr lang="en-US" sz="200" dirty="0">
                        <a:solidFill>
                          <a:schemeClr val="accent5"/>
                        </a:solidFill>
                      </a:endParaRPr>
                    </a:p>
                  </a:txBody>
                  <a:tcPr marL="0" marR="0">
                    <a:solidFill>
                      <a:schemeClr val="accent5"/>
                    </a:solidFill>
                  </a:tcPr>
                </a:tc>
                <a:extLst>
                  <a:ext uri="{0D108BD9-81ED-4DB2-BD59-A6C34878D82A}">
                    <a16:rowId xmlns:a16="http://schemas.microsoft.com/office/drawing/2014/main" val="10003"/>
                  </a:ext>
                </a:extLst>
              </a:tr>
            </a:tbl>
          </a:graphicData>
        </a:graphic>
      </p:graphicFrame>
      <p:graphicFrame>
        <p:nvGraphicFramePr>
          <p:cNvPr id="33" name="Table 32"/>
          <p:cNvGraphicFramePr>
            <a:graphicFrameLocks noGrp="1"/>
          </p:cNvGraphicFramePr>
          <p:nvPr/>
        </p:nvGraphicFramePr>
        <p:xfrm>
          <a:off x="7518400" y="2390775"/>
          <a:ext cx="558800" cy="558800"/>
        </p:xfrm>
        <a:graphic>
          <a:graphicData uri="http://schemas.openxmlformats.org/drawingml/2006/table">
            <a:tbl>
              <a:tblPr>
                <a:tableStyleId>{616DA210-FB5B-4158-B5E0-FEB733F419BA}</a:tableStyleId>
              </a:tblPr>
              <a:tblGrid>
                <a:gridCol w="139700">
                  <a:extLst>
                    <a:ext uri="{9D8B030D-6E8A-4147-A177-3AD203B41FA5}">
                      <a16:colId xmlns:a16="http://schemas.microsoft.com/office/drawing/2014/main" val="20000"/>
                    </a:ext>
                  </a:extLst>
                </a:gridCol>
                <a:gridCol w="139700">
                  <a:extLst>
                    <a:ext uri="{9D8B030D-6E8A-4147-A177-3AD203B41FA5}">
                      <a16:colId xmlns:a16="http://schemas.microsoft.com/office/drawing/2014/main" val="20001"/>
                    </a:ext>
                  </a:extLst>
                </a:gridCol>
                <a:gridCol w="139700">
                  <a:extLst>
                    <a:ext uri="{9D8B030D-6E8A-4147-A177-3AD203B41FA5}">
                      <a16:colId xmlns:a16="http://schemas.microsoft.com/office/drawing/2014/main" val="20002"/>
                    </a:ext>
                  </a:extLst>
                </a:gridCol>
                <a:gridCol w="139700">
                  <a:extLst>
                    <a:ext uri="{9D8B030D-6E8A-4147-A177-3AD203B41FA5}">
                      <a16:colId xmlns:a16="http://schemas.microsoft.com/office/drawing/2014/main" val="20003"/>
                    </a:ext>
                  </a:extLst>
                </a:gridCol>
              </a:tblGrid>
              <a:tr h="139700">
                <a:tc>
                  <a:txBody>
                    <a:bodyPr/>
                    <a:lstStyle/>
                    <a:p>
                      <a:endParaRPr lang="en-US" sz="200" dirty="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dirty="0"/>
                    </a:p>
                  </a:txBody>
                  <a:tcPr marL="0" marR="0">
                    <a:solidFill>
                      <a:schemeClr val="bg1"/>
                    </a:solidFill>
                  </a:tcPr>
                </a:tc>
                <a:tc>
                  <a:txBody>
                    <a:bodyPr/>
                    <a:lstStyle/>
                    <a:p>
                      <a:endParaRPr lang="en-US" sz="200" dirty="0"/>
                    </a:p>
                  </a:txBody>
                  <a:tcPr marL="0" marR="0">
                    <a:solidFill>
                      <a:schemeClr val="bg1"/>
                    </a:solidFill>
                  </a:tcPr>
                </a:tc>
                <a:extLst>
                  <a:ext uri="{0D108BD9-81ED-4DB2-BD59-A6C34878D82A}">
                    <a16:rowId xmlns:a16="http://schemas.microsoft.com/office/drawing/2014/main" val="10000"/>
                  </a:ext>
                </a:extLst>
              </a:tr>
              <a:tr h="139700">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dirty="0"/>
                    </a:p>
                  </a:txBody>
                  <a:tcPr marL="0" marR="0">
                    <a:solidFill>
                      <a:schemeClr val="bg1"/>
                    </a:solidFill>
                  </a:tcPr>
                </a:tc>
                <a:extLst>
                  <a:ext uri="{0D108BD9-81ED-4DB2-BD59-A6C34878D82A}">
                    <a16:rowId xmlns:a16="http://schemas.microsoft.com/office/drawing/2014/main" val="10001"/>
                  </a:ext>
                </a:extLst>
              </a:tr>
              <a:tr h="139700">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extLst>
                  <a:ext uri="{0D108BD9-81ED-4DB2-BD59-A6C34878D82A}">
                    <a16:rowId xmlns:a16="http://schemas.microsoft.com/office/drawing/2014/main" val="10002"/>
                  </a:ext>
                </a:extLst>
              </a:tr>
              <a:tr h="139700">
                <a:tc>
                  <a:txBody>
                    <a:bodyPr/>
                    <a:lstStyle/>
                    <a:p>
                      <a:endParaRPr lang="en-US" sz="200"/>
                    </a:p>
                  </a:txBody>
                  <a:tcPr marL="0" marR="0">
                    <a:solidFill>
                      <a:schemeClr val="accent5"/>
                    </a:solidFill>
                  </a:tcPr>
                </a:tc>
                <a:tc>
                  <a:txBody>
                    <a:bodyPr/>
                    <a:lstStyle/>
                    <a:p>
                      <a:endParaRPr lang="en-US" sz="200"/>
                    </a:p>
                  </a:txBody>
                  <a:tcPr marL="0" marR="0">
                    <a:solidFill>
                      <a:schemeClr val="accent5"/>
                    </a:solidFill>
                  </a:tcPr>
                </a:tc>
                <a:tc>
                  <a:txBody>
                    <a:bodyPr/>
                    <a:lstStyle/>
                    <a:p>
                      <a:endParaRPr lang="en-US" sz="200"/>
                    </a:p>
                  </a:txBody>
                  <a:tcPr marL="0" marR="0">
                    <a:solidFill>
                      <a:schemeClr val="accent5"/>
                    </a:solidFill>
                  </a:tcPr>
                </a:tc>
                <a:tc>
                  <a:txBody>
                    <a:bodyPr/>
                    <a:lstStyle/>
                    <a:p>
                      <a:endParaRPr lang="en-US" sz="200" dirty="0"/>
                    </a:p>
                  </a:txBody>
                  <a:tcPr marL="0" marR="0">
                    <a:solidFill>
                      <a:schemeClr val="accent5"/>
                    </a:solidFill>
                  </a:tcPr>
                </a:tc>
                <a:extLst>
                  <a:ext uri="{0D108BD9-81ED-4DB2-BD59-A6C34878D82A}">
                    <a16:rowId xmlns:a16="http://schemas.microsoft.com/office/drawing/2014/main" val="10003"/>
                  </a:ext>
                </a:extLst>
              </a:tr>
            </a:tbl>
          </a:graphicData>
        </a:graphic>
      </p:graphicFrame>
      <p:graphicFrame>
        <p:nvGraphicFramePr>
          <p:cNvPr id="34" name="Table 33"/>
          <p:cNvGraphicFramePr>
            <a:graphicFrameLocks noGrp="1"/>
          </p:cNvGraphicFramePr>
          <p:nvPr/>
        </p:nvGraphicFramePr>
        <p:xfrm>
          <a:off x="7442200" y="2492375"/>
          <a:ext cx="558800" cy="558800"/>
        </p:xfrm>
        <a:graphic>
          <a:graphicData uri="http://schemas.openxmlformats.org/drawingml/2006/table">
            <a:tbl>
              <a:tblPr>
                <a:tableStyleId>{616DA210-FB5B-4158-B5E0-FEB733F419BA}</a:tableStyleId>
              </a:tblPr>
              <a:tblGrid>
                <a:gridCol w="139700">
                  <a:extLst>
                    <a:ext uri="{9D8B030D-6E8A-4147-A177-3AD203B41FA5}">
                      <a16:colId xmlns:a16="http://schemas.microsoft.com/office/drawing/2014/main" val="20000"/>
                    </a:ext>
                  </a:extLst>
                </a:gridCol>
                <a:gridCol w="139700">
                  <a:extLst>
                    <a:ext uri="{9D8B030D-6E8A-4147-A177-3AD203B41FA5}">
                      <a16:colId xmlns:a16="http://schemas.microsoft.com/office/drawing/2014/main" val="20001"/>
                    </a:ext>
                  </a:extLst>
                </a:gridCol>
                <a:gridCol w="139700">
                  <a:extLst>
                    <a:ext uri="{9D8B030D-6E8A-4147-A177-3AD203B41FA5}">
                      <a16:colId xmlns:a16="http://schemas.microsoft.com/office/drawing/2014/main" val="20002"/>
                    </a:ext>
                  </a:extLst>
                </a:gridCol>
                <a:gridCol w="139700">
                  <a:extLst>
                    <a:ext uri="{9D8B030D-6E8A-4147-A177-3AD203B41FA5}">
                      <a16:colId xmlns:a16="http://schemas.microsoft.com/office/drawing/2014/main" val="20003"/>
                    </a:ext>
                  </a:extLst>
                </a:gridCol>
              </a:tblGrid>
              <a:tr h="139700">
                <a:tc>
                  <a:txBody>
                    <a:bodyPr/>
                    <a:lstStyle/>
                    <a:p>
                      <a:endParaRPr lang="en-US" sz="200" dirty="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dirty="0"/>
                    </a:p>
                  </a:txBody>
                  <a:tcPr marL="0" marR="0">
                    <a:solidFill>
                      <a:schemeClr val="bg1"/>
                    </a:solidFill>
                  </a:tcPr>
                </a:tc>
                <a:tc>
                  <a:txBody>
                    <a:bodyPr/>
                    <a:lstStyle/>
                    <a:p>
                      <a:endParaRPr lang="en-US" sz="200" dirty="0"/>
                    </a:p>
                  </a:txBody>
                  <a:tcPr marL="0" marR="0">
                    <a:solidFill>
                      <a:schemeClr val="bg1"/>
                    </a:solidFill>
                  </a:tcPr>
                </a:tc>
                <a:extLst>
                  <a:ext uri="{0D108BD9-81ED-4DB2-BD59-A6C34878D82A}">
                    <a16:rowId xmlns:a16="http://schemas.microsoft.com/office/drawing/2014/main" val="10000"/>
                  </a:ext>
                </a:extLst>
              </a:tr>
              <a:tr h="139700">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dirty="0"/>
                    </a:p>
                  </a:txBody>
                  <a:tcPr marL="0" marR="0">
                    <a:solidFill>
                      <a:schemeClr val="bg1"/>
                    </a:solidFill>
                  </a:tcPr>
                </a:tc>
                <a:extLst>
                  <a:ext uri="{0D108BD9-81ED-4DB2-BD59-A6C34878D82A}">
                    <a16:rowId xmlns:a16="http://schemas.microsoft.com/office/drawing/2014/main" val="10001"/>
                  </a:ext>
                </a:extLst>
              </a:tr>
              <a:tr h="139700">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extLst>
                  <a:ext uri="{0D108BD9-81ED-4DB2-BD59-A6C34878D82A}">
                    <a16:rowId xmlns:a16="http://schemas.microsoft.com/office/drawing/2014/main" val="10002"/>
                  </a:ext>
                </a:extLst>
              </a:tr>
              <a:tr h="139700">
                <a:tc>
                  <a:txBody>
                    <a:bodyPr/>
                    <a:lstStyle/>
                    <a:p>
                      <a:endParaRPr lang="en-US" sz="200" dirty="0"/>
                    </a:p>
                  </a:txBody>
                  <a:tcPr marL="0" marR="0">
                    <a:solidFill>
                      <a:schemeClr val="accent5"/>
                    </a:solidFill>
                  </a:tcPr>
                </a:tc>
                <a:tc>
                  <a:txBody>
                    <a:bodyPr/>
                    <a:lstStyle/>
                    <a:p>
                      <a:endParaRPr lang="en-US" sz="200" dirty="0"/>
                    </a:p>
                  </a:txBody>
                  <a:tcPr marL="0" marR="0">
                    <a:solidFill>
                      <a:schemeClr val="accent5"/>
                    </a:solidFill>
                  </a:tcPr>
                </a:tc>
                <a:tc>
                  <a:txBody>
                    <a:bodyPr/>
                    <a:lstStyle/>
                    <a:p>
                      <a:endParaRPr lang="en-US" sz="200" dirty="0"/>
                    </a:p>
                  </a:txBody>
                  <a:tcPr marL="0" marR="0">
                    <a:solidFill>
                      <a:schemeClr val="accent5"/>
                    </a:solidFill>
                  </a:tcPr>
                </a:tc>
                <a:tc>
                  <a:txBody>
                    <a:bodyPr/>
                    <a:lstStyle/>
                    <a:p>
                      <a:endParaRPr lang="en-US" sz="200" dirty="0"/>
                    </a:p>
                  </a:txBody>
                  <a:tcPr marL="0" marR="0">
                    <a:solidFill>
                      <a:schemeClr val="accent5"/>
                    </a:solidFill>
                  </a:tcPr>
                </a:tc>
                <a:extLst>
                  <a:ext uri="{0D108BD9-81ED-4DB2-BD59-A6C34878D82A}">
                    <a16:rowId xmlns:a16="http://schemas.microsoft.com/office/drawing/2014/main" val="10003"/>
                  </a:ext>
                </a:extLst>
              </a:tr>
            </a:tbl>
          </a:graphicData>
        </a:graphic>
      </p:graphicFrame>
      <p:graphicFrame>
        <p:nvGraphicFramePr>
          <p:cNvPr id="35" name="Table 34"/>
          <p:cNvGraphicFramePr>
            <a:graphicFrameLocks noGrp="1"/>
          </p:cNvGraphicFramePr>
          <p:nvPr/>
        </p:nvGraphicFramePr>
        <p:xfrm>
          <a:off x="4851400" y="2390775"/>
          <a:ext cx="558800" cy="558800"/>
        </p:xfrm>
        <a:graphic>
          <a:graphicData uri="http://schemas.openxmlformats.org/drawingml/2006/table">
            <a:tbl>
              <a:tblPr>
                <a:tableStyleId>{616DA210-FB5B-4158-B5E0-FEB733F419BA}</a:tableStyleId>
              </a:tblPr>
              <a:tblGrid>
                <a:gridCol w="139700">
                  <a:extLst>
                    <a:ext uri="{9D8B030D-6E8A-4147-A177-3AD203B41FA5}">
                      <a16:colId xmlns:a16="http://schemas.microsoft.com/office/drawing/2014/main" val="20000"/>
                    </a:ext>
                  </a:extLst>
                </a:gridCol>
                <a:gridCol w="139700">
                  <a:extLst>
                    <a:ext uri="{9D8B030D-6E8A-4147-A177-3AD203B41FA5}">
                      <a16:colId xmlns:a16="http://schemas.microsoft.com/office/drawing/2014/main" val="20001"/>
                    </a:ext>
                  </a:extLst>
                </a:gridCol>
                <a:gridCol w="139700">
                  <a:extLst>
                    <a:ext uri="{9D8B030D-6E8A-4147-A177-3AD203B41FA5}">
                      <a16:colId xmlns:a16="http://schemas.microsoft.com/office/drawing/2014/main" val="20002"/>
                    </a:ext>
                  </a:extLst>
                </a:gridCol>
                <a:gridCol w="139700">
                  <a:extLst>
                    <a:ext uri="{9D8B030D-6E8A-4147-A177-3AD203B41FA5}">
                      <a16:colId xmlns:a16="http://schemas.microsoft.com/office/drawing/2014/main" val="20003"/>
                    </a:ext>
                  </a:extLst>
                </a:gridCol>
              </a:tblGrid>
              <a:tr h="139700">
                <a:tc>
                  <a:txBody>
                    <a:bodyPr/>
                    <a:lstStyle/>
                    <a:p>
                      <a:endParaRPr lang="en-US" sz="200" dirty="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dirty="0"/>
                    </a:p>
                  </a:txBody>
                  <a:tcPr marL="0" marR="0">
                    <a:solidFill>
                      <a:schemeClr val="bg1"/>
                    </a:solidFill>
                  </a:tcPr>
                </a:tc>
                <a:tc>
                  <a:txBody>
                    <a:bodyPr/>
                    <a:lstStyle/>
                    <a:p>
                      <a:endParaRPr lang="en-US" sz="200" dirty="0"/>
                    </a:p>
                  </a:txBody>
                  <a:tcPr marL="0" marR="0">
                    <a:solidFill>
                      <a:schemeClr val="bg1"/>
                    </a:solidFill>
                  </a:tcPr>
                </a:tc>
                <a:extLst>
                  <a:ext uri="{0D108BD9-81ED-4DB2-BD59-A6C34878D82A}">
                    <a16:rowId xmlns:a16="http://schemas.microsoft.com/office/drawing/2014/main" val="10000"/>
                  </a:ext>
                </a:extLst>
              </a:tr>
              <a:tr h="139700">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dirty="0"/>
                    </a:p>
                  </a:txBody>
                  <a:tcPr marL="0" marR="0">
                    <a:solidFill>
                      <a:schemeClr val="bg1"/>
                    </a:solidFill>
                  </a:tcPr>
                </a:tc>
                <a:extLst>
                  <a:ext uri="{0D108BD9-81ED-4DB2-BD59-A6C34878D82A}">
                    <a16:rowId xmlns:a16="http://schemas.microsoft.com/office/drawing/2014/main" val="10001"/>
                  </a:ext>
                </a:extLst>
              </a:tr>
              <a:tr h="139700">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extLst>
                  <a:ext uri="{0D108BD9-81ED-4DB2-BD59-A6C34878D82A}">
                    <a16:rowId xmlns:a16="http://schemas.microsoft.com/office/drawing/2014/main" val="10002"/>
                  </a:ext>
                </a:extLst>
              </a:tr>
              <a:tr h="139700">
                <a:tc>
                  <a:txBody>
                    <a:bodyPr/>
                    <a:lstStyle/>
                    <a:p>
                      <a:endParaRPr lang="en-US" sz="200"/>
                    </a:p>
                  </a:txBody>
                  <a:tcPr marL="0" marR="0">
                    <a:solidFill>
                      <a:schemeClr val="accent5"/>
                    </a:solidFill>
                  </a:tcPr>
                </a:tc>
                <a:tc>
                  <a:txBody>
                    <a:bodyPr/>
                    <a:lstStyle/>
                    <a:p>
                      <a:endParaRPr lang="en-US" sz="200"/>
                    </a:p>
                  </a:txBody>
                  <a:tcPr marL="0" marR="0">
                    <a:solidFill>
                      <a:schemeClr val="accent5"/>
                    </a:solidFill>
                  </a:tcPr>
                </a:tc>
                <a:tc>
                  <a:txBody>
                    <a:bodyPr/>
                    <a:lstStyle/>
                    <a:p>
                      <a:endParaRPr lang="en-US" sz="200"/>
                    </a:p>
                  </a:txBody>
                  <a:tcPr marL="0" marR="0">
                    <a:solidFill>
                      <a:schemeClr val="accent5"/>
                    </a:solidFill>
                  </a:tcPr>
                </a:tc>
                <a:tc>
                  <a:txBody>
                    <a:bodyPr/>
                    <a:lstStyle/>
                    <a:p>
                      <a:endParaRPr lang="en-US" sz="200" dirty="0"/>
                    </a:p>
                  </a:txBody>
                  <a:tcPr marL="0" marR="0">
                    <a:solidFill>
                      <a:schemeClr val="accent5"/>
                    </a:solidFill>
                  </a:tcPr>
                </a:tc>
                <a:extLst>
                  <a:ext uri="{0D108BD9-81ED-4DB2-BD59-A6C34878D82A}">
                    <a16:rowId xmlns:a16="http://schemas.microsoft.com/office/drawing/2014/main" val="10003"/>
                  </a:ext>
                </a:extLst>
              </a:tr>
            </a:tbl>
          </a:graphicData>
        </a:graphic>
      </p:graphicFrame>
      <p:graphicFrame>
        <p:nvGraphicFramePr>
          <p:cNvPr id="36" name="Table 35"/>
          <p:cNvGraphicFramePr>
            <a:graphicFrameLocks noGrp="1"/>
          </p:cNvGraphicFramePr>
          <p:nvPr/>
        </p:nvGraphicFramePr>
        <p:xfrm>
          <a:off x="4775200" y="2492375"/>
          <a:ext cx="558800" cy="558800"/>
        </p:xfrm>
        <a:graphic>
          <a:graphicData uri="http://schemas.openxmlformats.org/drawingml/2006/table">
            <a:tbl>
              <a:tblPr>
                <a:tableStyleId>{616DA210-FB5B-4158-B5E0-FEB733F419BA}</a:tableStyleId>
              </a:tblPr>
              <a:tblGrid>
                <a:gridCol w="139700">
                  <a:extLst>
                    <a:ext uri="{9D8B030D-6E8A-4147-A177-3AD203B41FA5}">
                      <a16:colId xmlns:a16="http://schemas.microsoft.com/office/drawing/2014/main" val="20000"/>
                    </a:ext>
                  </a:extLst>
                </a:gridCol>
                <a:gridCol w="139700">
                  <a:extLst>
                    <a:ext uri="{9D8B030D-6E8A-4147-A177-3AD203B41FA5}">
                      <a16:colId xmlns:a16="http://schemas.microsoft.com/office/drawing/2014/main" val="20001"/>
                    </a:ext>
                  </a:extLst>
                </a:gridCol>
                <a:gridCol w="139700">
                  <a:extLst>
                    <a:ext uri="{9D8B030D-6E8A-4147-A177-3AD203B41FA5}">
                      <a16:colId xmlns:a16="http://schemas.microsoft.com/office/drawing/2014/main" val="20002"/>
                    </a:ext>
                  </a:extLst>
                </a:gridCol>
                <a:gridCol w="139700">
                  <a:extLst>
                    <a:ext uri="{9D8B030D-6E8A-4147-A177-3AD203B41FA5}">
                      <a16:colId xmlns:a16="http://schemas.microsoft.com/office/drawing/2014/main" val="20003"/>
                    </a:ext>
                  </a:extLst>
                </a:gridCol>
              </a:tblGrid>
              <a:tr h="139700">
                <a:tc>
                  <a:txBody>
                    <a:bodyPr/>
                    <a:lstStyle/>
                    <a:p>
                      <a:endParaRPr lang="en-US" sz="200" dirty="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dirty="0"/>
                    </a:p>
                  </a:txBody>
                  <a:tcPr marL="0" marR="0">
                    <a:solidFill>
                      <a:schemeClr val="bg1"/>
                    </a:solidFill>
                  </a:tcPr>
                </a:tc>
                <a:tc>
                  <a:txBody>
                    <a:bodyPr/>
                    <a:lstStyle/>
                    <a:p>
                      <a:endParaRPr lang="en-US" sz="200" dirty="0"/>
                    </a:p>
                  </a:txBody>
                  <a:tcPr marL="0" marR="0">
                    <a:solidFill>
                      <a:schemeClr val="bg1"/>
                    </a:solidFill>
                  </a:tcPr>
                </a:tc>
                <a:extLst>
                  <a:ext uri="{0D108BD9-81ED-4DB2-BD59-A6C34878D82A}">
                    <a16:rowId xmlns:a16="http://schemas.microsoft.com/office/drawing/2014/main" val="10000"/>
                  </a:ext>
                </a:extLst>
              </a:tr>
              <a:tr h="139700">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dirty="0"/>
                    </a:p>
                  </a:txBody>
                  <a:tcPr marL="0" marR="0">
                    <a:solidFill>
                      <a:schemeClr val="bg1"/>
                    </a:solidFill>
                  </a:tcPr>
                </a:tc>
                <a:extLst>
                  <a:ext uri="{0D108BD9-81ED-4DB2-BD59-A6C34878D82A}">
                    <a16:rowId xmlns:a16="http://schemas.microsoft.com/office/drawing/2014/main" val="10001"/>
                  </a:ext>
                </a:extLst>
              </a:tr>
              <a:tr h="139700">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extLst>
                  <a:ext uri="{0D108BD9-81ED-4DB2-BD59-A6C34878D82A}">
                    <a16:rowId xmlns:a16="http://schemas.microsoft.com/office/drawing/2014/main" val="10002"/>
                  </a:ext>
                </a:extLst>
              </a:tr>
              <a:tr h="139700">
                <a:tc>
                  <a:txBody>
                    <a:bodyPr/>
                    <a:lstStyle/>
                    <a:p>
                      <a:endParaRPr lang="en-US" sz="200" dirty="0"/>
                    </a:p>
                  </a:txBody>
                  <a:tcPr marL="0" marR="0">
                    <a:solidFill>
                      <a:schemeClr val="accent5"/>
                    </a:solidFill>
                  </a:tcPr>
                </a:tc>
                <a:tc>
                  <a:txBody>
                    <a:bodyPr/>
                    <a:lstStyle/>
                    <a:p>
                      <a:endParaRPr lang="en-US" sz="200" dirty="0"/>
                    </a:p>
                  </a:txBody>
                  <a:tcPr marL="0" marR="0">
                    <a:solidFill>
                      <a:schemeClr val="accent5"/>
                    </a:solidFill>
                  </a:tcPr>
                </a:tc>
                <a:tc>
                  <a:txBody>
                    <a:bodyPr/>
                    <a:lstStyle/>
                    <a:p>
                      <a:endParaRPr lang="en-US" sz="200" dirty="0"/>
                    </a:p>
                  </a:txBody>
                  <a:tcPr marL="0" marR="0">
                    <a:solidFill>
                      <a:schemeClr val="accent5"/>
                    </a:solidFill>
                  </a:tcPr>
                </a:tc>
                <a:tc>
                  <a:txBody>
                    <a:bodyPr/>
                    <a:lstStyle/>
                    <a:p>
                      <a:endParaRPr lang="en-US" sz="200" dirty="0"/>
                    </a:p>
                  </a:txBody>
                  <a:tcPr marL="0" marR="0">
                    <a:solidFill>
                      <a:schemeClr val="accent5"/>
                    </a:solidFill>
                  </a:tcPr>
                </a:tc>
                <a:extLst>
                  <a:ext uri="{0D108BD9-81ED-4DB2-BD59-A6C34878D82A}">
                    <a16:rowId xmlns:a16="http://schemas.microsoft.com/office/drawing/2014/main" val="10003"/>
                  </a:ext>
                </a:extLst>
              </a:tr>
            </a:tbl>
          </a:graphicData>
        </a:graphic>
      </p:graphicFrame>
      <p:sp>
        <p:nvSpPr>
          <p:cNvPr id="37" name="Rectangle 36"/>
          <p:cNvSpPr/>
          <p:nvPr/>
        </p:nvSpPr>
        <p:spPr>
          <a:xfrm>
            <a:off x="3733800" y="2060575"/>
            <a:ext cx="762000" cy="1295400"/>
          </a:xfrm>
          <a:prstGeom prst="rect">
            <a:avLst/>
          </a:prstGeom>
          <a:no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Rectangle 37"/>
          <p:cNvSpPr/>
          <p:nvPr/>
        </p:nvSpPr>
        <p:spPr>
          <a:xfrm>
            <a:off x="4724400" y="2060575"/>
            <a:ext cx="762000" cy="1295400"/>
          </a:xfrm>
          <a:prstGeom prst="rect">
            <a:avLst/>
          </a:prstGeom>
          <a:no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Rectangle 38"/>
          <p:cNvSpPr/>
          <p:nvPr/>
        </p:nvSpPr>
        <p:spPr>
          <a:xfrm>
            <a:off x="7391400" y="2060575"/>
            <a:ext cx="762000" cy="1295400"/>
          </a:xfrm>
          <a:prstGeom prst="rect">
            <a:avLst/>
          </a:prstGeom>
          <a:no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7938" name="TextBox 39"/>
          <p:cNvSpPr txBox="1">
            <a:spLocks noChangeArrowheads="1"/>
          </p:cNvSpPr>
          <p:nvPr/>
        </p:nvSpPr>
        <p:spPr bwMode="auto">
          <a:xfrm>
            <a:off x="3733800" y="1755775"/>
            <a:ext cx="76200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alibri" charset="0"/>
                <a:ea typeface="ＭＳ Ｐゴシック" charset="0"/>
                <a:cs typeface="Arial" charset="0"/>
              </a:rPr>
              <a:t>Chip 0</a:t>
            </a:r>
          </a:p>
        </p:txBody>
      </p:sp>
      <p:sp>
        <p:nvSpPr>
          <p:cNvPr id="117939" name="TextBox 40"/>
          <p:cNvSpPr txBox="1">
            <a:spLocks noChangeArrowheads="1"/>
          </p:cNvSpPr>
          <p:nvPr/>
        </p:nvSpPr>
        <p:spPr bwMode="auto">
          <a:xfrm>
            <a:off x="4724400" y="1752600"/>
            <a:ext cx="76200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alibri" charset="0"/>
                <a:ea typeface="ＭＳ Ｐゴシック" charset="0"/>
                <a:cs typeface="Arial" charset="0"/>
              </a:rPr>
              <a:t>Chip 1</a:t>
            </a:r>
          </a:p>
        </p:txBody>
      </p:sp>
      <p:sp>
        <p:nvSpPr>
          <p:cNvPr id="117940" name="TextBox 41"/>
          <p:cNvSpPr txBox="1">
            <a:spLocks noChangeArrowheads="1"/>
          </p:cNvSpPr>
          <p:nvPr/>
        </p:nvSpPr>
        <p:spPr bwMode="auto">
          <a:xfrm>
            <a:off x="7391400" y="1755775"/>
            <a:ext cx="76200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alibri" charset="0"/>
                <a:ea typeface="ＭＳ Ｐゴシック" charset="0"/>
                <a:cs typeface="Arial" charset="0"/>
              </a:rPr>
              <a:t>Chip 7</a:t>
            </a:r>
          </a:p>
        </p:txBody>
      </p:sp>
      <p:cxnSp>
        <p:nvCxnSpPr>
          <p:cNvPr id="43" name="Shape 9"/>
          <p:cNvCxnSpPr>
            <a:cxnSpLocks noChangeShapeType="1"/>
          </p:cNvCxnSpPr>
          <p:nvPr/>
        </p:nvCxnSpPr>
        <p:spPr bwMode="auto">
          <a:xfrm rot="5400000" flipH="1" flipV="1">
            <a:off x="3571082" y="3888581"/>
            <a:ext cx="1066800" cy="1587"/>
          </a:xfrm>
          <a:prstGeom prst="bentConnector3">
            <a:avLst>
              <a:gd name="adj1" fmla="val 50000"/>
            </a:avLst>
          </a:prstGeom>
          <a:noFill/>
          <a:ln w="50800">
            <a:solidFill>
              <a:schemeClr val="accent2"/>
            </a:solidFill>
            <a:miter lim="800000"/>
            <a:headEnd type="triangle" w="med" len="med"/>
            <a:tailEnd type="triangle" w="med" len="med"/>
          </a:ln>
          <a:effectLst>
            <a:outerShdw blurRad="40000" dist="23000" dir="5400000" rotWithShape="0">
              <a:srgbClr val="000000">
                <a:alpha val="34999"/>
              </a:srgbClr>
            </a:outerShdw>
          </a:effectLst>
          <a:extLst>
            <a:ext uri="{909E8E84-426E-40dd-AFC4-6F175D3DCCD1}">
              <a14:hiddenFill xmlns="" xmlns:a14="http://schemas.microsoft.com/office/drawing/2010/main">
                <a:noFill/>
              </a14:hiddenFill>
            </a:ext>
          </a:extLst>
        </p:spPr>
      </p:cxnSp>
      <p:sp>
        <p:nvSpPr>
          <p:cNvPr id="117942" name="TextBox 43"/>
          <p:cNvSpPr txBox="1">
            <a:spLocks noChangeArrowheads="1"/>
          </p:cNvSpPr>
          <p:nvPr/>
        </p:nvSpPr>
        <p:spPr bwMode="auto">
          <a:xfrm rot="-5400000">
            <a:off x="3423444" y="3666331"/>
            <a:ext cx="9906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C0504D"/>
                </a:solidFill>
                <a:effectLst/>
                <a:uLnTx/>
                <a:uFillTx/>
                <a:latin typeface="Calibri" charset="0"/>
                <a:ea typeface="ＭＳ Ｐゴシック" charset="0"/>
                <a:cs typeface="Arial" charset="0"/>
              </a:rPr>
              <a:t>&lt;0:7&gt;</a:t>
            </a:r>
          </a:p>
        </p:txBody>
      </p:sp>
      <p:cxnSp>
        <p:nvCxnSpPr>
          <p:cNvPr id="45" name="Shape 9"/>
          <p:cNvCxnSpPr>
            <a:cxnSpLocks noChangeShapeType="1"/>
          </p:cNvCxnSpPr>
          <p:nvPr/>
        </p:nvCxnSpPr>
        <p:spPr bwMode="auto">
          <a:xfrm rot="5400000" flipH="1" flipV="1">
            <a:off x="4571207" y="3888581"/>
            <a:ext cx="1066800" cy="1587"/>
          </a:xfrm>
          <a:prstGeom prst="bentConnector3">
            <a:avLst>
              <a:gd name="adj1" fmla="val 50000"/>
            </a:avLst>
          </a:prstGeom>
          <a:noFill/>
          <a:ln w="50800">
            <a:solidFill>
              <a:schemeClr val="accent2"/>
            </a:solidFill>
            <a:miter lim="800000"/>
            <a:headEnd type="triangle" w="med" len="med"/>
            <a:tailEnd type="triangle" w="med" len="med"/>
          </a:ln>
          <a:effectLst>
            <a:outerShdw blurRad="40000" dist="23000" dir="5400000" rotWithShape="0">
              <a:srgbClr val="000000">
                <a:alpha val="34999"/>
              </a:srgbClr>
            </a:outerShdw>
          </a:effectLst>
          <a:extLst>
            <a:ext uri="{909E8E84-426E-40dd-AFC4-6F175D3DCCD1}">
              <a14:hiddenFill xmlns="" xmlns:a14="http://schemas.microsoft.com/office/drawing/2010/main">
                <a:noFill/>
              </a14:hiddenFill>
            </a:ext>
          </a:extLst>
        </p:spPr>
      </p:cxnSp>
      <p:sp>
        <p:nvSpPr>
          <p:cNvPr id="117944" name="TextBox 45"/>
          <p:cNvSpPr txBox="1">
            <a:spLocks noChangeArrowheads="1"/>
          </p:cNvSpPr>
          <p:nvPr/>
        </p:nvSpPr>
        <p:spPr bwMode="auto">
          <a:xfrm rot="-5400000">
            <a:off x="4423569" y="3666331"/>
            <a:ext cx="9906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C0504D"/>
                </a:solidFill>
                <a:effectLst/>
                <a:uLnTx/>
                <a:uFillTx/>
                <a:latin typeface="Calibri" charset="0"/>
                <a:ea typeface="ＭＳ Ｐゴシック" charset="0"/>
                <a:cs typeface="Arial" charset="0"/>
              </a:rPr>
              <a:t>&lt;8:15&gt;</a:t>
            </a:r>
          </a:p>
        </p:txBody>
      </p:sp>
      <p:cxnSp>
        <p:nvCxnSpPr>
          <p:cNvPr id="47" name="Shape 9"/>
          <p:cNvCxnSpPr>
            <a:cxnSpLocks noChangeShapeType="1"/>
          </p:cNvCxnSpPr>
          <p:nvPr/>
        </p:nvCxnSpPr>
        <p:spPr bwMode="auto">
          <a:xfrm rot="5400000" flipH="1" flipV="1">
            <a:off x="7314407" y="3888581"/>
            <a:ext cx="1066800" cy="1587"/>
          </a:xfrm>
          <a:prstGeom prst="bentConnector3">
            <a:avLst>
              <a:gd name="adj1" fmla="val 50000"/>
            </a:avLst>
          </a:prstGeom>
          <a:noFill/>
          <a:ln w="50800">
            <a:solidFill>
              <a:schemeClr val="accent2"/>
            </a:solidFill>
            <a:miter lim="800000"/>
            <a:headEnd type="triangle" w="med" len="med"/>
            <a:tailEnd type="triangle" w="med" len="med"/>
          </a:ln>
          <a:effectLst>
            <a:outerShdw blurRad="40000" dist="23000" dir="5400000" rotWithShape="0">
              <a:srgbClr val="000000">
                <a:alpha val="34999"/>
              </a:srgbClr>
            </a:outerShdw>
          </a:effectLst>
          <a:extLst>
            <a:ext uri="{909E8E84-426E-40dd-AFC4-6F175D3DCCD1}">
              <a14:hiddenFill xmlns="" xmlns:a14="http://schemas.microsoft.com/office/drawing/2010/main">
                <a:noFill/>
              </a14:hiddenFill>
            </a:ext>
          </a:extLst>
        </p:spPr>
      </p:cxnSp>
      <p:sp>
        <p:nvSpPr>
          <p:cNvPr id="117946" name="TextBox 47"/>
          <p:cNvSpPr txBox="1">
            <a:spLocks noChangeArrowheads="1"/>
          </p:cNvSpPr>
          <p:nvPr/>
        </p:nvSpPr>
        <p:spPr bwMode="auto">
          <a:xfrm rot="-5400000">
            <a:off x="7166769" y="3666331"/>
            <a:ext cx="9906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C0504D"/>
                </a:solidFill>
                <a:effectLst/>
                <a:uLnTx/>
                <a:uFillTx/>
                <a:latin typeface="Calibri" charset="0"/>
                <a:ea typeface="ＭＳ Ｐゴシック" charset="0"/>
                <a:cs typeface="Arial" charset="0"/>
              </a:rPr>
              <a:t>&lt;56:63&gt;</a:t>
            </a:r>
          </a:p>
        </p:txBody>
      </p:sp>
      <p:cxnSp>
        <p:nvCxnSpPr>
          <p:cNvPr id="50" name="Shape 9"/>
          <p:cNvCxnSpPr>
            <a:cxnSpLocks noChangeShapeType="1"/>
          </p:cNvCxnSpPr>
          <p:nvPr/>
        </p:nvCxnSpPr>
        <p:spPr bwMode="auto">
          <a:xfrm rot="5400000" flipH="1" flipV="1">
            <a:off x="5333207" y="4955381"/>
            <a:ext cx="1066800" cy="1587"/>
          </a:xfrm>
          <a:prstGeom prst="bentConnector3">
            <a:avLst>
              <a:gd name="adj1" fmla="val 50000"/>
            </a:avLst>
          </a:prstGeom>
          <a:noFill/>
          <a:ln w="101600">
            <a:solidFill>
              <a:schemeClr val="accent2"/>
            </a:solidFill>
            <a:miter lim="800000"/>
            <a:headEnd type="triangle" w="med" len="med"/>
            <a:tailEnd type="triangle" w="med" len="med"/>
          </a:ln>
          <a:effectLst>
            <a:outerShdw blurRad="40000" dist="23000" dir="5400000" rotWithShape="0">
              <a:srgbClr val="000000">
                <a:alpha val="34999"/>
              </a:srgbClr>
            </a:outerShdw>
          </a:effectLst>
          <a:extLst>
            <a:ext uri="{909E8E84-426E-40dd-AFC4-6F175D3DCCD1}">
              <a14:hiddenFill xmlns="" xmlns:a14="http://schemas.microsoft.com/office/drawing/2010/main">
                <a:noFill/>
              </a14:hiddenFill>
            </a:ext>
          </a:extLst>
        </p:spPr>
      </p:cxnSp>
      <p:sp>
        <p:nvSpPr>
          <p:cNvPr id="117948" name="TextBox 50"/>
          <p:cNvSpPr txBox="1">
            <a:spLocks noChangeArrowheads="1"/>
          </p:cNvSpPr>
          <p:nvPr/>
        </p:nvSpPr>
        <p:spPr bwMode="auto">
          <a:xfrm>
            <a:off x="5867400" y="4803775"/>
            <a:ext cx="15240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C0504D"/>
                </a:solidFill>
                <a:effectLst/>
                <a:uLnTx/>
                <a:uFillTx/>
                <a:latin typeface="Calibri" charset="0"/>
                <a:ea typeface="ＭＳ Ｐゴシック" charset="0"/>
                <a:cs typeface="Arial" charset="0"/>
              </a:rPr>
              <a:t>Data &lt;0:63&gt;</a:t>
            </a:r>
          </a:p>
        </p:txBody>
      </p:sp>
      <p:cxnSp>
        <p:nvCxnSpPr>
          <p:cNvPr id="53" name="Shape 9"/>
          <p:cNvCxnSpPr>
            <a:cxnSpLocks noChangeShapeType="1"/>
          </p:cNvCxnSpPr>
          <p:nvPr/>
        </p:nvCxnSpPr>
        <p:spPr bwMode="auto">
          <a:xfrm>
            <a:off x="4114800" y="4419600"/>
            <a:ext cx="3733800" cy="1588"/>
          </a:xfrm>
          <a:prstGeom prst="bentConnector3">
            <a:avLst>
              <a:gd name="adj1" fmla="val 50000"/>
            </a:avLst>
          </a:prstGeom>
          <a:noFill/>
          <a:ln w="50800">
            <a:solidFill>
              <a:schemeClr val="accent2"/>
            </a:solidFill>
            <a:miter lim="800000"/>
            <a:headEnd/>
            <a:tailEnd/>
          </a:ln>
          <a:effectLst>
            <a:outerShdw blurRad="40000" dist="23000" dir="5400000" rotWithShape="0">
              <a:srgbClr val="000000">
                <a:alpha val="34999"/>
              </a:srgbClr>
            </a:outerShdw>
          </a:effectLst>
          <a:extLst>
            <a:ext uri="{909E8E84-426E-40dd-AFC4-6F175D3DCCD1}">
              <a14:hiddenFill xmlns="" xmlns:a14="http://schemas.microsoft.com/office/drawing/2010/main">
                <a:noFill/>
              </a14:hiddenFill>
            </a:ext>
          </a:extLst>
        </p:spPr>
      </p:cxnSp>
      <p:sp>
        <p:nvSpPr>
          <p:cNvPr id="117950" name="TextBox 64"/>
          <p:cNvSpPr txBox="1">
            <a:spLocks noChangeArrowheads="1"/>
          </p:cNvSpPr>
          <p:nvPr/>
        </p:nvSpPr>
        <p:spPr bwMode="auto">
          <a:xfrm>
            <a:off x="6096000" y="2311400"/>
            <a:ext cx="76200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Calibri" charset="0"/>
                <a:ea typeface="ＭＳ Ｐゴシック" charset="0"/>
                <a:cs typeface="Arial" charset="0"/>
              </a:rPr>
              <a:t>. . .</a:t>
            </a:r>
          </a:p>
        </p:txBody>
      </p:sp>
    </p:spTree>
    <p:extLst>
      <p:ext uri="{BB962C8B-B14F-4D97-AF65-F5344CB8AC3E}">
        <p14:creationId xmlns:p14="http://schemas.microsoft.com/office/powerpoint/2010/main" val="250406782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a:ea typeface="+mj-ea"/>
                <a:cs typeface="+mj-cs"/>
              </a:rPr>
              <a:t>Example: Transferring a cache block</a:t>
            </a:r>
          </a:p>
        </p:txBody>
      </p:sp>
      <p:sp>
        <p:nvSpPr>
          <p:cNvPr id="4" name="Rectangle 3"/>
          <p:cNvSpPr/>
          <p:nvPr/>
        </p:nvSpPr>
        <p:spPr>
          <a:xfrm>
            <a:off x="1143000" y="2133600"/>
            <a:ext cx="457200" cy="3429000"/>
          </a:xfrm>
          <a:prstGeom prst="rect">
            <a:avLst/>
          </a:prstGeom>
          <a:ln w="38100"/>
        </p:spPr>
        <p:style>
          <a:lnRef idx="2">
            <a:schemeClr val="accent4">
              <a:shade val="50000"/>
            </a:schemeClr>
          </a:lnRef>
          <a:fillRef idx="1">
            <a:schemeClr val="accent4"/>
          </a:fillRef>
          <a:effectRef idx="0">
            <a:schemeClr val="accent4"/>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8787" name="TextBox 4"/>
          <p:cNvSpPr txBox="1">
            <a:spLocks noChangeArrowheads="1"/>
          </p:cNvSpPr>
          <p:nvPr/>
        </p:nvSpPr>
        <p:spPr bwMode="auto">
          <a:xfrm>
            <a:off x="152400" y="1981200"/>
            <a:ext cx="9144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8064A2"/>
                </a:solidFill>
                <a:effectLst/>
                <a:uLnTx/>
                <a:uFillTx/>
                <a:latin typeface="Calibri" charset="0"/>
                <a:ea typeface="ＭＳ Ｐゴシック" charset="0"/>
                <a:cs typeface="Arial" charset="0"/>
              </a:rPr>
              <a:t>0xFFFF…F</a:t>
            </a:r>
          </a:p>
        </p:txBody>
      </p:sp>
      <p:sp>
        <p:nvSpPr>
          <p:cNvPr id="118788" name="TextBox 5"/>
          <p:cNvSpPr txBox="1">
            <a:spLocks noChangeArrowheads="1"/>
          </p:cNvSpPr>
          <p:nvPr/>
        </p:nvSpPr>
        <p:spPr bwMode="auto">
          <a:xfrm>
            <a:off x="152400" y="5376863"/>
            <a:ext cx="914400"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8064A2"/>
                </a:solidFill>
                <a:effectLst/>
                <a:uLnTx/>
                <a:uFillTx/>
                <a:latin typeface="Calibri" charset="0"/>
                <a:ea typeface="ＭＳ Ｐゴシック" charset="0"/>
                <a:cs typeface="Arial" charset="0"/>
              </a:rPr>
              <a:t>0x00</a:t>
            </a:r>
          </a:p>
        </p:txBody>
      </p:sp>
      <p:sp>
        <p:nvSpPr>
          <p:cNvPr id="118789" name="TextBox 6"/>
          <p:cNvSpPr txBox="1">
            <a:spLocks noChangeArrowheads="1"/>
          </p:cNvSpPr>
          <p:nvPr/>
        </p:nvSpPr>
        <p:spPr bwMode="auto">
          <a:xfrm>
            <a:off x="152400" y="4267200"/>
            <a:ext cx="9144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8064A2"/>
                </a:solidFill>
                <a:effectLst/>
                <a:uLnTx/>
                <a:uFillTx/>
                <a:latin typeface="Calibri" charset="0"/>
                <a:ea typeface="ＭＳ Ｐゴシック" charset="0"/>
                <a:cs typeface="Arial" charset="0"/>
              </a:rPr>
              <a:t>0x40</a:t>
            </a:r>
          </a:p>
        </p:txBody>
      </p:sp>
      <p:sp>
        <p:nvSpPr>
          <p:cNvPr id="118790" name="TextBox 7"/>
          <p:cNvSpPr txBox="1">
            <a:spLocks noChangeArrowheads="1"/>
          </p:cNvSpPr>
          <p:nvPr/>
        </p:nvSpPr>
        <p:spPr bwMode="auto">
          <a:xfrm rot="-5400000">
            <a:off x="292100" y="3060700"/>
            <a:ext cx="76200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8064A2"/>
                </a:solidFill>
                <a:effectLst/>
                <a:uLnTx/>
                <a:uFillTx/>
                <a:latin typeface="Calibri" charset="0"/>
                <a:ea typeface="ＭＳ Ｐゴシック" charset="0"/>
                <a:cs typeface="Arial" charset="0"/>
              </a:rPr>
              <a:t>...</a:t>
            </a:r>
          </a:p>
        </p:txBody>
      </p:sp>
      <p:cxnSp>
        <p:nvCxnSpPr>
          <p:cNvPr id="10" name="Straight Arrow Connector 9"/>
          <p:cNvCxnSpPr/>
          <p:nvPr/>
        </p:nvCxnSpPr>
        <p:spPr>
          <a:xfrm rot="5400000">
            <a:off x="1181101" y="4991100"/>
            <a:ext cx="1141412" cy="1587"/>
          </a:xfrm>
          <a:prstGeom prst="straightConnector1">
            <a:avLst/>
          </a:prstGeom>
          <a:ln w="254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1143000" y="4419600"/>
            <a:ext cx="457200" cy="1143000"/>
          </a:xfrm>
          <a:prstGeom prst="rect">
            <a:avLst/>
          </a:prstGeom>
          <a:ln w="38100"/>
        </p:spPr>
        <p:style>
          <a:lnRef idx="2">
            <a:schemeClr val="accent4">
              <a:shade val="50000"/>
            </a:schemeClr>
          </a:lnRef>
          <a:fillRef idx="1">
            <a:schemeClr val="accent4"/>
          </a:fillRef>
          <a:effectRef idx="0">
            <a:schemeClr val="accent4"/>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8793" name="TextBox 14"/>
          <p:cNvSpPr txBox="1">
            <a:spLocks noChangeArrowheads="1"/>
          </p:cNvSpPr>
          <p:nvPr/>
        </p:nvSpPr>
        <p:spPr bwMode="auto">
          <a:xfrm>
            <a:off x="1752600" y="4724400"/>
            <a:ext cx="114300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Calibri" charset="0"/>
                <a:ea typeface="ＭＳ Ｐゴシック" charset="0"/>
                <a:cs typeface="Arial" charset="0"/>
              </a:rPr>
              <a:t>64B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Calibri" charset="0"/>
                <a:ea typeface="ＭＳ Ｐゴシック" charset="0"/>
                <a:cs typeface="Arial" charset="0"/>
              </a:rPr>
              <a:t>cache block</a:t>
            </a:r>
          </a:p>
        </p:txBody>
      </p:sp>
      <p:sp>
        <p:nvSpPr>
          <p:cNvPr id="118794" name="TextBox 15"/>
          <p:cNvSpPr txBox="1">
            <a:spLocks noChangeArrowheads="1"/>
          </p:cNvSpPr>
          <p:nvPr/>
        </p:nvSpPr>
        <p:spPr bwMode="auto">
          <a:xfrm>
            <a:off x="304800" y="1447800"/>
            <a:ext cx="21336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Calibri" charset="0"/>
                <a:ea typeface="ＭＳ Ｐゴシック" charset="0"/>
                <a:cs typeface="Arial" charset="0"/>
              </a:rPr>
              <a:t>Physical memory space</a:t>
            </a:r>
          </a:p>
        </p:txBody>
      </p:sp>
      <p:sp>
        <p:nvSpPr>
          <p:cNvPr id="69" name="Rectangle 68"/>
          <p:cNvSpPr/>
          <p:nvPr/>
        </p:nvSpPr>
        <p:spPr>
          <a:xfrm>
            <a:off x="3581400" y="2212975"/>
            <a:ext cx="4724400" cy="979488"/>
          </a:xfrm>
          <a:prstGeom prst="rect">
            <a:avLst/>
          </a:prstGeom>
          <a:solidFill>
            <a:schemeClr val="accent6">
              <a:alpha val="40000"/>
            </a:schemeClr>
          </a:solidFill>
          <a:ln w="25400">
            <a:solidFill>
              <a:schemeClr val="accent6"/>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8796" name="TextBox 69"/>
          <p:cNvSpPr txBox="1">
            <a:spLocks noChangeArrowheads="1"/>
          </p:cNvSpPr>
          <p:nvPr/>
        </p:nvSpPr>
        <p:spPr bwMode="auto">
          <a:xfrm>
            <a:off x="5715000" y="1843088"/>
            <a:ext cx="121920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79646"/>
                </a:solidFill>
                <a:effectLst/>
                <a:uLnTx/>
                <a:uFillTx/>
                <a:latin typeface="Calibri" charset="0"/>
                <a:ea typeface="ＭＳ Ｐゴシック" charset="0"/>
                <a:cs typeface="Arial" charset="0"/>
              </a:rPr>
              <a:t>Rank 0</a:t>
            </a:r>
          </a:p>
        </p:txBody>
      </p:sp>
      <p:graphicFrame>
        <p:nvGraphicFramePr>
          <p:cNvPr id="32" name="Table 31"/>
          <p:cNvGraphicFramePr>
            <a:graphicFrameLocks noGrp="1"/>
          </p:cNvGraphicFramePr>
          <p:nvPr/>
        </p:nvGraphicFramePr>
        <p:xfrm>
          <a:off x="3860800" y="2390775"/>
          <a:ext cx="558800" cy="558800"/>
        </p:xfrm>
        <a:graphic>
          <a:graphicData uri="http://schemas.openxmlformats.org/drawingml/2006/table">
            <a:tbl>
              <a:tblPr>
                <a:tableStyleId>{616DA210-FB5B-4158-B5E0-FEB733F419BA}</a:tableStyleId>
              </a:tblPr>
              <a:tblGrid>
                <a:gridCol w="139700">
                  <a:extLst>
                    <a:ext uri="{9D8B030D-6E8A-4147-A177-3AD203B41FA5}">
                      <a16:colId xmlns:a16="http://schemas.microsoft.com/office/drawing/2014/main" val="20000"/>
                    </a:ext>
                  </a:extLst>
                </a:gridCol>
                <a:gridCol w="139700">
                  <a:extLst>
                    <a:ext uri="{9D8B030D-6E8A-4147-A177-3AD203B41FA5}">
                      <a16:colId xmlns:a16="http://schemas.microsoft.com/office/drawing/2014/main" val="20001"/>
                    </a:ext>
                  </a:extLst>
                </a:gridCol>
                <a:gridCol w="139700">
                  <a:extLst>
                    <a:ext uri="{9D8B030D-6E8A-4147-A177-3AD203B41FA5}">
                      <a16:colId xmlns:a16="http://schemas.microsoft.com/office/drawing/2014/main" val="20002"/>
                    </a:ext>
                  </a:extLst>
                </a:gridCol>
                <a:gridCol w="139700">
                  <a:extLst>
                    <a:ext uri="{9D8B030D-6E8A-4147-A177-3AD203B41FA5}">
                      <a16:colId xmlns:a16="http://schemas.microsoft.com/office/drawing/2014/main" val="20003"/>
                    </a:ext>
                  </a:extLst>
                </a:gridCol>
              </a:tblGrid>
              <a:tr h="139700">
                <a:tc>
                  <a:txBody>
                    <a:bodyPr/>
                    <a:lstStyle/>
                    <a:p>
                      <a:endParaRPr lang="en-US" sz="200" dirty="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dirty="0"/>
                    </a:p>
                  </a:txBody>
                  <a:tcPr marL="0" marR="0">
                    <a:solidFill>
                      <a:schemeClr val="bg1"/>
                    </a:solidFill>
                  </a:tcPr>
                </a:tc>
                <a:tc>
                  <a:txBody>
                    <a:bodyPr/>
                    <a:lstStyle/>
                    <a:p>
                      <a:endParaRPr lang="en-US" sz="200" dirty="0"/>
                    </a:p>
                  </a:txBody>
                  <a:tcPr marL="0" marR="0">
                    <a:solidFill>
                      <a:schemeClr val="bg1"/>
                    </a:solidFill>
                  </a:tcPr>
                </a:tc>
                <a:extLst>
                  <a:ext uri="{0D108BD9-81ED-4DB2-BD59-A6C34878D82A}">
                    <a16:rowId xmlns:a16="http://schemas.microsoft.com/office/drawing/2014/main" val="10000"/>
                  </a:ext>
                </a:extLst>
              </a:tr>
              <a:tr h="139700">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dirty="0"/>
                    </a:p>
                  </a:txBody>
                  <a:tcPr marL="0" marR="0">
                    <a:solidFill>
                      <a:schemeClr val="bg1"/>
                    </a:solidFill>
                  </a:tcPr>
                </a:tc>
                <a:extLst>
                  <a:ext uri="{0D108BD9-81ED-4DB2-BD59-A6C34878D82A}">
                    <a16:rowId xmlns:a16="http://schemas.microsoft.com/office/drawing/2014/main" val="10001"/>
                  </a:ext>
                </a:extLst>
              </a:tr>
              <a:tr h="139700">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extLst>
                  <a:ext uri="{0D108BD9-81ED-4DB2-BD59-A6C34878D82A}">
                    <a16:rowId xmlns:a16="http://schemas.microsoft.com/office/drawing/2014/main" val="10002"/>
                  </a:ext>
                </a:extLst>
              </a:tr>
              <a:tr h="139700">
                <a:tc>
                  <a:txBody>
                    <a:bodyPr/>
                    <a:lstStyle/>
                    <a:p>
                      <a:endParaRPr lang="en-US" sz="200"/>
                    </a:p>
                  </a:txBody>
                  <a:tcPr marL="0" marR="0">
                    <a:solidFill>
                      <a:schemeClr val="accent5"/>
                    </a:solidFill>
                  </a:tcPr>
                </a:tc>
                <a:tc>
                  <a:txBody>
                    <a:bodyPr/>
                    <a:lstStyle/>
                    <a:p>
                      <a:endParaRPr lang="en-US" sz="200"/>
                    </a:p>
                  </a:txBody>
                  <a:tcPr marL="0" marR="0">
                    <a:solidFill>
                      <a:schemeClr val="accent5"/>
                    </a:solidFill>
                  </a:tcPr>
                </a:tc>
                <a:tc>
                  <a:txBody>
                    <a:bodyPr/>
                    <a:lstStyle/>
                    <a:p>
                      <a:endParaRPr lang="en-US" sz="200"/>
                    </a:p>
                  </a:txBody>
                  <a:tcPr marL="0" marR="0">
                    <a:solidFill>
                      <a:schemeClr val="accent5"/>
                    </a:solidFill>
                  </a:tcPr>
                </a:tc>
                <a:tc>
                  <a:txBody>
                    <a:bodyPr/>
                    <a:lstStyle/>
                    <a:p>
                      <a:endParaRPr lang="en-US" sz="200" dirty="0"/>
                    </a:p>
                  </a:txBody>
                  <a:tcPr marL="0" marR="0">
                    <a:solidFill>
                      <a:schemeClr val="accent5"/>
                    </a:solidFill>
                  </a:tcPr>
                </a:tc>
                <a:extLst>
                  <a:ext uri="{0D108BD9-81ED-4DB2-BD59-A6C34878D82A}">
                    <a16:rowId xmlns:a16="http://schemas.microsoft.com/office/drawing/2014/main" val="10003"/>
                  </a:ext>
                </a:extLst>
              </a:tr>
            </a:tbl>
          </a:graphicData>
        </a:graphic>
      </p:graphicFrame>
      <p:graphicFrame>
        <p:nvGraphicFramePr>
          <p:cNvPr id="31" name="Table 30"/>
          <p:cNvGraphicFramePr>
            <a:graphicFrameLocks noGrp="1"/>
          </p:cNvGraphicFramePr>
          <p:nvPr/>
        </p:nvGraphicFramePr>
        <p:xfrm>
          <a:off x="3784600" y="2492375"/>
          <a:ext cx="558800" cy="558800"/>
        </p:xfrm>
        <a:graphic>
          <a:graphicData uri="http://schemas.openxmlformats.org/drawingml/2006/table">
            <a:tbl>
              <a:tblPr>
                <a:tableStyleId>{616DA210-FB5B-4158-B5E0-FEB733F419BA}</a:tableStyleId>
              </a:tblPr>
              <a:tblGrid>
                <a:gridCol w="139700">
                  <a:extLst>
                    <a:ext uri="{9D8B030D-6E8A-4147-A177-3AD203B41FA5}">
                      <a16:colId xmlns:a16="http://schemas.microsoft.com/office/drawing/2014/main" val="20000"/>
                    </a:ext>
                  </a:extLst>
                </a:gridCol>
                <a:gridCol w="139700">
                  <a:extLst>
                    <a:ext uri="{9D8B030D-6E8A-4147-A177-3AD203B41FA5}">
                      <a16:colId xmlns:a16="http://schemas.microsoft.com/office/drawing/2014/main" val="20001"/>
                    </a:ext>
                  </a:extLst>
                </a:gridCol>
                <a:gridCol w="139700">
                  <a:extLst>
                    <a:ext uri="{9D8B030D-6E8A-4147-A177-3AD203B41FA5}">
                      <a16:colId xmlns:a16="http://schemas.microsoft.com/office/drawing/2014/main" val="20002"/>
                    </a:ext>
                  </a:extLst>
                </a:gridCol>
                <a:gridCol w="139700">
                  <a:extLst>
                    <a:ext uri="{9D8B030D-6E8A-4147-A177-3AD203B41FA5}">
                      <a16:colId xmlns:a16="http://schemas.microsoft.com/office/drawing/2014/main" val="20003"/>
                    </a:ext>
                  </a:extLst>
                </a:gridCol>
              </a:tblGrid>
              <a:tr h="139700">
                <a:tc>
                  <a:txBody>
                    <a:bodyPr/>
                    <a:lstStyle/>
                    <a:p>
                      <a:endParaRPr lang="en-US" sz="200" dirty="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dirty="0"/>
                    </a:p>
                  </a:txBody>
                  <a:tcPr marL="0" marR="0">
                    <a:solidFill>
                      <a:schemeClr val="bg1"/>
                    </a:solidFill>
                  </a:tcPr>
                </a:tc>
                <a:tc>
                  <a:txBody>
                    <a:bodyPr/>
                    <a:lstStyle/>
                    <a:p>
                      <a:endParaRPr lang="en-US" sz="200" dirty="0"/>
                    </a:p>
                  </a:txBody>
                  <a:tcPr marL="0" marR="0">
                    <a:solidFill>
                      <a:schemeClr val="bg1"/>
                    </a:solidFill>
                  </a:tcPr>
                </a:tc>
                <a:extLst>
                  <a:ext uri="{0D108BD9-81ED-4DB2-BD59-A6C34878D82A}">
                    <a16:rowId xmlns:a16="http://schemas.microsoft.com/office/drawing/2014/main" val="10000"/>
                  </a:ext>
                </a:extLst>
              </a:tr>
              <a:tr h="139700">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dirty="0"/>
                    </a:p>
                  </a:txBody>
                  <a:tcPr marL="0" marR="0">
                    <a:solidFill>
                      <a:schemeClr val="bg1"/>
                    </a:solidFill>
                  </a:tcPr>
                </a:tc>
                <a:extLst>
                  <a:ext uri="{0D108BD9-81ED-4DB2-BD59-A6C34878D82A}">
                    <a16:rowId xmlns:a16="http://schemas.microsoft.com/office/drawing/2014/main" val="10001"/>
                  </a:ext>
                </a:extLst>
              </a:tr>
              <a:tr h="139700">
                <a:tc>
                  <a:txBody>
                    <a:bodyPr/>
                    <a:lstStyle/>
                    <a:p>
                      <a:endParaRPr lang="en-US" sz="200" dirty="0"/>
                    </a:p>
                  </a:txBody>
                  <a:tcPr marL="0" marR="0">
                    <a:solidFill>
                      <a:srgbClr val="FF0000"/>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dirty="0"/>
                    </a:p>
                  </a:txBody>
                  <a:tcPr marL="0" marR="0">
                    <a:solidFill>
                      <a:schemeClr val="bg1"/>
                    </a:solidFill>
                  </a:tcPr>
                </a:tc>
                <a:extLst>
                  <a:ext uri="{0D108BD9-81ED-4DB2-BD59-A6C34878D82A}">
                    <a16:rowId xmlns:a16="http://schemas.microsoft.com/office/drawing/2014/main" val="10002"/>
                  </a:ext>
                </a:extLst>
              </a:tr>
              <a:tr h="139700">
                <a:tc>
                  <a:txBody>
                    <a:bodyPr/>
                    <a:lstStyle/>
                    <a:p>
                      <a:endParaRPr lang="en-US" sz="200" dirty="0">
                        <a:solidFill>
                          <a:schemeClr val="accent5"/>
                        </a:solidFill>
                      </a:endParaRPr>
                    </a:p>
                  </a:txBody>
                  <a:tcPr marL="0" marR="0">
                    <a:solidFill>
                      <a:schemeClr val="accent5"/>
                    </a:solidFill>
                  </a:tcPr>
                </a:tc>
                <a:tc>
                  <a:txBody>
                    <a:bodyPr/>
                    <a:lstStyle/>
                    <a:p>
                      <a:endParaRPr lang="en-US" sz="200" dirty="0">
                        <a:solidFill>
                          <a:schemeClr val="accent5"/>
                        </a:solidFill>
                      </a:endParaRPr>
                    </a:p>
                  </a:txBody>
                  <a:tcPr marL="0" marR="0">
                    <a:solidFill>
                      <a:schemeClr val="accent5"/>
                    </a:solidFill>
                  </a:tcPr>
                </a:tc>
                <a:tc>
                  <a:txBody>
                    <a:bodyPr/>
                    <a:lstStyle/>
                    <a:p>
                      <a:endParaRPr lang="en-US" sz="200" dirty="0">
                        <a:solidFill>
                          <a:schemeClr val="accent5"/>
                        </a:solidFill>
                      </a:endParaRPr>
                    </a:p>
                  </a:txBody>
                  <a:tcPr marL="0" marR="0">
                    <a:solidFill>
                      <a:schemeClr val="accent5"/>
                    </a:solidFill>
                  </a:tcPr>
                </a:tc>
                <a:tc>
                  <a:txBody>
                    <a:bodyPr/>
                    <a:lstStyle/>
                    <a:p>
                      <a:endParaRPr lang="en-US" sz="200" dirty="0">
                        <a:solidFill>
                          <a:schemeClr val="accent5"/>
                        </a:solidFill>
                      </a:endParaRPr>
                    </a:p>
                  </a:txBody>
                  <a:tcPr marL="0" marR="0">
                    <a:solidFill>
                      <a:schemeClr val="accent5"/>
                    </a:solidFill>
                  </a:tcPr>
                </a:tc>
                <a:extLst>
                  <a:ext uri="{0D108BD9-81ED-4DB2-BD59-A6C34878D82A}">
                    <a16:rowId xmlns:a16="http://schemas.microsoft.com/office/drawing/2014/main" val="10003"/>
                  </a:ext>
                </a:extLst>
              </a:tr>
            </a:tbl>
          </a:graphicData>
        </a:graphic>
      </p:graphicFrame>
      <p:graphicFrame>
        <p:nvGraphicFramePr>
          <p:cNvPr id="33" name="Table 32"/>
          <p:cNvGraphicFramePr>
            <a:graphicFrameLocks noGrp="1"/>
          </p:cNvGraphicFramePr>
          <p:nvPr/>
        </p:nvGraphicFramePr>
        <p:xfrm>
          <a:off x="7518400" y="2390775"/>
          <a:ext cx="558800" cy="558800"/>
        </p:xfrm>
        <a:graphic>
          <a:graphicData uri="http://schemas.openxmlformats.org/drawingml/2006/table">
            <a:tbl>
              <a:tblPr>
                <a:tableStyleId>{616DA210-FB5B-4158-B5E0-FEB733F419BA}</a:tableStyleId>
              </a:tblPr>
              <a:tblGrid>
                <a:gridCol w="139700">
                  <a:extLst>
                    <a:ext uri="{9D8B030D-6E8A-4147-A177-3AD203B41FA5}">
                      <a16:colId xmlns:a16="http://schemas.microsoft.com/office/drawing/2014/main" val="20000"/>
                    </a:ext>
                  </a:extLst>
                </a:gridCol>
                <a:gridCol w="139700">
                  <a:extLst>
                    <a:ext uri="{9D8B030D-6E8A-4147-A177-3AD203B41FA5}">
                      <a16:colId xmlns:a16="http://schemas.microsoft.com/office/drawing/2014/main" val="20001"/>
                    </a:ext>
                  </a:extLst>
                </a:gridCol>
                <a:gridCol w="139700">
                  <a:extLst>
                    <a:ext uri="{9D8B030D-6E8A-4147-A177-3AD203B41FA5}">
                      <a16:colId xmlns:a16="http://schemas.microsoft.com/office/drawing/2014/main" val="20002"/>
                    </a:ext>
                  </a:extLst>
                </a:gridCol>
                <a:gridCol w="139700">
                  <a:extLst>
                    <a:ext uri="{9D8B030D-6E8A-4147-A177-3AD203B41FA5}">
                      <a16:colId xmlns:a16="http://schemas.microsoft.com/office/drawing/2014/main" val="20003"/>
                    </a:ext>
                  </a:extLst>
                </a:gridCol>
              </a:tblGrid>
              <a:tr h="139700">
                <a:tc>
                  <a:txBody>
                    <a:bodyPr/>
                    <a:lstStyle/>
                    <a:p>
                      <a:endParaRPr lang="en-US" sz="200" dirty="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dirty="0"/>
                    </a:p>
                  </a:txBody>
                  <a:tcPr marL="0" marR="0">
                    <a:solidFill>
                      <a:schemeClr val="bg1"/>
                    </a:solidFill>
                  </a:tcPr>
                </a:tc>
                <a:tc>
                  <a:txBody>
                    <a:bodyPr/>
                    <a:lstStyle/>
                    <a:p>
                      <a:endParaRPr lang="en-US" sz="200" dirty="0"/>
                    </a:p>
                  </a:txBody>
                  <a:tcPr marL="0" marR="0">
                    <a:solidFill>
                      <a:schemeClr val="bg1"/>
                    </a:solidFill>
                  </a:tcPr>
                </a:tc>
                <a:extLst>
                  <a:ext uri="{0D108BD9-81ED-4DB2-BD59-A6C34878D82A}">
                    <a16:rowId xmlns:a16="http://schemas.microsoft.com/office/drawing/2014/main" val="10000"/>
                  </a:ext>
                </a:extLst>
              </a:tr>
              <a:tr h="139700">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dirty="0"/>
                    </a:p>
                  </a:txBody>
                  <a:tcPr marL="0" marR="0">
                    <a:solidFill>
                      <a:schemeClr val="bg1"/>
                    </a:solidFill>
                  </a:tcPr>
                </a:tc>
                <a:extLst>
                  <a:ext uri="{0D108BD9-81ED-4DB2-BD59-A6C34878D82A}">
                    <a16:rowId xmlns:a16="http://schemas.microsoft.com/office/drawing/2014/main" val="10001"/>
                  </a:ext>
                </a:extLst>
              </a:tr>
              <a:tr h="139700">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extLst>
                  <a:ext uri="{0D108BD9-81ED-4DB2-BD59-A6C34878D82A}">
                    <a16:rowId xmlns:a16="http://schemas.microsoft.com/office/drawing/2014/main" val="10002"/>
                  </a:ext>
                </a:extLst>
              </a:tr>
              <a:tr h="139700">
                <a:tc>
                  <a:txBody>
                    <a:bodyPr/>
                    <a:lstStyle/>
                    <a:p>
                      <a:endParaRPr lang="en-US" sz="200"/>
                    </a:p>
                  </a:txBody>
                  <a:tcPr marL="0" marR="0">
                    <a:solidFill>
                      <a:schemeClr val="accent5"/>
                    </a:solidFill>
                  </a:tcPr>
                </a:tc>
                <a:tc>
                  <a:txBody>
                    <a:bodyPr/>
                    <a:lstStyle/>
                    <a:p>
                      <a:endParaRPr lang="en-US" sz="200"/>
                    </a:p>
                  </a:txBody>
                  <a:tcPr marL="0" marR="0">
                    <a:solidFill>
                      <a:schemeClr val="accent5"/>
                    </a:solidFill>
                  </a:tcPr>
                </a:tc>
                <a:tc>
                  <a:txBody>
                    <a:bodyPr/>
                    <a:lstStyle/>
                    <a:p>
                      <a:endParaRPr lang="en-US" sz="200"/>
                    </a:p>
                  </a:txBody>
                  <a:tcPr marL="0" marR="0">
                    <a:solidFill>
                      <a:schemeClr val="accent5"/>
                    </a:solidFill>
                  </a:tcPr>
                </a:tc>
                <a:tc>
                  <a:txBody>
                    <a:bodyPr/>
                    <a:lstStyle/>
                    <a:p>
                      <a:endParaRPr lang="en-US" sz="200" dirty="0"/>
                    </a:p>
                  </a:txBody>
                  <a:tcPr marL="0" marR="0">
                    <a:solidFill>
                      <a:schemeClr val="accent5"/>
                    </a:solidFill>
                  </a:tcPr>
                </a:tc>
                <a:extLst>
                  <a:ext uri="{0D108BD9-81ED-4DB2-BD59-A6C34878D82A}">
                    <a16:rowId xmlns:a16="http://schemas.microsoft.com/office/drawing/2014/main" val="10003"/>
                  </a:ext>
                </a:extLst>
              </a:tr>
            </a:tbl>
          </a:graphicData>
        </a:graphic>
      </p:graphicFrame>
      <p:graphicFrame>
        <p:nvGraphicFramePr>
          <p:cNvPr id="34" name="Table 33"/>
          <p:cNvGraphicFramePr>
            <a:graphicFrameLocks noGrp="1"/>
          </p:cNvGraphicFramePr>
          <p:nvPr/>
        </p:nvGraphicFramePr>
        <p:xfrm>
          <a:off x="7442200" y="2492375"/>
          <a:ext cx="558800" cy="558800"/>
        </p:xfrm>
        <a:graphic>
          <a:graphicData uri="http://schemas.openxmlformats.org/drawingml/2006/table">
            <a:tbl>
              <a:tblPr>
                <a:tableStyleId>{616DA210-FB5B-4158-B5E0-FEB733F419BA}</a:tableStyleId>
              </a:tblPr>
              <a:tblGrid>
                <a:gridCol w="139700">
                  <a:extLst>
                    <a:ext uri="{9D8B030D-6E8A-4147-A177-3AD203B41FA5}">
                      <a16:colId xmlns:a16="http://schemas.microsoft.com/office/drawing/2014/main" val="20000"/>
                    </a:ext>
                  </a:extLst>
                </a:gridCol>
                <a:gridCol w="139700">
                  <a:extLst>
                    <a:ext uri="{9D8B030D-6E8A-4147-A177-3AD203B41FA5}">
                      <a16:colId xmlns:a16="http://schemas.microsoft.com/office/drawing/2014/main" val="20001"/>
                    </a:ext>
                  </a:extLst>
                </a:gridCol>
                <a:gridCol w="139700">
                  <a:extLst>
                    <a:ext uri="{9D8B030D-6E8A-4147-A177-3AD203B41FA5}">
                      <a16:colId xmlns:a16="http://schemas.microsoft.com/office/drawing/2014/main" val="20002"/>
                    </a:ext>
                  </a:extLst>
                </a:gridCol>
                <a:gridCol w="139700">
                  <a:extLst>
                    <a:ext uri="{9D8B030D-6E8A-4147-A177-3AD203B41FA5}">
                      <a16:colId xmlns:a16="http://schemas.microsoft.com/office/drawing/2014/main" val="20003"/>
                    </a:ext>
                  </a:extLst>
                </a:gridCol>
              </a:tblGrid>
              <a:tr h="139700">
                <a:tc>
                  <a:txBody>
                    <a:bodyPr/>
                    <a:lstStyle/>
                    <a:p>
                      <a:endParaRPr lang="en-US" sz="200" dirty="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dirty="0"/>
                    </a:p>
                  </a:txBody>
                  <a:tcPr marL="0" marR="0">
                    <a:solidFill>
                      <a:schemeClr val="bg1"/>
                    </a:solidFill>
                  </a:tcPr>
                </a:tc>
                <a:tc>
                  <a:txBody>
                    <a:bodyPr/>
                    <a:lstStyle/>
                    <a:p>
                      <a:endParaRPr lang="en-US" sz="200" dirty="0"/>
                    </a:p>
                  </a:txBody>
                  <a:tcPr marL="0" marR="0">
                    <a:solidFill>
                      <a:schemeClr val="bg1"/>
                    </a:solidFill>
                  </a:tcPr>
                </a:tc>
                <a:extLst>
                  <a:ext uri="{0D108BD9-81ED-4DB2-BD59-A6C34878D82A}">
                    <a16:rowId xmlns:a16="http://schemas.microsoft.com/office/drawing/2014/main" val="10000"/>
                  </a:ext>
                </a:extLst>
              </a:tr>
              <a:tr h="139700">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dirty="0"/>
                    </a:p>
                  </a:txBody>
                  <a:tcPr marL="0" marR="0">
                    <a:solidFill>
                      <a:schemeClr val="bg1"/>
                    </a:solidFill>
                  </a:tcPr>
                </a:tc>
                <a:extLst>
                  <a:ext uri="{0D108BD9-81ED-4DB2-BD59-A6C34878D82A}">
                    <a16:rowId xmlns:a16="http://schemas.microsoft.com/office/drawing/2014/main" val="10001"/>
                  </a:ext>
                </a:extLst>
              </a:tr>
              <a:tr h="139700">
                <a:tc>
                  <a:txBody>
                    <a:bodyPr/>
                    <a:lstStyle/>
                    <a:p>
                      <a:endParaRPr lang="en-US" sz="200" dirty="0"/>
                    </a:p>
                  </a:txBody>
                  <a:tcPr marL="0" marR="0">
                    <a:solidFill>
                      <a:srgbClr val="FF0000"/>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extLst>
                  <a:ext uri="{0D108BD9-81ED-4DB2-BD59-A6C34878D82A}">
                    <a16:rowId xmlns:a16="http://schemas.microsoft.com/office/drawing/2014/main" val="10002"/>
                  </a:ext>
                </a:extLst>
              </a:tr>
              <a:tr h="139700">
                <a:tc>
                  <a:txBody>
                    <a:bodyPr/>
                    <a:lstStyle/>
                    <a:p>
                      <a:endParaRPr lang="en-US" sz="200" dirty="0"/>
                    </a:p>
                  </a:txBody>
                  <a:tcPr marL="0" marR="0">
                    <a:solidFill>
                      <a:schemeClr val="accent5"/>
                    </a:solidFill>
                  </a:tcPr>
                </a:tc>
                <a:tc>
                  <a:txBody>
                    <a:bodyPr/>
                    <a:lstStyle/>
                    <a:p>
                      <a:endParaRPr lang="en-US" sz="200" dirty="0"/>
                    </a:p>
                  </a:txBody>
                  <a:tcPr marL="0" marR="0">
                    <a:solidFill>
                      <a:schemeClr val="accent5"/>
                    </a:solidFill>
                  </a:tcPr>
                </a:tc>
                <a:tc>
                  <a:txBody>
                    <a:bodyPr/>
                    <a:lstStyle/>
                    <a:p>
                      <a:endParaRPr lang="en-US" sz="200" dirty="0"/>
                    </a:p>
                  </a:txBody>
                  <a:tcPr marL="0" marR="0">
                    <a:solidFill>
                      <a:schemeClr val="accent5"/>
                    </a:solidFill>
                  </a:tcPr>
                </a:tc>
                <a:tc>
                  <a:txBody>
                    <a:bodyPr/>
                    <a:lstStyle/>
                    <a:p>
                      <a:endParaRPr lang="en-US" sz="200" dirty="0"/>
                    </a:p>
                  </a:txBody>
                  <a:tcPr marL="0" marR="0">
                    <a:solidFill>
                      <a:schemeClr val="accent5"/>
                    </a:solidFill>
                  </a:tcPr>
                </a:tc>
                <a:extLst>
                  <a:ext uri="{0D108BD9-81ED-4DB2-BD59-A6C34878D82A}">
                    <a16:rowId xmlns:a16="http://schemas.microsoft.com/office/drawing/2014/main" val="10003"/>
                  </a:ext>
                </a:extLst>
              </a:tr>
            </a:tbl>
          </a:graphicData>
        </a:graphic>
      </p:graphicFrame>
      <p:graphicFrame>
        <p:nvGraphicFramePr>
          <p:cNvPr id="35" name="Table 34"/>
          <p:cNvGraphicFramePr>
            <a:graphicFrameLocks noGrp="1"/>
          </p:cNvGraphicFramePr>
          <p:nvPr/>
        </p:nvGraphicFramePr>
        <p:xfrm>
          <a:off x="4851400" y="2390775"/>
          <a:ext cx="558800" cy="558800"/>
        </p:xfrm>
        <a:graphic>
          <a:graphicData uri="http://schemas.openxmlformats.org/drawingml/2006/table">
            <a:tbl>
              <a:tblPr>
                <a:tableStyleId>{616DA210-FB5B-4158-B5E0-FEB733F419BA}</a:tableStyleId>
              </a:tblPr>
              <a:tblGrid>
                <a:gridCol w="139700">
                  <a:extLst>
                    <a:ext uri="{9D8B030D-6E8A-4147-A177-3AD203B41FA5}">
                      <a16:colId xmlns:a16="http://schemas.microsoft.com/office/drawing/2014/main" val="20000"/>
                    </a:ext>
                  </a:extLst>
                </a:gridCol>
                <a:gridCol w="139700">
                  <a:extLst>
                    <a:ext uri="{9D8B030D-6E8A-4147-A177-3AD203B41FA5}">
                      <a16:colId xmlns:a16="http://schemas.microsoft.com/office/drawing/2014/main" val="20001"/>
                    </a:ext>
                  </a:extLst>
                </a:gridCol>
                <a:gridCol w="139700">
                  <a:extLst>
                    <a:ext uri="{9D8B030D-6E8A-4147-A177-3AD203B41FA5}">
                      <a16:colId xmlns:a16="http://schemas.microsoft.com/office/drawing/2014/main" val="20002"/>
                    </a:ext>
                  </a:extLst>
                </a:gridCol>
                <a:gridCol w="139700">
                  <a:extLst>
                    <a:ext uri="{9D8B030D-6E8A-4147-A177-3AD203B41FA5}">
                      <a16:colId xmlns:a16="http://schemas.microsoft.com/office/drawing/2014/main" val="20003"/>
                    </a:ext>
                  </a:extLst>
                </a:gridCol>
              </a:tblGrid>
              <a:tr h="139700">
                <a:tc>
                  <a:txBody>
                    <a:bodyPr/>
                    <a:lstStyle/>
                    <a:p>
                      <a:endParaRPr lang="en-US" sz="200" dirty="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dirty="0"/>
                    </a:p>
                  </a:txBody>
                  <a:tcPr marL="0" marR="0">
                    <a:solidFill>
                      <a:schemeClr val="bg1"/>
                    </a:solidFill>
                  </a:tcPr>
                </a:tc>
                <a:tc>
                  <a:txBody>
                    <a:bodyPr/>
                    <a:lstStyle/>
                    <a:p>
                      <a:endParaRPr lang="en-US" sz="200" dirty="0"/>
                    </a:p>
                  </a:txBody>
                  <a:tcPr marL="0" marR="0">
                    <a:solidFill>
                      <a:schemeClr val="bg1"/>
                    </a:solidFill>
                  </a:tcPr>
                </a:tc>
                <a:extLst>
                  <a:ext uri="{0D108BD9-81ED-4DB2-BD59-A6C34878D82A}">
                    <a16:rowId xmlns:a16="http://schemas.microsoft.com/office/drawing/2014/main" val="10000"/>
                  </a:ext>
                </a:extLst>
              </a:tr>
              <a:tr h="139700">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dirty="0"/>
                    </a:p>
                  </a:txBody>
                  <a:tcPr marL="0" marR="0">
                    <a:solidFill>
                      <a:schemeClr val="bg1"/>
                    </a:solidFill>
                  </a:tcPr>
                </a:tc>
                <a:extLst>
                  <a:ext uri="{0D108BD9-81ED-4DB2-BD59-A6C34878D82A}">
                    <a16:rowId xmlns:a16="http://schemas.microsoft.com/office/drawing/2014/main" val="10001"/>
                  </a:ext>
                </a:extLst>
              </a:tr>
              <a:tr h="139700">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extLst>
                  <a:ext uri="{0D108BD9-81ED-4DB2-BD59-A6C34878D82A}">
                    <a16:rowId xmlns:a16="http://schemas.microsoft.com/office/drawing/2014/main" val="10002"/>
                  </a:ext>
                </a:extLst>
              </a:tr>
              <a:tr h="139700">
                <a:tc>
                  <a:txBody>
                    <a:bodyPr/>
                    <a:lstStyle/>
                    <a:p>
                      <a:endParaRPr lang="en-US" sz="200"/>
                    </a:p>
                  </a:txBody>
                  <a:tcPr marL="0" marR="0">
                    <a:solidFill>
                      <a:schemeClr val="accent5"/>
                    </a:solidFill>
                  </a:tcPr>
                </a:tc>
                <a:tc>
                  <a:txBody>
                    <a:bodyPr/>
                    <a:lstStyle/>
                    <a:p>
                      <a:endParaRPr lang="en-US" sz="200"/>
                    </a:p>
                  </a:txBody>
                  <a:tcPr marL="0" marR="0">
                    <a:solidFill>
                      <a:schemeClr val="accent5"/>
                    </a:solidFill>
                  </a:tcPr>
                </a:tc>
                <a:tc>
                  <a:txBody>
                    <a:bodyPr/>
                    <a:lstStyle/>
                    <a:p>
                      <a:endParaRPr lang="en-US" sz="200"/>
                    </a:p>
                  </a:txBody>
                  <a:tcPr marL="0" marR="0">
                    <a:solidFill>
                      <a:schemeClr val="accent5"/>
                    </a:solidFill>
                  </a:tcPr>
                </a:tc>
                <a:tc>
                  <a:txBody>
                    <a:bodyPr/>
                    <a:lstStyle/>
                    <a:p>
                      <a:endParaRPr lang="en-US" sz="200" dirty="0"/>
                    </a:p>
                  </a:txBody>
                  <a:tcPr marL="0" marR="0">
                    <a:solidFill>
                      <a:schemeClr val="accent5"/>
                    </a:solidFill>
                  </a:tcPr>
                </a:tc>
                <a:extLst>
                  <a:ext uri="{0D108BD9-81ED-4DB2-BD59-A6C34878D82A}">
                    <a16:rowId xmlns:a16="http://schemas.microsoft.com/office/drawing/2014/main" val="10003"/>
                  </a:ext>
                </a:extLst>
              </a:tr>
            </a:tbl>
          </a:graphicData>
        </a:graphic>
      </p:graphicFrame>
      <p:graphicFrame>
        <p:nvGraphicFramePr>
          <p:cNvPr id="36" name="Table 35"/>
          <p:cNvGraphicFramePr>
            <a:graphicFrameLocks noGrp="1"/>
          </p:cNvGraphicFramePr>
          <p:nvPr/>
        </p:nvGraphicFramePr>
        <p:xfrm>
          <a:off x="4775200" y="2492375"/>
          <a:ext cx="558800" cy="558800"/>
        </p:xfrm>
        <a:graphic>
          <a:graphicData uri="http://schemas.openxmlformats.org/drawingml/2006/table">
            <a:tbl>
              <a:tblPr>
                <a:tableStyleId>{616DA210-FB5B-4158-B5E0-FEB733F419BA}</a:tableStyleId>
              </a:tblPr>
              <a:tblGrid>
                <a:gridCol w="139700">
                  <a:extLst>
                    <a:ext uri="{9D8B030D-6E8A-4147-A177-3AD203B41FA5}">
                      <a16:colId xmlns:a16="http://schemas.microsoft.com/office/drawing/2014/main" val="20000"/>
                    </a:ext>
                  </a:extLst>
                </a:gridCol>
                <a:gridCol w="139700">
                  <a:extLst>
                    <a:ext uri="{9D8B030D-6E8A-4147-A177-3AD203B41FA5}">
                      <a16:colId xmlns:a16="http://schemas.microsoft.com/office/drawing/2014/main" val="20001"/>
                    </a:ext>
                  </a:extLst>
                </a:gridCol>
                <a:gridCol w="139700">
                  <a:extLst>
                    <a:ext uri="{9D8B030D-6E8A-4147-A177-3AD203B41FA5}">
                      <a16:colId xmlns:a16="http://schemas.microsoft.com/office/drawing/2014/main" val="20002"/>
                    </a:ext>
                  </a:extLst>
                </a:gridCol>
                <a:gridCol w="139700">
                  <a:extLst>
                    <a:ext uri="{9D8B030D-6E8A-4147-A177-3AD203B41FA5}">
                      <a16:colId xmlns:a16="http://schemas.microsoft.com/office/drawing/2014/main" val="20003"/>
                    </a:ext>
                  </a:extLst>
                </a:gridCol>
              </a:tblGrid>
              <a:tr h="139700">
                <a:tc>
                  <a:txBody>
                    <a:bodyPr/>
                    <a:lstStyle/>
                    <a:p>
                      <a:endParaRPr lang="en-US" sz="200" dirty="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dirty="0"/>
                    </a:p>
                  </a:txBody>
                  <a:tcPr marL="0" marR="0">
                    <a:solidFill>
                      <a:schemeClr val="bg1"/>
                    </a:solidFill>
                  </a:tcPr>
                </a:tc>
                <a:tc>
                  <a:txBody>
                    <a:bodyPr/>
                    <a:lstStyle/>
                    <a:p>
                      <a:endParaRPr lang="en-US" sz="200" dirty="0"/>
                    </a:p>
                  </a:txBody>
                  <a:tcPr marL="0" marR="0">
                    <a:solidFill>
                      <a:schemeClr val="bg1"/>
                    </a:solidFill>
                  </a:tcPr>
                </a:tc>
                <a:extLst>
                  <a:ext uri="{0D108BD9-81ED-4DB2-BD59-A6C34878D82A}">
                    <a16:rowId xmlns:a16="http://schemas.microsoft.com/office/drawing/2014/main" val="10000"/>
                  </a:ext>
                </a:extLst>
              </a:tr>
              <a:tr h="139700">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dirty="0"/>
                    </a:p>
                  </a:txBody>
                  <a:tcPr marL="0" marR="0">
                    <a:solidFill>
                      <a:schemeClr val="bg1"/>
                    </a:solidFill>
                  </a:tcPr>
                </a:tc>
                <a:extLst>
                  <a:ext uri="{0D108BD9-81ED-4DB2-BD59-A6C34878D82A}">
                    <a16:rowId xmlns:a16="http://schemas.microsoft.com/office/drawing/2014/main" val="10001"/>
                  </a:ext>
                </a:extLst>
              </a:tr>
              <a:tr h="139700">
                <a:tc>
                  <a:txBody>
                    <a:bodyPr/>
                    <a:lstStyle/>
                    <a:p>
                      <a:endParaRPr lang="en-US" sz="200" dirty="0"/>
                    </a:p>
                  </a:txBody>
                  <a:tcPr marL="0" marR="0">
                    <a:solidFill>
                      <a:srgbClr val="FF0000"/>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extLst>
                  <a:ext uri="{0D108BD9-81ED-4DB2-BD59-A6C34878D82A}">
                    <a16:rowId xmlns:a16="http://schemas.microsoft.com/office/drawing/2014/main" val="10002"/>
                  </a:ext>
                </a:extLst>
              </a:tr>
              <a:tr h="139700">
                <a:tc>
                  <a:txBody>
                    <a:bodyPr/>
                    <a:lstStyle/>
                    <a:p>
                      <a:endParaRPr lang="en-US" sz="200" dirty="0"/>
                    </a:p>
                  </a:txBody>
                  <a:tcPr marL="0" marR="0">
                    <a:solidFill>
                      <a:schemeClr val="accent5"/>
                    </a:solidFill>
                  </a:tcPr>
                </a:tc>
                <a:tc>
                  <a:txBody>
                    <a:bodyPr/>
                    <a:lstStyle/>
                    <a:p>
                      <a:endParaRPr lang="en-US" sz="200" dirty="0"/>
                    </a:p>
                  </a:txBody>
                  <a:tcPr marL="0" marR="0">
                    <a:solidFill>
                      <a:schemeClr val="accent5"/>
                    </a:solidFill>
                  </a:tcPr>
                </a:tc>
                <a:tc>
                  <a:txBody>
                    <a:bodyPr/>
                    <a:lstStyle/>
                    <a:p>
                      <a:endParaRPr lang="en-US" sz="200" dirty="0"/>
                    </a:p>
                  </a:txBody>
                  <a:tcPr marL="0" marR="0">
                    <a:solidFill>
                      <a:schemeClr val="accent5"/>
                    </a:solidFill>
                  </a:tcPr>
                </a:tc>
                <a:tc>
                  <a:txBody>
                    <a:bodyPr/>
                    <a:lstStyle/>
                    <a:p>
                      <a:endParaRPr lang="en-US" sz="200" dirty="0"/>
                    </a:p>
                  </a:txBody>
                  <a:tcPr marL="0" marR="0">
                    <a:solidFill>
                      <a:schemeClr val="accent5"/>
                    </a:solidFill>
                  </a:tcPr>
                </a:tc>
                <a:extLst>
                  <a:ext uri="{0D108BD9-81ED-4DB2-BD59-A6C34878D82A}">
                    <a16:rowId xmlns:a16="http://schemas.microsoft.com/office/drawing/2014/main" val="10003"/>
                  </a:ext>
                </a:extLst>
              </a:tr>
            </a:tbl>
          </a:graphicData>
        </a:graphic>
      </p:graphicFrame>
      <p:sp>
        <p:nvSpPr>
          <p:cNvPr id="37" name="Rectangle 36"/>
          <p:cNvSpPr/>
          <p:nvPr/>
        </p:nvSpPr>
        <p:spPr>
          <a:xfrm>
            <a:off x="3733800" y="2060575"/>
            <a:ext cx="762000" cy="1295400"/>
          </a:xfrm>
          <a:prstGeom prst="rect">
            <a:avLst/>
          </a:prstGeom>
          <a:no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Rectangle 37"/>
          <p:cNvSpPr/>
          <p:nvPr/>
        </p:nvSpPr>
        <p:spPr>
          <a:xfrm>
            <a:off x="4724400" y="2060575"/>
            <a:ext cx="762000" cy="1295400"/>
          </a:xfrm>
          <a:prstGeom prst="rect">
            <a:avLst/>
          </a:prstGeom>
          <a:no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Rectangle 38"/>
          <p:cNvSpPr/>
          <p:nvPr/>
        </p:nvSpPr>
        <p:spPr>
          <a:xfrm>
            <a:off x="7391400" y="2060575"/>
            <a:ext cx="762000" cy="1295400"/>
          </a:xfrm>
          <a:prstGeom prst="rect">
            <a:avLst/>
          </a:prstGeom>
          <a:no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8962" name="TextBox 39"/>
          <p:cNvSpPr txBox="1">
            <a:spLocks noChangeArrowheads="1"/>
          </p:cNvSpPr>
          <p:nvPr/>
        </p:nvSpPr>
        <p:spPr bwMode="auto">
          <a:xfrm>
            <a:off x="3733800" y="1755775"/>
            <a:ext cx="76200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alibri" charset="0"/>
                <a:ea typeface="ＭＳ Ｐゴシック" charset="0"/>
                <a:cs typeface="Arial" charset="0"/>
              </a:rPr>
              <a:t>Chip 0</a:t>
            </a:r>
          </a:p>
        </p:txBody>
      </p:sp>
      <p:sp>
        <p:nvSpPr>
          <p:cNvPr id="118963" name="TextBox 40"/>
          <p:cNvSpPr txBox="1">
            <a:spLocks noChangeArrowheads="1"/>
          </p:cNvSpPr>
          <p:nvPr/>
        </p:nvSpPr>
        <p:spPr bwMode="auto">
          <a:xfrm>
            <a:off x="4724400" y="1752600"/>
            <a:ext cx="76200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alibri" charset="0"/>
                <a:ea typeface="ＭＳ Ｐゴシック" charset="0"/>
                <a:cs typeface="Arial" charset="0"/>
              </a:rPr>
              <a:t>Chip 1</a:t>
            </a:r>
          </a:p>
        </p:txBody>
      </p:sp>
      <p:sp>
        <p:nvSpPr>
          <p:cNvPr id="118964" name="TextBox 41"/>
          <p:cNvSpPr txBox="1">
            <a:spLocks noChangeArrowheads="1"/>
          </p:cNvSpPr>
          <p:nvPr/>
        </p:nvSpPr>
        <p:spPr bwMode="auto">
          <a:xfrm>
            <a:off x="7391400" y="1755775"/>
            <a:ext cx="76200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alibri" charset="0"/>
                <a:ea typeface="ＭＳ Ｐゴシック" charset="0"/>
                <a:cs typeface="Arial" charset="0"/>
              </a:rPr>
              <a:t>Chip 7</a:t>
            </a:r>
          </a:p>
        </p:txBody>
      </p:sp>
      <p:cxnSp>
        <p:nvCxnSpPr>
          <p:cNvPr id="43" name="Shape 9"/>
          <p:cNvCxnSpPr>
            <a:cxnSpLocks noChangeShapeType="1"/>
          </p:cNvCxnSpPr>
          <p:nvPr/>
        </p:nvCxnSpPr>
        <p:spPr bwMode="auto">
          <a:xfrm rot="5400000" flipH="1" flipV="1">
            <a:off x="3571082" y="3888581"/>
            <a:ext cx="1066800" cy="1587"/>
          </a:xfrm>
          <a:prstGeom prst="bentConnector3">
            <a:avLst>
              <a:gd name="adj1" fmla="val 50000"/>
            </a:avLst>
          </a:prstGeom>
          <a:noFill/>
          <a:ln w="50800">
            <a:solidFill>
              <a:schemeClr val="accent2"/>
            </a:solidFill>
            <a:miter lim="800000"/>
            <a:headEnd type="triangle" w="med" len="med"/>
            <a:tailEnd type="triangle" w="med" len="med"/>
          </a:ln>
          <a:effectLst>
            <a:outerShdw blurRad="40000" dist="23000" dir="5400000" rotWithShape="0">
              <a:srgbClr val="000000">
                <a:alpha val="34999"/>
              </a:srgbClr>
            </a:outerShdw>
          </a:effectLst>
          <a:extLst>
            <a:ext uri="{909E8E84-426E-40dd-AFC4-6F175D3DCCD1}">
              <a14:hiddenFill xmlns="" xmlns:a14="http://schemas.microsoft.com/office/drawing/2010/main">
                <a:noFill/>
              </a14:hiddenFill>
            </a:ext>
          </a:extLst>
        </p:spPr>
      </p:cxnSp>
      <p:sp>
        <p:nvSpPr>
          <p:cNvPr id="118966" name="TextBox 43"/>
          <p:cNvSpPr txBox="1">
            <a:spLocks noChangeArrowheads="1"/>
          </p:cNvSpPr>
          <p:nvPr/>
        </p:nvSpPr>
        <p:spPr bwMode="auto">
          <a:xfrm rot="-5400000">
            <a:off x="3423444" y="3666331"/>
            <a:ext cx="9906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C0504D"/>
                </a:solidFill>
                <a:effectLst/>
                <a:uLnTx/>
                <a:uFillTx/>
                <a:latin typeface="Calibri" charset="0"/>
                <a:ea typeface="ＭＳ Ｐゴシック" charset="0"/>
                <a:cs typeface="Arial" charset="0"/>
              </a:rPr>
              <a:t>&lt;0:7&gt;</a:t>
            </a:r>
          </a:p>
        </p:txBody>
      </p:sp>
      <p:cxnSp>
        <p:nvCxnSpPr>
          <p:cNvPr id="45" name="Shape 9"/>
          <p:cNvCxnSpPr>
            <a:cxnSpLocks noChangeShapeType="1"/>
          </p:cNvCxnSpPr>
          <p:nvPr/>
        </p:nvCxnSpPr>
        <p:spPr bwMode="auto">
          <a:xfrm rot="5400000" flipH="1" flipV="1">
            <a:off x="4571207" y="3888581"/>
            <a:ext cx="1066800" cy="1587"/>
          </a:xfrm>
          <a:prstGeom prst="bentConnector3">
            <a:avLst>
              <a:gd name="adj1" fmla="val 50000"/>
            </a:avLst>
          </a:prstGeom>
          <a:noFill/>
          <a:ln w="50800">
            <a:solidFill>
              <a:schemeClr val="accent2"/>
            </a:solidFill>
            <a:miter lim="800000"/>
            <a:headEnd type="triangle" w="med" len="med"/>
            <a:tailEnd type="triangle" w="med" len="med"/>
          </a:ln>
          <a:effectLst>
            <a:outerShdw blurRad="40000" dist="23000" dir="5400000" rotWithShape="0">
              <a:srgbClr val="000000">
                <a:alpha val="34999"/>
              </a:srgbClr>
            </a:outerShdw>
          </a:effectLst>
          <a:extLst>
            <a:ext uri="{909E8E84-426E-40dd-AFC4-6F175D3DCCD1}">
              <a14:hiddenFill xmlns="" xmlns:a14="http://schemas.microsoft.com/office/drawing/2010/main">
                <a:noFill/>
              </a14:hiddenFill>
            </a:ext>
          </a:extLst>
        </p:spPr>
      </p:cxnSp>
      <p:sp>
        <p:nvSpPr>
          <p:cNvPr id="118968" name="TextBox 45"/>
          <p:cNvSpPr txBox="1">
            <a:spLocks noChangeArrowheads="1"/>
          </p:cNvSpPr>
          <p:nvPr/>
        </p:nvSpPr>
        <p:spPr bwMode="auto">
          <a:xfrm rot="-5400000">
            <a:off x="4423569" y="3666331"/>
            <a:ext cx="9906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C0504D"/>
                </a:solidFill>
                <a:effectLst/>
                <a:uLnTx/>
                <a:uFillTx/>
                <a:latin typeface="Calibri" charset="0"/>
                <a:ea typeface="ＭＳ Ｐゴシック" charset="0"/>
                <a:cs typeface="Arial" charset="0"/>
              </a:rPr>
              <a:t>&lt;8:15&gt;</a:t>
            </a:r>
          </a:p>
        </p:txBody>
      </p:sp>
      <p:cxnSp>
        <p:nvCxnSpPr>
          <p:cNvPr id="47" name="Shape 9"/>
          <p:cNvCxnSpPr>
            <a:cxnSpLocks noChangeShapeType="1"/>
          </p:cNvCxnSpPr>
          <p:nvPr/>
        </p:nvCxnSpPr>
        <p:spPr bwMode="auto">
          <a:xfrm rot="5400000" flipH="1" flipV="1">
            <a:off x="7314407" y="3888581"/>
            <a:ext cx="1066800" cy="1587"/>
          </a:xfrm>
          <a:prstGeom prst="bentConnector3">
            <a:avLst>
              <a:gd name="adj1" fmla="val 50000"/>
            </a:avLst>
          </a:prstGeom>
          <a:noFill/>
          <a:ln w="50800">
            <a:solidFill>
              <a:schemeClr val="accent2"/>
            </a:solidFill>
            <a:miter lim="800000"/>
            <a:headEnd type="triangle" w="med" len="med"/>
            <a:tailEnd type="triangle" w="med" len="med"/>
          </a:ln>
          <a:effectLst>
            <a:outerShdw blurRad="40000" dist="23000" dir="5400000" rotWithShape="0">
              <a:srgbClr val="000000">
                <a:alpha val="34999"/>
              </a:srgbClr>
            </a:outerShdw>
          </a:effectLst>
          <a:extLst>
            <a:ext uri="{909E8E84-426E-40dd-AFC4-6F175D3DCCD1}">
              <a14:hiddenFill xmlns="" xmlns:a14="http://schemas.microsoft.com/office/drawing/2010/main">
                <a:noFill/>
              </a14:hiddenFill>
            </a:ext>
          </a:extLst>
        </p:spPr>
      </p:cxnSp>
      <p:sp>
        <p:nvSpPr>
          <p:cNvPr id="118970" name="TextBox 47"/>
          <p:cNvSpPr txBox="1">
            <a:spLocks noChangeArrowheads="1"/>
          </p:cNvSpPr>
          <p:nvPr/>
        </p:nvSpPr>
        <p:spPr bwMode="auto">
          <a:xfrm rot="-5400000">
            <a:off x="7166769" y="3666331"/>
            <a:ext cx="9906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C0504D"/>
                </a:solidFill>
                <a:effectLst/>
                <a:uLnTx/>
                <a:uFillTx/>
                <a:latin typeface="Calibri" charset="0"/>
                <a:ea typeface="ＭＳ Ｐゴシック" charset="0"/>
                <a:cs typeface="Arial" charset="0"/>
              </a:rPr>
              <a:t>&lt;56:63&gt;</a:t>
            </a:r>
          </a:p>
        </p:txBody>
      </p:sp>
      <p:cxnSp>
        <p:nvCxnSpPr>
          <p:cNvPr id="50" name="Shape 9"/>
          <p:cNvCxnSpPr>
            <a:cxnSpLocks noChangeShapeType="1"/>
          </p:cNvCxnSpPr>
          <p:nvPr/>
        </p:nvCxnSpPr>
        <p:spPr bwMode="auto">
          <a:xfrm rot="5400000" flipH="1" flipV="1">
            <a:off x="5333207" y="4955381"/>
            <a:ext cx="1066800" cy="1587"/>
          </a:xfrm>
          <a:prstGeom prst="bentConnector3">
            <a:avLst>
              <a:gd name="adj1" fmla="val 50000"/>
            </a:avLst>
          </a:prstGeom>
          <a:noFill/>
          <a:ln w="101600">
            <a:solidFill>
              <a:schemeClr val="accent2"/>
            </a:solidFill>
            <a:miter lim="800000"/>
            <a:headEnd type="triangle" w="med" len="med"/>
            <a:tailEnd type="triangle" w="med" len="med"/>
          </a:ln>
          <a:effectLst>
            <a:outerShdw blurRad="40000" dist="23000" dir="5400000" rotWithShape="0">
              <a:srgbClr val="000000">
                <a:alpha val="34999"/>
              </a:srgbClr>
            </a:outerShdw>
          </a:effectLst>
          <a:extLst>
            <a:ext uri="{909E8E84-426E-40dd-AFC4-6F175D3DCCD1}">
              <a14:hiddenFill xmlns="" xmlns:a14="http://schemas.microsoft.com/office/drawing/2010/main">
                <a:noFill/>
              </a14:hiddenFill>
            </a:ext>
          </a:extLst>
        </p:spPr>
      </p:cxnSp>
      <p:sp>
        <p:nvSpPr>
          <p:cNvPr id="118972" name="TextBox 50"/>
          <p:cNvSpPr txBox="1">
            <a:spLocks noChangeArrowheads="1"/>
          </p:cNvSpPr>
          <p:nvPr/>
        </p:nvSpPr>
        <p:spPr bwMode="auto">
          <a:xfrm>
            <a:off x="5867400" y="4803775"/>
            <a:ext cx="15240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C0504D"/>
                </a:solidFill>
                <a:effectLst/>
                <a:uLnTx/>
                <a:uFillTx/>
                <a:latin typeface="Calibri" charset="0"/>
                <a:ea typeface="ＭＳ Ｐゴシック" charset="0"/>
                <a:cs typeface="Arial" charset="0"/>
              </a:rPr>
              <a:t>Data &lt;0:63&gt;</a:t>
            </a:r>
          </a:p>
        </p:txBody>
      </p:sp>
      <p:cxnSp>
        <p:nvCxnSpPr>
          <p:cNvPr id="52" name="Shape 9"/>
          <p:cNvCxnSpPr>
            <a:cxnSpLocks noChangeShapeType="1"/>
          </p:cNvCxnSpPr>
          <p:nvPr/>
        </p:nvCxnSpPr>
        <p:spPr bwMode="auto">
          <a:xfrm>
            <a:off x="4114800" y="4419600"/>
            <a:ext cx="3733800" cy="1588"/>
          </a:xfrm>
          <a:prstGeom prst="bentConnector3">
            <a:avLst>
              <a:gd name="adj1" fmla="val 50000"/>
            </a:avLst>
          </a:prstGeom>
          <a:noFill/>
          <a:ln w="50800">
            <a:solidFill>
              <a:schemeClr val="accent2"/>
            </a:solidFill>
            <a:miter lim="800000"/>
            <a:headEnd/>
            <a:tailEnd/>
          </a:ln>
          <a:effectLst>
            <a:outerShdw blurRad="40000" dist="23000" dir="5400000" rotWithShape="0">
              <a:srgbClr val="000000">
                <a:alpha val="34999"/>
              </a:srgbClr>
            </a:outerShdw>
          </a:effectLst>
          <a:extLst>
            <a:ext uri="{909E8E84-426E-40dd-AFC4-6F175D3DCCD1}">
              <a14:hiddenFill xmlns="" xmlns:a14="http://schemas.microsoft.com/office/drawing/2010/main">
                <a:noFill/>
              </a14:hiddenFill>
            </a:ext>
          </a:extLst>
        </p:spPr>
      </p:cxnSp>
      <p:sp>
        <p:nvSpPr>
          <p:cNvPr id="118974" name="TextBox 52"/>
          <p:cNvSpPr txBox="1">
            <a:spLocks noChangeArrowheads="1"/>
          </p:cNvSpPr>
          <p:nvPr/>
        </p:nvSpPr>
        <p:spPr bwMode="auto">
          <a:xfrm>
            <a:off x="3048000" y="2600325"/>
            <a:ext cx="4572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0000"/>
                </a:solidFill>
                <a:effectLst/>
                <a:uLnTx/>
                <a:uFillTx/>
                <a:latin typeface="Calibri" charset="0"/>
                <a:ea typeface="ＭＳ Ｐゴシック" charset="0"/>
                <a:cs typeface="Arial" charset="0"/>
              </a:rPr>
              <a:t>Row 0</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0000"/>
                </a:solidFill>
                <a:effectLst/>
                <a:uLnTx/>
                <a:uFillTx/>
                <a:latin typeface="Calibri" charset="0"/>
                <a:ea typeface="ＭＳ Ｐゴシック" charset="0"/>
                <a:cs typeface="Arial" charset="0"/>
              </a:rPr>
              <a:t>Col 0</a:t>
            </a:r>
          </a:p>
        </p:txBody>
      </p:sp>
      <p:cxnSp>
        <p:nvCxnSpPr>
          <p:cNvPr id="55" name="Straight Arrow Connector 54"/>
          <p:cNvCxnSpPr>
            <a:endCxn id="118974" idx="3"/>
          </p:cNvCxnSpPr>
          <p:nvPr/>
        </p:nvCxnSpPr>
        <p:spPr>
          <a:xfrm rot="10800000" flipV="1">
            <a:off x="3505200" y="2819400"/>
            <a:ext cx="304800" cy="4286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8976" name="TextBox 58"/>
          <p:cNvSpPr txBox="1">
            <a:spLocks noChangeArrowheads="1"/>
          </p:cNvSpPr>
          <p:nvPr/>
        </p:nvSpPr>
        <p:spPr bwMode="auto">
          <a:xfrm>
            <a:off x="6096000" y="2311400"/>
            <a:ext cx="76200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Calibri" charset="0"/>
                <a:ea typeface="ＭＳ Ｐゴシック" charset="0"/>
                <a:cs typeface="Arial" charset="0"/>
              </a:rPr>
              <a:t>. . .</a:t>
            </a:r>
          </a:p>
        </p:txBody>
      </p:sp>
    </p:spTree>
    <p:extLst>
      <p:ext uri="{BB962C8B-B14F-4D97-AF65-F5344CB8AC3E}">
        <p14:creationId xmlns:p14="http://schemas.microsoft.com/office/powerpoint/2010/main" val="357662331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a:ea typeface="+mj-ea"/>
                <a:cs typeface="+mj-cs"/>
              </a:rPr>
              <a:t>Example: Transferring a cache block</a:t>
            </a:r>
          </a:p>
        </p:txBody>
      </p:sp>
      <p:sp>
        <p:nvSpPr>
          <p:cNvPr id="4" name="Rectangle 3"/>
          <p:cNvSpPr/>
          <p:nvPr/>
        </p:nvSpPr>
        <p:spPr>
          <a:xfrm>
            <a:off x="1143000" y="2133600"/>
            <a:ext cx="457200" cy="3429000"/>
          </a:xfrm>
          <a:prstGeom prst="rect">
            <a:avLst/>
          </a:prstGeom>
          <a:ln w="38100"/>
        </p:spPr>
        <p:style>
          <a:lnRef idx="2">
            <a:schemeClr val="accent4">
              <a:shade val="50000"/>
            </a:schemeClr>
          </a:lnRef>
          <a:fillRef idx="1">
            <a:schemeClr val="accent4"/>
          </a:fillRef>
          <a:effectRef idx="0">
            <a:schemeClr val="accent4"/>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9811" name="TextBox 4"/>
          <p:cNvSpPr txBox="1">
            <a:spLocks noChangeArrowheads="1"/>
          </p:cNvSpPr>
          <p:nvPr/>
        </p:nvSpPr>
        <p:spPr bwMode="auto">
          <a:xfrm>
            <a:off x="152400" y="1981200"/>
            <a:ext cx="9144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8064A2"/>
                </a:solidFill>
                <a:effectLst/>
                <a:uLnTx/>
                <a:uFillTx/>
                <a:latin typeface="Calibri" charset="0"/>
                <a:ea typeface="ＭＳ Ｐゴシック" charset="0"/>
                <a:cs typeface="Arial" charset="0"/>
              </a:rPr>
              <a:t>0xFFFF…F</a:t>
            </a:r>
          </a:p>
        </p:txBody>
      </p:sp>
      <p:sp>
        <p:nvSpPr>
          <p:cNvPr id="119812" name="TextBox 5"/>
          <p:cNvSpPr txBox="1">
            <a:spLocks noChangeArrowheads="1"/>
          </p:cNvSpPr>
          <p:nvPr/>
        </p:nvSpPr>
        <p:spPr bwMode="auto">
          <a:xfrm>
            <a:off x="152400" y="5376863"/>
            <a:ext cx="914400"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8064A2"/>
                </a:solidFill>
                <a:effectLst/>
                <a:uLnTx/>
                <a:uFillTx/>
                <a:latin typeface="Calibri" charset="0"/>
                <a:ea typeface="ＭＳ Ｐゴシック" charset="0"/>
                <a:cs typeface="Arial" charset="0"/>
              </a:rPr>
              <a:t>0x00</a:t>
            </a:r>
          </a:p>
        </p:txBody>
      </p:sp>
      <p:sp>
        <p:nvSpPr>
          <p:cNvPr id="119813" name="TextBox 6"/>
          <p:cNvSpPr txBox="1">
            <a:spLocks noChangeArrowheads="1"/>
          </p:cNvSpPr>
          <p:nvPr/>
        </p:nvSpPr>
        <p:spPr bwMode="auto">
          <a:xfrm>
            <a:off x="152400" y="4267200"/>
            <a:ext cx="9144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8064A2"/>
                </a:solidFill>
                <a:effectLst/>
                <a:uLnTx/>
                <a:uFillTx/>
                <a:latin typeface="Calibri" charset="0"/>
                <a:ea typeface="ＭＳ Ｐゴシック" charset="0"/>
                <a:cs typeface="Arial" charset="0"/>
              </a:rPr>
              <a:t>0x40</a:t>
            </a:r>
          </a:p>
        </p:txBody>
      </p:sp>
      <p:sp>
        <p:nvSpPr>
          <p:cNvPr id="119814" name="TextBox 7"/>
          <p:cNvSpPr txBox="1">
            <a:spLocks noChangeArrowheads="1"/>
          </p:cNvSpPr>
          <p:nvPr/>
        </p:nvSpPr>
        <p:spPr bwMode="auto">
          <a:xfrm rot="-5400000">
            <a:off x="292100" y="3060700"/>
            <a:ext cx="76200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8064A2"/>
                </a:solidFill>
                <a:effectLst/>
                <a:uLnTx/>
                <a:uFillTx/>
                <a:latin typeface="Calibri" charset="0"/>
                <a:ea typeface="ＭＳ Ｐゴシック" charset="0"/>
                <a:cs typeface="Arial" charset="0"/>
              </a:rPr>
              <a:t>...</a:t>
            </a:r>
          </a:p>
        </p:txBody>
      </p:sp>
      <p:cxnSp>
        <p:nvCxnSpPr>
          <p:cNvPr id="10" name="Straight Arrow Connector 9"/>
          <p:cNvCxnSpPr/>
          <p:nvPr/>
        </p:nvCxnSpPr>
        <p:spPr>
          <a:xfrm rot="5400000">
            <a:off x="1181101" y="4991100"/>
            <a:ext cx="1141412" cy="1587"/>
          </a:xfrm>
          <a:prstGeom prst="straightConnector1">
            <a:avLst/>
          </a:prstGeom>
          <a:ln w="254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1143000" y="4419600"/>
            <a:ext cx="457200" cy="1143000"/>
          </a:xfrm>
          <a:prstGeom prst="rect">
            <a:avLst/>
          </a:prstGeom>
          <a:ln w="38100"/>
        </p:spPr>
        <p:style>
          <a:lnRef idx="2">
            <a:schemeClr val="accent4">
              <a:shade val="50000"/>
            </a:schemeClr>
          </a:lnRef>
          <a:fillRef idx="1">
            <a:schemeClr val="accent4"/>
          </a:fillRef>
          <a:effectRef idx="0">
            <a:schemeClr val="accent4"/>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9817" name="TextBox 14"/>
          <p:cNvSpPr txBox="1">
            <a:spLocks noChangeArrowheads="1"/>
          </p:cNvSpPr>
          <p:nvPr/>
        </p:nvSpPr>
        <p:spPr bwMode="auto">
          <a:xfrm>
            <a:off x="1752600" y="4724400"/>
            <a:ext cx="114300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Calibri" charset="0"/>
                <a:ea typeface="ＭＳ Ｐゴシック" charset="0"/>
                <a:cs typeface="Arial" charset="0"/>
              </a:rPr>
              <a:t>64B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Calibri" charset="0"/>
                <a:ea typeface="ＭＳ Ｐゴシック" charset="0"/>
                <a:cs typeface="Arial" charset="0"/>
              </a:rPr>
              <a:t>cache block</a:t>
            </a:r>
          </a:p>
        </p:txBody>
      </p:sp>
      <p:sp>
        <p:nvSpPr>
          <p:cNvPr id="119818" name="TextBox 15"/>
          <p:cNvSpPr txBox="1">
            <a:spLocks noChangeArrowheads="1"/>
          </p:cNvSpPr>
          <p:nvPr/>
        </p:nvSpPr>
        <p:spPr bwMode="auto">
          <a:xfrm>
            <a:off x="304800" y="1447800"/>
            <a:ext cx="21336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Calibri" charset="0"/>
                <a:ea typeface="ＭＳ Ｐゴシック" charset="0"/>
                <a:cs typeface="Arial" charset="0"/>
              </a:rPr>
              <a:t>Physical memory space</a:t>
            </a:r>
          </a:p>
        </p:txBody>
      </p:sp>
      <p:sp>
        <p:nvSpPr>
          <p:cNvPr id="69" name="Rectangle 68"/>
          <p:cNvSpPr/>
          <p:nvPr/>
        </p:nvSpPr>
        <p:spPr>
          <a:xfrm>
            <a:off x="3581400" y="2212975"/>
            <a:ext cx="4724400" cy="979488"/>
          </a:xfrm>
          <a:prstGeom prst="rect">
            <a:avLst/>
          </a:prstGeom>
          <a:solidFill>
            <a:schemeClr val="accent6">
              <a:alpha val="40000"/>
            </a:schemeClr>
          </a:solidFill>
          <a:ln w="25400">
            <a:solidFill>
              <a:schemeClr val="accent6"/>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9820" name="TextBox 69"/>
          <p:cNvSpPr txBox="1">
            <a:spLocks noChangeArrowheads="1"/>
          </p:cNvSpPr>
          <p:nvPr/>
        </p:nvSpPr>
        <p:spPr bwMode="auto">
          <a:xfrm>
            <a:off x="5715000" y="1843088"/>
            <a:ext cx="121920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79646"/>
                </a:solidFill>
                <a:effectLst/>
                <a:uLnTx/>
                <a:uFillTx/>
                <a:latin typeface="Calibri" charset="0"/>
                <a:ea typeface="ＭＳ Ｐゴシック" charset="0"/>
                <a:cs typeface="Arial" charset="0"/>
              </a:rPr>
              <a:t>Rank 0</a:t>
            </a:r>
          </a:p>
        </p:txBody>
      </p:sp>
      <p:graphicFrame>
        <p:nvGraphicFramePr>
          <p:cNvPr id="32" name="Table 31"/>
          <p:cNvGraphicFramePr>
            <a:graphicFrameLocks noGrp="1"/>
          </p:cNvGraphicFramePr>
          <p:nvPr/>
        </p:nvGraphicFramePr>
        <p:xfrm>
          <a:off x="3860800" y="2390775"/>
          <a:ext cx="558800" cy="558800"/>
        </p:xfrm>
        <a:graphic>
          <a:graphicData uri="http://schemas.openxmlformats.org/drawingml/2006/table">
            <a:tbl>
              <a:tblPr>
                <a:tableStyleId>{616DA210-FB5B-4158-B5E0-FEB733F419BA}</a:tableStyleId>
              </a:tblPr>
              <a:tblGrid>
                <a:gridCol w="139700">
                  <a:extLst>
                    <a:ext uri="{9D8B030D-6E8A-4147-A177-3AD203B41FA5}">
                      <a16:colId xmlns:a16="http://schemas.microsoft.com/office/drawing/2014/main" val="20000"/>
                    </a:ext>
                  </a:extLst>
                </a:gridCol>
                <a:gridCol w="139700">
                  <a:extLst>
                    <a:ext uri="{9D8B030D-6E8A-4147-A177-3AD203B41FA5}">
                      <a16:colId xmlns:a16="http://schemas.microsoft.com/office/drawing/2014/main" val="20001"/>
                    </a:ext>
                  </a:extLst>
                </a:gridCol>
                <a:gridCol w="139700">
                  <a:extLst>
                    <a:ext uri="{9D8B030D-6E8A-4147-A177-3AD203B41FA5}">
                      <a16:colId xmlns:a16="http://schemas.microsoft.com/office/drawing/2014/main" val="20002"/>
                    </a:ext>
                  </a:extLst>
                </a:gridCol>
                <a:gridCol w="139700">
                  <a:extLst>
                    <a:ext uri="{9D8B030D-6E8A-4147-A177-3AD203B41FA5}">
                      <a16:colId xmlns:a16="http://schemas.microsoft.com/office/drawing/2014/main" val="20003"/>
                    </a:ext>
                  </a:extLst>
                </a:gridCol>
              </a:tblGrid>
              <a:tr h="139700">
                <a:tc>
                  <a:txBody>
                    <a:bodyPr/>
                    <a:lstStyle/>
                    <a:p>
                      <a:endParaRPr lang="en-US" sz="200" dirty="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dirty="0"/>
                    </a:p>
                  </a:txBody>
                  <a:tcPr marL="0" marR="0">
                    <a:solidFill>
                      <a:schemeClr val="bg1"/>
                    </a:solidFill>
                  </a:tcPr>
                </a:tc>
                <a:tc>
                  <a:txBody>
                    <a:bodyPr/>
                    <a:lstStyle/>
                    <a:p>
                      <a:endParaRPr lang="en-US" sz="200" dirty="0"/>
                    </a:p>
                  </a:txBody>
                  <a:tcPr marL="0" marR="0">
                    <a:solidFill>
                      <a:schemeClr val="bg1"/>
                    </a:solidFill>
                  </a:tcPr>
                </a:tc>
                <a:extLst>
                  <a:ext uri="{0D108BD9-81ED-4DB2-BD59-A6C34878D82A}">
                    <a16:rowId xmlns:a16="http://schemas.microsoft.com/office/drawing/2014/main" val="10000"/>
                  </a:ext>
                </a:extLst>
              </a:tr>
              <a:tr h="139700">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dirty="0"/>
                    </a:p>
                  </a:txBody>
                  <a:tcPr marL="0" marR="0">
                    <a:solidFill>
                      <a:schemeClr val="bg1"/>
                    </a:solidFill>
                  </a:tcPr>
                </a:tc>
                <a:extLst>
                  <a:ext uri="{0D108BD9-81ED-4DB2-BD59-A6C34878D82A}">
                    <a16:rowId xmlns:a16="http://schemas.microsoft.com/office/drawing/2014/main" val="10001"/>
                  </a:ext>
                </a:extLst>
              </a:tr>
              <a:tr h="139700">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extLst>
                  <a:ext uri="{0D108BD9-81ED-4DB2-BD59-A6C34878D82A}">
                    <a16:rowId xmlns:a16="http://schemas.microsoft.com/office/drawing/2014/main" val="10002"/>
                  </a:ext>
                </a:extLst>
              </a:tr>
              <a:tr h="139700">
                <a:tc>
                  <a:txBody>
                    <a:bodyPr/>
                    <a:lstStyle/>
                    <a:p>
                      <a:endParaRPr lang="en-US" sz="200"/>
                    </a:p>
                  </a:txBody>
                  <a:tcPr marL="0" marR="0">
                    <a:solidFill>
                      <a:schemeClr val="accent5"/>
                    </a:solidFill>
                  </a:tcPr>
                </a:tc>
                <a:tc>
                  <a:txBody>
                    <a:bodyPr/>
                    <a:lstStyle/>
                    <a:p>
                      <a:endParaRPr lang="en-US" sz="200"/>
                    </a:p>
                  </a:txBody>
                  <a:tcPr marL="0" marR="0">
                    <a:solidFill>
                      <a:schemeClr val="accent5"/>
                    </a:solidFill>
                  </a:tcPr>
                </a:tc>
                <a:tc>
                  <a:txBody>
                    <a:bodyPr/>
                    <a:lstStyle/>
                    <a:p>
                      <a:endParaRPr lang="en-US" sz="200"/>
                    </a:p>
                  </a:txBody>
                  <a:tcPr marL="0" marR="0">
                    <a:solidFill>
                      <a:schemeClr val="accent5"/>
                    </a:solidFill>
                  </a:tcPr>
                </a:tc>
                <a:tc>
                  <a:txBody>
                    <a:bodyPr/>
                    <a:lstStyle/>
                    <a:p>
                      <a:endParaRPr lang="en-US" sz="200" dirty="0"/>
                    </a:p>
                  </a:txBody>
                  <a:tcPr marL="0" marR="0">
                    <a:solidFill>
                      <a:schemeClr val="accent5"/>
                    </a:solidFill>
                  </a:tcPr>
                </a:tc>
                <a:extLst>
                  <a:ext uri="{0D108BD9-81ED-4DB2-BD59-A6C34878D82A}">
                    <a16:rowId xmlns:a16="http://schemas.microsoft.com/office/drawing/2014/main" val="10003"/>
                  </a:ext>
                </a:extLst>
              </a:tr>
            </a:tbl>
          </a:graphicData>
        </a:graphic>
      </p:graphicFrame>
      <p:graphicFrame>
        <p:nvGraphicFramePr>
          <p:cNvPr id="31" name="Table 30"/>
          <p:cNvGraphicFramePr>
            <a:graphicFrameLocks noGrp="1"/>
          </p:cNvGraphicFramePr>
          <p:nvPr/>
        </p:nvGraphicFramePr>
        <p:xfrm>
          <a:off x="3784600" y="2492375"/>
          <a:ext cx="558800" cy="558800"/>
        </p:xfrm>
        <a:graphic>
          <a:graphicData uri="http://schemas.openxmlformats.org/drawingml/2006/table">
            <a:tbl>
              <a:tblPr>
                <a:tableStyleId>{616DA210-FB5B-4158-B5E0-FEB733F419BA}</a:tableStyleId>
              </a:tblPr>
              <a:tblGrid>
                <a:gridCol w="139700">
                  <a:extLst>
                    <a:ext uri="{9D8B030D-6E8A-4147-A177-3AD203B41FA5}">
                      <a16:colId xmlns:a16="http://schemas.microsoft.com/office/drawing/2014/main" val="20000"/>
                    </a:ext>
                  </a:extLst>
                </a:gridCol>
                <a:gridCol w="139700">
                  <a:extLst>
                    <a:ext uri="{9D8B030D-6E8A-4147-A177-3AD203B41FA5}">
                      <a16:colId xmlns:a16="http://schemas.microsoft.com/office/drawing/2014/main" val="20001"/>
                    </a:ext>
                  </a:extLst>
                </a:gridCol>
                <a:gridCol w="139700">
                  <a:extLst>
                    <a:ext uri="{9D8B030D-6E8A-4147-A177-3AD203B41FA5}">
                      <a16:colId xmlns:a16="http://schemas.microsoft.com/office/drawing/2014/main" val="20002"/>
                    </a:ext>
                  </a:extLst>
                </a:gridCol>
                <a:gridCol w="139700">
                  <a:extLst>
                    <a:ext uri="{9D8B030D-6E8A-4147-A177-3AD203B41FA5}">
                      <a16:colId xmlns:a16="http://schemas.microsoft.com/office/drawing/2014/main" val="20003"/>
                    </a:ext>
                  </a:extLst>
                </a:gridCol>
              </a:tblGrid>
              <a:tr h="139700">
                <a:tc>
                  <a:txBody>
                    <a:bodyPr/>
                    <a:lstStyle/>
                    <a:p>
                      <a:endParaRPr lang="en-US" sz="200" dirty="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dirty="0"/>
                    </a:p>
                  </a:txBody>
                  <a:tcPr marL="0" marR="0">
                    <a:solidFill>
                      <a:schemeClr val="bg1"/>
                    </a:solidFill>
                  </a:tcPr>
                </a:tc>
                <a:tc>
                  <a:txBody>
                    <a:bodyPr/>
                    <a:lstStyle/>
                    <a:p>
                      <a:endParaRPr lang="en-US" sz="200" dirty="0"/>
                    </a:p>
                  </a:txBody>
                  <a:tcPr marL="0" marR="0">
                    <a:solidFill>
                      <a:schemeClr val="bg1"/>
                    </a:solidFill>
                  </a:tcPr>
                </a:tc>
                <a:extLst>
                  <a:ext uri="{0D108BD9-81ED-4DB2-BD59-A6C34878D82A}">
                    <a16:rowId xmlns:a16="http://schemas.microsoft.com/office/drawing/2014/main" val="10000"/>
                  </a:ext>
                </a:extLst>
              </a:tr>
              <a:tr h="139700">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dirty="0"/>
                    </a:p>
                  </a:txBody>
                  <a:tcPr marL="0" marR="0">
                    <a:solidFill>
                      <a:schemeClr val="bg1"/>
                    </a:solidFill>
                  </a:tcPr>
                </a:tc>
                <a:extLst>
                  <a:ext uri="{0D108BD9-81ED-4DB2-BD59-A6C34878D82A}">
                    <a16:rowId xmlns:a16="http://schemas.microsoft.com/office/drawing/2014/main" val="10001"/>
                  </a:ext>
                </a:extLst>
              </a:tr>
              <a:tr h="139700">
                <a:tc>
                  <a:txBody>
                    <a:bodyPr/>
                    <a:lstStyle/>
                    <a:p>
                      <a:endParaRPr lang="en-US" sz="200" dirty="0"/>
                    </a:p>
                  </a:txBody>
                  <a:tcPr marL="0" marR="0">
                    <a:solidFill>
                      <a:srgbClr val="FF0000"/>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dirty="0"/>
                    </a:p>
                  </a:txBody>
                  <a:tcPr marL="0" marR="0">
                    <a:solidFill>
                      <a:schemeClr val="bg1"/>
                    </a:solidFill>
                  </a:tcPr>
                </a:tc>
                <a:extLst>
                  <a:ext uri="{0D108BD9-81ED-4DB2-BD59-A6C34878D82A}">
                    <a16:rowId xmlns:a16="http://schemas.microsoft.com/office/drawing/2014/main" val="10002"/>
                  </a:ext>
                </a:extLst>
              </a:tr>
              <a:tr h="139700">
                <a:tc>
                  <a:txBody>
                    <a:bodyPr/>
                    <a:lstStyle/>
                    <a:p>
                      <a:endParaRPr lang="en-US" sz="200" dirty="0">
                        <a:solidFill>
                          <a:schemeClr val="accent5"/>
                        </a:solidFill>
                      </a:endParaRPr>
                    </a:p>
                  </a:txBody>
                  <a:tcPr marL="0" marR="0">
                    <a:solidFill>
                      <a:schemeClr val="accent5"/>
                    </a:solidFill>
                  </a:tcPr>
                </a:tc>
                <a:tc>
                  <a:txBody>
                    <a:bodyPr/>
                    <a:lstStyle/>
                    <a:p>
                      <a:endParaRPr lang="en-US" sz="200" dirty="0">
                        <a:solidFill>
                          <a:schemeClr val="accent5"/>
                        </a:solidFill>
                      </a:endParaRPr>
                    </a:p>
                  </a:txBody>
                  <a:tcPr marL="0" marR="0">
                    <a:solidFill>
                      <a:schemeClr val="accent5"/>
                    </a:solidFill>
                  </a:tcPr>
                </a:tc>
                <a:tc>
                  <a:txBody>
                    <a:bodyPr/>
                    <a:lstStyle/>
                    <a:p>
                      <a:endParaRPr lang="en-US" sz="200" dirty="0">
                        <a:solidFill>
                          <a:schemeClr val="accent5"/>
                        </a:solidFill>
                      </a:endParaRPr>
                    </a:p>
                  </a:txBody>
                  <a:tcPr marL="0" marR="0">
                    <a:solidFill>
                      <a:schemeClr val="accent5"/>
                    </a:solidFill>
                  </a:tcPr>
                </a:tc>
                <a:tc>
                  <a:txBody>
                    <a:bodyPr/>
                    <a:lstStyle/>
                    <a:p>
                      <a:endParaRPr lang="en-US" sz="200" dirty="0">
                        <a:solidFill>
                          <a:schemeClr val="accent5"/>
                        </a:solidFill>
                      </a:endParaRPr>
                    </a:p>
                  </a:txBody>
                  <a:tcPr marL="0" marR="0">
                    <a:solidFill>
                      <a:schemeClr val="accent5"/>
                    </a:solidFill>
                  </a:tcPr>
                </a:tc>
                <a:extLst>
                  <a:ext uri="{0D108BD9-81ED-4DB2-BD59-A6C34878D82A}">
                    <a16:rowId xmlns:a16="http://schemas.microsoft.com/office/drawing/2014/main" val="10003"/>
                  </a:ext>
                </a:extLst>
              </a:tr>
            </a:tbl>
          </a:graphicData>
        </a:graphic>
      </p:graphicFrame>
      <p:graphicFrame>
        <p:nvGraphicFramePr>
          <p:cNvPr id="33" name="Table 32"/>
          <p:cNvGraphicFramePr>
            <a:graphicFrameLocks noGrp="1"/>
          </p:cNvGraphicFramePr>
          <p:nvPr/>
        </p:nvGraphicFramePr>
        <p:xfrm>
          <a:off x="7518400" y="2390775"/>
          <a:ext cx="558800" cy="558800"/>
        </p:xfrm>
        <a:graphic>
          <a:graphicData uri="http://schemas.openxmlformats.org/drawingml/2006/table">
            <a:tbl>
              <a:tblPr>
                <a:tableStyleId>{616DA210-FB5B-4158-B5E0-FEB733F419BA}</a:tableStyleId>
              </a:tblPr>
              <a:tblGrid>
                <a:gridCol w="139700">
                  <a:extLst>
                    <a:ext uri="{9D8B030D-6E8A-4147-A177-3AD203B41FA5}">
                      <a16:colId xmlns:a16="http://schemas.microsoft.com/office/drawing/2014/main" val="20000"/>
                    </a:ext>
                  </a:extLst>
                </a:gridCol>
                <a:gridCol w="139700">
                  <a:extLst>
                    <a:ext uri="{9D8B030D-6E8A-4147-A177-3AD203B41FA5}">
                      <a16:colId xmlns:a16="http://schemas.microsoft.com/office/drawing/2014/main" val="20001"/>
                    </a:ext>
                  </a:extLst>
                </a:gridCol>
                <a:gridCol w="139700">
                  <a:extLst>
                    <a:ext uri="{9D8B030D-6E8A-4147-A177-3AD203B41FA5}">
                      <a16:colId xmlns:a16="http://schemas.microsoft.com/office/drawing/2014/main" val="20002"/>
                    </a:ext>
                  </a:extLst>
                </a:gridCol>
                <a:gridCol w="139700">
                  <a:extLst>
                    <a:ext uri="{9D8B030D-6E8A-4147-A177-3AD203B41FA5}">
                      <a16:colId xmlns:a16="http://schemas.microsoft.com/office/drawing/2014/main" val="20003"/>
                    </a:ext>
                  </a:extLst>
                </a:gridCol>
              </a:tblGrid>
              <a:tr h="139700">
                <a:tc>
                  <a:txBody>
                    <a:bodyPr/>
                    <a:lstStyle/>
                    <a:p>
                      <a:endParaRPr lang="en-US" sz="200" dirty="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dirty="0"/>
                    </a:p>
                  </a:txBody>
                  <a:tcPr marL="0" marR="0">
                    <a:solidFill>
                      <a:schemeClr val="bg1"/>
                    </a:solidFill>
                  </a:tcPr>
                </a:tc>
                <a:tc>
                  <a:txBody>
                    <a:bodyPr/>
                    <a:lstStyle/>
                    <a:p>
                      <a:endParaRPr lang="en-US" sz="200" dirty="0"/>
                    </a:p>
                  </a:txBody>
                  <a:tcPr marL="0" marR="0">
                    <a:solidFill>
                      <a:schemeClr val="bg1"/>
                    </a:solidFill>
                  </a:tcPr>
                </a:tc>
                <a:extLst>
                  <a:ext uri="{0D108BD9-81ED-4DB2-BD59-A6C34878D82A}">
                    <a16:rowId xmlns:a16="http://schemas.microsoft.com/office/drawing/2014/main" val="10000"/>
                  </a:ext>
                </a:extLst>
              </a:tr>
              <a:tr h="139700">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dirty="0"/>
                    </a:p>
                  </a:txBody>
                  <a:tcPr marL="0" marR="0">
                    <a:solidFill>
                      <a:schemeClr val="bg1"/>
                    </a:solidFill>
                  </a:tcPr>
                </a:tc>
                <a:extLst>
                  <a:ext uri="{0D108BD9-81ED-4DB2-BD59-A6C34878D82A}">
                    <a16:rowId xmlns:a16="http://schemas.microsoft.com/office/drawing/2014/main" val="10001"/>
                  </a:ext>
                </a:extLst>
              </a:tr>
              <a:tr h="139700">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extLst>
                  <a:ext uri="{0D108BD9-81ED-4DB2-BD59-A6C34878D82A}">
                    <a16:rowId xmlns:a16="http://schemas.microsoft.com/office/drawing/2014/main" val="10002"/>
                  </a:ext>
                </a:extLst>
              </a:tr>
              <a:tr h="139700">
                <a:tc>
                  <a:txBody>
                    <a:bodyPr/>
                    <a:lstStyle/>
                    <a:p>
                      <a:endParaRPr lang="en-US" sz="200"/>
                    </a:p>
                  </a:txBody>
                  <a:tcPr marL="0" marR="0">
                    <a:solidFill>
                      <a:schemeClr val="accent5"/>
                    </a:solidFill>
                  </a:tcPr>
                </a:tc>
                <a:tc>
                  <a:txBody>
                    <a:bodyPr/>
                    <a:lstStyle/>
                    <a:p>
                      <a:endParaRPr lang="en-US" sz="200"/>
                    </a:p>
                  </a:txBody>
                  <a:tcPr marL="0" marR="0">
                    <a:solidFill>
                      <a:schemeClr val="accent5"/>
                    </a:solidFill>
                  </a:tcPr>
                </a:tc>
                <a:tc>
                  <a:txBody>
                    <a:bodyPr/>
                    <a:lstStyle/>
                    <a:p>
                      <a:endParaRPr lang="en-US" sz="200"/>
                    </a:p>
                  </a:txBody>
                  <a:tcPr marL="0" marR="0">
                    <a:solidFill>
                      <a:schemeClr val="accent5"/>
                    </a:solidFill>
                  </a:tcPr>
                </a:tc>
                <a:tc>
                  <a:txBody>
                    <a:bodyPr/>
                    <a:lstStyle/>
                    <a:p>
                      <a:endParaRPr lang="en-US" sz="200" dirty="0"/>
                    </a:p>
                  </a:txBody>
                  <a:tcPr marL="0" marR="0">
                    <a:solidFill>
                      <a:schemeClr val="accent5"/>
                    </a:solidFill>
                  </a:tcPr>
                </a:tc>
                <a:extLst>
                  <a:ext uri="{0D108BD9-81ED-4DB2-BD59-A6C34878D82A}">
                    <a16:rowId xmlns:a16="http://schemas.microsoft.com/office/drawing/2014/main" val="10003"/>
                  </a:ext>
                </a:extLst>
              </a:tr>
            </a:tbl>
          </a:graphicData>
        </a:graphic>
      </p:graphicFrame>
      <p:graphicFrame>
        <p:nvGraphicFramePr>
          <p:cNvPr id="34" name="Table 33"/>
          <p:cNvGraphicFramePr>
            <a:graphicFrameLocks noGrp="1"/>
          </p:cNvGraphicFramePr>
          <p:nvPr/>
        </p:nvGraphicFramePr>
        <p:xfrm>
          <a:off x="7442200" y="2492375"/>
          <a:ext cx="558800" cy="558800"/>
        </p:xfrm>
        <a:graphic>
          <a:graphicData uri="http://schemas.openxmlformats.org/drawingml/2006/table">
            <a:tbl>
              <a:tblPr>
                <a:tableStyleId>{616DA210-FB5B-4158-B5E0-FEB733F419BA}</a:tableStyleId>
              </a:tblPr>
              <a:tblGrid>
                <a:gridCol w="139700">
                  <a:extLst>
                    <a:ext uri="{9D8B030D-6E8A-4147-A177-3AD203B41FA5}">
                      <a16:colId xmlns:a16="http://schemas.microsoft.com/office/drawing/2014/main" val="20000"/>
                    </a:ext>
                  </a:extLst>
                </a:gridCol>
                <a:gridCol w="139700">
                  <a:extLst>
                    <a:ext uri="{9D8B030D-6E8A-4147-A177-3AD203B41FA5}">
                      <a16:colId xmlns:a16="http://schemas.microsoft.com/office/drawing/2014/main" val="20001"/>
                    </a:ext>
                  </a:extLst>
                </a:gridCol>
                <a:gridCol w="139700">
                  <a:extLst>
                    <a:ext uri="{9D8B030D-6E8A-4147-A177-3AD203B41FA5}">
                      <a16:colId xmlns:a16="http://schemas.microsoft.com/office/drawing/2014/main" val="20002"/>
                    </a:ext>
                  </a:extLst>
                </a:gridCol>
                <a:gridCol w="139700">
                  <a:extLst>
                    <a:ext uri="{9D8B030D-6E8A-4147-A177-3AD203B41FA5}">
                      <a16:colId xmlns:a16="http://schemas.microsoft.com/office/drawing/2014/main" val="20003"/>
                    </a:ext>
                  </a:extLst>
                </a:gridCol>
              </a:tblGrid>
              <a:tr h="139700">
                <a:tc>
                  <a:txBody>
                    <a:bodyPr/>
                    <a:lstStyle/>
                    <a:p>
                      <a:endParaRPr lang="en-US" sz="200" dirty="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dirty="0"/>
                    </a:p>
                  </a:txBody>
                  <a:tcPr marL="0" marR="0">
                    <a:solidFill>
                      <a:schemeClr val="bg1"/>
                    </a:solidFill>
                  </a:tcPr>
                </a:tc>
                <a:tc>
                  <a:txBody>
                    <a:bodyPr/>
                    <a:lstStyle/>
                    <a:p>
                      <a:endParaRPr lang="en-US" sz="200" dirty="0"/>
                    </a:p>
                  </a:txBody>
                  <a:tcPr marL="0" marR="0">
                    <a:solidFill>
                      <a:schemeClr val="bg1"/>
                    </a:solidFill>
                  </a:tcPr>
                </a:tc>
                <a:extLst>
                  <a:ext uri="{0D108BD9-81ED-4DB2-BD59-A6C34878D82A}">
                    <a16:rowId xmlns:a16="http://schemas.microsoft.com/office/drawing/2014/main" val="10000"/>
                  </a:ext>
                </a:extLst>
              </a:tr>
              <a:tr h="139700">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dirty="0"/>
                    </a:p>
                  </a:txBody>
                  <a:tcPr marL="0" marR="0">
                    <a:solidFill>
                      <a:schemeClr val="bg1"/>
                    </a:solidFill>
                  </a:tcPr>
                </a:tc>
                <a:extLst>
                  <a:ext uri="{0D108BD9-81ED-4DB2-BD59-A6C34878D82A}">
                    <a16:rowId xmlns:a16="http://schemas.microsoft.com/office/drawing/2014/main" val="10001"/>
                  </a:ext>
                </a:extLst>
              </a:tr>
              <a:tr h="139700">
                <a:tc>
                  <a:txBody>
                    <a:bodyPr/>
                    <a:lstStyle/>
                    <a:p>
                      <a:endParaRPr lang="en-US" sz="200" dirty="0"/>
                    </a:p>
                  </a:txBody>
                  <a:tcPr marL="0" marR="0">
                    <a:solidFill>
                      <a:srgbClr val="FF0000"/>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extLst>
                  <a:ext uri="{0D108BD9-81ED-4DB2-BD59-A6C34878D82A}">
                    <a16:rowId xmlns:a16="http://schemas.microsoft.com/office/drawing/2014/main" val="10002"/>
                  </a:ext>
                </a:extLst>
              </a:tr>
              <a:tr h="139700">
                <a:tc>
                  <a:txBody>
                    <a:bodyPr/>
                    <a:lstStyle/>
                    <a:p>
                      <a:endParaRPr lang="en-US" sz="200" dirty="0"/>
                    </a:p>
                  </a:txBody>
                  <a:tcPr marL="0" marR="0">
                    <a:solidFill>
                      <a:schemeClr val="accent5"/>
                    </a:solidFill>
                  </a:tcPr>
                </a:tc>
                <a:tc>
                  <a:txBody>
                    <a:bodyPr/>
                    <a:lstStyle/>
                    <a:p>
                      <a:endParaRPr lang="en-US" sz="200" dirty="0"/>
                    </a:p>
                  </a:txBody>
                  <a:tcPr marL="0" marR="0">
                    <a:solidFill>
                      <a:schemeClr val="accent5"/>
                    </a:solidFill>
                  </a:tcPr>
                </a:tc>
                <a:tc>
                  <a:txBody>
                    <a:bodyPr/>
                    <a:lstStyle/>
                    <a:p>
                      <a:endParaRPr lang="en-US" sz="200" dirty="0"/>
                    </a:p>
                  </a:txBody>
                  <a:tcPr marL="0" marR="0">
                    <a:solidFill>
                      <a:schemeClr val="accent5"/>
                    </a:solidFill>
                  </a:tcPr>
                </a:tc>
                <a:tc>
                  <a:txBody>
                    <a:bodyPr/>
                    <a:lstStyle/>
                    <a:p>
                      <a:endParaRPr lang="en-US" sz="200" dirty="0"/>
                    </a:p>
                  </a:txBody>
                  <a:tcPr marL="0" marR="0">
                    <a:solidFill>
                      <a:schemeClr val="accent5"/>
                    </a:solidFill>
                  </a:tcPr>
                </a:tc>
                <a:extLst>
                  <a:ext uri="{0D108BD9-81ED-4DB2-BD59-A6C34878D82A}">
                    <a16:rowId xmlns:a16="http://schemas.microsoft.com/office/drawing/2014/main" val="10003"/>
                  </a:ext>
                </a:extLst>
              </a:tr>
            </a:tbl>
          </a:graphicData>
        </a:graphic>
      </p:graphicFrame>
      <p:graphicFrame>
        <p:nvGraphicFramePr>
          <p:cNvPr id="35" name="Table 34"/>
          <p:cNvGraphicFramePr>
            <a:graphicFrameLocks noGrp="1"/>
          </p:cNvGraphicFramePr>
          <p:nvPr/>
        </p:nvGraphicFramePr>
        <p:xfrm>
          <a:off x="4851400" y="2390775"/>
          <a:ext cx="558800" cy="558800"/>
        </p:xfrm>
        <a:graphic>
          <a:graphicData uri="http://schemas.openxmlformats.org/drawingml/2006/table">
            <a:tbl>
              <a:tblPr>
                <a:tableStyleId>{616DA210-FB5B-4158-B5E0-FEB733F419BA}</a:tableStyleId>
              </a:tblPr>
              <a:tblGrid>
                <a:gridCol w="139700">
                  <a:extLst>
                    <a:ext uri="{9D8B030D-6E8A-4147-A177-3AD203B41FA5}">
                      <a16:colId xmlns:a16="http://schemas.microsoft.com/office/drawing/2014/main" val="20000"/>
                    </a:ext>
                  </a:extLst>
                </a:gridCol>
                <a:gridCol w="139700">
                  <a:extLst>
                    <a:ext uri="{9D8B030D-6E8A-4147-A177-3AD203B41FA5}">
                      <a16:colId xmlns:a16="http://schemas.microsoft.com/office/drawing/2014/main" val="20001"/>
                    </a:ext>
                  </a:extLst>
                </a:gridCol>
                <a:gridCol w="139700">
                  <a:extLst>
                    <a:ext uri="{9D8B030D-6E8A-4147-A177-3AD203B41FA5}">
                      <a16:colId xmlns:a16="http://schemas.microsoft.com/office/drawing/2014/main" val="20002"/>
                    </a:ext>
                  </a:extLst>
                </a:gridCol>
                <a:gridCol w="139700">
                  <a:extLst>
                    <a:ext uri="{9D8B030D-6E8A-4147-A177-3AD203B41FA5}">
                      <a16:colId xmlns:a16="http://schemas.microsoft.com/office/drawing/2014/main" val="20003"/>
                    </a:ext>
                  </a:extLst>
                </a:gridCol>
              </a:tblGrid>
              <a:tr h="139700">
                <a:tc>
                  <a:txBody>
                    <a:bodyPr/>
                    <a:lstStyle/>
                    <a:p>
                      <a:endParaRPr lang="en-US" sz="200" dirty="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dirty="0"/>
                    </a:p>
                  </a:txBody>
                  <a:tcPr marL="0" marR="0">
                    <a:solidFill>
                      <a:schemeClr val="bg1"/>
                    </a:solidFill>
                  </a:tcPr>
                </a:tc>
                <a:tc>
                  <a:txBody>
                    <a:bodyPr/>
                    <a:lstStyle/>
                    <a:p>
                      <a:endParaRPr lang="en-US" sz="200" dirty="0"/>
                    </a:p>
                  </a:txBody>
                  <a:tcPr marL="0" marR="0">
                    <a:solidFill>
                      <a:schemeClr val="bg1"/>
                    </a:solidFill>
                  </a:tcPr>
                </a:tc>
                <a:extLst>
                  <a:ext uri="{0D108BD9-81ED-4DB2-BD59-A6C34878D82A}">
                    <a16:rowId xmlns:a16="http://schemas.microsoft.com/office/drawing/2014/main" val="10000"/>
                  </a:ext>
                </a:extLst>
              </a:tr>
              <a:tr h="139700">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dirty="0"/>
                    </a:p>
                  </a:txBody>
                  <a:tcPr marL="0" marR="0">
                    <a:solidFill>
                      <a:schemeClr val="bg1"/>
                    </a:solidFill>
                  </a:tcPr>
                </a:tc>
                <a:extLst>
                  <a:ext uri="{0D108BD9-81ED-4DB2-BD59-A6C34878D82A}">
                    <a16:rowId xmlns:a16="http://schemas.microsoft.com/office/drawing/2014/main" val="10001"/>
                  </a:ext>
                </a:extLst>
              </a:tr>
              <a:tr h="139700">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extLst>
                  <a:ext uri="{0D108BD9-81ED-4DB2-BD59-A6C34878D82A}">
                    <a16:rowId xmlns:a16="http://schemas.microsoft.com/office/drawing/2014/main" val="10002"/>
                  </a:ext>
                </a:extLst>
              </a:tr>
              <a:tr h="139700">
                <a:tc>
                  <a:txBody>
                    <a:bodyPr/>
                    <a:lstStyle/>
                    <a:p>
                      <a:endParaRPr lang="en-US" sz="200"/>
                    </a:p>
                  </a:txBody>
                  <a:tcPr marL="0" marR="0">
                    <a:solidFill>
                      <a:schemeClr val="accent5"/>
                    </a:solidFill>
                  </a:tcPr>
                </a:tc>
                <a:tc>
                  <a:txBody>
                    <a:bodyPr/>
                    <a:lstStyle/>
                    <a:p>
                      <a:endParaRPr lang="en-US" sz="200"/>
                    </a:p>
                  </a:txBody>
                  <a:tcPr marL="0" marR="0">
                    <a:solidFill>
                      <a:schemeClr val="accent5"/>
                    </a:solidFill>
                  </a:tcPr>
                </a:tc>
                <a:tc>
                  <a:txBody>
                    <a:bodyPr/>
                    <a:lstStyle/>
                    <a:p>
                      <a:endParaRPr lang="en-US" sz="200"/>
                    </a:p>
                  </a:txBody>
                  <a:tcPr marL="0" marR="0">
                    <a:solidFill>
                      <a:schemeClr val="accent5"/>
                    </a:solidFill>
                  </a:tcPr>
                </a:tc>
                <a:tc>
                  <a:txBody>
                    <a:bodyPr/>
                    <a:lstStyle/>
                    <a:p>
                      <a:endParaRPr lang="en-US" sz="200" dirty="0"/>
                    </a:p>
                  </a:txBody>
                  <a:tcPr marL="0" marR="0">
                    <a:solidFill>
                      <a:schemeClr val="accent5"/>
                    </a:solidFill>
                  </a:tcPr>
                </a:tc>
                <a:extLst>
                  <a:ext uri="{0D108BD9-81ED-4DB2-BD59-A6C34878D82A}">
                    <a16:rowId xmlns:a16="http://schemas.microsoft.com/office/drawing/2014/main" val="10003"/>
                  </a:ext>
                </a:extLst>
              </a:tr>
            </a:tbl>
          </a:graphicData>
        </a:graphic>
      </p:graphicFrame>
      <p:graphicFrame>
        <p:nvGraphicFramePr>
          <p:cNvPr id="36" name="Table 35"/>
          <p:cNvGraphicFramePr>
            <a:graphicFrameLocks noGrp="1"/>
          </p:cNvGraphicFramePr>
          <p:nvPr/>
        </p:nvGraphicFramePr>
        <p:xfrm>
          <a:off x="4775200" y="2492375"/>
          <a:ext cx="558800" cy="558800"/>
        </p:xfrm>
        <a:graphic>
          <a:graphicData uri="http://schemas.openxmlformats.org/drawingml/2006/table">
            <a:tbl>
              <a:tblPr>
                <a:tableStyleId>{616DA210-FB5B-4158-B5E0-FEB733F419BA}</a:tableStyleId>
              </a:tblPr>
              <a:tblGrid>
                <a:gridCol w="139700">
                  <a:extLst>
                    <a:ext uri="{9D8B030D-6E8A-4147-A177-3AD203B41FA5}">
                      <a16:colId xmlns:a16="http://schemas.microsoft.com/office/drawing/2014/main" val="20000"/>
                    </a:ext>
                  </a:extLst>
                </a:gridCol>
                <a:gridCol w="139700">
                  <a:extLst>
                    <a:ext uri="{9D8B030D-6E8A-4147-A177-3AD203B41FA5}">
                      <a16:colId xmlns:a16="http://schemas.microsoft.com/office/drawing/2014/main" val="20001"/>
                    </a:ext>
                  </a:extLst>
                </a:gridCol>
                <a:gridCol w="139700">
                  <a:extLst>
                    <a:ext uri="{9D8B030D-6E8A-4147-A177-3AD203B41FA5}">
                      <a16:colId xmlns:a16="http://schemas.microsoft.com/office/drawing/2014/main" val="20002"/>
                    </a:ext>
                  </a:extLst>
                </a:gridCol>
                <a:gridCol w="139700">
                  <a:extLst>
                    <a:ext uri="{9D8B030D-6E8A-4147-A177-3AD203B41FA5}">
                      <a16:colId xmlns:a16="http://schemas.microsoft.com/office/drawing/2014/main" val="20003"/>
                    </a:ext>
                  </a:extLst>
                </a:gridCol>
              </a:tblGrid>
              <a:tr h="139700">
                <a:tc>
                  <a:txBody>
                    <a:bodyPr/>
                    <a:lstStyle/>
                    <a:p>
                      <a:endParaRPr lang="en-US" sz="200" dirty="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dirty="0"/>
                    </a:p>
                  </a:txBody>
                  <a:tcPr marL="0" marR="0">
                    <a:solidFill>
                      <a:schemeClr val="bg1"/>
                    </a:solidFill>
                  </a:tcPr>
                </a:tc>
                <a:tc>
                  <a:txBody>
                    <a:bodyPr/>
                    <a:lstStyle/>
                    <a:p>
                      <a:endParaRPr lang="en-US" sz="200" dirty="0"/>
                    </a:p>
                  </a:txBody>
                  <a:tcPr marL="0" marR="0">
                    <a:solidFill>
                      <a:schemeClr val="bg1"/>
                    </a:solidFill>
                  </a:tcPr>
                </a:tc>
                <a:extLst>
                  <a:ext uri="{0D108BD9-81ED-4DB2-BD59-A6C34878D82A}">
                    <a16:rowId xmlns:a16="http://schemas.microsoft.com/office/drawing/2014/main" val="10000"/>
                  </a:ext>
                </a:extLst>
              </a:tr>
              <a:tr h="139700">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dirty="0"/>
                    </a:p>
                  </a:txBody>
                  <a:tcPr marL="0" marR="0">
                    <a:solidFill>
                      <a:schemeClr val="bg1"/>
                    </a:solidFill>
                  </a:tcPr>
                </a:tc>
                <a:extLst>
                  <a:ext uri="{0D108BD9-81ED-4DB2-BD59-A6C34878D82A}">
                    <a16:rowId xmlns:a16="http://schemas.microsoft.com/office/drawing/2014/main" val="10001"/>
                  </a:ext>
                </a:extLst>
              </a:tr>
              <a:tr h="139700">
                <a:tc>
                  <a:txBody>
                    <a:bodyPr/>
                    <a:lstStyle/>
                    <a:p>
                      <a:endParaRPr lang="en-US" sz="200" dirty="0"/>
                    </a:p>
                  </a:txBody>
                  <a:tcPr marL="0" marR="0">
                    <a:solidFill>
                      <a:srgbClr val="FF0000"/>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extLst>
                  <a:ext uri="{0D108BD9-81ED-4DB2-BD59-A6C34878D82A}">
                    <a16:rowId xmlns:a16="http://schemas.microsoft.com/office/drawing/2014/main" val="10002"/>
                  </a:ext>
                </a:extLst>
              </a:tr>
              <a:tr h="139700">
                <a:tc>
                  <a:txBody>
                    <a:bodyPr/>
                    <a:lstStyle/>
                    <a:p>
                      <a:endParaRPr lang="en-US" sz="200" dirty="0"/>
                    </a:p>
                  </a:txBody>
                  <a:tcPr marL="0" marR="0">
                    <a:solidFill>
                      <a:schemeClr val="accent5"/>
                    </a:solidFill>
                  </a:tcPr>
                </a:tc>
                <a:tc>
                  <a:txBody>
                    <a:bodyPr/>
                    <a:lstStyle/>
                    <a:p>
                      <a:endParaRPr lang="en-US" sz="200" dirty="0"/>
                    </a:p>
                  </a:txBody>
                  <a:tcPr marL="0" marR="0">
                    <a:solidFill>
                      <a:schemeClr val="accent5"/>
                    </a:solidFill>
                  </a:tcPr>
                </a:tc>
                <a:tc>
                  <a:txBody>
                    <a:bodyPr/>
                    <a:lstStyle/>
                    <a:p>
                      <a:endParaRPr lang="en-US" sz="200" dirty="0"/>
                    </a:p>
                  </a:txBody>
                  <a:tcPr marL="0" marR="0">
                    <a:solidFill>
                      <a:schemeClr val="accent5"/>
                    </a:solidFill>
                  </a:tcPr>
                </a:tc>
                <a:tc>
                  <a:txBody>
                    <a:bodyPr/>
                    <a:lstStyle/>
                    <a:p>
                      <a:endParaRPr lang="en-US" sz="200" dirty="0"/>
                    </a:p>
                  </a:txBody>
                  <a:tcPr marL="0" marR="0">
                    <a:solidFill>
                      <a:schemeClr val="accent5"/>
                    </a:solidFill>
                  </a:tcPr>
                </a:tc>
                <a:extLst>
                  <a:ext uri="{0D108BD9-81ED-4DB2-BD59-A6C34878D82A}">
                    <a16:rowId xmlns:a16="http://schemas.microsoft.com/office/drawing/2014/main" val="10003"/>
                  </a:ext>
                </a:extLst>
              </a:tr>
            </a:tbl>
          </a:graphicData>
        </a:graphic>
      </p:graphicFrame>
      <p:sp>
        <p:nvSpPr>
          <p:cNvPr id="37" name="Rectangle 36"/>
          <p:cNvSpPr/>
          <p:nvPr/>
        </p:nvSpPr>
        <p:spPr>
          <a:xfrm>
            <a:off x="3733800" y="2060575"/>
            <a:ext cx="762000" cy="1295400"/>
          </a:xfrm>
          <a:prstGeom prst="rect">
            <a:avLst/>
          </a:prstGeom>
          <a:no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Rectangle 37"/>
          <p:cNvSpPr/>
          <p:nvPr/>
        </p:nvSpPr>
        <p:spPr>
          <a:xfrm>
            <a:off x="4724400" y="2060575"/>
            <a:ext cx="762000" cy="1295400"/>
          </a:xfrm>
          <a:prstGeom prst="rect">
            <a:avLst/>
          </a:prstGeom>
          <a:no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Rectangle 38"/>
          <p:cNvSpPr/>
          <p:nvPr/>
        </p:nvSpPr>
        <p:spPr>
          <a:xfrm>
            <a:off x="7391400" y="2060575"/>
            <a:ext cx="762000" cy="1295400"/>
          </a:xfrm>
          <a:prstGeom prst="rect">
            <a:avLst/>
          </a:prstGeom>
          <a:no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9986" name="TextBox 39"/>
          <p:cNvSpPr txBox="1">
            <a:spLocks noChangeArrowheads="1"/>
          </p:cNvSpPr>
          <p:nvPr/>
        </p:nvSpPr>
        <p:spPr bwMode="auto">
          <a:xfrm>
            <a:off x="3733800" y="1755775"/>
            <a:ext cx="76200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alibri" charset="0"/>
                <a:ea typeface="ＭＳ Ｐゴシック" charset="0"/>
                <a:cs typeface="Arial" charset="0"/>
              </a:rPr>
              <a:t>Chip 0</a:t>
            </a:r>
          </a:p>
        </p:txBody>
      </p:sp>
      <p:sp>
        <p:nvSpPr>
          <p:cNvPr id="119987" name="TextBox 40"/>
          <p:cNvSpPr txBox="1">
            <a:spLocks noChangeArrowheads="1"/>
          </p:cNvSpPr>
          <p:nvPr/>
        </p:nvSpPr>
        <p:spPr bwMode="auto">
          <a:xfrm>
            <a:off x="4724400" y="1752600"/>
            <a:ext cx="76200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alibri" charset="0"/>
                <a:ea typeface="ＭＳ Ｐゴシック" charset="0"/>
                <a:cs typeface="Arial" charset="0"/>
              </a:rPr>
              <a:t>Chip 1</a:t>
            </a:r>
          </a:p>
        </p:txBody>
      </p:sp>
      <p:sp>
        <p:nvSpPr>
          <p:cNvPr id="119988" name="TextBox 41"/>
          <p:cNvSpPr txBox="1">
            <a:spLocks noChangeArrowheads="1"/>
          </p:cNvSpPr>
          <p:nvPr/>
        </p:nvSpPr>
        <p:spPr bwMode="auto">
          <a:xfrm>
            <a:off x="7391400" y="1755775"/>
            <a:ext cx="76200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alibri" charset="0"/>
                <a:ea typeface="ＭＳ Ｐゴシック" charset="0"/>
                <a:cs typeface="Arial" charset="0"/>
              </a:rPr>
              <a:t>Chip 7</a:t>
            </a:r>
          </a:p>
        </p:txBody>
      </p:sp>
      <p:cxnSp>
        <p:nvCxnSpPr>
          <p:cNvPr id="43" name="Shape 9"/>
          <p:cNvCxnSpPr>
            <a:cxnSpLocks noChangeShapeType="1"/>
          </p:cNvCxnSpPr>
          <p:nvPr/>
        </p:nvCxnSpPr>
        <p:spPr bwMode="auto">
          <a:xfrm rot="5400000" flipH="1" flipV="1">
            <a:off x="3571082" y="3888581"/>
            <a:ext cx="1066800" cy="1587"/>
          </a:xfrm>
          <a:prstGeom prst="bentConnector3">
            <a:avLst>
              <a:gd name="adj1" fmla="val 50000"/>
            </a:avLst>
          </a:prstGeom>
          <a:noFill/>
          <a:ln w="50800">
            <a:solidFill>
              <a:schemeClr val="accent2"/>
            </a:solidFill>
            <a:miter lim="800000"/>
            <a:headEnd type="triangle" w="med" len="med"/>
            <a:tailEnd type="triangle" w="med" len="med"/>
          </a:ln>
          <a:effectLst>
            <a:outerShdw blurRad="40000" dist="23000" dir="5400000" rotWithShape="0">
              <a:srgbClr val="000000">
                <a:alpha val="34999"/>
              </a:srgbClr>
            </a:outerShdw>
          </a:effectLst>
          <a:extLst>
            <a:ext uri="{909E8E84-426E-40dd-AFC4-6F175D3DCCD1}">
              <a14:hiddenFill xmlns="" xmlns:a14="http://schemas.microsoft.com/office/drawing/2010/main">
                <a:noFill/>
              </a14:hiddenFill>
            </a:ext>
          </a:extLst>
        </p:spPr>
      </p:cxnSp>
      <p:sp>
        <p:nvSpPr>
          <p:cNvPr id="119990" name="TextBox 43"/>
          <p:cNvSpPr txBox="1">
            <a:spLocks noChangeArrowheads="1"/>
          </p:cNvSpPr>
          <p:nvPr/>
        </p:nvSpPr>
        <p:spPr bwMode="auto">
          <a:xfrm rot="-5400000">
            <a:off x="3423444" y="3666331"/>
            <a:ext cx="9906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C0504D"/>
                </a:solidFill>
                <a:effectLst/>
                <a:uLnTx/>
                <a:uFillTx/>
                <a:latin typeface="Calibri" charset="0"/>
                <a:ea typeface="ＭＳ Ｐゴシック" charset="0"/>
                <a:cs typeface="Arial" charset="0"/>
              </a:rPr>
              <a:t>&lt;0:7&gt;</a:t>
            </a:r>
          </a:p>
        </p:txBody>
      </p:sp>
      <p:cxnSp>
        <p:nvCxnSpPr>
          <p:cNvPr id="45" name="Shape 9"/>
          <p:cNvCxnSpPr>
            <a:cxnSpLocks noChangeShapeType="1"/>
          </p:cNvCxnSpPr>
          <p:nvPr/>
        </p:nvCxnSpPr>
        <p:spPr bwMode="auto">
          <a:xfrm rot="5400000" flipH="1" flipV="1">
            <a:off x="4571207" y="3888581"/>
            <a:ext cx="1066800" cy="1587"/>
          </a:xfrm>
          <a:prstGeom prst="bentConnector3">
            <a:avLst>
              <a:gd name="adj1" fmla="val 50000"/>
            </a:avLst>
          </a:prstGeom>
          <a:noFill/>
          <a:ln w="50800">
            <a:solidFill>
              <a:schemeClr val="accent2"/>
            </a:solidFill>
            <a:miter lim="800000"/>
            <a:headEnd type="triangle" w="med" len="med"/>
            <a:tailEnd type="triangle" w="med" len="med"/>
          </a:ln>
          <a:effectLst>
            <a:outerShdw blurRad="40000" dist="23000" dir="5400000" rotWithShape="0">
              <a:srgbClr val="000000">
                <a:alpha val="34999"/>
              </a:srgbClr>
            </a:outerShdw>
          </a:effectLst>
          <a:extLst>
            <a:ext uri="{909E8E84-426E-40dd-AFC4-6F175D3DCCD1}">
              <a14:hiddenFill xmlns="" xmlns:a14="http://schemas.microsoft.com/office/drawing/2010/main">
                <a:noFill/>
              </a14:hiddenFill>
            </a:ext>
          </a:extLst>
        </p:spPr>
      </p:cxnSp>
      <p:sp>
        <p:nvSpPr>
          <p:cNvPr id="119992" name="TextBox 45"/>
          <p:cNvSpPr txBox="1">
            <a:spLocks noChangeArrowheads="1"/>
          </p:cNvSpPr>
          <p:nvPr/>
        </p:nvSpPr>
        <p:spPr bwMode="auto">
          <a:xfrm rot="-5400000">
            <a:off x="4423569" y="3666331"/>
            <a:ext cx="9906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C0504D"/>
                </a:solidFill>
                <a:effectLst/>
                <a:uLnTx/>
                <a:uFillTx/>
                <a:latin typeface="Calibri" charset="0"/>
                <a:ea typeface="ＭＳ Ｐゴシック" charset="0"/>
                <a:cs typeface="Arial" charset="0"/>
              </a:rPr>
              <a:t>&lt;8:15&gt;</a:t>
            </a:r>
          </a:p>
        </p:txBody>
      </p:sp>
      <p:cxnSp>
        <p:nvCxnSpPr>
          <p:cNvPr id="47" name="Shape 9"/>
          <p:cNvCxnSpPr>
            <a:cxnSpLocks noChangeShapeType="1"/>
          </p:cNvCxnSpPr>
          <p:nvPr/>
        </p:nvCxnSpPr>
        <p:spPr bwMode="auto">
          <a:xfrm rot="5400000" flipH="1" flipV="1">
            <a:off x="7314407" y="3888581"/>
            <a:ext cx="1066800" cy="1587"/>
          </a:xfrm>
          <a:prstGeom prst="bentConnector3">
            <a:avLst>
              <a:gd name="adj1" fmla="val 50000"/>
            </a:avLst>
          </a:prstGeom>
          <a:noFill/>
          <a:ln w="50800">
            <a:solidFill>
              <a:schemeClr val="accent2"/>
            </a:solidFill>
            <a:miter lim="800000"/>
            <a:headEnd type="triangle" w="med" len="med"/>
            <a:tailEnd type="triangle" w="med" len="med"/>
          </a:ln>
          <a:effectLst>
            <a:outerShdw blurRad="40000" dist="23000" dir="5400000" rotWithShape="0">
              <a:srgbClr val="000000">
                <a:alpha val="34999"/>
              </a:srgbClr>
            </a:outerShdw>
          </a:effectLst>
          <a:extLst>
            <a:ext uri="{909E8E84-426E-40dd-AFC4-6F175D3DCCD1}">
              <a14:hiddenFill xmlns="" xmlns:a14="http://schemas.microsoft.com/office/drawing/2010/main">
                <a:noFill/>
              </a14:hiddenFill>
            </a:ext>
          </a:extLst>
        </p:spPr>
      </p:cxnSp>
      <p:sp>
        <p:nvSpPr>
          <p:cNvPr id="119994" name="TextBox 47"/>
          <p:cNvSpPr txBox="1">
            <a:spLocks noChangeArrowheads="1"/>
          </p:cNvSpPr>
          <p:nvPr/>
        </p:nvSpPr>
        <p:spPr bwMode="auto">
          <a:xfrm rot="-5400000">
            <a:off x="7166769" y="3666331"/>
            <a:ext cx="9906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C0504D"/>
                </a:solidFill>
                <a:effectLst/>
                <a:uLnTx/>
                <a:uFillTx/>
                <a:latin typeface="Calibri" charset="0"/>
                <a:ea typeface="ＭＳ Ｐゴシック" charset="0"/>
                <a:cs typeface="Arial" charset="0"/>
              </a:rPr>
              <a:t>&lt;56:63&gt;</a:t>
            </a:r>
          </a:p>
        </p:txBody>
      </p:sp>
      <p:cxnSp>
        <p:nvCxnSpPr>
          <p:cNvPr id="50" name="Shape 9"/>
          <p:cNvCxnSpPr>
            <a:cxnSpLocks noChangeShapeType="1"/>
          </p:cNvCxnSpPr>
          <p:nvPr/>
        </p:nvCxnSpPr>
        <p:spPr bwMode="auto">
          <a:xfrm rot="5400000" flipH="1" flipV="1">
            <a:off x="5333207" y="4955381"/>
            <a:ext cx="1066800" cy="1587"/>
          </a:xfrm>
          <a:prstGeom prst="bentConnector3">
            <a:avLst>
              <a:gd name="adj1" fmla="val 50000"/>
            </a:avLst>
          </a:prstGeom>
          <a:noFill/>
          <a:ln w="101600">
            <a:solidFill>
              <a:schemeClr val="accent2"/>
            </a:solidFill>
            <a:miter lim="800000"/>
            <a:headEnd type="triangle" w="med" len="med"/>
            <a:tailEnd type="triangle" w="med" len="med"/>
          </a:ln>
          <a:effectLst>
            <a:outerShdw blurRad="40000" dist="23000" dir="5400000" rotWithShape="0">
              <a:srgbClr val="000000">
                <a:alpha val="34999"/>
              </a:srgbClr>
            </a:outerShdw>
          </a:effectLst>
          <a:extLst>
            <a:ext uri="{909E8E84-426E-40dd-AFC4-6F175D3DCCD1}">
              <a14:hiddenFill xmlns="" xmlns:a14="http://schemas.microsoft.com/office/drawing/2010/main">
                <a:noFill/>
              </a14:hiddenFill>
            </a:ext>
          </a:extLst>
        </p:spPr>
      </p:cxnSp>
      <p:sp>
        <p:nvSpPr>
          <p:cNvPr id="119996" name="TextBox 50"/>
          <p:cNvSpPr txBox="1">
            <a:spLocks noChangeArrowheads="1"/>
          </p:cNvSpPr>
          <p:nvPr/>
        </p:nvSpPr>
        <p:spPr bwMode="auto">
          <a:xfrm>
            <a:off x="5867400" y="4803775"/>
            <a:ext cx="15240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C0504D"/>
                </a:solidFill>
                <a:effectLst/>
                <a:uLnTx/>
                <a:uFillTx/>
                <a:latin typeface="Calibri" charset="0"/>
                <a:ea typeface="ＭＳ Ｐゴシック" charset="0"/>
                <a:cs typeface="Arial" charset="0"/>
              </a:rPr>
              <a:t>Data &lt;0:63&gt;</a:t>
            </a:r>
          </a:p>
        </p:txBody>
      </p:sp>
      <p:sp>
        <p:nvSpPr>
          <p:cNvPr id="52" name="Rectangle 51"/>
          <p:cNvSpPr/>
          <p:nvPr/>
        </p:nvSpPr>
        <p:spPr>
          <a:xfrm>
            <a:off x="1182688" y="5227638"/>
            <a:ext cx="381000" cy="304800"/>
          </a:xfrm>
          <a:prstGeom prst="rect">
            <a:avLst/>
          </a:prstGeom>
          <a:solidFill>
            <a:srgbClr val="FF0000"/>
          </a:solidFill>
          <a:ln w="38100">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8B</a:t>
            </a:r>
          </a:p>
        </p:txBody>
      </p:sp>
      <p:cxnSp>
        <p:nvCxnSpPr>
          <p:cNvPr id="53" name="Shape 9"/>
          <p:cNvCxnSpPr>
            <a:cxnSpLocks noChangeShapeType="1"/>
          </p:cNvCxnSpPr>
          <p:nvPr/>
        </p:nvCxnSpPr>
        <p:spPr bwMode="auto">
          <a:xfrm>
            <a:off x="4114800" y="4419600"/>
            <a:ext cx="3733800" cy="1588"/>
          </a:xfrm>
          <a:prstGeom prst="bentConnector3">
            <a:avLst>
              <a:gd name="adj1" fmla="val 50000"/>
            </a:avLst>
          </a:prstGeom>
          <a:noFill/>
          <a:ln w="50800">
            <a:solidFill>
              <a:schemeClr val="accent2"/>
            </a:solidFill>
            <a:miter lim="800000"/>
            <a:headEnd/>
            <a:tailEnd/>
          </a:ln>
          <a:effectLst>
            <a:outerShdw blurRad="40000" dist="23000" dir="5400000" rotWithShape="0">
              <a:srgbClr val="000000">
                <a:alpha val="34999"/>
              </a:srgbClr>
            </a:outerShdw>
          </a:effectLst>
          <a:extLst>
            <a:ext uri="{909E8E84-426E-40dd-AFC4-6F175D3DCCD1}">
              <a14:hiddenFill xmlns="" xmlns:a14="http://schemas.microsoft.com/office/drawing/2010/main">
                <a:noFill/>
              </a14:hiddenFill>
            </a:ext>
          </a:extLst>
        </p:spPr>
      </p:cxnSp>
      <p:sp>
        <p:nvSpPr>
          <p:cNvPr id="119999" name="TextBox 53"/>
          <p:cNvSpPr txBox="1">
            <a:spLocks noChangeArrowheads="1"/>
          </p:cNvSpPr>
          <p:nvPr/>
        </p:nvSpPr>
        <p:spPr bwMode="auto">
          <a:xfrm>
            <a:off x="3048000" y="2600325"/>
            <a:ext cx="4572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0000"/>
                </a:solidFill>
                <a:effectLst/>
                <a:uLnTx/>
                <a:uFillTx/>
                <a:latin typeface="Calibri" charset="0"/>
                <a:ea typeface="ＭＳ Ｐゴシック" charset="0"/>
                <a:cs typeface="Arial" charset="0"/>
              </a:rPr>
              <a:t>Row 0</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0000"/>
                </a:solidFill>
                <a:effectLst/>
                <a:uLnTx/>
                <a:uFillTx/>
                <a:latin typeface="Calibri" charset="0"/>
                <a:ea typeface="ＭＳ Ｐゴシック" charset="0"/>
                <a:cs typeface="Arial" charset="0"/>
              </a:rPr>
              <a:t>Col 0</a:t>
            </a:r>
          </a:p>
        </p:txBody>
      </p:sp>
      <p:cxnSp>
        <p:nvCxnSpPr>
          <p:cNvPr id="55" name="Straight Arrow Connector 54"/>
          <p:cNvCxnSpPr>
            <a:endCxn id="119999" idx="3"/>
          </p:cNvCxnSpPr>
          <p:nvPr/>
        </p:nvCxnSpPr>
        <p:spPr>
          <a:xfrm rot="10800000" flipV="1">
            <a:off x="3505200" y="2819400"/>
            <a:ext cx="304800" cy="4286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0001" name="TextBox 55"/>
          <p:cNvSpPr txBox="1">
            <a:spLocks noChangeArrowheads="1"/>
          </p:cNvSpPr>
          <p:nvPr/>
        </p:nvSpPr>
        <p:spPr bwMode="auto">
          <a:xfrm>
            <a:off x="6096000" y="2311400"/>
            <a:ext cx="76200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Calibri" charset="0"/>
                <a:ea typeface="ＭＳ Ｐゴシック" charset="0"/>
                <a:cs typeface="Arial" charset="0"/>
              </a:rPr>
              <a:t>. . .</a:t>
            </a:r>
          </a:p>
        </p:txBody>
      </p:sp>
      <p:sp>
        <p:nvSpPr>
          <p:cNvPr id="49" name="Rectangle 48"/>
          <p:cNvSpPr/>
          <p:nvPr/>
        </p:nvSpPr>
        <p:spPr>
          <a:xfrm>
            <a:off x="5638800" y="5486400"/>
            <a:ext cx="457200" cy="304800"/>
          </a:xfrm>
          <a:prstGeom prst="rect">
            <a:avLst/>
          </a:prstGeom>
          <a:solidFill>
            <a:srgbClr val="FF0000"/>
          </a:solidFill>
          <a:ln w="38100">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8B</a:t>
            </a:r>
          </a:p>
        </p:txBody>
      </p:sp>
    </p:spTree>
    <p:extLst>
      <p:ext uri="{BB962C8B-B14F-4D97-AF65-F5344CB8AC3E}">
        <p14:creationId xmlns:p14="http://schemas.microsoft.com/office/powerpoint/2010/main" val="27105861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a:ea typeface="+mj-ea"/>
                <a:cs typeface="+mj-cs"/>
              </a:rPr>
              <a:t>Example: Transferring a cache block</a:t>
            </a:r>
          </a:p>
        </p:txBody>
      </p:sp>
      <p:sp>
        <p:nvSpPr>
          <p:cNvPr id="4" name="Rectangle 3"/>
          <p:cNvSpPr/>
          <p:nvPr/>
        </p:nvSpPr>
        <p:spPr>
          <a:xfrm>
            <a:off x="1143000" y="2133600"/>
            <a:ext cx="457200" cy="3429000"/>
          </a:xfrm>
          <a:prstGeom prst="rect">
            <a:avLst/>
          </a:prstGeom>
          <a:ln w="38100"/>
        </p:spPr>
        <p:style>
          <a:lnRef idx="2">
            <a:schemeClr val="accent4">
              <a:shade val="50000"/>
            </a:schemeClr>
          </a:lnRef>
          <a:fillRef idx="1">
            <a:schemeClr val="accent4"/>
          </a:fillRef>
          <a:effectRef idx="0">
            <a:schemeClr val="accent4"/>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0835" name="TextBox 4"/>
          <p:cNvSpPr txBox="1">
            <a:spLocks noChangeArrowheads="1"/>
          </p:cNvSpPr>
          <p:nvPr/>
        </p:nvSpPr>
        <p:spPr bwMode="auto">
          <a:xfrm>
            <a:off x="152400" y="1981200"/>
            <a:ext cx="9144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8064A2"/>
                </a:solidFill>
                <a:effectLst/>
                <a:uLnTx/>
                <a:uFillTx/>
                <a:latin typeface="Calibri" charset="0"/>
                <a:ea typeface="ＭＳ Ｐゴシック" charset="0"/>
                <a:cs typeface="Arial" charset="0"/>
              </a:rPr>
              <a:t>0xFFFF…F</a:t>
            </a:r>
          </a:p>
        </p:txBody>
      </p:sp>
      <p:sp>
        <p:nvSpPr>
          <p:cNvPr id="120836" name="TextBox 5"/>
          <p:cNvSpPr txBox="1">
            <a:spLocks noChangeArrowheads="1"/>
          </p:cNvSpPr>
          <p:nvPr/>
        </p:nvSpPr>
        <p:spPr bwMode="auto">
          <a:xfrm>
            <a:off x="152400" y="5376863"/>
            <a:ext cx="914400"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8064A2"/>
                </a:solidFill>
                <a:effectLst/>
                <a:uLnTx/>
                <a:uFillTx/>
                <a:latin typeface="Calibri" charset="0"/>
                <a:ea typeface="ＭＳ Ｐゴシック" charset="0"/>
                <a:cs typeface="Arial" charset="0"/>
              </a:rPr>
              <a:t>0x00</a:t>
            </a:r>
          </a:p>
        </p:txBody>
      </p:sp>
      <p:sp>
        <p:nvSpPr>
          <p:cNvPr id="120837" name="TextBox 6"/>
          <p:cNvSpPr txBox="1">
            <a:spLocks noChangeArrowheads="1"/>
          </p:cNvSpPr>
          <p:nvPr/>
        </p:nvSpPr>
        <p:spPr bwMode="auto">
          <a:xfrm>
            <a:off x="152400" y="4267200"/>
            <a:ext cx="9144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8064A2"/>
                </a:solidFill>
                <a:effectLst/>
                <a:uLnTx/>
                <a:uFillTx/>
                <a:latin typeface="Calibri" charset="0"/>
                <a:ea typeface="ＭＳ Ｐゴシック" charset="0"/>
                <a:cs typeface="Arial" charset="0"/>
              </a:rPr>
              <a:t>0x40</a:t>
            </a:r>
          </a:p>
        </p:txBody>
      </p:sp>
      <p:sp>
        <p:nvSpPr>
          <p:cNvPr id="120838" name="TextBox 7"/>
          <p:cNvSpPr txBox="1">
            <a:spLocks noChangeArrowheads="1"/>
          </p:cNvSpPr>
          <p:nvPr/>
        </p:nvSpPr>
        <p:spPr bwMode="auto">
          <a:xfrm rot="-5400000">
            <a:off x="292100" y="3060700"/>
            <a:ext cx="76200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8064A2"/>
                </a:solidFill>
                <a:effectLst/>
                <a:uLnTx/>
                <a:uFillTx/>
                <a:latin typeface="Calibri" charset="0"/>
                <a:ea typeface="ＭＳ Ｐゴシック" charset="0"/>
                <a:cs typeface="Arial" charset="0"/>
              </a:rPr>
              <a:t>...</a:t>
            </a:r>
          </a:p>
        </p:txBody>
      </p:sp>
      <p:cxnSp>
        <p:nvCxnSpPr>
          <p:cNvPr id="10" name="Straight Arrow Connector 9"/>
          <p:cNvCxnSpPr/>
          <p:nvPr/>
        </p:nvCxnSpPr>
        <p:spPr>
          <a:xfrm rot="5400000">
            <a:off x="1181101" y="4991100"/>
            <a:ext cx="1141412" cy="1587"/>
          </a:xfrm>
          <a:prstGeom prst="straightConnector1">
            <a:avLst/>
          </a:prstGeom>
          <a:ln w="254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1143000" y="4419600"/>
            <a:ext cx="457200" cy="1143000"/>
          </a:xfrm>
          <a:prstGeom prst="rect">
            <a:avLst/>
          </a:prstGeom>
          <a:ln w="38100"/>
        </p:spPr>
        <p:style>
          <a:lnRef idx="2">
            <a:schemeClr val="accent4">
              <a:shade val="50000"/>
            </a:schemeClr>
          </a:lnRef>
          <a:fillRef idx="1">
            <a:schemeClr val="accent4"/>
          </a:fillRef>
          <a:effectRef idx="0">
            <a:schemeClr val="accent4"/>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0841" name="TextBox 14"/>
          <p:cNvSpPr txBox="1">
            <a:spLocks noChangeArrowheads="1"/>
          </p:cNvSpPr>
          <p:nvPr/>
        </p:nvSpPr>
        <p:spPr bwMode="auto">
          <a:xfrm>
            <a:off x="1752600" y="4724400"/>
            <a:ext cx="114300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Calibri" charset="0"/>
                <a:ea typeface="ＭＳ Ｐゴシック" charset="0"/>
                <a:cs typeface="Arial" charset="0"/>
              </a:rPr>
              <a:t>64B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Calibri" charset="0"/>
                <a:ea typeface="ＭＳ Ｐゴシック" charset="0"/>
                <a:cs typeface="Arial" charset="0"/>
              </a:rPr>
              <a:t>cache block</a:t>
            </a:r>
          </a:p>
        </p:txBody>
      </p:sp>
      <p:sp>
        <p:nvSpPr>
          <p:cNvPr id="120842" name="TextBox 15"/>
          <p:cNvSpPr txBox="1">
            <a:spLocks noChangeArrowheads="1"/>
          </p:cNvSpPr>
          <p:nvPr/>
        </p:nvSpPr>
        <p:spPr bwMode="auto">
          <a:xfrm>
            <a:off x="304800" y="1447800"/>
            <a:ext cx="21336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Calibri" charset="0"/>
                <a:ea typeface="ＭＳ Ｐゴシック" charset="0"/>
                <a:cs typeface="Arial" charset="0"/>
              </a:rPr>
              <a:t>Physical memory space</a:t>
            </a:r>
          </a:p>
        </p:txBody>
      </p:sp>
      <p:sp>
        <p:nvSpPr>
          <p:cNvPr id="69" name="Rectangle 68"/>
          <p:cNvSpPr/>
          <p:nvPr/>
        </p:nvSpPr>
        <p:spPr>
          <a:xfrm>
            <a:off x="3581400" y="2212975"/>
            <a:ext cx="4724400" cy="979488"/>
          </a:xfrm>
          <a:prstGeom prst="rect">
            <a:avLst/>
          </a:prstGeom>
          <a:solidFill>
            <a:schemeClr val="accent6">
              <a:alpha val="40000"/>
            </a:schemeClr>
          </a:solidFill>
          <a:ln w="25400">
            <a:solidFill>
              <a:schemeClr val="accent6"/>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0844" name="TextBox 69"/>
          <p:cNvSpPr txBox="1">
            <a:spLocks noChangeArrowheads="1"/>
          </p:cNvSpPr>
          <p:nvPr/>
        </p:nvSpPr>
        <p:spPr bwMode="auto">
          <a:xfrm>
            <a:off x="5715000" y="1843088"/>
            <a:ext cx="121920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79646"/>
                </a:solidFill>
                <a:effectLst/>
                <a:uLnTx/>
                <a:uFillTx/>
                <a:latin typeface="Calibri" charset="0"/>
                <a:ea typeface="ＭＳ Ｐゴシック" charset="0"/>
                <a:cs typeface="Arial" charset="0"/>
              </a:rPr>
              <a:t>Rank 0</a:t>
            </a:r>
          </a:p>
        </p:txBody>
      </p:sp>
      <p:graphicFrame>
        <p:nvGraphicFramePr>
          <p:cNvPr id="32" name="Table 31"/>
          <p:cNvGraphicFramePr>
            <a:graphicFrameLocks noGrp="1"/>
          </p:cNvGraphicFramePr>
          <p:nvPr/>
        </p:nvGraphicFramePr>
        <p:xfrm>
          <a:off x="3860800" y="2390775"/>
          <a:ext cx="558800" cy="558800"/>
        </p:xfrm>
        <a:graphic>
          <a:graphicData uri="http://schemas.openxmlformats.org/drawingml/2006/table">
            <a:tbl>
              <a:tblPr>
                <a:tableStyleId>{616DA210-FB5B-4158-B5E0-FEB733F419BA}</a:tableStyleId>
              </a:tblPr>
              <a:tblGrid>
                <a:gridCol w="139700">
                  <a:extLst>
                    <a:ext uri="{9D8B030D-6E8A-4147-A177-3AD203B41FA5}">
                      <a16:colId xmlns:a16="http://schemas.microsoft.com/office/drawing/2014/main" val="20000"/>
                    </a:ext>
                  </a:extLst>
                </a:gridCol>
                <a:gridCol w="139700">
                  <a:extLst>
                    <a:ext uri="{9D8B030D-6E8A-4147-A177-3AD203B41FA5}">
                      <a16:colId xmlns:a16="http://schemas.microsoft.com/office/drawing/2014/main" val="20001"/>
                    </a:ext>
                  </a:extLst>
                </a:gridCol>
                <a:gridCol w="139700">
                  <a:extLst>
                    <a:ext uri="{9D8B030D-6E8A-4147-A177-3AD203B41FA5}">
                      <a16:colId xmlns:a16="http://schemas.microsoft.com/office/drawing/2014/main" val="20002"/>
                    </a:ext>
                  </a:extLst>
                </a:gridCol>
                <a:gridCol w="139700">
                  <a:extLst>
                    <a:ext uri="{9D8B030D-6E8A-4147-A177-3AD203B41FA5}">
                      <a16:colId xmlns:a16="http://schemas.microsoft.com/office/drawing/2014/main" val="20003"/>
                    </a:ext>
                  </a:extLst>
                </a:gridCol>
              </a:tblGrid>
              <a:tr h="139700">
                <a:tc>
                  <a:txBody>
                    <a:bodyPr/>
                    <a:lstStyle/>
                    <a:p>
                      <a:endParaRPr lang="en-US" sz="200" dirty="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dirty="0"/>
                    </a:p>
                  </a:txBody>
                  <a:tcPr marL="0" marR="0">
                    <a:solidFill>
                      <a:schemeClr val="bg1"/>
                    </a:solidFill>
                  </a:tcPr>
                </a:tc>
                <a:tc>
                  <a:txBody>
                    <a:bodyPr/>
                    <a:lstStyle/>
                    <a:p>
                      <a:endParaRPr lang="en-US" sz="200" dirty="0"/>
                    </a:p>
                  </a:txBody>
                  <a:tcPr marL="0" marR="0">
                    <a:solidFill>
                      <a:schemeClr val="bg1"/>
                    </a:solidFill>
                  </a:tcPr>
                </a:tc>
                <a:extLst>
                  <a:ext uri="{0D108BD9-81ED-4DB2-BD59-A6C34878D82A}">
                    <a16:rowId xmlns:a16="http://schemas.microsoft.com/office/drawing/2014/main" val="10000"/>
                  </a:ext>
                </a:extLst>
              </a:tr>
              <a:tr h="139700">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dirty="0"/>
                    </a:p>
                  </a:txBody>
                  <a:tcPr marL="0" marR="0">
                    <a:solidFill>
                      <a:schemeClr val="bg1"/>
                    </a:solidFill>
                  </a:tcPr>
                </a:tc>
                <a:extLst>
                  <a:ext uri="{0D108BD9-81ED-4DB2-BD59-A6C34878D82A}">
                    <a16:rowId xmlns:a16="http://schemas.microsoft.com/office/drawing/2014/main" val="10001"/>
                  </a:ext>
                </a:extLst>
              </a:tr>
              <a:tr h="139700">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extLst>
                  <a:ext uri="{0D108BD9-81ED-4DB2-BD59-A6C34878D82A}">
                    <a16:rowId xmlns:a16="http://schemas.microsoft.com/office/drawing/2014/main" val="10002"/>
                  </a:ext>
                </a:extLst>
              </a:tr>
              <a:tr h="139700">
                <a:tc>
                  <a:txBody>
                    <a:bodyPr/>
                    <a:lstStyle/>
                    <a:p>
                      <a:endParaRPr lang="en-US" sz="200"/>
                    </a:p>
                  </a:txBody>
                  <a:tcPr marL="0" marR="0">
                    <a:solidFill>
                      <a:schemeClr val="accent5"/>
                    </a:solidFill>
                  </a:tcPr>
                </a:tc>
                <a:tc>
                  <a:txBody>
                    <a:bodyPr/>
                    <a:lstStyle/>
                    <a:p>
                      <a:endParaRPr lang="en-US" sz="200"/>
                    </a:p>
                  </a:txBody>
                  <a:tcPr marL="0" marR="0">
                    <a:solidFill>
                      <a:schemeClr val="accent5"/>
                    </a:solidFill>
                  </a:tcPr>
                </a:tc>
                <a:tc>
                  <a:txBody>
                    <a:bodyPr/>
                    <a:lstStyle/>
                    <a:p>
                      <a:endParaRPr lang="en-US" sz="200"/>
                    </a:p>
                  </a:txBody>
                  <a:tcPr marL="0" marR="0">
                    <a:solidFill>
                      <a:schemeClr val="accent5"/>
                    </a:solidFill>
                  </a:tcPr>
                </a:tc>
                <a:tc>
                  <a:txBody>
                    <a:bodyPr/>
                    <a:lstStyle/>
                    <a:p>
                      <a:endParaRPr lang="en-US" sz="200" dirty="0"/>
                    </a:p>
                  </a:txBody>
                  <a:tcPr marL="0" marR="0">
                    <a:solidFill>
                      <a:schemeClr val="accent5"/>
                    </a:solidFill>
                  </a:tcPr>
                </a:tc>
                <a:extLst>
                  <a:ext uri="{0D108BD9-81ED-4DB2-BD59-A6C34878D82A}">
                    <a16:rowId xmlns:a16="http://schemas.microsoft.com/office/drawing/2014/main" val="10003"/>
                  </a:ext>
                </a:extLst>
              </a:tr>
            </a:tbl>
          </a:graphicData>
        </a:graphic>
      </p:graphicFrame>
      <p:graphicFrame>
        <p:nvGraphicFramePr>
          <p:cNvPr id="31" name="Table 30"/>
          <p:cNvGraphicFramePr>
            <a:graphicFrameLocks noGrp="1"/>
          </p:cNvGraphicFramePr>
          <p:nvPr/>
        </p:nvGraphicFramePr>
        <p:xfrm>
          <a:off x="3784600" y="2492375"/>
          <a:ext cx="558800" cy="558800"/>
        </p:xfrm>
        <a:graphic>
          <a:graphicData uri="http://schemas.openxmlformats.org/drawingml/2006/table">
            <a:tbl>
              <a:tblPr>
                <a:tableStyleId>{616DA210-FB5B-4158-B5E0-FEB733F419BA}</a:tableStyleId>
              </a:tblPr>
              <a:tblGrid>
                <a:gridCol w="139700">
                  <a:extLst>
                    <a:ext uri="{9D8B030D-6E8A-4147-A177-3AD203B41FA5}">
                      <a16:colId xmlns:a16="http://schemas.microsoft.com/office/drawing/2014/main" val="20000"/>
                    </a:ext>
                  </a:extLst>
                </a:gridCol>
                <a:gridCol w="139700">
                  <a:extLst>
                    <a:ext uri="{9D8B030D-6E8A-4147-A177-3AD203B41FA5}">
                      <a16:colId xmlns:a16="http://schemas.microsoft.com/office/drawing/2014/main" val="20001"/>
                    </a:ext>
                  </a:extLst>
                </a:gridCol>
                <a:gridCol w="139700">
                  <a:extLst>
                    <a:ext uri="{9D8B030D-6E8A-4147-A177-3AD203B41FA5}">
                      <a16:colId xmlns:a16="http://schemas.microsoft.com/office/drawing/2014/main" val="20002"/>
                    </a:ext>
                  </a:extLst>
                </a:gridCol>
                <a:gridCol w="139700">
                  <a:extLst>
                    <a:ext uri="{9D8B030D-6E8A-4147-A177-3AD203B41FA5}">
                      <a16:colId xmlns:a16="http://schemas.microsoft.com/office/drawing/2014/main" val="20003"/>
                    </a:ext>
                  </a:extLst>
                </a:gridCol>
              </a:tblGrid>
              <a:tr h="139700">
                <a:tc>
                  <a:txBody>
                    <a:bodyPr/>
                    <a:lstStyle/>
                    <a:p>
                      <a:endParaRPr lang="en-US" sz="200" dirty="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dirty="0"/>
                    </a:p>
                  </a:txBody>
                  <a:tcPr marL="0" marR="0">
                    <a:solidFill>
                      <a:schemeClr val="bg1"/>
                    </a:solidFill>
                  </a:tcPr>
                </a:tc>
                <a:tc>
                  <a:txBody>
                    <a:bodyPr/>
                    <a:lstStyle/>
                    <a:p>
                      <a:endParaRPr lang="en-US" sz="200" dirty="0"/>
                    </a:p>
                  </a:txBody>
                  <a:tcPr marL="0" marR="0">
                    <a:solidFill>
                      <a:schemeClr val="bg1"/>
                    </a:solidFill>
                  </a:tcPr>
                </a:tc>
                <a:extLst>
                  <a:ext uri="{0D108BD9-81ED-4DB2-BD59-A6C34878D82A}">
                    <a16:rowId xmlns:a16="http://schemas.microsoft.com/office/drawing/2014/main" val="10000"/>
                  </a:ext>
                </a:extLst>
              </a:tr>
              <a:tr h="139700">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dirty="0"/>
                    </a:p>
                  </a:txBody>
                  <a:tcPr marL="0" marR="0">
                    <a:solidFill>
                      <a:schemeClr val="bg1"/>
                    </a:solidFill>
                  </a:tcPr>
                </a:tc>
                <a:extLst>
                  <a:ext uri="{0D108BD9-81ED-4DB2-BD59-A6C34878D82A}">
                    <a16:rowId xmlns:a16="http://schemas.microsoft.com/office/drawing/2014/main" val="10001"/>
                  </a:ext>
                </a:extLst>
              </a:tr>
              <a:tr h="139700">
                <a:tc>
                  <a:txBody>
                    <a:bodyPr/>
                    <a:lstStyle/>
                    <a:p>
                      <a:endParaRPr lang="en-US" sz="200"/>
                    </a:p>
                  </a:txBody>
                  <a:tcPr marL="0" marR="0">
                    <a:solidFill>
                      <a:schemeClr val="bg1"/>
                    </a:solidFill>
                  </a:tcPr>
                </a:tc>
                <a:tc>
                  <a:txBody>
                    <a:bodyPr/>
                    <a:lstStyle/>
                    <a:p>
                      <a:endParaRPr lang="en-US" sz="200" dirty="0"/>
                    </a:p>
                  </a:txBody>
                  <a:tcPr marL="0" marR="0">
                    <a:solidFill>
                      <a:srgbClr val="FF0000"/>
                    </a:solidFill>
                  </a:tcPr>
                </a:tc>
                <a:tc>
                  <a:txBody>
                    <a:bodyPr/>
                    <a:lstStyle/>
                    <a:p>
                      <a:endParaRPr lang="en-US" sz="200"/>
                    </a:p>
                  </a:txBody>
                  <a:tcPr marL="0" marR="0">
                    <a:solidFill>
                      <a:schemeClr val="bg1"/>
                    </a:solidFill>
                  </a:tcPr>
                </a:tc>
                <a:tc>
                  <a:txBody>
                    <a:bodyPr/>
                    <a:lstStyle/>
                    <a:p>
                      <a:endParaRPr lang="en-US" sz="200" dirty="0"/>
                    </a:p>
                  </a:txBody>
                  <a:tcPr marL="0" marR="0">
                    <a:solidFill>
                      <a:schemeClr val="bg1"/>
                    </a:solidFill>
                  </a:tcPr>
                </a:tc>
                <a:extLst>
                  <a:ext uri="{0D108BD9-81ED-4DB2-BD59-A6C34878D82A}">
                    <a16:rowId xmlns:a16="http://schemas.microsoft.com/office/drawing/2014/main" val="10002"/>
                  </a:ext>
                </a:extLst>
              </a:tr>
              <a:tr h="139700">
                <a:tc>
                  <a:txBody>
                    <a:bodyPr/>
                    <a:lstStyle/>
                    <a:p>
                      <a:endParaRPr lang="en-US" sz="200" dirty="0">
                        <a:solidFill>
                          <a:schemeClr val="accent5"/>
                        </a:solidFill>
                      </a:endParaRPr>
                    </a:p>
                  </a:txBody>
                  <a:tcPr marL="0" marR="0">
                    <a:solidFill>
                      <a:schemeClr val="accent5"/>
                    </a:solidFill>
                  </a:tcPr>
                </a:tc>
                <a:tc>
                  <a:txBody>
                    <a:bodyPr/>
                    <a:lstStyle/>
                    <a:p>
                      <a:endParaRPr lang="en-US" sz="200" dirty="0">
                        <a:solidFill>
                          <a:schemeClr val="accent5"/>
                        </a:solidFill>
                      </a:endParaRPr>
                    </a:p>
                  </a:txBody>
                  <a:tcPr marL="0" marR="0">
                    <a:solidFill>
                      <a:schemeClr val="accent5"/>
                    </a:solidFill>
                  </a:tcPr>
                </a:tc>
                <a:tc>
                  <a:txBody>
                    <a:bodyPr/>
                    <a:lstStyle/>
                    <a:p>
                      <a:endParaRPr lang="en-US" sz="200" dirty="0">
                        <a:solidFill>
                          <a:schemeClr val="accent5"/>
                        </a:solidFill>
                      </a:endParaRPr>
                    </a:p>
                  </a:txBody>
                  <a:tcPr marL="0" marR="0">
                    <a:solidFill>
                      <a:schemeClr val="accent5"/>
                    </a:solidFill>
                  </a:tcPr>
                </a:tc>
                <a:tc>
                  <a:txBody>
                    <a:bodyPr/>
                    <a:lstStyle/>
                    <a:p>
                      <a:endParaRPr lang="en-US" sz="200" dirty="0">
                        <a:solidFill>
                          <a:schemeClr val="accent5"/>
                        </a:solidFill>
                      </a:endParaRPr>
                    </a:p>
                  </a:txBody>
                  <a:tcPr marL="0" marR="0">
                    <a:solidFill>
                      <a:schemeClr val="accent5"/>
                    </a:solidFill>
                  </a:tcPr>
                </a:tc>
                <a:extLst>
                  <a:ext uri="{0D108BD9-81ED-4DB2-BD59-A6C34878D82A}">
                    <a16:rowId xmlns:a16="http://schemas.microsoft.com/office/drawing/2014/main" val="10003"/>
                  </a:ext>
                </a:extLst>
              </a:tr>
            </a:tbl>
          </a:graphicData>
        </a:graphic>
      </p:graphicFrame>
      <p:graphicFrame>
        <p:nvGraphicFramePr>
          <p:cNvPr id="33" name="Table 32"/>
          <p:cNvGraphicFramePr>
            <a:graphicFrameLocks noGrp="1"/>
          </p:cNvGraphicFramePr>
          <p:nvPr/>
        </p:nvGraphicFramePr>
        <p:xfrm>
          <a:off x="7518400" y="2390775"/>
          <a:ext cx="558800" cy="558800"/>
        </p:xfrm>
        <a:graphic>
          <a:graphicData uri="http://schemas.openxmlformats.org/drawingml/2006/table">
            <a:tbl>
              <a:tblPr>
                <a:tableStyleId>{616DA210-FB5B-4158-B5E0-FEB733F419BA}</a:tableStyleId>
              </a:tblPr>
              <a:tblGrid>
                <a:gridCol w="139700">
                  <a:extLst>
                    <a:ext uri="{9D8B030D-6E8A-4147-A177-3AD203B41FA5}">
                      <a16:colId xmlns:a16="http://schemas.microsoft.com/office/drawing/2014/main" val="20000"/>
                    </a:ext>
                  </a:extLst>
                </a:gridCol>
                <a:gridCol w="139700">
                  <a:extLst>
                    <a:ext uri="{9D8B030D-6E8A-4147-A177-3AD203B41FA5}">
                      <a16:colId xmlns:a16="http://schemas.microsoft.com/office/drawing/2014/main" val="20001"/>
                    </a:ext>
                  </a:extLst>
                </a:gridCol>
                <a:gridCol w="139700">
                  <a:extLst>
                    <a:ext uri="{9D8B030D-6E8A-4147-A177-3AD203B41FA5}">
                      <a16:colId xmlns:a16="http://schemas.microsoft.com/office/drawing/2014/main" val="20002"/>
                    </a:ext>
                  </a:extLst>
                </a:gridCol>
                <a:gridCol w="139700">
                  <a:extLst>
                    <a:ext uri="{9D8B030D-6E8A-4147-A177-3AD203B41FA5}">
                      <a16:colId xmlns:a16="http://schemas.microsoft.com/office/drawing/2014/main" val="20003"/>
                    </a:ext>
                  </a:extLst>
                </a:gridCol>
              </a:tblGrid>
              <a:tr h="139700">
                <a:tc>
                  <a:txBody>
                    <a:bodyPr/>
                    <a:lstStyle/>
                    <a:p>
                      <a:endParaRPr lang="en-US" sz="200" dirty="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dirty="0"/>
                    </a:p>
                  </a:txBody>
                  <a:tcPr marL="0" marR="0">
                    <a:solidFill>
                      <a:schemeClr val="bg1"/>
                    </a:solidFill>
                  </a:tcPr>
                </a:tc>
                <a:tc>
                  <a:txBody>
                    <a:bodyPr/>
                    <a:lstStyle/>
                    <a:p>
                      <a:endParaRPr lang="en-US" sz="200" dirty="0"/>
                    </a:p>
                  </a:txBody>
                  <a:tcPr marL="0" marR="0">
                    <a:solidFill>
                      <a:schemeClr val="bg1"/>
                    </a:solidFill>
                  </a:tcPr>
                </a:tc>
                <a:extLst>
                  <a:ext uri="{0D108BD9-81ED-4DB2-BD59-A6C34878D82A}">
                    <a16:rowId xmlns:a16="http://schemas.microsoft.com/office/drawing/2014/main" val="10000"/>
                  </a:ext>
                </a:extLst>
              </a:tr>
              <a:tr h="139700">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dirty="0"/>
                    </a:p>
                  </a:txBody>
                  <a:tcPr marL="0" marR="0">
                    <a:solidFill>
                      <a:schemeClr val="bg1"/>
                    </a:solidFill>
                  </a:tcPr>
                </a:tc>
                <a:extLst>
                  <a:ext uri="{0D108BD9-81ED-4DB2-BD59-A6C34878D82A}">
                    <a16:rowId xmlns:a16="http://schemas.microsoft.com/office/drawing/2014/main" val="10001"/>
                  </a:ext>
                </a:extLst>
              </a:tr>
              <a:tr h="139700">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extLst>
                  <a:ext uri="{0D108BD9-81ED-4DB2-BD59-A6C34878D82A}">
                    <a16:rowId xmlns:a16="http://schemas.microsoft.com/office/drawing/2014/main" val="10002"/>
                  </a:ext>
                </a:extLst>
              </a:tr>
              <a:tr h="139700">
                <a:tc>
                  <a:txBody>
                    <a:bodyPr/>
                    <a:lstStyle/>
                    <a:p>
                      <a:endParaRPr lang="en-US" sz="200"/>
                    </a:p>
                  </a:txBody>
                  <a:tcPr marL="0" marR="0">
                    <a:solidFill>
                      <a:schemeClr val="accent5"/>
                    </a:solidFill>
                  </a:tcPr>
                </a:tc>
                <a:tc>
                  <a:txBody>
                    <a:bodyPr/>
                    <a:lstStyle/>
                    <a:p>
                      <a:endParaRPr lang="en-US" sz="200"/>
                    </a:p>
                  </a:txBody>
                  <a:tcPr marL="0" marR="0">
                    <a:solidFill>
                      <a:schemeClr val="accent5"/>
                    </a:solidFill>
                  </a:tcPr>
                </a:tc>
                <a:tc>
                  <a:txBody>
                    <a:bodyPr/>
                    <a:lstStyle/>
                    <a:p>
                      <a:endParaRPr lang="en-US" sz="200"/>
                    </a:p>
                  </a:txBody>
                  <a:tcPr marL="0" marR="0">
                    <a:solidFill>
                      <a:schemeClr val="accent5"/>
                    </a:solidFill>
                  </a:tcPr>
                </a:tc>
                <a:tc>
                  <a:txBody>
                    <a:bodyPr/>
                    <a:lstStyle/>
                    <a:p>
                      <a:endParaRPr lang="en-US" sz="200" dirty="0"/>
                    </a:p>
                  </a:txBody>
                  <a:tcPr marL="0" marR="0">
                    <a:solidFill>
                      <a:schemeClr val="accent5"/>
                    </a:solidFill>
                  </a:tcPr>
                </a:tc>
                <a:extLst>
                  <a:ext uri="{0D108BD9-81ED-4DB2-BD59-A6C34878D82A}">
                    <a16:rowId xmlns:a16="http://schemas.microsoft.com/office/drawing/2014/main" val="10003"/>
                  </a:ext>
                </a:extLst>
              </a:tr>
            </a:tbl>
          </a:graphicData>
        </a:graphic>
      </p:graphicFrame>
      <p:graphicFrame>
        <p:nvGraphicFramePr>
          <p:cNvPr id="34" name="Table 33"/>
          <p:cNvGraphicFramePr>
            <a:graphicFrameLocks noGrp="1"/>
          </p:cNvGraphicFramePr>
          <p:nvPr/>
        </p:nvGraphicFramePr>
        <p:xfrm>
          <a:off x="7442200" y="2492375"/>
          <a:ext cx="558800" cy="558800"/>
        </p:xfrm>
        <a:graphic>
          <a:graphicData uri="http://schemas.openxmlformats.org/drawingml/2006/table">
            <a:tbl>
              <a:tblPr>
                <a:tableStyleId>{616DA210-FB5B-4158-B5E0-FEB733F419BA}</a:tableStyleId>
              </a:tblPr>
              <a:tblGrid>
                <a:gridCol w="139700">
                  <a:extLst>
                    <a:ext uri="{9D8B030D-6E8A-4147-A177-3AD203B41FA5}">
                      <a16:colId xmlns:a16="http://schemas.microsoft.com/office/drawing/2014/main" val="20000"/>
                    </a:ext>
                  </a:extLst>
                </a:gridCol>
                <a:gridCol w="139700">
                  <a:extLst>
                    <a:ext uri="{9D8B030D-6E8A-4147-A177-3AD203B41FA5}">
                      <a16:colId xmlns:a16="http://schemas.microsoft.com/office/drawing/2014/main" val="20001"/>
                    </a:ext>
                  </a:extLst>
                </a:gridCol>
                <a:gridCol w="139700">
                  <a:extLst>
                    <a:ext uri="{9D8B030D-6E8A-4147-A177-3AD203B41FA5}">
                      <a16:colId xmlns:a16="http://schemas.microsoft.com/office/drawing/2014/main" val="20002"/>
                    </a:ext>
                  </a:extLst>
                </a:gridCol>
                <a:gridCol w="139700">
                  <a:extLst>
                    <a:ext uri="{9D8B030D-6E8A-4147-A177-3AD203B41FA5}">
                      <a16:colId xmlns:a16="http://schemas.microsoft.com/office/drawing/2014/main" val="20003"/>
                    </a:ext>
                  </a:extLst>
                </a:gridCol>
              </a:tblGrid>
              <a:tr h="139700">
                <a:tc>
                  <a:txBody>
                    <a:bodyPr/>
                    <a:lstStyle/>
                    <a:p>
                      <a:endParaRPr lang="en-US" sz="200" dirty="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dirty="0"/>
                    </a:p>
                  </a:txBody>
                  <a:tcPr marL="0" marR="0">
                    <a:solidFill>
                      <a:schemeClr val="bg1"/>
                    </a:solidFill>
                  </a:tcPr>
                </a:tc>
                <a:tc>
                  <a:txBody>
                    <a:bodyPr/>
                    <a:lstStyle/>
                    <a:p>
                      <a:endParaRPr lang="en-US" sz="200" dirty="0"/>
                    </a:p>
                  </a:txBody>
                  <a:tcPr marL="0" marR="0">
                    <a:solidFill>
                      <a:schemeClr val="bg1"/>
                    </a:solidFill>
                  </a:tcPr>
                </a:tc>
                <a:extLst>
                  <a:ext uri="{0D108BD9-81ED-4DB2-BD59-A6C34878D82A}">
                    <a16:rowId xmlns:a16="http://schemas.microsoft.com/office/drawing/2014/main" val="10000"/>
                  </a:ext>
                </a:extLst>
              </a:tr>
              <a:tr h="139700">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dirty="0"/>
                    </a:p>
                  </a:txBody>
                  <a:tcPr marL="0" marR="0">
                    <a:solidFill>
                      <a:schemeClr val="bg1"/>
                    </a:solidFill>
                  </a:tcPr>
                </a:tc>
                <a:extLst>
                  <a:ext uri="{0D108BD9-81ED-4DB2-BD59-A6C34878D82A}">
                    <a16:rowId xmlns:a16="http://schemas.microsoft.com/office/drawing/2014/main" val="10001"/>
                  </a:ext>
                </a:extLst>
              </a:tr>
              <a:tr h="139700">
                <a:tc>
                  <a:txBody>
                    <a:bodyPr/>
                    <a:lstStyle/>
                    <a:p>
                      <a:endParaRPr lang="en-US" sz="200"/>
                    </a:p>
                  </a:txBody>
                  <a:tcPr marL="0" marR="0">
                    <a:solidFill>
                      <a:schemeClr val="bg1"/>
                    </a:solidFill>
                  </a:tcPr>
                </a:tc>
                <a:tc>
                  <a:txBody>
                    <a:bodyPr/>
                    <a:lstStyle/>
                    <a:p>
                      <a:endParaRPr lang="en-US" sz="200" dirty="0"/>
                    </a:p>
                  </a:txBody>
                  <a:tcPr marL="0" marR="0">
                    <a:solidFill>
                      <a:srgbClr val="FF0000"/>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extLst>
                  <a:ext uri="{0D108BD9-81ED-4DB2-BD59-A6C34878D82A}">
                    <a16:rowId xmlns:a16="http://schemas.microsoft.com/office/drawing/2014/main" val="10002"/>
                  </a:ext>
                </a:extLst>
              </a:tr>
              <a:tr h="139700">
                <a:tc>
                  <a:txBody>
                    <a:bodyPr/>
                    <a:lstStyle/>
                    <a:p>
                      <a:endParaRPr lang="en-US" sz="200" dirty="0"/>
                    </a:p>
                  </a:txBody>
                  <a:tcPr marL="0" marR="0">
                    <a:solidFill>
                      <a:schemeClr val="accent5"/>
                    </a:solidFill>
                  </a:tcPr>
                </a:tc>
                <a:tc>
                  <a:txBody>
                    <a:bodyPr/>
                    <a:lstStyle/>
                    <a:p>
                      <a:endParaRPr lang="en-US" sz="200" dirty="0"/>
                    </a:p>
                  </a:txBody>
                  <a:tcPr marL="0" marR="0">
                    <a:solidFill>
                      <a:schemeClr val="accent5"/>
                    </a:solidFill>
                  </a:tcPr>
                </a:tc>
                <a:tc>
                  <a:txBody>
                    <a:bodyPr/>
                    <a:lstStyle/>
                    <a:p>
                      <a:endParaRPr lang="en-US" sz="200" dirty="0"/>
                    </a:p>
                  </a:txBody>
                  <a:tcPr marL="0" marR="0">
                    <a:solidFill>
                      <a:schemeClr val="accent5"/>
                    </a:solidFill>
                  </a:tcPr>
                </a:tc>
                <a:tc>
                  <a:txBody>
                    <a:bodyPr/>
                    <a:lstStyle/>
                    <a:p>
                      <a:endParaRPr lang="en-US" sz="200" dirty="0"/>
                    </a:p>
                  </a:txBody>
                  <a:tcPr marL="0" marR="0">
                    <a:solidFill>
                      <a:schemeClr val="accent5"/>
                    </a:solidFill>
                  </a:tcPr>
                </a:tc>
                <a:extLst>
                  <a:ext uri="{0D108BD9-81ED-4DB2-BD59-A6C34878D82A}">
                    <a16:rowId xmlns:a16="http://schemas.microsoft.com/office/drawing/2014/main" val="10003"/>
                  </a:ext>
                </a:extLst>
              </a:tr>
            </a:tbl>
          </a:graphicData>
        </a:graphic>
      </p:graphicFrame>
      <p:graphicFrame>
        <p:nvGraphicFramePr>
          <p:cNvPr id="35" name="Table 34"/>
          <p:cNvGraphicFramePr>
            <a:graphicFrameLocks noGrp="1"/>
          </p:cNvGraphicFramePr>
          <p:nvPr/>
        </p:nvGraphicFramePr>
        <p:xfrm>
          <a:off x="4851400" y="2390775"/>
          <a:ext cx="558800" cy="558800"/>
        </p:xfrm>
        <a:graphic>
          <a:graphicData uri="http://schemas.openxmlformats.org/drawingml/2006/table">
            <a:tbl>
              <a:tblPr>
                <a:tableStyleId>{616DA210-FB5B-4158-B5E0-FEB733F419BA}</a:tableStyleId>
              </a:tblPr>
              <a:tblGrid>
                <a:gridCol w="139700">
                  <a:extLst>
                    <a:ext uri="{9D8B030D-6E8A-4147-A177-3AD203B41FA5}">
                      <a16:colId xmlns:a16="http://schemas.microsoft.com/office/drawing/2014/main" val="20000"/>
                    </a:ext>
                  </a:extLst>
                </a:gridCol>
                <a:gridCol w="139700">
                  <a:extLst>
                    <a:ext uri="{9D8B030D-6E8A-4147-A177-3AD203B41FA5}">
                      <a16:colId xmlns:a16="http://schemas.microsoft.com/office/drawing/2014/main" val="20001"/>
                    </a:ext>
                  </a:extLst>
                </a:gridCol>
                <a:gridCol w="139700">
                  <a:extLst>
                    <a:ext uri="{9D8B030D-6E8A-4147-A177-3AD203B41FA5}">
                      <a16:colId xmlns:a16="http://schemas.microsoft.com/office/drawing/2014/main" val="20002"/>
                    </a:ext>
                  </a:extLst>
                </a:gridCol>
                <a:gridCol w="139700">
                  <a:extLst>
                    <a:ext uri="{9D8B030D-6E8A-4147-A177-3AD203B41FA5}">
                      <a16:colId xmlns:a16="http://schemas.microsoft.com/office/drawing/2014/main" val="20003"/>
                    </a:ext>
                  </a:extLst>
                </a:gridCol>
              </a:tblGrid>
              <a:tr h="139700">
                <a:tc>
                  <a:txBody>
                    <a:bodyPr/>
                    <a:lstStyle/>
                    <a:p>
                      <a:endParaRPr lang="en-US" sz="200" dirty="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dirty="0"/>
                    </a:p>
                  </a:txBody>
                  <a:tcPr marL="0" marR="0">
                    <a:solidFill>
                      <a:schemeClr val="bg1"/>
                    </a:solidFill>
                  </a:tcPr>
                </a:tc>
                <a:tc>
                  <a:txBody>
                    <a:bodyPr/>
                    <a:lstStyle/>
                    <a:p>
                      <a:endParaRPr lang="en-US" sz="200" dirty="0"/>
                    </a:p>
                  </a:txBody>
                  <a:tcPr marL="0" marR="0">
                    <a:solidFill>
                      <a:schemeClr val="bg1"/>
                    </a:solidFill>
                  </a:tcPr>
                </a:tc>
                <a:extLst>
                  <a:ext uri="{0D108BD9-81ED-4DB2-BD59-A6C34878D82A}">
                    <a16:rowId xmlns:a16="http://schemas.microsoft.com/office/drawing/2014/main" val="10000"/>
                  </a:ext>
                </a:extLst>
              </a:tr>
              <a:tr h="139700">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dirty="0"/>
                    </a:p>
                  </a:txBody>
                  <a:tcPr marL="0" marR="0">
                    <a:solidFill>
                      <a:schemeClr val="bg1"/>
                    </a:solidFill>
                  </a:tcPr>
                </a:tc>
                <a:extLst>
                  <a:ext uri="{0D108BD9-81ED-4DB2-BD59-A6C34878D82A}">
                    <a16:rowId xmlns:a16="http://schemas.microsoft.com/office/drawing/2014/main" val="10001"/>
                  </a:ext>
                </a:extLst>
              </a:tr>
              <a:tr h="139700">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extLst>
                  <a:ext uri="{0D108BD9-81ED-4DB2-BD59-A6C34878D82A}">
                    <a16:rowId xmlns:a16="http://schemas.microsoft.com/office/drawing/2014/main" val="10002"/>
                  </a:ext>
                </a:extLst>
              </a:tr>
              <a:tr h="139700">
                <a:tc>
                  <a:txBody>
                    <a:bodyPr/>
                    <a:lstStyle/>
                    <a:p>
                      <a:endParaRPr lang="en-US" sz="200"/>
                    </a:p>
                  </a:txBody>
                  <a:tcPr marL="0" marR="0">
                    <a:solidFill>
                      <a:schemeClr val="accent5"/>
                    </a:solidFill>
                  </a:tcPr>
                </a:tc>
                <a:tc>
                  <a:txBody>
                    <a:bodyPr/>
                    <a:lstStyle/>
                    <a:p>
                      <a:endParaRPr lang="en-US" sz="200"/>
                    </a:p>
                  </a:txBody>
                  <a:tcPr marL="0" marR="0">
                    <a:solidFill>
                      <a:schemeClr val="accent5"/>
                    </a:solidFill>
                  </a:tcPr>
                </a:tc>
                <a:tc>
                  <a:txBody>
                    <a:bodyPr/>
                    <a:lstStyle/>
                    <a:p>
                      <a:endParaRPr lang="en-US" sz="200"/>
                    </a:p>
                  </a:txBody>
                  <a:tcPr marL="0" marR="0">
                    <a:solidFill>
                      <a:schemeClr val="accent5"/>
                    </a:solidFill>
                  </a:tcPr>
                </a:tc>
                <a:tc>
                  <a:txBody>
                    <a:bodyPr/>
                    <a:lstStyle/>
                    <a:p>
                      <a:endParaRPr lang="en-US" sz="200" dirty="0"/>
                    </a:p>
                  </a:txBody>
                  <a:tcPr marL="0" marR="0">
                    <a:solidFill>
                      <a:schemeClr val="accent5"/>
                    </a:solidFill>
                  </a:tcPr>
                </a:tc>
                <a:extLst>
                  <a:ext uri="{0D108BD9-81ED-4DB2-BD59-A6C34878D82A}">
                    <a16:rowId xmlns:a16="http://schemas.microsoft.com/office/drawing/2014/main" val="10003"/>
                  </a:ext>
                </a:extLst>
              </a:tr>
            </a:tbl>
          </a:graphicData>
        </a:graphic>
      </p:graphicFrame>
      <p:graphicFrame>
        <p:nvGraphicFramePr>
          <p:cNvPr id="36" name="Table 35"/>
          <p:cNvGraphicFramePr>
            <a:graphicFrameLocks noGrp="1"/>
          </p:cNvGraphicFramePr>
          <p:nvPr/>
        </p:nvGraphicFramePr>
        <p:xfrm>
          <a:off x="4775200" y="2492375"/>
          <a:ext cx="558800" cy="558800"/>
        </p:xfrm>
        <a:graphic>
          <a:graphicData uri="http://schemas.openxmlformats.org/drawingml/2006/table">
            <a:tbl>
              <a:tblPr>
                <a:tableStyleId>{616DA210-FB5B-4158-B5E0-FEB733F419BA}</a:tableStyleId>
              </a:tblPr>
              <a:tblGrid>
                <a:gridCol w="139700">
                  <a:extLst>
                    <a:ext uri="{9D8B030D-6E8A-4147-A177-3AD203B41FA5}">
                      <a16:colId xmlns:a16="http://schemas.microsoft.com/office/drawing/2014/main" val="20000"/>
                    </a:ext>
                  </a:extLst>
                </a:gridCol>
                <a:gridCol w="139700">
                  <a:extLst>
                    <a:ext uri="{9D8B030D-6E8A-4147-A177-3AD203B41FA5}">
                      <a16:colId xmlns:a16="http://schemas.microsoft.com/office/drawing/2014/main" val="20001"/>
                    </a:ext>
                  </a:extLst>
                </a:gridCol>
                <a:gridCol w="139700">
                  <a:extLst>
                    <a:ext uri="{9D8B030D-6E8A-4147-A177-3AD203B41FA5}">
                      <a16:colId xmlns:a16="http://schemas.microsoft.com/office/drawing/2014/main" val="20002"/>
                    </a:ext>
                  </a:extLst>
                </a:gridCol>
                <a:gridCol w="139700">
                  <a:extLst>
                    <a:ext uri="{9D8B030D-6E8A-4147-A177-3AD203B41FA5}">
                      <a16:colId xmlns:a16="http://schemas.microsoft.com/office/drawing/2014/main" val="20003"/>
                    </a:ext>
                  </a:extLst>
                </a:gridCol>
              </a:tblGrid>
              <a:tr h="139700">
                <a:tc>
                  <a:txBody>
                    <a:bodyPr/>
                    <a:lstStyle/>
                    <a:p>
                      <a:endParaRPr lang="en-US" sz="200" dirty="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dirty="0"/>
                    </a:p>
                  </a:txBody>
                  <a:tcPr marL="0" marR="0">
                    <a:solidFill>
                      <a:schemeClr val="bg1"/>
                    </a:solidFill>
                  </a:tcPr>
                </a:tc>
                <a:tc>
                  <a:txBody>
                    <a:bodyPr/>
                    <a:lstStyle/>
                    <a:p>
                      <a:endParaRPr lang="en-US" sz="200" dirty="0"/>
                    </a:p>
                  </a:txBody>
                  <a:tcPr marL="0" marR="0">
                    <a:solidFill>
                      <a:schemeClr val="bg1"/>
                    </a:solidFill>
                  </a:tcPr>
                </a:tc>
                <a:extLst>
                  <a:ext uri="{0D108BD9-81ED-4DB2-BD59-A6C34878D82A}">
                    <a16:rowId xmlns:a16="http://schemas.microsoft.com/office/drawing/2014/main" val="10000"/>
                  </a:ext>
                </a:extLst>
              </a:tr>
              <a:tr h="139700">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dirty="0"/>
                    </a:p>
                  </a:txBody>
                  <a:tcPr marL="0" marR="0">
                    <a:solidFill>
                      <a:schemeClr val="bg1"/>
                    </a:solidFill>
                  </a:tcPr>
                </a:tc>
                <a:extLst>
                  <a:ext uri="{0D108BD9-81ED-4DB2-BD59-A6C34878D82A}">
                    <a16:rowId xmlns:a16="http://schemas.microsoft.com/office/drawing/2014/main" val="10001"/>
                  </a:ext>
                </a:extLst>
              </a:tr>
              <a:tr h="139700">
                <a:tc>
                  <a:txBody>
                    <a:bodyPr/>
                    <a:lstStyle/>
                    <a:p>
                      <a:endParaRPr lang="en-US" sz="200"/>
                    </a:p>
                  </a:txBody>
                  <a:tcPr marL="0" marR="0">
                    <a:solidFill>
                      <a:schemeClr val="bg1"/>
                    </a:solidFill>
                  </a:tcPr>
                </a:tc>
                <a:tc>
                  <a:txBody>
                    <a:bodyPr/>
                    <a:lstStyle/>
                    <a:p>
                      <a:endParaRPr lang="en-US" sz="200" dirty="0"/>
                    </a:p>
                  </a:txBody>
                  <a:tcPr marL="0" marR="0">
                    <a:solidFill>
                      <a:srgbClr val="FF0000"/>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extLst>
                  <a:ext uri="{0D108BD9-81ED-4DB2-BD59-A6C34878D82A}">
                    <a16:rowId xmlns:a16="http://schemas.microsoft.com/office/drawing/2014/main" val="10002"/>
                  </a:ext>
                </a:extLst>
              </a:tr>
              <a:tr h="139700">
                <a:tc>
                  <a:txBody>
                    <a:bodyPr/>
                    <a:lstStyle/>
                    <a:p>
                      <a:endParaRPr lang="en-US" sz="200" dirty="0"/>
                    </a:p>
                  </a:txBody>
                  <a:tcPr marL="0" marR="0">
                    <a:solidFill>
                      <a:schemeClr val="accent5"/>
                    </a:solidFill>
                  </a:tcPr>
                </a:tc>
                <a:tc>
                  <a:txBody>
                    <a:bodyPr/>
                    <a:lstStyle/>
                    <a:p>
                      <a:endParaRPr lang="en-US" sz="200" dirty="0"/>
                    </a:p>
                  </a:txBody>
                  <a:tcPr marL="0" marR="0">
                    <a:solidFill>
                      <a:schemeClr val="accent5"/>
                    </a:solidFill>
                  </a:tcPr>
                </a:tc>
                <a:tc>
                  <a:txBody>
                    <a:bodyPr/>
                    <a:lstStyle/>
                    <a:p>
                      <a:endParaRPr lang="en-US" sz="200" dirty="0"/>
                    </a:p>
                  </a:txBody>
                  <a:tcPr marL="0" marR="0">
                    <a:solidFill>
                      <a:schemeClr val="accent5"/>
                    </a:solidFill>
                  </a:tcPr>
                </a:tc>
                <a:tc>
                  <a:txBody>
                    <a:bodyPr/>
                    <a:lstStyle/>
                    <a:p>
                      <a:endParaRPr lang="en-US" sz="200" dirty="0"/>
                    </a:p>
                  </a:txBody>
                  <a:tcPr marL="0" marR="0">
                    <a:solidFill>
                      <a:schemeClr val="accent5"/>
                    </a:solidFill>
                  </a:tcPr>
                </a:tc>
                <a:extLst>
                  <a:ext uri="{0D108BD9-81ED-4DB2-BD59-A6C34878D82A}">
                    <a16:rowId xmlns:a16="http://schemas.microsoft.com/office/drawing/2014/main" val="10003"/>
                  </a:ext>
                </a:extLst>
              </a:tr>
            </a:tbl>
          </a:graphicData>
        </a:graphic>
      </p:graphicFrame>
      <p:sp>
        <p:nvSpPr>
          <p:cNvPr id="37" name="Rectangle 36"/>
          <p:cNvSpPr/>
          <p:nvPr/>
        </p:nvSpPr>
        <p:spPr>
          <a:xfrm>
            <a:off x="3733800" y="2060575"/>
            <a:ext cx="762000" cy="1295400"/>
          </a:xfrm>
          <a:prstGeom prst="rect">
            <a:avLst/>
          </a:prstGeom>
          <a:no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Rectangle 37"/>
          <p:cNvSpPr/>
          <p:nvPr/>
        </p:nvSpPr>
        <p:spPr>
          <a:xfrm>
            <a:off x="4724400" y="2060575"/>
            <a:ext cx="762000" cy="1295400"/>
          </a:xfrm>
          <a:prstGeom prst="rect">
            <a:avLst/>
          </a:prstGeom>
          <a:no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Rectangle 38"/>
          <p:cNvSpPr/>
          <p:nvPr/>
        </p:nvSpPr>
        <p:spPr>
          <a:xfrm>
            <a:off x="7391400" y="2060575"/>
            <a:ext cx="762000" cy="1295400"/>
          </a:xfrm>
          <a:prstGeom prst="rect">
            <a:avLst/>
          </a:prstGeom>
          <a:no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1010" name="TextBox 39"/>
          <p:cNvSpPr txBox="1">
            <a:spLocks noChangeArrowheads="1"/>
          </p:cNvSpPr>
          <p:nvPr/>
        </p:nvSpPr>
        <p:spPr bwMode="auto">
          <a:xfrm>
            <a:off x="3733800" y="1755775"/>
            <a:ext cx="76200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alibri" charset="0"/>
                <a:ea typeface="ＭＳ Ｐゴシック" charset="0"/>
                <a:cs typeface="Arial" charset="0"/>
              </a:rPr>
              <a:t>Chip 0</a:t>
            </a:r>
          </a:p>
        </p:txBody>
      </p:sp>
      <p:sp>
        <p:nvSpPr>
          <p:cNvPr id="121011" name="TextBox 40"/>
          <p:cNvSpPr txBox="1">
            <a:spLocks noChangeArrowheads="1"/>
          </p:cNvSpPr>
          <p:nvPr/>
        </p:nvSpPr>
        <p:spPr bwMode="auto">
          <a:xfrm>
            <a:off x="4724400" y="1752600"/>
            <a:ext cx="76200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alibri" charset="0"/>
                <a:ea typeface="ＭＳ Ｐゴシック" charset="0"/>
                <a:cs typeface="Arial" charset="0"/>
              </a:rPr>
              <a:t>Chip 1</a:t>
            </a:r>
          </a:p>
        </p:txBody>
      </p:sp>
      <p:sp>
        <p:nvSpPr>
          <p:cNvPr id="121012" name="TextBox 41"/>
          <p:cNvSpPr txBox="1">
            <a:spLocks noChangeArrowheads="1"/>
          </p:cNvSpPr>
          <p:nvPr/>
        </p:nvSpPr>
        <p:spPr bwMode="auto">
          <a:xfrm>
            <a:off x="7391400" y="1755775"/>
            <a:ext cx="76200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alibri" charset="0"/>
                <a:ea typeface="ＭＳ Ｐゴシック" charset="0"/>
                <a:cs typeface="Arial" charset="0"/>
              </a:rPr>
              <a:t>Chip 7</a:t>
            </a:r>
          </a:p>
        </p:txBody>
      </p:sp>
      <p:cxnSp>
        <p:nvCxnSpPr>
          <p:cNvPr id="43" name="Shape 9"/>
          <p:cNvCxnSpPr>
            <a:cxnSpLocks noChangeShapeType="1"/>
          </p:cNvCxnSpPr>
          <p:nvPr/>
        </p:nvCxnSpPr>
        <p:spPr bwMode="auto">
          <a:xfrm rot="5400000" flipH="1" flipV="1">
            <a:off x="3571082" y="3888581"/>
            <a:ext cx="1066800" cy="1587"/>
          </a:xfrm>
          <a:prstGeom prst="bentConnector3">
            <a:avLst>
              <a:gd name="adj1" fmla="val 50000"/>
            </a:avLst>
          </a:prstGeom>
          <a:noFill/>
          <a:ln w="50800">
            <a:solidFill>
              <a:schemeClr val="accent2"/>
            </a:solidFill>
            <a:miter lim="800000"/>
            <a:headEnd type="triangle" w="med" len="med"/>
            <a:tailEnd type="triangle" w="med" len="med"/>
          </a:ln>
          <a:effectLst>
            <a:outerShdw blurRad="40000" dist="23000" dir="5400000" rotWithShape="0">
              <a:srgbClr val="000000">
                <a:alpha val="34999"/>
              </a:srgbClr>
            </a:outerShdw>
          </a:effectLst>
          <a:extLst>
            <a:ext uri="{909E8E84-426E-40dd-AFC4-6F175D3DCCD1}">
              <a14:hiddenFill xmlns="" xmlns:a14="http://schemas.microsoft.com/office/drawing/2010/main">
                <a:noFill/>
              </a14:hiddenFill>
            </a:ext>
          </a:extLst>
        </p:spPr>
      </p:cxnSp>
      <p:sp>
        <p:nvSpPr>
          <p:cNvPr id="121014" name="TextBox 43"/>
          <p:cNvSpPr txBox="1">
            <a:spLocks noChangeArrowheads="1"/>
          </p:cNvSpPr>
          <p:nvPr/>
        </p:nvSpPr>
        <p:spPr bwMode="auto">
          <a:xfrm rot="-5400000">
            <a:off x="3423444" y="3666331"/>
            <a:ext cx="9906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C0504D"/>
                </a:solidFill>
                <a:effectLst/>
                <a:uLnTx/>
                <a:uFillTx/>
                <a:latin typeface="Calibri" charset="0"/>
                <a:ea typeface="ＭＳ Ｐゴシック" charset="0"/>
                <a:cs typeface="Arial" charset="0"/>
              </a:rPr>
              <a:t>&lt;0:7&gt;</a:t>
            </a:r>
          </a:p>
        </p:txBody>
      </p:sp>
      <p:cxnSp>
        <p:nvCxnSpPr>
          <p:cNvPr id="45" name="Shape 9"/>
          <p:cNvCxnSpPr>
            <a:cxnSpLocks noChangeShapeType="1"/>
          </p:cNvCxnSpPr>
          <p:nvPr/>
        </p:nvCxnSpPr>
        <p:spPr bwMode="auto">
          <a:xfrm rot="5400000" flipH="1" flipV="1">
            <a:off x="4571207" y="3888581"/>
            <a:ext cx="1066800" cy="1587"/>
          </a:xfrm>
          <a:prstGeom prst="bentConnector3">
            <a:avLst>
              <a:gd name="adj1" fmla="val 50000"/>
            </a:avLst>
          </a:prstGeom>
          <a:noFill/>
          <a:ln w="50800">
            <a:solidFill>
              <a:schemeClr val="accent2"/>
            </a:solidFill>
            <a:miter lim="800000"/>
            <a:headEnd type="triangle" w="med" len="med"/>
            <a:tailEnd type="triangle" w="med" len="med"/>
          </a:ln>
          <a:effectLst>
            <a:outerShdw blurRad="40000" dist="23000" dir="5400000" rotWithShape="0">
              <a:srgbClr val="000000">
                <a:alpha val="34999"/>
              </a:srgbClr>
            </a:outerShdw>
          </a:effectLst>
          <a:extLst>
            <a:ext uri="{909E8E84-426E-40dd-AFC4-6F175D3DCCD1}">
              <a14:hiddenFill xmlns="" xmlns:a14="http://schemas.microsoft.com/office/drawing/2010/main">
                <a:noFill/>
              </a14:hiddenFill>
            </a:ext>
          </a:extLst>
        </p:spPr>
      </p:cxnSp>
      <p:sp>
        <p:nvSpPr>
          <p:cNvPr id="121016" name="TextBox 45"/>
          <p:cNvSpPr txBox="1">
            <a:spLocks noChangeArrowheads="1"/>
          </p:cNvSpPr>
          <p:nvPr/>
        </p:nvSpPr>
        <p:spPr bwMode="auto">
          <a:xfrm rot="-5400000">
            <a:off x="4423569" y="3666331"/>
            <a:ext cx="9906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C0504D"/>
                </a:solidFill>
                <a:effectLst/>
                <a:uLnTx/>
                <a:uFillTx/>
                <a:latin typeface="Calibri" charset="0"/>
                <a:ea typeface="ＭＳ Ｐゴシック" charset="0"/>
                <a:cs typeface="Arial" charset="0"/>
              </a:rPr>
              <a:t>&lt;8:15&gt;</a:t>
            </a:r>
          </a:p>
        </p:txBody>
      </p:sp>
      <p:cxnSp>
        <p:nvCxnSpPr>
          <p:cNvPr id="47" name="Shape 9"/>
          <p:cNvCxnSpPr>
            <a:cxnSpLocks noChangeShapeType="1"/>
          </p:cNvCxnSpPr>
          <p:nvPr/>
        </p:nvCxnSpPr>
        <p:spPr bwMode="auto">
          <a:xfrm rot="5400000" flipH="1" flipV="1">
            <a:off x="7314407" y="3888581"/>
            <a:ext cx="1066800" cy="1587"/>
          </a:xfrm>
          <a:prstGeom prst="bentConnector3">
            <a:avLst>
              <a:gd name="adj1" fmla="val 50000"/>
            </a:avLst>
          </a:prstGeom>
          <a:noFill/>
          <a:ln w="50800">
            <a:solidFill>
              <a:schemeClr val="accent2"/>
            </a:solidFill>
            <a:miter lim="800000"/>
            <a:headEnd type="triangle" w="med" len="med"/>
            <a:tailEnd type="triangle" w="med" len="med"/>
          </a:ln>
          <a:effectLst>
            <a:outerShdw blurRad="40000" dist="23000" dir="5400000" rotWithShape="0">
              <a:srgbClr val="000000">
                <a:alpha val="34999"/>
              </a:srgbClr>
            </a:outerShdw>
          </a:effectLst>
          <a:extLst>
            <a:ext uri="{909E8E84-426E-40dd-AFC4-6F175D3DCCD1}">
              <a14:hiddenFill xmlns="" xmlns:a14="http://schemas.microsoft.com/office/drawing/2010/main">
                <a:noFill/>
              </a14:hiddenFill>
            </a:ext>
          </a:extLst>
        </p:spPr>
      </p:cxnSp>
      <p:sp>
        <p:nvSpPr>
          <p:cNvPr id="121018" name="TextBox 47"/>
          <p:cNvSpPr txBox="1">
            <a:spLocks noChangeArrowheads="1"/>
          </p:cNvSpPr>
          <p:nvPr/>
        </p:nvSpPr>
        <p:spPr bwMode="auto">
          <a:xfrm rot="-5400000">
            <a:off x="7166769" y="3666331"/>
            <a:ext cx="9906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C0504D"/>
                </a:solidFill>
                <a:effectLst/>
                <a:uLnTx/>
                <a:uFillTx/>
                <a:latin typeface="Calibri" charset="0"/>
                <a:ea typeface="ＭＳ Ｐゴシック" charset="0"/>
                <a:cs typeface="Arial" charset="0"/>
              </a:rPr>
              <a:t>&lt;56:63&gt;</a:t>
            </a:r>
          </a:p>
        </p:txBody>
      </p:sp>
      <p:cxnSp>
        <p:nvCxnSpPr>
          <p:cNvPr id="50" name="Shape 9"/>
          <p:cNvCxnSpPr>
            <a:cxnSpLocks noChangeShapeType="1"/>
          </p:cNvCxnSpPr>
          <p:nvPr/>
        </p:nvCxnSpPr>
        <p:spPr bwMode="auto">
          <a:xfrm rot="5400000" flipH="1" flipV="1">
            <a:off x="5333207" y="4955381"/>
            <a:ext cx="1066800" cy="1587"/>
          </a:xfrm>
          <a:prstGeom prst="bentConnector3">
            <a:avLst>
              <a:gd name="adj1" fmla="val 50000"/>
            </a:avLst>
          </a:prstGeom>
          <a:noFill/>
          <a:ln w="101600">
            <a:solidFill>
              <a:schemeClr val="accent2"/>
            </a:solidFill>
            <a:miter lim="800000"/>
            <a:headEnd type="triangle" w="med" len="med"/>
            <a:tailEnd type="triangle" w="med" len="med"/>
          </a:ln>
          <a:effectLst>
            <a:outerShdw blurRad="40000" dist="23000" dir="5400000" rotWithShape="0">
              <a:srgbClr val="000000">
                <a:alpha val="34999"/>
              </a:srgbClr>
            </a:outerShdw>
          </a:effectLst>
          <a:extLst>
            <a:ext uri="{909E8E84-426E-40dd-AFC4-6F175D3DCCD1}">
              <a14:hiddenFill xmlns="" xmlns:a14="http://schemas.microsoft.com/office/drawing/2010/main">
                <a:noFill/>
              </a14:hiddenFill>
            </a:ext>
          </a:extLst>
        </p:spPr>
      </p:cxnSp>
      <p:sp>
        <p:nvSpPr>
          <p:cNvPr id="121020" name="TextBox 50"/>
          <p:cNvSpPr txBox="1">
            <a:spLocks noChangeArrowheads="1"/>
          </p:cNvSpPr>
          <p:nvPr/>
        </p:nvSpPr>
        <p:spPr bwMode="auto">
          <a:xfrm>
            <a:off x="5867400" y="4803775"/>
            <a:ext cx="15240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C0504D"/>
                </a:solidFill>
                <a:effectLst/>
                <a:uLnTx/>
                <a:uFillTx/>
                <a:latin typeface="Calibri" charset="0"/>
                <a:ea typeface="ＭＳ Ｐゴシック" charset="0"/>
                <a:cs typeface="Arial" charset="0"/>
              </a:rPr>
              <a:t>Data &lt;0:63&gt;</a:t>
            </a:r>
          </a:p>
        </p:txBody>
      </p:sp>
      <p:sp>
        <p:nvSpPr>
          <p:cNvPr id="52" name="Rectangle 51"/>
          <p:cNvSpPr/>
          <p:nvPr/>
        </p:nvSpPr>
        <p:spPr>
          <a:xfrm>
            <a:off x="1182688" y="5227638"/>
            <a:ext cx="381000" cy="304800"/>
          </a:xfrm>
          <a:prstGeom prst="rect">
            <a:avLst/>
          </a:prstGeom>
          <a:solidFill>
            <a:srgbClr val="FF0000"/>
          </a:solidFill>
          <a:ln w="38100">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8B</a:t>
            </a:r>
          </a:p>
        </p:txBody>
      </p:sp>
      <p:cxnSp>
        <p:nvCxnSpPr>
          <p:cNvPr id="53" name="Shape 9"/>
          <p:cNvCxnSpPr>
            <a:cxnSpLocks noChangeShapeType="1"/>
          </p:cNvCxnSpPr>
          <p:nvPr/>
        </p:nvCxnSpPr>
        <p:spPr bwMode="auto">
          <a:xfrm>
            <a:off x="4114800" y="4419600"/>
            <a:ext cx="3733800" cy="1588"/>
          </a:xfrm>
          <a:prstGeom prst="bentConnector3">
            <a:avLst>
              <a:gd name="adj1" fmla="val 50000"/>
            </a:avLst>
          </a:prstGeom>
          <a:noFill/>
          <a:ln w="50800">
            <a:solidFill>
              <a:schemeClr val="accent2"/>
            </a:solidFill>
            <a:miter lim="800000"/>
            <a:headEnd/>
            <a:tailEnd/>
          </a:ln>
          <a:effectLst>
            <a:outerShdw blurRad="40000" dist="23000" dir="5400000" rotWithShape="0">
              <a:srgbClr val="000000">
                <a:alpha val="34999"/>
              </a:srgbClr>
            </a:outerShdw>
          </a:effectLst>
          <a:extLst>
            <a:ext uri="{909E8E84-426E-40dd-AFC4-6F175D3DCCD1}">
              <a14:hiddenFill xmlns="" xmlns:a14="http://schemas.microsoft.com/office/drawing/2010/main">
                <a:noFill/>
              </a14:hiddenFill>
            </a:ext>
          </a:extLst>
        </p:spPr>
      </p:cxnSp>
      <p:sp>
        <p:nvSpPr>
          <p:cNvPr id="121023" name="TextBox 53"/>
          <p:cNvSpPr txBox="1">
            <a:spLocks noChangeArrowheads="1"/>
          </p:cNvSpPr>
          <p:nvPr/>
        </p:nvSpPr>
        <p:spPr bwMode="auto">
          <a:xfrm>
            <a:off x="3048000" y="2600325"/>
            <a:ext cx="4572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0000"/>
                </a:solidFill>
                <a:effectLst/>
                <a:uLnTx/>
                <a:uFillTx/>
                <a:latin typeface="Calibri" charset="0"/>
                <a:ea typeface="ＭＳ Ｐゴシック" charset="0"/>
                <a:cs typeface="Arial" charset="0"/>
              </a:rPr>
              <a:t>Row 0</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0000"/>
                </a:solidFill>
                <a:effectLst/>
                <a:uLnTx/>
                <a:uFillTx/>
                <a:latin typeface="Calibri" charset="0"/>
                <a:ea typeface="ＭＳ Ｐゴシック" charset="0"/>
                <a:cs typeface="Arial" charset="0"/>
              </a:rPr>
              <a:t>Col 1</a:t>
            </a:r>
          </a:p>
        </p:txBody>
      </p:sp>
      <p:cxnSp>
        <p:nvCxnSpPr>
          <p:cNvPr id="55" name="Straight Arrow Connector 54"/>
          <p:cNvCxnSpPr>
            <a:endCxn id="121023" idx="3"/>
          </p:cNvCxnSpPr>
          <p:nvPr/>
        </p:nvCxnSpPr>
        <p:spPr>
          <a:xfrm rot="10800000" flipV="1">
            <a:off x="3505200" y="2819400"/>
            <a:ext cx="457200" cy="4286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1025" name="TextBox 56"/>
          <p:cNvSpPr txBox="1">
            <a:spLocks noChangeArrowheads="1"/>
          </p:cNvSpPr>
          <p:nvPr/>
        </p:nvSpPr>
        <p:spPr bwMode="auto">
          <a:xfrm>
            <a:off x="6096000" y="2311400"/>
            <a:ext cx="76200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Calibri" charset="0"/>
                <a:ea typeface="ＭＳ Ｐゴシック" charset="0"/>
                <a:cs typeface="Arial" charset="0"/>
              </a:rPr>
              <a:t>. . .</a:t>
            </a:r>
          </a:p>
        </p:txBody>
      </p:sp>
    </p:spTree>
    <p:extLst>
      <p:ext uri="{BB962C8B-B14F-4D97-AF65-F5344CB8AC3E}">
        <p14:creationId xmlns:p14="http://schemas.microsoft.com/office/powerpoint/2010/main" val="184514477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a:ea typeface="+mj-ea"/>
                <a:cs typeface="+mj-cs"/>
              </a:rPr>
              <a:t>Example: Transferring a cache block</a:t>
            </a:r>
          </a:p>
        </p:txBody>
      </p:sp>
      <p:sp>
        <p:nvSpPr>
          <p:cNvPr id="4" name="Rectangle 3"/>
          <p:cNvSpPr/>
          <p:nvPr/>
        </p:nvSpPr>
        <p:spPr>
          <a:xfrm>
            <a:off x="1143000" y="2133600"/>
            <a:ext cx="457200" cy="3429000"/>
          </a:xfrm>
          <a:prstGeom prst="rect">
            <a:avLst/>
          </a:prstGeom>
          <a:ln w="38100"/>
        </p:spPr>
        <p:style>
          <a:lnRef idx="2">
            <a:schemeClr val="accent4">
              <a:shade val="50000"/>
            </a:schemeClr>
          </a:lnRef>
          <a:fillRef idx="1">
            <a:schemeClr val="accent4"/>
          </a:fillRef>
          <a:effectRef idx="0">
            <a:schemeClr val="accent4"/>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1859" name="TextBox 4"/>
          <p:cNvSpPr txBox="1">
            <a:spLocks noChangeArrowheads="1"/>
          </p:cNvSpPr>
          <p:nvPr/>
        </p:nvSpPr>
        <p:spPr bwMode="auto">
          <a:xfrm>
            <a:off x="152400" y="1981200"/>
            <a:ext cx="9144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8064A2"/>
                </a:solidFill>
                <a:effectLst/>
                <a:uLnTx/>
                <a:uFillTx/>
                <a:latin typeface="Calibri" charset="0"/>
                <a:ea typeface="ＭＳ Ｐゴシック" charset="0"/>
                <a:cs typeface="Arial" charset="0"/>
              </a:rPr>
              <a:t>0xFFFF…F</a:t>
            </a:r>
          </a:p>
        </p:txBody>
      </p:sp>
      <p:sp>
        <p:nvSpPr>
          <p:cNvPr id="121860" name="TextBox 5"/>
          <p:cNvSpPr txBox="1">
            <a:spLocks noChangeArrowheads="1"/>
          </p:cNvSpPr>
          <p:nvPr/>
        </p:nvSpPr>
        <p:spPr bwMode="auto">
          <a:xfrm>
            <a:off x="152400" y="5376863"/>
            <a:ext cx="914400"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8064A2"/>
                </a:solidFill>
                <a:effectLst/>
                <a:uLnTx/>
                <a:uFillTx/>
                <a:latin typeface="Calibri" charset="0"/>
                <a:ea typeface="ＭＳ Ｐゴシック" charset="0"/>
                <a:cs typeface="Arial" charset="0"/>
              </a:rPr>
              <a:t>0x00</a:t>
            </a:r>
          </a:p>
        </p:txBody>
      </p:sp>
      <p:sp>
        <p:nvSpPr>
          <p:cNvPr id="121861" name="TextBox 6"/>
          <p:cNvSpPr txBox="1">
            <a:spLocks noChangeArrowheads="1"/>
          </p:cNvSpPr>
          <p:nvPr/>
        </p:nvSpPr>
        <p:spPr bwMode="auto">
          <a:xfrm>
            <a:off x="152400" y="4267200"/>
            <a:ext cx="9144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8064A2"/>
                </a:solidFill>
                <a:effectLst/>
                <a:uLnTx/>
                <a:uFillTx/>
                <a:latin typeface="Calibri" charset="0"/>
                <a:ea typeface="ＭＳ Ｐゴシック" charset="0"/>
                <a:cs typeface="Arial" charset="0"/>
              </a:rPr>
              <a:t>0x40</a:t>
            </a:r>
          </a:p>
        </p:txBody>
      </p:sp>
      <p:sp>
        <p:nvSpPr>
          <p:cNvPr id="121862" name="TextBox 7"/>
          <p:cNvSpPr txBox="1">
            <a:spLocks noChangeArrowheads="1"/>
          </p:cNvSpPr>
          <p:nvPr/>
        </p:nvSpPr>
        <p:spPr bwMode="auto">
          <a:xfrm rot="-5400000">
            <a:off x="292100" y="3060700"/>
            <a:ext cx="76200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8064A2"/>
                </a:solidFill>
                <a:effectLst/>
                <a:uLnTx/>
                <a:uFillTx/>
                <a:latin typeface="Calibri" charset="0"/>
                <a:ea typeface="ＭＳ Ｐゴシック" charset="0"/>
                <a:cs typeface="Arial" charset="0"/>
              </a:rPr>
              <a:t>...</a:t>
            </a:r>
          </a:p>
        </p:txBody>
      </p:sp>
      <p:cxnSp>
        <p:nvCxnSpPr>
          <p:cNvPr id="10" name="Straight Arrow Connector 9"/>
          <p:cNvCxnSpPr/>
          <p:nvPr/>
        </p:nvCxnSpPr>
        <p:spPr>
          <a:xfrm rot="5400000">
            <a:off x="1181101" y="4991100"/>
            <a:ext cx="1141412" cy="1587"/>
          </a:xfrm>
          <a:prstGeom prst="straightConnector1">
            <a:avLst/>
          </a:prstGeom>
          <a:ln w="254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1143000" y="4419600"/>
            <a:ext cx="457200" cy="1143000"/>
          </a:xfrm>
          <a:prstGeom prst="rect">
            <a:avLst/>
          </a:prstGeom>
          <a:ln w="38100"/>
        </p:spPr>
        <p:style>
          <a:lnRef idx="2">
            <a:schemeClr val="accent4">
              <a:shade val="50000"/>
            </a:schemeClr>
          </a:lnRef>
          <a:fillRef idx="1">
            <a:schemeClr val="accent4"/>
          </a:fillRef>
          <a:effectRef idx="0">
            <a:schemeClr val="accent4"/>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1865" name="TextBox 14"/>
          <p:cNvSpPr txBox="1">
            <a:spLocks noChangeArrowheads="1"/>
          </p:cNvSpPr>
          <p:nvPr/>
        </p:nvSpPr>
        <p:spPr bwMode="auto">
          <a:xfrm>
            <a:off x="1752600" y="4724400"/>
            <a:ext cx="114300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Calibri" charset="0"/>
                <a:ea typeface="ＭＳ Ｐゴシック" charset="0"/>
                <a:cs typeface="Arial" charset="0"/>
              </a:rPr>
              <a:t>64B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Calibri" charset="0"/>
                <a:ea typeface="ＭＳ Ｐゴシック" charset="0"/>
                <a:cs typeface="Arial" charset="0"/>
              </a:rPr>
              <a:t>cache block</a:t>
            </a:r>
          </a:p>
        </p:txBody>
      </p:sp>
      <p:sp>
        <p:nvSpPr>
          <p:cNvPr id="121866" name="TextBox 15"/>
          <p:cNvSpPr txBox="1">
            <a:spLocks noChangeArrowheads="1"/>
          </p:cNvSpPr>
          <p:nvPr/>
        </p:nvSpPr>
        <p:spPr bwMode="auto">
          <a:xfrm>
            <a:off x="304800" y="1447800"/>
            <a:ext cx="21336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Calibri" charset="0"/>
                <a:ea typeface="ＭＳ Ｐゴシック" charset="0"/>
                <a:cs typeface="Arial" charset="0"/>
              </a:rPr>
              <a:t>Physical memory space</a:t>
            </a:r>
          </a:p>
        </p:txBody>
      </p:sp>
      <p:sp>
        <p:nvSpPr>
          <p:cNvPr id="69" name="Rectangle 68"/>
          <p:cNvSpPr/>
          <p:nvPr/>
        </p:nvSpPr>
        <p:spPr>
          <a:xfrm>
            <a:off x="3581400" y="2212975"/>
            <a:ext cx="4724400" cy="979488"/>
          </a:xfrm>
          <a:prstGeom prst="rect">
            <a:avLst/>
          </a:prstGeom>
          <a:solidFill>
            <a:schemeClr val="accent6">
              <a:alpha val="40000"/>
            </a:schemeClr>
          </a:solidFill>
          <a:ln w="25400">
            <a:solidFill>
              <a:schemeClr val="accent6"/>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1868" name="TextBox 69"/>
          <p:cNvSpPr txBox="1">
            <a:spLocks noChangeArrowheads="1"/>
          </p:cNvSpPr>
          <p:nvPr/>
        </p:nvSpPr>
        <p:spPr bwMode="auto">
          <a:xfrm>
            <a:off x="5715000" y="1843088"/>
            <a:ext cx="121920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79646"/>
                </a:solidFill>
                <a:effectLst/>
                <a:uLnTx/>
                <a:uFillTx/>
                <a:latin typeface="Calibri" charset="0"/>
                <a:ea typeface="ＭＳ Ｐゴシック" charset="0"/>
                <a:cs typeface="Arial" charset="0"/>
              </a:rPr>
              <a:t>Rank 0</a:t>
            </a:r>
          </a:p>
        </p:txBody>
      </p:sp>
      <p:graphicFrame>
        <p:nvGraphicFramePr>
          <p:cNvPr id="32" name="Table 31"/>
          <p:cNvGraphicFramePr>
            <a:graphicFrameLocks noGrp="1"/>
          </p:cNvGraphicFramePr>
          <p:nvPr/>
        </p:nvGraphicFramePr>
        <p:xfrm>
          <a:off x="3860800" y="2390775"/>
          <a:ext cx="558800" cy="558800"/>
        </p:xfrm>
        <a:graphic>
          <a:graphicData uri="http://schemas.openxmlformats.org/drawingml/2006/table">
            <a:tbl>
              <a:tblPr>
                <a:tableStyleId>{616DA210-FB5B-4158-B5E0-FEB733F419BA}</a:tableStyleId>
              </a:tblPr>
              <a:tblGrid>
                <a:gridCol w="139700">
                  <a:extLst>
                    <a:ext uri="{9D8B030D-6E8A-4147-A177-3AD203B41FA5}">
                      <a16:colId xmlns:a16="http://schemas.microsoft.com/office/drawing/2014/main" val="20000"/>
                    </a:ext>
                  </a:extLst>
                </a:gridCol>
                <a:gridCol w="139700">
                  <a:extLst>
                    <a:ext uri="{9D8B030D-6E8A-4147-A177-3AD203B41FA5}">
                      <a16:colId xmlns:a16="http://schemas.microsoft.com/office/drawing/2014/main" val="20001"/>
                    </a:ext>
                  </a:extLst>
                </a:gridCol>
                <a:gridCol w="139700">
                  <a:extLst>
                    <a:ext uri="{9D8B030D-6E8A-4147-A177-3AD203B41FA5}">
                      <a16:colId xmlns:a16="http://schemas.microsoft.com/office/drawing/2014/main" val="20002"/>
                    </a:ext>
                  </a:extLst>
                </a:gridCol>
                <a:gridCol w="139700">
                  <a:extLst>
                    <a:ext uri="{9D8B030D-6E8A-4147-A177-3AD203B41FA5}">
                      <a16:colId xmlns:a16="http://schemas.microsoft.com/office/drawing/2014/main" val="20003"/>
                    </a:ext>
                  </a:extLst>
                </a:gridCol>
              </a:tblGrid>
              <a:tr h="139700">
                <a:tc>
                  <a:txBody>
                    <a:bodyPr/>
                    <a:lstStyle/>
                    <a:p>
                      <a:endParaRPr lang="en-US" sz="200" dirty="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dirty="0"/>
                    </a:p>
                  </a:txBody>
                  <a:tcPr marL="0" marR="0">
                    <a:solidFill>
                      <a:schemeClr val="bg1"/>
                    </a:solidFill>
                  </a:tcPr>
                </a:tc>
                <a:tc>
                  <a:txBody>
                    <a:bodyPr/>
                    <a:lstStyle/>
                    <a:p>
                      <a:endParaRPr lang="en-US" sz="200" dirty="0"/>
                    </a:p>
                  </a:txBody>
                  <a:tcPr marL="0" marR="0">
                    <a:solidFill>
                      <a:schemeClr val="bg1"/>
                    </a:solidFill>
                  </a:tcPr>
                </a:tc>
                <a:extLst>
                  <a:ext uri="{0D108BD9-81ED-4DB2-BD59-A6C34878D82A}">
                    <a16:rowId xmlns:a16="http://schemas.microsoft.com/office/drawing/2014/main" val="10000"/>
                  </a:ext>
                </a:extLst>
              </a:tr>
              <a:tr h="139700">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dirty="0"/>
                    </a:p>
                  </a:txBody>
                  <a:tcPr marL="0" marR="0">
                    <a:solidFill>
                      <a:schemeClr val="bg1"/>
                    </a:solidFill>
                  </a:tcPr>
                </a:tc>
                <a:extLst>
                  <a:ext uri="{0D108BD9-81ED-4DB2-BD59-A6C34878D82A}">
                    <a16:rowId xmlns:a16="http://schemas.microsoft.com/office/drawing/2014/main" val="10001"/>
                  </a:ext>
                </a:extLst>
              </a:tr>
              <a:tr h="139700">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extLst>
                  <a:ext uri="{0D108BD9-81ED-4DB2-BD59-A6C34878D82A}">
                    <a16:rowId xmlns:a16="http://schemas.microsoft.com/office/drawing/2014/main" val="10002"/>
                  </a:ext>
                </a:extLst>
              </a:tr>
              <a:tr h="139700">
                <a:tc>
                  <a:txBody>
                    <a:bodyPr/>
                    <a:lstStyle/>
                    <a:p>
                      <a:endParaRPr lang="en-US" sz="200"/>
                    </a:p>
                  </a:txBody>
                  <a:tcPr marL="0" marR="0">
                    <a:solidFill>
                      <a:schemeClr val="accent5"/>
                    </a:solidFill>
                  </a:tcPr>
                </a:tc>
                <a:tc>
                  <a:txBody>
                    <a:bodyPr/>
                    <a:lstStyle/>
                    <a:p>
                      <a:endParaRPr lang="en-US" sz="200"/>
                    </a:p>
                  </a:txBody>
                  <a:tcPr marL="0" marR="0">
                    <a:solidFill>
                      <a:schemeClr val="accent5"/>
                    </a:solidFill>
                  </a:tcPr>
                </a:tc>
                <a:tc>
                  <a:txBody>
                    <a:bodyPr/>
                    <a:lstStyle/>
                    <a:p>
                      <a:endParaRPr lang="en-US" sz="200"/>
                    </a:p>
                  </a:txBody>
                  <a:tcPr marL="0" marR="0">
                    <a:solidFill>
                      <a:schemeClr val="accent5"/>
                    </a:solidFill>
                  </a:tcPr>
                </a:tc>
                <a:tc>
                  <a:txBody>
                    <a:bodyPr/>
                    <a:lstStyle/>
                    <a:p>
                      <a:endParaRPr lang="en-US" sz="200" dirty="0"/>
                    </a:p>
                  </a:txBody>
                  <a:tcPr marL="0" marR="0">
                    <a:solidFill>
                      <a:schemeClr val="accent5"/>
                    </a:solidFill>
                  </a:tcPr>
                </a:tc>
                <a:extLst>
                  <a:ext uri="{0D108BD9-81ED-4DB2-BD59-A6C34878D82A}">
                    <a16:rowId xmlns:a16="http://schemas.microsoft.com/office/drawing/2014/main" val="10003"/>
                  </a:ext>
                </a:extLst>
              </a:tr>
            </a:tbl>
          </a:graphicData>
        </a:graphic>
      </p:graphicFrame>
      <p:graphicFrame>
        <p:nvGraphicFramePr>
          <p:cNvPr id="31" name="Table 30"/>
          <p:cNvGraphicFramePr>
            <a:graphicFrameLocks noGrp="1"/>
          </p:cNvGraphicFramePr>
          <p:nvPr/>
        </p:nvGraphicFramePr>
        <p:xfrm>
          <a:off x="3784600" y="2492375"/>
          <a:ext cx="558800" cy="558800"/>
        </p:xfrm>
        <a:graphic>
          <a:graphicData uri="http://schemas.openxmlformats.org/drawingml/2006/table">
            <a:tbl>
              <a:tblPr>
                <a:tableStyleId>{616DA210-FB5B-4158-B5E0-FEB733F419BA}</a:tableStyleId>
              </a:tblPr>
              <a:tblGrid>
                <a:gridCol w="139700">
                  <a:extLst>
                    <a:ext uri="{9D8B030D-6E8A-4147-A177-3AD203B41FA5}">
                      <a16:colId xmlns:a16="http://schemas.microsoft.com/office/drawing/2014/main" val="20000"/>
                    </a:ext>
                  </a:extLst>
                </a:gridCol>
                <a:gridCol w="139700">
                  <a:extLst>
                    <a:ext uri="{9D8B030D-6E8A-4147-A177-3AD203B41FA5}">
                      <a16:colId xmlns:a16="http://schemas.microsoft.com/office/drawing/2014/main" val="20001"/>
                    </a:ext>
                  </a:extLst>
                </a:gridCol>
                <a:gridCol w="139700">
                  <a:extLst>
                    <a:ext uri="{9D8B030D-6E8A-4147-A177-3AD203B41FA5}">
                      <a16:colId xmlns:a16="http://schemas.microsoft.com/office/drawing/2014/main" val="20002"/>
                    </a:ext>
                  </a:extLst>
                </a:gridCol>
                <a:gridCol w="139700">
                  <a:extLst>
                    <a:ext uri="{9D8B030D-6E8A-4147-A177-3AD203B41FA5}">
                      <a16:colId xmlns:a16="http://schemas.microsoft.com/office/drawing/2014/main" val="20003"/>
                    </a:ext>
                  </a:extLst>
                </a:gridCol>
              </a:tblGrid>
              <a:tr h="139700">
                <a:tc>
                  <a:txBody>
                    <a:bodyPr/>
                    <a:lstStyle/>
                    <a:p>
                      <a:endParaRPr lang="en-US" sz="200" dirty="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dirty="0"/>
                    </a:p>
                  </a:txBody>
                  <a:tcPr marL="0" marR="0">
                    <a:solidFill>
                      <a:schemeClr val="bg1"/>
                    </a:solidFill>
                  </a:tcPr>
                </a:tc>
                <a:tc>
                  <a:txBody>
                    <a:bodyPr/>
                    <a:lstStyle/>
                    <a:p>
                      <a:endParaRPr lang="en-US" sz="200" dirty="0"/>
                    </a:p>
                  </a:txBody>
                  <a:tcPr marL="0" marR="0">
                    <a:solidFill>
                      <a:schemeClr val="bg1"/>
                    </a:solidFill>
                  </a:tcPr>
                </a:tc>
                <a:extLst>
                  <a:ext uri="{0D108BD9-81ED-4DB2-BD59-A6C34878D82A}">
                    <a16:rowId xmlns:a16="http://schemas.microsoft.com/office/drawing/2014/main" val="10000"/>
                  </a:ext>
                </a:extLst>
              </a:tr>
              <a:tr h="139700">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dirty="0"/>
                    </a:p>
                  </a:txBody>
                  <a:tcPr marL="0" marR="0">
                    <a:solidFill>
                      <a:schemeClr val="bg1"/>
                    </a:solidFill>
                  </a:tcPr>
                </a:tc>
                <a:extLst>
                  <a:ext uri="{0D108BD9-81ED-4DB2-BD59-A6C34878D82A}">
                    <a16:rowId xmlns:a16="http://schemas.microsoft.com/office/drawing/2014/main" val="10001"/>
                  </a:ext>
                </a:extLst>
              </a:tr>
              <a:tr h="139700">
                <a:tc>
                  <a:txBody>
                    <a:bodyPr/>
                    <a:lstStyle/>
                    <a:p>
                      <a:endParaRPr lang="en-US" sz="200"/>
                    </a:p>
                  </a:txBody>
                  <a:tcPr marL="0" marR="0">
                    <a:solidFill>
                      <a:schemeClr val="bg1"/>
                    </a:solidFill>
                  </a:tcPr>
                </a:tc>
                <a:tc>
                  <a:txBody>
                    <a:bodyPr/>
                    <a:lstStyle/>
                    <a:p>
                      <a:endParaRPr lang="en-US" sz="200" dirty="0"/>
                    </a:p>
                  </a:txBody>
                  <a:tcPr marL="0" marR="0">
                    <a:solidFill>
                      <a:srgbClr val="FF0000"/>
                    </a:solidFill>
                  </a:tcPr>
                </a:tc>
                <a:tc>
                  <a:txBody>
                    <a:bodyPr/>
                    <a:lstStyle/>
                    <a:p>
                      <a:endParaRPr lang="en-US" sz="200"/>
                    </a:p>
                  </a:txBody>
                  <a:tcPr marL="0" marR="0">
                    <a:solidFill>
                      <a:schemeClr val="bg1"/>
                    </a:solidFill>
                  </a:tcPr>
                </a:tc>
                <a:tc>
                  <a:txBody>
                    <a:bodyPr/>
                    <a:lstStyle/>
                    <a:p>
                      <a:endParaRPr lang="en-US" sz="200" dirty="0"/>
                    </a:p>
                  </a:txBody>
                  <a:tcPr marL="0" marR="0">
                    <a:solidFill>
                      <a:schemeClr val="bg1"/>
                    </a:solidFill>
                  </a:tcPr>
                </a:tc>
                <a:extLst>
                  <a:ext uri="{0D108BD9-81ED-4DB2-BD59-A6C34878D82A}">
                    <a16:rowId xmlns:a16="http://schemas.microsoft.com/office/drawing/2014/main" val="10002"/>
                  </a:ext>
                </a:extLst>
              </a:tr>
              <a:tr h="139700">
                <a:tc>
                  <a:txBody>
                    <a:bodyPr/>
                    <a:lstStyle/>
                    <a:p>
                      <a:endParaRPr lang="en-US" sz="200" dirty="0">
                        <a:solidFill>
                          <a:schemeClr val="accent5"/>
                        </a:solidFill>
                      </a:endParaRPr>
                    </a:p>
                  </a:txBody>
                  <a:tcPr marL="0" marR="0">
                    <a:solidFill>
                      <a:schemeClr val="accent5"/>
                    </a:solidFill>
                  </a:tcPr>
                </a:tc>
                <a:tc>
                  <a:txBody>
                    <a:bodyPr/>
                    <a:lstStyle/>
                    <a:p>
                      <a:endParaRPr lang="en-US" sz="200" dirty="0">
                        <a:solidFill>
                          <a:schemeClr val="accent5"/>
                        </a:solidFill>
                      </a:endParaRPr>
                    </a:p>
                  </a:txBody>
                  <a:tcPr marL="0" marR="0">
                    <a:solidFill>
                      <a:schemeClr val="accent5"/>
                    </a:solidFill>
                  </a:tcPr>
                </a:tc>
                <a:tc>
                  <a:txBody>
                    <a:bodyPr/>
                    <a:lstStyle/>
                    <a:p>
                      <a:endParaRPr lang="en-US" sz="200" dirty="0">
                        <a:solidFill>
                          <a:schemeClr val="accent5"/>
                        </a:solidFill>
                      </a:endParaRPr>
                    </a:p>
                  </a:txBody>
                  <a:tcPr marL="0" marR="0">
                    <a:solidFill>
                      <a:schemeClr val="accent5"/>
                    </a:solidFill>
                  </a:tcPr>
                </a:tc>
                <a:tc>
                  <a:txBody>
                    <a:bodyPr/>
                    <a:lstStyle/>
                    <a:p>
                      <a:endParaRPr lang="en-US" sz="200" dirty="0">
                        <a:solidFill>
                          <a:schemeClr val="accent5"/>
                        </a:solidFill>
                      </a:endParaRPr>
                    </a:p>
                  </a:txBody>
                  <a:tcPr marL="0" marR="0">
                    <a:solidFill>
                      <a:schemeClr val="accent5"/>
                    </a:solidFill>
                  </a:tcPr>
                </a:tc>
                <a:extLst>
                  <a:ext uri="{0D108BD9-81ED-4DB2-BD59-A6C34878D82A}">
                    <a16:rowId xmlns:a16="http://schemas.microsoft.com/office/drawing/2014/main" val="10003"/>
                  </a:ext>
                </a:extLst>
              </a:tr>
            </a:tbl>
          </a:graphicData>
        </a:graphic>
      </p:graphicFrame>
      <p:graphicFrame>
        <p:nvGraphicFramePr>
          <p:cNvPr id="33" name="Table 32"/>
          <p:cNvGraphicFramePr>
            <a:graphicFrameLocks noGrp="1"/>
          </p:cNvGraphicFramePr>
          <p:nvPr/>
        </p:nvGraphicFramePr>
        <p:xfrm>
          <a:off x="7518400" y="2390775"/>
          <a:ext cx="558800" cy="558800"/>
        </p:xfrm>
        <a:graphic>
          <a:graphicData uri="http://schemas.openxmlformats.org/drawingml/2006/table">
            <a:tbl>
              <a:tblPr>
                <a:tableStyleId>{616DA210-FB5B-4158-B5E0-FEB733F419BA}</a:tableStyleId>
              </a:tblPr>
              <a:tblGrid>
                <a:gridCol w="139700">
                  <a:extLst>
                    <a:ext uri="{9D8B030D-6E8A-4147-A177-3AD203B41FA5}">
                      <a16:colId xmlns:a16="http://schemas.microsoft.com/office/drawing/2014/main" val="20000"/>
                    </a:ext>
                  </a:extLst>
                </a:gridCol>
                <a:gridCol w="139700">
                  <a:extLst>
                    <a:ext uri="{9D8B030D-6E8A-4147-A177-3AD203B41FA5}">
                      <a16:colId xmlns:a16="http://schemas.microsoft.com/office/drawing/2014/main" val="20001"/>
                    </a:ext>
                  </a:extLst>
                </a:gridCol>
                <a:gridCol w="139700">
                  <a:extLst>
                    <a:ext uri="{9D8B030D-6E8A-4147-A177-3AD203B41FA5}">
                      <a16:colId xmlns:a16="http://schemas.microsoft.com/office/drawing/2014/main" val="20002"/>
                    </a:ext>
                  </a:extLst>
                </a:gridCol>
                <a:gridCol w="139700">
                  <a:extLst>
                    <a:ext uri="{9D8B030D-6E8A-4147-A177-3AD203B41FA5}">
                      <a16:colId xmlns:a16="http://schemas.microsoft.com/office/drawing/2014/main" val="20003"/>
                    </a:ext>
                  </a:extLst>
                </a:gridCol>
              </a:tblGrid>
              <a:tr h="139700">
                <a:tc>
                  <a:txBody>
                    <a:bodyPr/>
                    <a:lstStyle/>
                    <a:p>
                      <a:endParaRPr lang="en-US" sz="200" dirty="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dirty="0"/>
                    </a:p>
                  </a:txBody>
                  <a:tcPr marL="0" marR="0">
                    <a:solidFill>
                      <a:schemeClr val="bg1"/>
                    </a:solidFill>
                  </a:tcPr>
                </a:tc>
                <a:tc>
                  <a:txBody>
                    <a:bodyPr/>
                    <a:lstStyle/>
                    <a:p>
                      <a:endParaRPr lang="en-US" sz="200" dirty="0"/>
                    </a:p>
                  </a:txBody>
                  <a:tcPr marL="0" marR="0">
                    <a:solidFill>
                      <a:schemeClr val="bg1"/>
                    </a:solidFill>
                  </a:tcPr>
                </a:tc>
                <a:extLst>
                  <a:ext uri="{0D108BD9-81ED-4DB2-BD59-A6C34878D82A}">
                    <a16:rowId xmlns:a16="http://schemas.microsoft.com/office/drawing/2014/main" val="10000"/>
                  </a:ext>
                </a:extLst>
              </a:tr>
              <a:tr h="139700">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dirty="0"/>
                    </a:p>
                  </a:txBody>
                  <a:tcPr marL="0" marR="0">
                    <a:solidFill>
                      <a:schemeClr val="bg1"/>
                    </a:solidFill>
                  </a:tcPr>
                </a:tc>
                <a:extLst>
                  <a:ext uri="{0D108BD9-81ED-4DB2-BD59-A6C34878D82A}">
                    <a16:rowId xmlns:a16="http://schemas.microsoft.com/office/drawing/2014/main" val="10001"/>
                  </a:ext>
                </a:extLst>
              </a:tr>
              <a:tr h="139700">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extLst>
                  <a:ext uri="{0D108BD9-81ED-4DB2-BD59-A6C34878D82A}">
                    <a16:rowId xmlns:a16="http://schemas.microsoft.com/office/drawing/2014/main" val="10002"/>
                  </a:ext>
                </a:extLst>
              </a:tr>
              <a:tr h="139700">
                <a:tc>
                  <a:txBody>
                    <a:bodyPr/>
                    <a:lstStyle/>
                    <a:p>
                      <a:endParaRPr lang="en-US" sz="200"/>
                    </a:p>
                  </a:txBody>
                  <a:tcPr marL="0" marR="0">
                    <a:solidFill>
                      <a:schemeClr val="accent5"/>
                    </a:solidFill>
                  </a:tcPr>
                </a:tc>
                <a:tc>
                  <a:txBody>
                    <a:bodyPr/>
                    <a:lstStyle/>
                    <a:p>
                      <a:endParaRPr lang="en-US" sz="200"/>
                    </a:p>
                  </a:txBody>
                  <a:tcPr marL="0" marR="0">
                    <a:solidFill>
                      <a:schemeClr val="accent5"/>
                    </a:solidFill>
                  </a:tcPr>
                </a:tc>
                <a:tc>
                  <a:txBody>
                    <a:bodyPr/>
                    <a:lstStyle/>
                    <a:p>
                      <a:endParaRPr lang="en-US" sz="200"/>
                    </a:p>
                  </a:txBody>
                  <a:tcPr marL="0" marR="0">
                    <a:solidFill>
                      <a:schemeClr val="accent5"/>
                    </a:solidFill>
                  </a:tcPr>
                </a:tc>
                <a:tc>
                  <a:txBody>
                    <a:bodyPr/>
                    <a:lstStyle/>
                    <a:p>
                      <a:endParaRPr lang="en-US" sz="200" dirty="0"/>
                    </a:p>
                  </a:txBody>
                  <a:tcPr marL="0" marR="0">
                    <a:solidFill>
                      <a:schemeClr val="accent5"/>
                    </a:solidFill>
                  </a:tcPr>
                </a:tc>
                <a:extLst>
                  <a:ext uri="{0D108BD9-81ED-4DB2-BD59-A6C34878D82A}">
                    <a16:rowId xmlns:a16="http://schemas.microsoft.com/office/drawing/2014/main" val="10003"/>
                  </a:ext>
                </a:extLst>
              </a:tr>
            </a:tbl>
          </a:graphicData>
        </a:graphic>
      </p:graphicFrame>
      <p:graphicFrame>
        <p:nvGraphicFramePr>
          <p:cNvPr id="34" name="Table 33"/>
          <p:cNvGraphicFramePr>
            <a:graphicFrameLocks noGrp="1"/>
          </p:cNvGraphicFramePr>
          <p:nvPr/>
        </p:nvGraphicFramePr>
        <p:xfrm>
          <a:off x="7442200" y="2492375"/>
          <a:ext cx="558800" cy="558800"/>
        </p:xfrm>
        <a:graphic>
          <a:graphicData uri="http://schemas.openxmlformats.org/drawingml/2006/table">
            <a:tbl>
              <a:tblPr>
                <a:tableStyleId>{616DA210-FB5B-4158-B5E0-FEB733F419BA}</a:tableStyleId>
              </a:tblPr>
              <a:tblGrid>
                <a:gridCol w="139700">
                  <a:extLst>
                    <a:ext uri="{9D8B030D-6E8A-4147-A177-3AD203B41FA5}">
                      <a16:colId xmlns:a16="http://schemas.microsoft.com/office/drawing/2014/main" val="20000"/>
                    </a:ext>
                  </a:extLst>
                </a:gridCol>
                <a:gridCol w="139700">
                  <a:extLst>
                    <a:ext uri="{9D8B030D-6E8A-4147-A177-3AD203B41FA5}">
                      <a16:colId xmlns:a16="http://schemas.microsoft.com/office/drawing/2014/main" val="20001"/>
                    </a:ext>
                  </a:extLst>
                </a:gridCol>
                <a:gridCol w="139700">
                  <a:extLst>
                    <a:ext uri="{9D8B030D-6E8A-4147-A177-3AD203B41FA5}">
                      <a16:colId xmlns:a16="http://schemas.microsoft.com/office/drawing/2014/main" val="20002"/>
                    </a:ext>
                  </a:extLst>
                </a:gridCol>
                <a:gridCol w="139700">
                  <a:extLst>
                    <a:ext uri="{9D8B030D-6E8A-4147-A177-3AD203B41FA5}">
                      <a16:colId xmlns:a16="http://schemas.microsoft.com/office/drawing/2014/main" val="20003"/>
                    </a:ext>
                  </a:extLst>
                </a:gridCol>
              </a:tblGrid>
              <a:tr h="139700">
                <a:tc>
                  <a:txBody>
                    <a:bodyPr/>
                    <a:lstStyle/>
                    <a:p>
                      <a:endParaRPr lang="en-US" sz="200" dirty="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dirty="0"/>
                    </a:p>
                  </a:txBody>
                  <a:tcPr marL="0" marR="0">
                    <a:solidFill>
                      <a:schemeClr val="bg1"/>
                    </a:solidFill>
                  </a:tcPr>
                </a:tc>
                <a:tc>
                  <a:txBody>
                    <a:bodyPr/>
                    <a:lstStyle/>
                    <a:p>
                      <a:endParaRPr lang="en-US" sz="200" dirty="0"/>
                    </a:p>
                  </a:txBody>
                  <a:tcPr marL="0" marR="0">
                    <a:solidFill>
                      <a:schemeClr val="bg1"/>
                    </a:solidFill>
                  </a:tcPr>
                </a:tc>
                <a:extLst>
                  <a:ext uri="{0D108BD9-81ED-4DB2-BD59-A6C34878D82A}">
                    <a16:rowId xmlns:a16="http://schemas.microsoft.com/office/drawing/2014/main" val="10000"/>
                  </a:ext>
                </a:extLst>
              </a:tr>
              <a:tr h="139700">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dirty="0"/>
                    </a:p>
                  </a:txBody>
                  <a:tcPr marL="0" marR="0">
                    <a:solidFill>
                      <a:schemeClr val="bg1"/>
                    </a:solidFill>
                  </a:tcPr>
                </a:tc>
                <a:extLst>
                  <a:ext uri="{0D108BD9-81ED-4DB2-BD59-A6C34878D82A}">
                    <a16:rowId xmlns:a16="http://schemas.microsoft.com/office/drawing/2014/main" val="10001"/>
                  </a:ext>
                </a:extLst>
              </a:tr>
              <a:tr h="139700">
                <a:tc>
                  <a:txBody>
                    <a:bodyPr/>
                    <a:lstStyle/>
                    <a:p>
                      <a:endParaRPr lang="en-US" sz="200"/>
                    </a:p>
                  </a:txBody>
                  <a:tcPr marL="0" marR="0">
                    <a:solidFill>
                      <a:schemeClr val="bg1"/>
                    </a:solidFill>
                  </a:tcPr>
                </a:tc>
                <a:tc>
                  <a:txBody>
                    <a:bodyPr/>
                    <a:lstStyle/>
                    <a:p>
                      <a:endParaRPr lang="en-US" sz="200" dirty="0"/>
                    </a:p>
                  </a:txBody>
                  <a:tcPr marL="0" marR="0">
                    <a:solidFill>
                      <a:srgbClr val="FF0000"/>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extLst>
                  <a:ext uri="{0D108BD9-81ED-4DB2-BD59-A6C34878D82A}">
                    <a16:rowId xmlns:a16="http://schemas.microsoft.com/office/drawing/2014/main" val="10002"/>
                  </a:ext>
                </a:extLst>
              </a:tr>
              <a:tr h="139700">
                <a:tc>
                  <a:txBody>
                    <a:bodyPr/>
                    <a:lstStyle/>
                    <a:p>
                      <a:endParaRPr lang="en-US" sz="200" dirty="0"/>
                    </a:p>
                  </a:txBody>
                  <a:tcPr marL="0" marR="0">
                    <a:solidFill>
                      <a:schemeClr val="accent5"/>
                    </a:solidFill>
                  </a:tcPr>
                </a:tc>
                <a:tc>
                  <a:txBody>
                    <a:bodyPr/>
                    <a:lstStyle/>
                    <a:p>
                      <a:endParaRPr lang="en-US" sz="200" dirty="0"/>
                    </a:p>
                  </a:txBody>
                  <a:tcPr marL="0" marR="0">
                    <a:solidFill>
                      <a:schemeClr val="accent5"/>
                    </a:solidFill>
                  </a:tcPr>
                </a:tc>
                <a:tc>
                  <a:txBody>
                    <a:bodyPr/>
                    <a:lstStyle/>
                    <a:p>
                      <a:endParaRPr lang="en-US" sz="200" dirty="0"/>
                    </a:p>
                  </a:txBody>
                  <a:tcPr marL="0" marR="0">
                    <a:solidFill>
                      <a:schemeClr val="accent5"/>
                    </a:solidFill>
                  </a:tcPr>
                </a:tc>
                <a:tc>
                  <a:txBody>
                    <a:bodyPr/>
                    <a:lstStyle/>
                    <a:p>
                      <a:endParaRPr lang="en-US" sz="200" dirty="0"/>
                    </a:p>
                  </a:txBody>
                  <a:tcPr marL="0" marR="0">
                    <a:solidFill>
                      <a:schemeClr val="accent5"/>
                    </a:solidFill>
                  </a:tcPr>
                </a:tc>
                <a:extLst>
                  <a:ext uri="{0D108BD9-81ED-4DB2-BD59-A6C34878D82A}">
                    <a16:rowId xmlns:a16="http://schemas.microsoft.com/office/drawing/2014/main" val="10003"/>
                  </a:ext>
                </a:extLst>
              </a:tr>
            </a:tbl>
          </a:graphicData>
        </a:graphic>
      </p:graphicFrame>
      <p:graphicFrame>
        <p:nvGraphicFramePr>
          <p:cNvPr id="35" name="Table 34"/>
          <p:cNvGraphicFramePr>
            <a:graphicFrameLocks noGrp="1"/>
          </p:cNvGraphicFramePr>
          <p:nvPr/>
        </p:nvGraphicFramePr>
        <p:xfrm>
          <a:off x="4851400" y="2390775"/>
          <a:ext cx="558800" cy="558800"/>
        </p:xfrm>
        <a:graphic>
          <a:graphicData uri="http://schemas.openxmlformats.org/drawingml/2006/table">
            <a:tbl>
              <a:tblPr>
                <a:tableStyleId>{616DA210-FB5B-4158-B5E0-FEB733F419BA}</a:tableStyleId>
              </a:tblPr>
              <a:tblGrid>
                <a:gridCol w="139700">
                  <a:extLst>
                    <a:ext uri="{9D8B030D-6E8A-4147-A177-3AD203B41FA5}">
                      <a16:colId xmlns:a16="http://schemas.microsoft.com/office/drawing/2014/main" val="20000"/>
                    </a:ext>
                  </a:extLst>
                </a:gridCol>
                <a:gridCol w="139700">
                  <a:extLst>
                    <a:ext uri="{9D8B030D-6E8A-4147-A177-3AD203B41FA5}">
                      <a16:colId xmlns:a16="http://schemas.microsoft.com/office/drawing/2014/main" val="20001"/>
                    </a:ext>
                  </a:extLst>
                </a:gridCol>
                <a:gridCol w="139700">
                  <a:extLst>
                    <a:ext uri="{9D8B030D-6E8A-4147-A177-3AD203B41FA5}">
                      <a16:colId xmlns:a16="http://schemas.microsoft.com/office/drawing/2014/main" val="20002"/>
                    </a:ext>
                  </a:extLst>
                </a:gridCol>
                <a:gridCol w="139700">
                  <a:extLst>
                    <a:ext uri="{9D8B030D-6E8A-4147-A177-3AD203B41FA5}">
                      <a16:colId xmlns:a16="http://schemas.microsoft.com/office/drawing/2014/main" val="20003"/>
                    </a:ext>
                  </a:extLst>
                </a:gridCol>
              </a:tblGrid>
              <a:tr h="139700">
                <a:tc>
                  <a:txBody>
                    <a:bodyPr/>
                    <a:lstStyle/>
                    <a:p>
                      <a:endParaRPr lang="en-US" sz="200" dirty="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dirty="0"/>
                    </a:p>
                  </a:txBody>
                  <a:tcPr marL="0" marR="0">
                    <a:solidFill>
                      <a:schemeClr val="bg1"/>
                    </a:solidFill>
                  </a:tcPr>
                </a:tc>
                <a:tc>
                  <a:txBody>
                    <a:bodyPr/>
                    <a:lstStyle/>
                    <a:p>
                      <a:endParaRPr lang="en-US" sz="200" dirty="0"/>
                    </a:p>
                  </a:txBody>
                  <a:tcPr marL="0" marR="0">
                    <a:solidFill>
                      <a:schemeClr val="bg1"/>
                    </a:solidFill>
                  </a:tcPr>
                </a:tc>
                <a:extLst>
                  <a:ext uri="{0D108BD9-81ED-4DB2-BD59-A6C34878D82A}">
                    <a16:rowId xmlns:a16="http://schemas.microsoft.com/office/drawing/2014/main" val="10000"/>
                  </a:ext>
                </a:extLst>
              </a:tr>
              <a:tr h="139700">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dirty="0"/>
                    </a:p>
                  </a:txBody>
                  <a:tcPr marL="0" marR="0">
                    <a:solidFill>
                      <a:schemeClr val="bg1"/>
                    </a:solidFill>
                  </a:tcPr>
                </a:tc>
                <a:extLst>
                  <a:ext uri="{0D108BD9-81ED-4DB2-BD59-A6C34878D82A}">
                    <a16:rowId xmlns:a16="http://schemas.microsoft.com/office/drawing/2014/main" val="10001"/>
                  </a:ext>
                </a:extLst>
              </a:tr>
              <a:tr h="139700">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extLst>
                  <a:ext uri="{0D108BD9-81ED-4DB2-BD59-A6C34878D82A}">
                    <a16:rowId xmlns:a16="http://schemas.microsoft.com/office/drawing/2014/main" val="10002"/>
                  </a:ext>
                </a:extLst>
              </a:tr>
              <a:tr h="139700">
                <a:tc>
                  <a:txBody>
                    <a:bodyPr/>
                    <a:lstStyle/>
                    <a:p>
                      <a:endParaRPr lang="en-US" sz="200"/>
                    </a:p>
                  </a:txBody>
                  <a:tcPr marL="0" marR="0">
                    <a:solidFill>
                      <a:schemeClr val="accent5"/>
                    </a:solidFill>
                  </a:tcPr>
                </a:tc>
                <a:tc>
                  <a:txBody>
                    <a:bodyPr/>
                    <a:lstStyle/>
                    <a:p>
                      <a:endParaRPr lang="en-US" sz="200"/>
                    </a:p>
                  </a:txBody>
                  <a:tcPr marL="0" marR="0">
                    <a:solidFill>
                      <a:schemeClr val="accent5"/>
                    </a:solidFill>
                  </a:tcPr>
                </a:tc>
                <a:tc>
                  <a:txBody>
                    <a:bodyPr/>
                    <a:lstStyle/>
                    <a:p>
                      <a:endParaRPr lang="en-US" sz="200"/>
                    </a:p>
                  </a:txBody>
                  <a:tcPr marL="0" marR="0">
                    <a:solidFill>
                      <a:schemeClr val="accent5"/>
                    </a:solidFill>
                  </a:tcPr>
                </a:tc>
                <a:tc>
                  <a:txBody>
                    <a:bodyPr/>
                    <a:lstStyle/>
                    <a:p>
                      <a:endParaRPr lang="en-US" sz="200" dirty="0"/>
                    </a:p>
                  </a:txBody>
                  <a:tcPr marL="0" marR="0">
                    <a:solidFill>
                      <a:schemeClr val="accent5"/>
                    </a:solidFill>
                  </a:tcPr>
                </a:tc>
                <a:extLst>
                  <a:ext uri="{0D108BD9-81ED-4DB2-BD59-A6C34878D82A}">
                    <a16:rowId xmlns:a16="http://schemas.microsoft.com/office/drawing/2014/main" val="10003"/>
                  </a:ext>
                </a:extLst>
              </a:tr>
            </a:tbl>
          </a:graphicData>
        </a:graphic>
      </p:graphicFrame>
      <p:graphicFrame>
        <p:nvGraphicFramePr>
          <p:cNvPr id="36" name="Table 35"/>
          <p:cNvGraphicFramePr>
            <a:graphicFrameLocks noGrp="1"/>
          </p:cNvGraphicFramePr>
          <p:nvPr/>
        </p:nvGraphicFramePr>
        <p:xfrm>
          <a:off x="4775200" y="2492375"/>
          <a:ext cx="558800" cy="558800"/>
        </p:xfrm>
        <a:graphic>
          <a:graphicData uri="http://schemas.openxmlformats.org/drawingml/2006/table">
            <a:tbl>
              <a:tblPr>
                <a:tableStyleId>{616DA210-FB5B-4158-B5E0-FEB733F419BA}</a:tableStyleId>
              </a:tblPr>
              <a:tblGrid>
                <a:gridCol w="139700">
                  <a:extLst>
                    <a:ext uri="{9D8B030D-6E8A-4147-A177-3AD203B41FA5}">
                      <a16:colId xmlns:a16="http://schemas.microsoft.com/office/drawing/2014/main" val="20000"/>
                    </a:ext>
                  </a:extLst>
                </a:gridCol>
                <a:gridCol w="139700">
                  <a:extLst>
                    <a:ext uri="{9D8B030D-6E8A-4147-A177-3AD203B41FA5}">
                      <a16:colId xmlns:a16="http://schemas.microsoft.com/office/drawing/2014/main" val="20001"/>
                    </a:ext>
                  </a:extLst>
                </a:gridCol>
                <a:gridCol w="139700">
                  <a:extLst>
                    <a:ext uri="{9D8B030D-6E8A-4147-A177-3AD203B41FA5}">
                      <a16:colId xmlns:a16="http://schemas.microsoft.com/office/drawing/2014/main" val="20002"/>
                    </a:ext>
                  </a:extLst>
                </a:gridCol>
                <a:gridCol w="139700">
                  <a:extLst>
                    <a:ext uri="{9D8B030D-6E8A-4147-A177-3AD203B41FA5}">
                      <a16:colId xmlns:a16="http://schemas.microsoft.com/office/drawing/2014/main" val="20003"/>
                    </a:ext>
                  </a:extLst>
                </a:gridCol>
              </a:tblGrid>
              <a:tr h="139700">
                <a:tc>
                  <a:txBody>
                    <a:bodyPr/>
                    <a:lstStyle/>
                    <a:p>
                      <a:endParaRPr lang="en-US" sz="200" dirty="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dirty="0"/>
                    </a:p>
                  </a:txBody>
                  <a:tcPr marL="0" marR="0">
                    <a:solidFill>
                      <a:schemeClr val="bg1"/>
                    </a:solidFill>
                  </a:tcPr>
                </a:tc>
                <a:tc>
                  <a:txBody>
                    <a:bodyPr/>
                    <a:lstStyle/>
                    <a:p>
                      <a:endParaRPr lang="en-US" sz="200" dirty="0"/>
                    </a:p>
                  </a:txBody>
                  <a:tcPr marL="0" marR="0">
                    <a:solidFill>
                      <a:schemeClr val="bg1"/>
                    </a:solidFill>
                  </a:tcPr>
                </a:tc>
                <a:extLst>
                  <a:ext uri="{0D108BD9-81ED-4DB2-BD59-A6C34878D82A}">
                    <a16:rowId xmlns:a16="http://schemas.microsoft.com/office/drawing/2014/main" val="10000"/>
                  </a:ext>
                </a:extLst>
              </a:tr>
              <a:tr h="139700">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dirty="0"/>
                    </a:p>
                  </a:txBody>
                  <a:tcPr marL="0" marR="0">
                    <a:solidFill>
                      <a:schemeClr val="bg1"/>
                    </a:solidFill>
                  </a:tcPr>
                </a:tc>
                <a:extLst>
                  <a:ext uri="{0D108BD9-81ED-4DB2-BD59-A6C34878D82A}">
                    <a16:rowId xmlns:a16="http://schemas.microsoft.com/office/drawing/2014/main" val="10001"/>
                  </a:ext>
                </a:extLst>
              </a:tr>
              <a:tr h="139700">
                <a:tc>
                  <a:txBody>
                    <a:bodyPr/>
                    <a:lstStyle/>
                    <a:p>
                      <a:endParaRPr lang="en-US" sz="200"/>
                    </a:p>
                  </a:txBody>
                  <a:tcPr marL="0" marR="0">
                    <a:solidFill>
                      <a:schemeClr val="bg1"/>
                    </a:solidFill>
                  </a:tcPr>
                </a:tc>
                <a:tc>
                  <a:txBody>
                    <a:bodyPr/>
                    <a:lstStyle/>
                    <a:p>
                      <a:endParaRPr lang="en-US" sz="200" dirty="0"/>
                    </a:p>
                  </a:txBody>
                  <a:tcPr marL="0" marR="0">
                    <a:solidFill>
                      <a:srgbClr val="FF0000"/>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extLst>
                  <a:ext uri="{0D108BD9-81ED-4DB2-BD59-A6C34878D82A}">
                    <a16:rowId xmlns:a16="http://schemas.microsoft.com/office/drawing/2014/main" val="10002"/>
                  </a:ext>
                </a:extLst>
              </a:tr>
              <a:tr h="139700">
                <a:tc>
                  <a:txBody>
                    <a:bodyPr/>
                    <a:lstStyle/>
                    <a:p>
                      <a:endParaRPr lang="en-US" sz="200" dirty="0"/>
                    </a:p>
                  </a:txBody>
                  <a:tcPr marL="0" marR="0">
                    <a:solidFill>
                      <a:schemeClr val="accent5"/>
                    </a:solidFill>
                  </a:tcPr>
                </a:tc>
                <a:tc>
                  <a:txBody>
                    <a:bodyPr/>
                    <a:lstStyle/>
                    <a:p>
                      <a:endParaRPr lang="en-US" sz="200" dirty="0"/>
                    </a:p>
                  </a:txBody>
                  <a:tcPr marL="0" marR="0">
                    <a:solidFill>
                      <a:schemeClr val="accent5"/>
                    </a:solidFill>
                  </a:tcPr>
                </a:tc>
                <a:tc>
                  <a:txBody>
                    <a:bodyPr/>
                    <a:lstStyle/>
                    <a:p>
                      <a:endParaRPr lang="en-US" sz="200" dirty="0"/>
                    </a:p>
                  </a:txBody>
                  <a:tcPr marL="0" marR="0">
                    <a:solidFill>
                      <a:schemeClr val="accent5"/>
                    </a:solidFill>
                  </a:tcPr>
                </a:tc>
                <a:tc>
                  <a:txBody>
                    <a:bodyPr/>
                    <a:lstStyle/>
                    <a:p>
                      <a:endParaRPr lang="en-US" sz="200" dirty="0"/>
                    </a:p>
                  </a:txBody>
                  <a:tcPr marL="0" marR="0">
                    <a:solidFill>
                      <a:schemeClr val="accent5"/>
                    </a:solidFill>
                  </a:tcPr>
                </a:tc>
                <a:extLst>
                  <a:ext uri="{0D108BD9-81ED-4DB2-BD59-A6C34878D82A}">
                    <a16:rowId xmlns:a16="http://schemas.microsoft.com/office/drawing/2014/main" val="10003"/>
                  </a:ext>
                </a:extLst>
              </a:tr>
            </a:tbl>
          </a:graphicData>
        </a:graphic>
      </p:graphicFrame>
      <p:sp>
        <p:nvSpPr>
          <p:cNvPr id="37" name="Rectangle 36"/>
          <p:cNvSpPr/>
          <p:nvPr/>
        </p:nvSpPr>
        <p:spPr>
          <a:xfrm>
            <a:off x="3733800" y="2060575"/>
            <a:ext cx="762000" cy="1295400"/>
          </a:xfrm>
          <a:prstGeom prst="rect">
            <a:avLst/>
          </a:prstGeom>
          <a:no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Rectangle 37"/>
          <p:cNvSpPr/>
          <p:nvPr/>
        </p:nvSpPr>
        <p:spPr>
          <a:xfrm>
            <a:off x="4724400" y="2060575"/>
            <a:ext cx="762000" cy="1295400"/>
          </a:xfrm>
          <a:prstGeom prst="rect">
            <a:avLst/>
          </a:prstGeom>
          <a:no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Rectangle 38"/>
          <p:cNvSpPr/>
          <p:nvPr/>
        </p:nvSpPr>
        <p:spPr>
          <a:xfrm>
            <a:off x="7391400" y="2060575"/>
            <a:ext cx="762000" cy="1295400"/>
          </a:xfrm>
          <a:prstGeom prst="rect">
            <a:avLst/>
          </a:prstGeom>
          <a:no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2034" name="TextBox 39"/>
          <p:cNvSpPr txBox="1">
            <a:spLocks noChangeArrowheads="1"/>
          </p:cNvSpPr>
          <p:nvPr/>
        </p:nvSpPr>
        <p:spPr bwMode="auto">
          <a:xfrm>
            <a:off x="3733800" y="1755775"/>
            <a:ext cx="76200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alibri" charset="0"/>
                <a:ea typeface="ＭＳ Ｐゴシック" charset="0"/>
                <a:cs typeface="Arial" charset="0"/>
              </a:rPr>
              <a:t>Chip 0</a:t>
            </a:r>
          </a:p>
        </p:txBody>
      </p:sp>
      <p:sp>
        <p:nvSpPr>
          <p:cNvPr id="122035" name="TextBox 40"/>
          <p:cNvSpPr txBox="1">
            <a:spLocks noChangeArrowheads="1"/>
          </p:cNvSpPr>
          <p:nvPr/>
        </p:nvSpPr>
        <p:spPr bwMode="auto">
          <a:xfrm>
            <a:off x="4724400" y="1752600"/>
            <a:ext cx="76200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alibri" charset="0"/>
                <a:ea typeface="ＭＳ Ｐゴシック" charset="0"/>
                <a:cs typeface="Arial" charset="0"/>
              </a:rPr>
              <a:t>Chip 1</a:t>
            </a:r>
          </a:p>
        </p:txBody>
      </p:sp>
      <p:sp>
        <p:nvSpPr>
          <p:cNvPr id="122036" name="TextBox 41"/>
          <p:cNvSpPr txBox="1">
            <a:spLocks noChangeArrowheads="1"/>
          </p:cNvSpPr>
          <p:nvPr/>
        </p:nvSpPr>
        <p:spPr bwMode="auto">
          <a:xfrm>
            <a:off x="7391400" y="1755775"/>
            <a:ext cx="76200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alibri" charset="0"/>
                <a:ea typeface="ＭＳ Ｐゴシック" charset="0"/>
                <a:cs typeface="Arial" charset="0"/>
              </a:rPr>
              <a:t>Chip 7</a:t>
            </a:r>
          </a:p>
        </p:txBody>
      </p:sp>
      <p:cxnSp>
        <p:nvCxnSpPr>
          <p:cNvPr id="43" name="Shape 9"/>
          <p:cNvCxnSpPr>
            <a:cxnSpLocks noChangeShapeType="1"/>
          </p:cNvCxnSpPr>
          <p:nvPr/>
        </p:nvCxnSpPr>
        <p:spPr bwMode="auto">
          <a:xfrm rot="5400000" flipH="1" flipV="1">
            <a:off x="3571082" y="3888581"/>
            <a:ext cx="1066800" cy="1587"/>
          </a:xfrm>
          <a:prstGeom prst="bentConnector3">
            <a:avLst>
              <a:gd name="adj1" fmla="val 50000"/>
            </a:avLst>
          </a:prstGeom>
          <a:noFill/>
          <a:ln w="50800">
            <a:solidFill>
              <a:schemeClr val="accent2"/>
            </a:solidFill>
            <a:miter lim="800000"/>
            <a:headEnd type="triangle" w="med" len="med"/>
            <a:tailEnd type="triangle" w="med" len="med"/>
          </a:ln>
          <a:effectLst>
            <a:outerShdw blurRad="40000" dist="23000" dir="5400000" rotWithShape="0">
              <a:srgbClr val="000000">
                <a:alpha val="34999"/>
              </a:srgbClr>
            </a:outerShdw>
          </a:effectLst>
          <a:extLst>
            <a:ext uri="{909E8E84-426E-40dd-AFC4-6F175D3DCCD1}">
              <a14:hiddenFill xmlns="" xmlns:a14="http://schemas.microsoft.com/office/drawing/2010/main">
                <a:noFill/>
              </a14:hiddenFill>
            </a:ext>
          </a:extLst>
        </p:spPr>
      </p:cxnSp>
      <p:sp>
        <p:nvSpPr>
          <p:cNvPr id="122038" name="TextBox 43"/>
          <p:cNvSpPr txBox="1">
            <a:spLocks noChangeArrowheads="1"/>
          </p:cNvSpPr>
          <p:nvPr/>
        </p:nvSpPr>
        <p:spPr bwMode="auto">
          <a:xfrm rot="-5400000">
            <a:off x="3423444" y="3666331"/>
            <a:ext cx="9906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C0504D"/>
                </a:solidFill>
                <a:effectLst/>
                <a:uLnTx/>
                <a:uFillTx/>
                <a:latin typeface="Calibri" charset="0"/>
                <a:ea typeface="ＭＳ Ｐゴシック" charset="0"/>
                <a:cs typeface="Arial" charset="0"/>
              </a:rPr>
              <a:t>&lt;0:7&gt;</a:t>
            </a:r>
          </a:p>
        </p:txBody>
      </p:sp>
      <p:cxnSp>
        <p:nvCxnSpPr>
          <p:cNvPr id="45" name="Shape 9"/>
          <p:cNvCxnSpPr>
            <a:cxnSpLocks noChangeShapeType="1"/>
          </p:cNvCxnSpPr>
          <p:nvPr/>
        </p:nvCxnSpPr>
        <p:spPr bwMode="auto">
          <a:xfrm rot="5400000" flipH="1" flipV="1">
            <a:off x="4571207" y="3888581"/>
            <a:ext cx="1066800" cy="1587"/>
          </a:xfrm>
          <a:prstGeom prst="bentConnector3">
            <a:avLst>
              <a:gd name="adj1" fmla="val 50000"/>
            </a:avLst>
          </a:prstGeom>
          <a:noFill/>
          <a:ln w="50800">
            <a:solidFill>
              <a:schemeClr val="accent2"/>
            </a:solidFill>
            <a:miter lim="800000"/>
            <a:headEnd type="triangle" w="med" len="med"/>
            <a:tailEnd type="triangle" w="med" len="med"/>
          </a:ln>
          <a:effectLst>
            <a:outerShdw blurRad="40000" dist="23000" dir="5400000" rotWithShape="0">
              <a:srgbClr val="000000">
                <a:alpha val="34999"/>
              </a:srgbClr>
            </a:outerShdw>
          </a:effectLst>
          <a:extLst>
            <a:ext uri="{909E8E84-426E-40dd-AFC4-6F175D3DCCD1}">
              <a14:hiddenFill xmlns="" xmlns:a14="http://schemas.microsoft.com/office/drawing/2010/main">
                <a:noFill/>
              </a14:hiddenFill>
            </a:ext>
          </a:extLst>
        </p:spPr>
      </p:cxnSp>
      <p:sp>
        <p:nvSpPr>
          <p:cNvPr id="122040" name="TextBox 45"/>
          <p:cNvSpPr txBox="1">
            <a:spLocks noChangeArrowheads="1"/>
          </p:cNvSpPr>
          <p:nvPr/>
        </p:nvSpPr>
        <p:spPr bwMode="auto">
          <a:xfrm rot="-5400000">
            <a:off x="4423569" y="3666331"/>
            <a:ext cx="9906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C0504D"/>
                </a:solidFill>
                <a:effectLst/>
                <a:uLnTx/>
                <a:uFillTx/>
                <a:latin typeface="Calibri" charset="0"/>
                <a:ea typeface="ＭＳ Ｐゴシック" charset="0"/>
                <a:cs typeface="Arial" charset="0"/>
              </a:rPr>
              <a:t>&lt;8:15&gt;</a:t>
            </a:r>
          </a:p>
        </p:txBody>
      </p:sp>
      <p:cxnSp>
        <p:nvCxnSpPr>
          <p:cNvPr id="47" name="Shape 9"/>
          <p:cNvCxnSpPr>
            <a:cxnSpLocks noChangeShapeType="1"/>
          </p:cNvCxnSpPr>
          <p:nvPr/>
        </p:nvCxnSpPr>
        <p:spPr bwMode="auto">
          <a:xfrm rot="5400000" flipH="1" flipV="1">
            <a:off x="7314407" y="3888581"/>
            <a:ext cx="1066800" cy="1587"/>
          </a:xfrm>
          <a:prstGeom prst="bentConnector3">
            <a:avLst>
              <a:gd name="adj1" fmla="val 50000"/>
            </a:avLst>
          </a:prstGeom>
          <a:noFill/>
          <a:ln w="50800">
            <a:solidFill>
              <a:schemeClr val="accent2"/>
            </a:solidFill>
            <a:miter lim="800000"/>
            <a:headEnd type="triangle" w="med" len="med"/>
            <a:tailEnd type="triangle" w="med" len="med"/>
          </a:ln>
          <a:effectLst>
            <a:outerShdw blurRad="40000" dist="23000" dir="5400000" rotWithShape="0">
              <a:srgbClr val="000000">
                <a:alpha val="34999"/>
              </a:srgbClr>
            </a:outerShdw>
          </a:effectLst>
          <a:extLst>
            <a:ext uri="{909E8E84-426E-40dd-AFC4-6F175D3DCCD1}">
              <a14:hiddenFill xmlns="" xmlns:a14="http://schemas.microsoft.com/office/drawing/2010/main">
                <a:noFill/>
              </a14:hiddenFill>
            </a:ext>
          </a:extLst>
        </p:spPr>
      </p:cxnSp>
      <p:sp>
        <p:nvSpPr>
          <p:cNvPr id="122042" name="TextBox 47"/>
          <p:cNvSpPr txBox="1">
            <a:spLocks noChangeArrowheads="1"/>
          </p:cNvSpPr>
          <p:nvPr/>
        </p:nvSpPr>
        <p:spPr bwMode="auto">
          <a:xfrm rot="-5400000">
            <a:off x="7166769" y="3666331"/>
            <a:ext cx="9906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C0504D"/>
                </a:solidFill>
                <a:effectLst/>
                <a:uLnTx/>
                <a:uFillTx/>
                <a:latin typeface="Calibri" charset="0"/>
                <a:ea typeface="ＭＳ Ｐゴシック" charset="0"/>
                <a:cs typeface="Arial" charset="0"/>
              </a:rPr>
              <a:t>&lt;56:63&gt;</a:t>
            </a:r>
          </a:p>
        </p:txBody>
      </p:sp>
      <p:cxnSp>
        <p:nvCxnSpPr>
          <p:cNvPr id="49" name="Shape 9"/>
          <p:cNvCxnSpPr>
            <a:cxnSpLocks noChangeShapeType="1"/>
          </p:cNvCxnSpPr>
          <p:nvPr/>
        </p:nvCxnSpPr>
        <p:spPr bwMode="auto">
          <a:xfrm>
            <a:off x="4114800" y="4419600"/>
            <a:ext cx="3733800" cy="1588"/>
          </a:xfrm>
          <a:prstGeom prst="bentConnector3">
            <a:avLst>
              <a:gd name="adj1" fmla="val 50000"/>
            </a:avLst>
          </a:prstGeom>
          <a:noFill/>
          <a:ln w="50800">
            <a:solidFill>
              <a:schemeClr val="accent2"/>
            </a:solidFill>
            <a:miter lim="800000"/>
            <a:headEnd/>
            <a:tailEnd/>
          </a:ln>
          <a:effectLst>
            <a:outerShdw blurRad="40000" dist="23000" dir="5400000" rotWithShape="0">
              <a:srgbClr val="000000">
                <a:alpha val="34999"/>
              </a:srgbClr>
            </a:outerShdw>
          </a:effectLst>
          <a:extLst>
            <a:ext uri="{909E8E84-426E-40dd-AFC4-6F175D3DCCD1}">
              <a14:hiddenFill xmlns="" xmlns:a14="http://schemas.microsoft.com/office/drawing/2010/main">
                <a:noFill/>
              </a14:hiddenFill>
            </a:ext>
          </a:extLst>
        </p:spPr>
      </p:cxnSp>
      <p:cxnSp>
        <p:nvCxnSpPr>
          <p:cNvPr id="50" name="Shape 9"/>
          <p:cNvCxnSpPr>
            <a:cxnSpLocks noChangeShapeType="1"/>
          </p:cNvCxnSpPr>
          <p:nvPr/>
        </p:nvCxnSpPr>
        <p:spPr bwMode="auto">
          <a:xfrm rot="5400000" flipH="1" flipV="1">
            <a:off x="5333207" y="4955381"/>
            <a:ext cx="1066800" cy="1587"/>
          </a:xfrm>
          <a:prstGeom prst="bentConnector3">
            <a:avLst>
              <a:gd name="adj1" fmla="val 50000"/>
            </a:avLst>
          </a:prstGeom>
          <a:noFill/>
          <a:ln w="101600">
            <a:solidFill>
              <a:schemeClr val="accent2"/>
            </a:solidFill>
            <a:miter lim="800000"/>
            <a:headEnd type="triangle" w="med" len="med"/>
            <a:tailEnd type="triangle" w="med" len="med"/>
          </a:ln>
          <a:effectLst>
            <a:outerShdw blurRad="40000" dist="23000" dir="5400000" rotWithShape="0">
              <a:srgbClr val="000000">
                <a:alpha val="34999"/>
              </a:srgbClr>
            </a:outerShdw>
          </a:effectLst>
          <a:extLst>
            <a:ext uri="{909E8E84-426E-40dd-AFC4-6F175D3DCCD1}">
              <a14:hiddenFill xmlns="" xmlns:a14="http://schemas.microsoft.com/office/drawing/2010/main">
                <a:noFill/>
              </a14:hiddenFill>
            </a:ext>
          </a:extLst>
        </p:spPr>
      </p:cxnSp>
      <p:sp>
        <p:nvSpPr>
          <p:cNvPr id="122045" name="TextBox 50"/>
          <p:cNvSpPr txBox="1">
            <a:spLocks noChangeArrowheads="1"/>
          </p:cNvSpPr>
          <p:nvPr/>
        </p:nvSpPr>
        <p:spPr bwMode="auto">
          <a:xfrm>
            <a:off x="5867400" y="4803775"/>
            <a:ext cx="15240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C0504D"/>
                </a:solidFill>
                <a:effectLst/>
                <a:uLnTx/>
                <a:uFillTx/>
                <a:latin typeface="Calibri" charset="0"/>
                <a:ea typeface="ＭＳ Ｐゴシック" charset="0"/>
                <a:cs typeface="Arial" charset="0"/>
              </a:rPr>
              <a:t>Data &lt;0:63&gt;</a:t>
            </a:r>
          </a:p>
        </p:txBody>
      </p:sp>
      <p:sp>
        <p:nvSpPr>
          <p:cNvPr id="52" name="Rectangle 51"/>
          <p:cNvSpPr/>
          <p:nvPr/>
        </p:nvSpPr>
        <p:spPr>
          <a:xfrm>
            <a:off x="1182688" y="5227638"/>
            <a:ext cx="381000" cy="304800"/>
          </a:xfrm>
          <a:prstGeom prst="rect">
            <a:avLst/>
          </a:prstGeom>
          <a:solidFill>
            <a:srgbClr val="FF0000"/>
          </a:solidFill>
          <a:ln w="38100">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8B</a:t>
            </a:r>
          </a:p>
        </p:txBody>
      </p:sp>
      <p:sp>
        <p:nvSpPr>
          <p:cNvPr id="53" name="Rectangle 52"/>
          <p:cNvSpPr/>
          <p:nvPr/>
        </p:nvSpPr>
        <p:spPr>
          <a:xfrm>
            <a:off x="1189038" y="4845050"/>
            <a:ext cx="381000" cy="304800"/>
          </a:xfrm>
          <a:prstGeom prst="rect">
            <a:avLst/>
          </a:prstGeom>
          <a:solidFill>
            <a:srgbClr val="FF0000"/>
          </a:solidFill>
          <a:ln w="38100">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8B</a:t>
            </a:r>
          </a:p>
        </p:txBody>
      </p:sp>
      <p:cxnSp>
        <p:nvCxnSpPr>
          <p:cNvPr id="57" name="Straight Arrow Connector 56"/>
          <p:cNvCxnSpPr/>
          <p:nvPr/>
        </p:nvCxnSpPr>
        <p:spPr>
          <a:xfrm rot="10800000" flipV="1">
            <a:off x="3505200" y="2819400"/>
            <a:ext cx="457200" cy="4286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2049" name="TextBox 57"/>
          <p:cNvSpPr txBox="1">
            <a:spLocks noChangeArrowheads="1"/>
          </p:cNvSpPr>
          <p:nvPr/>
        </p:nvSpPr>
        <p:spPr bwMode="auto">
          <a:xfrm>
            <a:off x="3048000" y="2600325"/>
            <a:ext cx="4572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0000"/>
                </a:solidFill>
                <a:effectLst/>
                <a:uLnTx/>
                <a:uFillTx/>
                <a:latin typeface="Calibri" charset="0"/>
                <a:ea typeface="ＭＳ Ｐゴシック" charset="0"/>
                <a:cs typeface="Arial" charset="0"/>
              </a:rPr>
              <a:t>Row 0</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0000"/>
                </a:solidFill>
                <a:effectLst/>
                <a:uLnTx/>
                <a:uFillTx/>
                <a:latin typeface="Calibri" charset="0"/>
                <a:ea typeface="ＭＳ Ｐゴシック" charset="0"/>
                <a:cs typeface="Arial" charset="0"/>
              </a:rPr>
              <a:t>Col 1</a:t>
            </a:r>
          </a:p>
        </p:txBody>
      </p:sp>
      <p:sp>
        <p:nvSpPr>
          <p:cNvPr id="122050" name="TextBox 59"/>
          <p:cNvSpPr txBox="1">
            <a:spLocks noChangeArrowheads="1"/>
          </p:cNvSpPr>
          <p:nvPr/>
        </p:nvSpPr>
        <p:spPr bwMode="auto">
          <a:xfrm>
            <a:off x="6096000" y="2311400"/>
            <a:ext cx="76200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Calibri" charset="0"/>
                <a:ea typeface="ＭＳ Ｐゴシック" charset="0"/>
                <a:cs typeface="Arial" charset="0"/>
              </a:rPr>
              <a:t>. . .</a:t>
            </a:r>
          </a:p>
        </p:txBody>
      </p:sp>
      <p:sp>
        <p:nvSpPr>
          <p:cNvPr id="54" name="Rectangle 53"/>
          <p:cNvSpPr/>
          <p:nvPr/>
        </p:nvSpPr>
        <p:spPr>
          <a:xfrm>
            <a:off x="5638800" y="5486400"/>
            <a:ext cx="457200" cy="304800"/>
          </a:xfrm>
          <a:prstGeom prst="rect">
            <a:avLst/>
          </a:prstGeom>
          <a:solidFill>
            <a:srgbClr val="FF0000"/>
          </a:solidFill>
          <a:ln w="38100">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8B</a:t>
            </a:r>
          </a:p>
        </p:txBody>
      </p:sp>
    </p:spTree>
    <p:extLst>
      <p:ext uri="{BB962C8B-B14F-4D97-AF65-F5344CB8AC3E}">
        <p14:creationId xmlns:p14="http://schemas.microsoft.com/office/powerpoint/2010/main" val="139840454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a:ea typeface="+mj-ea"/>
                <a:cs typeface="+mj-cs"/>
              </a:rPr>
              <a:t>Example: Transferring a cache block</a:t>
            </a:r>
          </a:p>
        </p:txBody>
      </p:sp>
      <p:sp>
        <p:nvSpPr>
          <p:cNvPr id="4" name="Rectangle 3"/>
          <p:cNvSpPr/>
          <p:nvPr/>
        </p:nvSpPr>
        <p:spPr>
          <a:xfrm>
            <a:off x="1143000" y="2133600"/>
            <a:ext cx="457200" cy="3429000"/>
          </a:xfrm>
          <a:prstGeom prst="rect">
            <a:avLst/>
          </a:prstGeom>
          <a:ln w="38100"/>
        </p:spPr>
        <p:style>
          <a:lnRef idx="2">
            <a:schemeClr val="accent4">
              <a:shade val="50000"/>
            </a:schemeClr>
          </a:lnRef>
          <a:fillRef idx="1">
            <a:schemeClr val="accent4"/>
          </a:fillRef>
          <a:effectRef idx="0">
            <a:schemeClr val="accent4"/>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2883" name="TextBox 4"/>
          <p:cNvSpPr txBox="1">
            <a:spLocks noChangeArrowheads="1"/>
          </p:cNvSpPr>
          <p:nvPr/>
        </p:nvSpPr>
        <p:spPr bwMode="auto">
          <a:xfrm>
            <a:off x="152400" y="1981200"/>
            <a:ext cx="9144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8064A2"/>
                </a:solidFill>
                <a:effectLst/>
                <a:uLnTx/>
                <a:uFillTx/>
                <a:latin typeface="Calibri" charset="0"/>
                <a:ea typeface="ＭＳ Ｐゴシック" charset="0"/>
                <a:cs typeface="Arial" charset="0"/>
              </a:rPr>
              <a:t>0xFFFF…F</a:t>
            </a:r>
          </a:p>
        </p:txBody>
      </p:sp>
      <p:sp>
        <p:nvSpPr>
          <p:cNvPr id="122884" name="TextBox 5"/>
          <p:cNvSpPr txBox="1">
            <a:spLocks noChangeArrowheads="1"/>
          </p:cNvSpPr>
          <p:nvPr/>
        </p:nvSpPr>
        <p:spPr bwMode="auto">
          <a:xfrm>
            <a:off x="152400" y="5376863"/>
            <a:ext cx="914400"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8064A2"/>
                </a:solidFill>
                <a:effectLst/>
                <a:uLnTx/>
                <a:uFillTx/>
                <a:latin typeface="Calibri" charset="0"/>
                <a:ea typeface="ＭＳ Ｐゴシック" charset="0"/>
                <a:cs typeface="Arial" charset="0"/>
              </a:rPr>
              <a:t>0x00</a:t>
            </a:r>
          </a:p>
        </p:txBody>
      </p:sp>
      <p:sp>
        <p:nvSpPr>
          <p:cNvPr id="122885" name="TextBox 6"/>
          <p:cNvSpPr txBox="1">
            <a:spLocks noChangeArrowheads="1"/>
          </p:cNvSpPr>
          <p:nvPr/>
        </p:nvSpPr>
        <p:spPr bwMode="auto">
          <a:xfrm>
            <a:off x="152400" y="4267200"/>
            <a:ext cx="9144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8064A2"/>
                </a:solidFill>
                <a:effectLst/>
                <a:uLnTx/>
                <a:uFillTx/>
                <a:latin typeface="Calibri" charset="0"/>
                <a:ea typeface="ＭＳ Ｐゴシック" charset="0"/>
                <a:cs typeface="Arial" charset="0"/>
              </a:rPr>
              <a:t>0x40</a:t>
            </a:r>
          </a:p>
        </p:txBody>
      </p:sp>
      <p:sp>
        <p:nvSpPr>
          <p:cNvPr id="122886" name="TextBox 7"/>
          <p:cNvSpPr txBox="1">
            <a:spLocks noChangeArrowheads="1"/>
          </p:cNvSpPr>
          <p:nvPr/>
        </p:nvSpPr>
        <p:spPr bwMode="auto">
          <a:xfrm rot="-5400000">
            <a:off x="292100" y="3060700"/>
            <a:ext cx="76200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8064A2"/>
                </a:solidFill>
                <a:effectLst/>
                <a:uLnTx/>
                <a:uFillTx/>
                <a:latin typeface="Calibri" charset="0"/>
                <a:ea typeface="ＭＳ Ｐゴシック" charset="0"/>
                <a:cs typeface="Arial" charset="0"/>
              </a:rPr>
              <a:t>...</a:t>
            </a:r>
          </a:p>
        </p:txBody>
      </p:sp>
      <p:cxnSp>
        <p:nvCxnSpPr>
          <p:cNvPr id="10" name="Straight Arrow Connector 9"/>
          <p:cNvCxnSpPr/>
          <p:nvPr/>
        </p:nvCxnSpPr>
        <p:spPr>
          <a:xfrm rot="5400000">
            <a:off x="1181101" y="4991100"/>
            <a:ext cx="1141412" cy="1587"/>
          </a:xfrm>
          <a:prstGeom prst="straightConnector1">
            <a:avLst/>
          </a:prstGeom>
          <a:ln w="254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1143000" y="4419600"/>
            <a:ext cx="457200" cy="1143000"/>
          </a:xfrm>
          <a:prstGeom prst="rect">
            <a:avLst/>
          </a:prstGeom>
          <a:ln w="38100"/>
        </p:spPr>
        <p:style>
          <a:lnRef idx="2">
            <a:schemeClr val="accent4">
              <a:shade val="50000"/>
            </a:schemeClr>
          </a:lnRef>
          <a:fillRef idx="1">
            <a:schemeClr val="accent4"/>
          </a:fillRef>
          <a:effectRef idx="0">
            <a:schemeClr val="accent4"/>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2889" name="TextBox 14"/>
          <p:cNvSpPr txBox="1">
            <a:spLocks noChangeArrowheads="1"/>
          </p:cNvSpPr>
          <p:nvPr/>
        </p:nvSpPr>
        <p:spPr bwMode="auto">
          <a:xfrm>
            <a:off x="1752600" y="4724400"/>
            <a:ext cx="114300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Calibri" charset="0"/>
                <a:ea typeface="ＭＳ Ｐゴシック" charset="0"/>
                <a:cs typeface="Arial" charset="0"/>
              </a:rPr>
              <a:t>64B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Calibri" charset="0"/>
                <a:ea typeface="ＭＳ Ｐゴシック" charset="0"/>
                <a:cs typeface="Arial" charset="0"/>
              </a:rPr>
              <a:t>cache block</a:t>
            </a:r>
          </a:p>
        </p:txBody>
      </p:sp>
      <p:sp>
        <p:nvSpPr>
          <p:cNvPr id="122890" name="TextBox 15"/>
          <p:cNvSpPr txBox="1">
            <a:spLocks noChangeArrowheads="1"/>
          </p:cNvSpPr>
          <p:nvPr/>
        </p:nvSpPr>
        <p:spPr bwMode="auto">
          <a:xfrm>
            <a:off x="304800" y="1447800"/>
            <a:ext cx="21336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Calibri" charset="0"/>
                <a:ea typeface="ＭＳ Ｐゴシック" charset="0"/>
                <a:cs typeface="Arial" charset="0"/>
              </a:rPr>
              <a:t>Physical memory space</a:t>
            </a:r>
          </a:p>
        </p:txBody>
      </p:sp>
      <p:sp>
        <p:nvSpPr>
          <p:cNvPr id="69" name="Rectangle 68"/>
          <p:cNvSpPr/>
          <p:nvPr/>
        </p:nvSpPr>
        <p:spPr>
          <a:xfrm>
            <a:off x="3581400" y="2212975"/>
            <a:ext cx="4724400" cy="979488"/>
          </a:xfrm>
          <a:prstGeom prst="rect">
            <a:avLst/>
          </a:prstGeom>
          <a:solidFill>
            <a:schemeClr val="accent6">
              <a:alpha val="40000"/>
            </a:schemeClr>
          </a:solidFill>
          <a:ln w="25400">
            <a:solidFill>
              <a:schemeClr val="accent6"/>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2892" name="TextBox 69"/>
          <p:cNvSpPr txBox="1">
            <a:spLocks noChangeArrowheads="1"/>
          </p:cNvSpPr>
          <p:nvPr/>
        </p:nvSpPr>
        <p:spPr bwMode="auto">
          <a:xfrm>
            <a:off x="5715000" y="1843088"/>
            <a:ext cx="121920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79646"/>
                </a:solidFill>
                <a:effectLst/>
                <a:uLnTx/>
                <a:uFillTx/>
                <a:latin typeface="Calibri" charset="0"/>
                <a:ea typeface="ＭＳ Ｐゴシック" charset="0"/>
                <a:cs typeface="Arial" charset="0"/>
              </a:rPr>
              <a:t>Rank 0</a:t>
            </a:r>
          </a:p>
        </p:txBody>
      </p:sp>
      <p:graphicFrame>
        <p:nvGraphicFramePr>
          <p:cNvPr id="32" name="Table 31"/>
          <p:cNvGraphicFramePr>
            <a:graphicFrameLocks noGrp="1"/>
          </p:cNvGraphicFramePr>
          <p:nvPr/>
        </p:nvGraphicFramePr>
        <p:xfrm>
          <a:off x="3860800" y="2390775"/>
          <a:ext cx="558800" cy="558800"/>
        </p:xfrm>
        <a:graphic>
          <a:graphicData uri="http://schemas.openxmlformats.org/drawingml/2006/table">
            <a:tbl>
              <a:tblPr>
                <a:tableStyleId>{616DA210-FB5B-4158-B5E0-FEB733F419BA}</a:tableStyleId>
              </a:tblPr>
              <a:tblGrid>
                <a:gridCol w="139700">
                  <a:extLst>
                    <a:ext uri="{9D8B030D-6E8A-4147-A177-3AD203B41FA5}">
                      <a16:colId xmlns:a16="http://schemas.microsoft.com/office/drawing/2014/main" val="20000"/>
                    </a:ext>
                  </a:extLst>
                </a:gridCol>
                <a:gridCol w="139700">
                  <a:extLst>
                    <a:ext uri="{9D8B030D-6E8A-4147-A177-3AD203B41FA5}">
                      <a16:colId xmlns:a16="http://schemas.microsoft.com/office/drawing/2014/main" val="20001"/>
                    </a:ext>
                  </a:extLst>
                </a:gridCol>
                <a:gridCol w="139700">
                  <a:extLst>
                    <a:ext uri="{9D8B030D-6E8A-4147-A177-3AD203B41FA5}">
                      <a16:colId xmlns:a16="http://schemas.microsoft.com/office/drawing/2014/main" val="20002"/>
                    </a:ext>
                  </a:extLst>
                </a:gridCol>
                <a:gridCol w="139700">
                  <a:extLst>
                    <a:ext uri="{9D8B030D-6E8A-4147-A177-3AD203B41FA5}">
                      <a16:colId xmlns:a16="http://schemas.microsoft.com/office/drawing/2014/main" val="20003"/>
                    </a:ext>
                  </a:extLst>
                </a:gridCol>
              </a:tblGrid>
              <a:tr h="139700">
                <a:tc>
                  <a:txBody>
                    <a:bodyPr/>
                    <a:lstStyle/>
                    <a:p>
                      <a:endParaRPr lang="en-US" sz="200" dirty="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dirty="0"/>
                    </a:p>
                  </a:txBody>
                  <a:tcPr marL="0" marR="0">
                    <a:solidFill>
                      <a:schemeClr val="bg1"/>
                    </a:solidFill>
                  </a:tcPr>
                </a:tc>
                <a:tc>
                  <a:txBody>
                    <a:bodyPr/>
                    <a:lstStyle/>
                    <a:p>
                      <a:endParaRPr lang="en-US" sz="200" dirty="0"/>
                    </a:p>
                  </a:txBody>
                  <a:tcPr marL="0" marR="0">
                    <a:solidFill>
                      <a:schemeClr val="bg1"/>
                    </a:solidFill>
                  </a:tcPr>
                </a:tc>
                <a:extLst>
                  <a:ext uri="{0D108BD9-81ED-4DB2-BD59-A6C34878D82A}">
                    <a16:rowId xmlns:a16="http://schemas.microsoft.com/office/drawing/2014/main" val="10000"/>
                  </a:ext>
                </a:extLst>
              </a:tr>
              <a:tr h="139700">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dirty="0"/>
                    </a:p>
                  </a:txBody>
                  <a:tcPr marL="0" marR="0">
                    <a:solidFill>
                      <a:schemeClr val="bg1"/>
                    </a:solidFill>
                  </a:tcPr>
                </a:tc>
                <a:extLst>
                  <a:ext uri="{0D108BD9-81ED-4DB2-BD59-A6C34878D82A}">
                    <a16:rowId xmlns:a16="http://schemas.microsoft.com/office/drawing/2014/main" val="10001"/>
                  </a:ext>
                </a:extLst>
              </a:tr>
              <a:tr h="139700">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extLst>
                  <a:ext uri="{0D108BD9-81ED-4DB2-BD59-A6C34878D82A}">
                    <a16:rowId xmlns:a16="http://schemas.microsoft.com/office/drawing/2014/main" val="10002"/>
                  </a:ext>
                </a:extLst>
              </a:tr>
              <a:tr h="139700">
                <a:tc>
                  <a:txBody>
                    <a:bodyPr/>
                    <a:lstStyle/>
                    <a:p>
                      <a:endParaRPr lang="en-US" sz="200"/>
                    </a:p>
                  </a:txBody>
                  <a:tcPr marL="0" marR="0">
                    <a:solidFill>
                      <a:schemeClr val="accent5"/>
                    </a:solidFill>
                  </a:tcPr>
                </a:tc>
                <a:tc>
                  <a:txBody>
                    <a:bodyPr/>
                    <a:lstStyle/>
                    <a:p>
                      <a:endParaRPr lang="en-US" sz="200"/>
                    </a:p>
                  </a:txBody>
                  <a:tcPr marL="0" marR="0">
                    <a:solidFill>
                      <a:schemeClr val="accent5"/>
                    </a:solidFill>
                  </a:tcPr>
                </a:tc>
                <a:tc>
                  <a:txBody>
                    <a:bodyPr/>
                    <a:lstStyle/>
                    <a:p>
                      <a:endParaRPr lang="en-US" sz="200"/>
                    </a:p>
                  </a:txBody>
                  <a:tcPr marL="0" marR="0">
                    <a:solidFill>
                      <a:schemeClr val="accent5"/>
                    </a:solidFill>
                  </a:tcPr>
                </a:tc>
                <a:tc>
                  <a:txBody>
                    <a:bodyPr/>
                    <a:lstStyle/>
                    <a:p>
                      <a:endParaRPr lang="en-US" sz="200" dirty="0"/>
                    </a:p>
                  </a:txBody>
                  <a:tcPr marL="0" marR="0">
                    <a:solidFill>
                      <a:schemeClr val="accent5"/>
                    </a:solidFill>
                  </a:tcPr>
                </a:tc>
                <a:extLst>
                  <a:ext uri="{0D108BD9-81ED-4DB2-BD59-A6C34878D82A}">
                    <a16:rowId xmlns:a16="http://schemas.microsoft.com/office/drawing/2014/main" val="10003"/>
                  </a:ext>
                </a:extLst>
              </a:tr>
            </a:tbl>
          </a:graphicData>
        </a:graphic>
      </p:graphicFrame>
      <p:graphicFrame>
        <p:nvGraphicFramePr>
          <p:cNvPr id="31" name="Table 30"/>
          <p:cNvGraphicFramePr>
            <a:graphicFrameLocks noGrp="1"/>
          </p:cNvGraphicFramePr>
          <p:nvPr/>
        </p:nvGraphicFramePr>
        <p:xfrm>
          <a:off x="3784600" y="2492375"/>
          <a:ext cx="558800" cy="558800"/>
        </p:xfrm>
        <a:graphic>
          <a:graphicData uri="http://schemas.openxmlformats.org/drawingml/2006/table">
            <a:tbl>
              <a:tblPr>
                <a:tableStyleId>{616DA210-FB5B-4158-B5E0-FEB733F419BA}</a:tableStyleId>
              </a:tblPr>
              <a:tblGrid>
                <a:gridCol w="139700">
                  <a:extLst>
                    <a:ext uri="{9D8B030D-6E8A-4147-A177-3AD203B41FA5}">
                      <a16:colId xmlns:a16="http://schemas.microsoft.com/office/drawing/2014/main" val="20000"/>
                    </a:ext>
                  </a:extLst>
                </a:gridCol>
                <a:gridCol w="139700">
                  <a:extLst>
                    <a:ext uri="{9D8B030D-6E8A-4147-A177-3AD203B41FA5}">
                      <a16:colId xmlns:a16="http://schemas.microsoft.com/office/drawing/2014/main" val="20001"/>
                    </a:ext>
                  </a:extLst>
                </a:gridCol>
                <a:gridCol w="139700">
                  <a:extLst>
                    <a:ext uri="{9D8B030D-6E8A-4147-A177-3AD203B41FA5}">
                      <a16:colId xmlns:a16="http://schemas.microsoft.com/office/drawing/2014/main" val="20002"/>
                    </a:ext>
                  </a:extLst>
                </a:gridCol>
                <a:gridCol w="139700">
                  <a:extLst>
                    <a:ext uri="{9D8B030D-6E8A-4147-A177-3AD203B41FA5}">
                      <a16:colId xmlns:a16="http://schemas.microsoft.com/office/drawing/2014/main" val="20003"/>
                    </a:ext>
                  </a:extLst>
                </a:gridCol>
              </a:tblGrid>
              <a:tr h="139700">
                <a:tc>
                  <a:txBody>
                    <a:bodyPr/>
                    <a:lstStyle/>
                    <a:p>
                      <a:endParaRPr lang="en-US" sz="200" dirty="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dirty="0"/>
                    </a:p>
                  </a:txBody>
                  <a:tcPr marL="0" marR="0">
                    <a:solidFill>
                      <a:schemeClr val="bg1"/>
                    </a:solidFill>
                  </a:tcPr>
                </a:tc>
                <a:tc>
                  <a:txBody>
                    <a:bodyPr/>
                    <a:lstStyle/>
                    <a:p>
                      <a:endParaRPr lang="en-US" sz="200" dirty="0"/>
                    </a:p>
                  </a:txBody>
                  <a:tcPr marL="0" marR="0">
                    <a:solidFill>
                      <a:schemeClr val="bg1"/>
                    </a:solidFill>
                  </a:tcPr>
                </a:tc>
                <a:extLst>
                  <a:ext uri="{0D108BD9-81ED-4DB2-BD59-A6C34878D82A}">
                    <a16:rowId xmlns:a16="http://schemas.microsoft.com/office/drawing/2014/main" val="10000"/>
                  </a:ext>
                </a:extLst>
              </a:tr>
              <a:tr h="139700">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dirty="0"/>
                    </a:p>
                  </a:txBody>
                  <a:tcPr marL="0" marR="0">
                    <a:solidFill>
                      <a:schemeClr val="bg1"/>
                    </a:solidFill>
                  </a:tcPr>
                </a:tc>
                <a:extLst>
                  <a:ext uri="{0D108BD9-81ED-4DB2-BD59-A6C34878D82A}">
                    <a16:rowId xmlns:a16="http://schemas.microsoft.com/office/drawing/2014/main" val="10001"/>
                  </a:ext>
                </a:extLst>
              </a:tr>
              <a:tr h="139700">
                <a:tc>
                  <a:txBody>
                    <a:bodyPr/>
                    <a:lstStyle/>
                    <a:p>
                      <a:endParaRPr lang="en-US" sz="200"/>
                    </a:p>
                  </a:txBody>
                  <a:tcPr marL="0" marR="0">
                    <a:solidFill>
                      <a:schemeClr val="bg1"/>
                    </a:solidFill>
                  </a:tcPr>
                </a:tc>
                <a:tc>
                  <a:txBody>
                    <a:bodyPr/>
                    <a:lstStyle/>
                    <a:p>
                      <a:endParaRPr lang="en-US" sz="200" dirty="0"/>
                    </a:p>
                  </a:txBody>
                  <a:tcPr marL="0" marR="0">
                    <a:solidFill>
                      <a:srgbClr val="FF0000"/>
                    </a:solidFill>
                  </a:tcPr>
                </a:tc>
                <a:tc>
                  <a:txBody>
                    <a:bodyPr/>
                    <a:lstStyle/>
                    <a:p>
                      <a:endParaRPr lang="en-US" sz="200"/>
                    </a:p>
                  </a:txBody>
                  <a:tcPr marL="0" marR="0">
                    <a:solidFill>
                      <a:schemeClr val="bg1"/>
                    </a:solidFill>
                  </a:tcPr>
                </a:tc>
                <a:tc>
                  <a:txBody>
                    <a:bodyPr/>
                    <a:lstStyle/>
                    <a:p>
                      <a:endParaRPr lang="en-US" sz="200" dirty="0"/>
                    </a:p>
                  </a:txBody>
                  <a:tcPr marL="0" marR="0">
                    <a:solidFill>
                      <a:schemeClr val="bg1"/>
                    </a:solidFill>
                  </a:tcPr>
                </a:tc>
                <a:extLst>
                  <a:ext uri="{0D108BD9-81ED-4DB2-BD59-A6C34878D82A}">
                    <a16:rowId xmlns:a16="http://schemas.microsoft.com/office/drawing/2014/main" val="10002"/>
                  </a:ext>
                </a:extLst>
              </a:tr>
              <a:tr h="139700">
                <a:tc>
                  <a:txBody>
                    <a:bodyPr/>
                    <a:lstStyle/>
                    <a:p>
                      <a:endParaRPr lang="en-US" sz="200" dirty="0">
                        <a:solidFill>
                          <a:schemeClr val="accent5"/>
                        </a:solidFill>
                      </a:endParaRPr>
                    </a:p>
                  </a:txBody>
                  <a:tcPr marL="0" marR="0">
                    <a:solidFill>
                      <a:schemeClr val="accent5"/>
                    </a:solidFill>
                  </a:tcPr>
                </a:tc>
                <a:tc>
                  <a:txBody>
                    <a:bodyPr/>
                    <a:lstStyle/>
                    <a:p>
                      <a:endParaRPr lang="en-US" sz="200" dirty="0">
                        <a:solidFill>
                          <a:schemeClr val="accent5"/>
                        </a:solidFill>
                      </a:endParaRPr>
                    </a:p>
                  </a:txBody>
                  <a:tcPr marL="0" marR="0">
                    <a:solidFill>
                      <a:schemeClr val="accent5"/>
                    </a:solidFill>
                  </a:tcPr>
                </a:tc>
                <a:tc>
                  <a:txBody>
                    <a:bodyPr/>
                    <a:lstStyle/>
                    <a:p>
                      <a:endParaRPr lang="en-US" sz="200" dirty="0">
                        <a:solidFill>
                          <a:schemeClr val="accent5"/>
                        </a:solidFill>
                      </a:endParaRPr>
                    </a:p>
                  </a:txBody>
                  <a:tcPr marL="0" marR="0">
                    <a:solidFill>
                      <a:schemeClr val="accent5"/>
                    </a:solidFill>
                  </a:tcPr>
                </a:tc>
                <a:tc>
                  <a:txBody>
                    <a:bodyPr/>
                    <a:lstStyle/>
                    <a:p>
                      <a:endParaRPr lang="en-US" sz="200" dirty="0">
                        <a:solidFill>
                          <a:schemeClr val="accent5"/>
                        </a:solidFill>
                      </a:endParaRPr>
                    </a:p>
                  </a:txBody>
                  <a:tcPr marL="0" marR="0">
                    <a:solidFill>
                      <a:schemeClr val="accent5"/>
                    </a:solidFill>
                  </a:tcPr>
                </a:tc>
                <a:extLst>
                  <a:ext uri="{0D108BD9-81ED-4DB2-BD59-A6C34878D82A}">
                    <a16:rowId xmlns:a16="http://schemas.microsoft.com/office/drawing/2014/main" val="10003"/>
                  </a:ext>
                </a:extLst>
              </a:tr>
            </a:tbl>
          </a:graphicData>
        </a:graphic>
      </p:graphicFrame>
      <p:graphicFrame>
        <p:nvGraphicFramePr>
          <p:cNvPr id="33" name="Table 32"/>
          <p:cNvGraphicFramePr>
            <a:graphicFrameLocks noGrp="1"/>
          </p:cNvGraphicFramePr>
          <p:nvPr/>
        </p:nvGraphicFramePr>
        <p:xfrm>
          <a:off x="7518400" y="2390775"/>
          <a:ext cx="558800" cy="558800"/>
        </p:xfrm>
        <a:graphic>
          <a:graphicData uri="http://schemas.openxmlformats.org/drawingml/2006/table">
            <a:tbl>
              <a:tblPr>
                <a:tableStyleId>{616DA210-FB5B-4158-B5E0-FEB733F419BA}</a:tableStyleId>
              </a:tblPr>
              <a:tblGrid>
                <a:gridCol w="139700">
                  <a:extLst>
                    <a:ext uri="{9D8B030D-6E8A-4147-A177-3AD203B41FA5}">
                      <a16:colId xmlns:a16="http://schemas.microsoft.com/office/drawing/2014/main" val="20000"/>
                    </a:ext>
                  </a:extLst>
                </a:gridCol>
                <a:gridCol w="139700">
                  <a:extLst>
                    <a:ext uri="{9D8B030D-6E8A-4147-A177-3AD203B41FA5}">
                      <a16:colId xmlns:a16="http://schemas.microsoft.com/office/drawing/2014/main" val="20001"/>
                    </a:ext>
                  </a:extLst>
                </a:gridCol>
                <a:gridCol w="139700">
                  <a:extLst>
                    <a:ext uri="{9D8B030D-6E8A-4147-A177-3AD203B41FA5}">
                      <a16:colId xmlns:a16="http://schemas.microsoft.com/office/drawing/2014/main" val="20002"/>
                    </a:ext>
                  </a:extLst>
                </a:gridCol>
                <a:gridCol w="139700">
                  <a:extLst>
                    <a:ext uri="{9D8B030D-6E8A-4147-A177-3AD203B41FA5}">
                      <a16:colId xmlns:a16="http://schemas.microsoft.com/office/drawing/2014/main" val="20003"/>
                    </a:ext>
                  </a:extLst>
                </a:gridCol>
              </a:tblGrid>
              <a:tr h="139700">
                <a:tc>
                  <a:txBody>
                    <a:bodyPr/>
                    <a:lstStyle/>
                    <a:p>
                      <a:endParaRPr lang="en-US" sz="200" dirty="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dirty="0"/>
                    </a:p>
                  </a:txBody>
                  <a:tcPr marL="0" marR="0">
                    <a:solidFill>
                      <a:schemeClr val="bg1"/>
                    </a:solidFill>
                  </a:tcPr>
                </a:tc>
                <a:tc>
                  <a:txBody>
                    <a:bodyPr/>
                    <a:lstStyle/>
                    <a:p>
                      <a:endParaRPr lang="en-US" sz="200" dirty="0"/>
                    </a:p>
                  </a:txBody>
                  <a:tcPr marL="0" marR="0">
                    <a:solidFill>
                      <a:schemeClr val="bg1"/>
                    </a:solidFill>
                  </a:tcPr>
                </a:tc>
                <a:extLst>
                  <a:ext uri="{0D108BD9-81ED-4DB2-BD59-A6C34878D82A}">
                    <a16:rowId xmlns:a16="http://schemas.microsoft.com/office/drawing/2014/main" val="10000"/>
                  </a:ext>
                </a:extLst>
              </a:tr>
              <a:tr h="139700">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dirty="0"/>
                    </a:p>
                  </a:txBody>
                  <a:tcPr marL="0" marR="0">
                    <a:solidFill>
                      <a:schemeClr val="bg1"/>
                    </a:solidFill>
                  </a:tcPr>
                </a:tc>
                <a:extLst>
                  <a:ext uri="{0D108BD9-81ED-4DB2-BD59-A6C34878D82A}">
                    <a16:rowId xmlns:a16="http://schemas.microsoft.com/office/drawing/2014/main" val="10001"/>
                  </a:ext>
                </a:extLst>
              </a:tr>
              <a:tr h="139700">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extLst>
                  <a:ext uri="{0D108BD9-81ED-4DB2-BD59-A6C34878D82A}">
                    <a16:rowId xmlns:a16="http://schemas.microsoft.com/office/drawing/2014/main" val="10002"/>
                  </a:ext>
                </a:extLst>
              </a:tr>
              <a:tr h="139700">
                <a:tc>
                  <a:txBody>
                    <a:bodyPr/>
                    <a:lstStyle/>
                    <a:p>
                      <a:endParaRPr lang="en-US" sz="200"/>
                    </a:p>
                  </a:txBody>
                  <a:tcPr marL="0" marR="0">
                    <a:solidFill>
                      <a:schemeClr val="accent5"/>
                    </a:solidFill>
                  </a:tcPr>
                </a:tc>
                <a:tc>
                  <a:txBody>
                    <a:bodyPr/>
                    <a:lstStyle/>
                    <a:p>
                      <a:endParaRPr lang="en-US" sz="200"/>
                    </a:p>
                  </a:txBody>
                  <a:tcPr marL="0" marR="0">
                    <a:solidFill>
                      <a:schemeClr val="accent5"/>
                    </a:solidFill>
                  </a:tcPr>
                </a:tc>
                <a:tc>
                  <a:txBody>
                    <a:bodyPr/>
                    <a:lstStyle/>
                    <a:p>
                      <a:endParaRPr lang="en-US" sz="200"/>
                    </a:p>
                  </a:txBody>
                  <a:tcPr marL="0" marR="0">
                    <a:solidFill>
                      <a:schemeClr val="accent5"/>
                    </a:solidFill>
                  </a:tcPr>
                </a:tc>
                <a:tc>
                  <a:txBody>
                    <a:bodyPr/>
                    <a:lstStyle/>
                    <a:p>
                      <a:endParaRPr lang="en-US" sz="200" dirty="0"/>
                    </a:p>
                  </a:txBody>
                  <a:tcPr marL="0" marR="0">
                    <a:solidFill>
                      <a:schemeClr val="accent5"/>
                    </a:solidFill>
                  </a:tcPr>
                </a:tc>
                <a:extLst>
                  <a:ext uri="{0D108BD9-81ED-4DB2-BD59-A6C34878D82A}">
                    <a16:rowId xmlns:a16="http://schemas.microsoft.com/office/drawing/2014/main" val="10003"/>
                  </a:ext>
                </a:extLst>
              </a:tr>
            </a:tbl>
          </a:graphicData>
        </a:graphic>
      </p:graphicFrame>
      <p:graphicFrame>
        <p:nvGraphicFramePr>
          <p:cNvPr id="34" name="Table 33"/>
          <p:cNvGraphicFramePr>
            <a:graphicFrameLocks noGrp="1"/>
          </p:cNvGraphicFramePr>
          <p:nvPr/>
        </p:nvGraphicFramePr>
        <p:xfrm>
          <a:off x="7442200" y="2492375"/>
          <a:ext cx="558800" cy="558800"/>
        </p:xfrm>
        <a:graphic>
          <a:graphicData uri="http://schemas.openxmlformats.org/drawingml/2006/table">
            <a:tbl>
              <a:tblPr>
                <a:tableStyleId>{616DA210-FB5B-4158-B5E0-FEB733F419BA}</a:tableStyleId>
              </a:tblPr>
              <a:tblGrid>
                <a:gridCol w="139700">
                  <a:extLst>
                    <a:ext uri="{9D8B030D-6E8A-4147-A177-3AD203B41FA5}">
                      <a16:colId xmlns:a16="http://schemas.microsoft.com/office/drawing/2014/main" val="20000"/>
                    </a:ext>
                  </a:extLst>
                </a:gridCol>
                <a:gridCol w="139700">
                  <a:extLst>
                    <a:ext uri="{9D8B030D-6E8A-4147-A177-3AD203B41FA5}">
                      <a16:colId xmlns:a16="http://schemas.microsoft.com/office/drawing/2014/main" val="20001"/>
                    </a:ext>
                  </a:extLst>
                </a:gridCol>
                <a:gridCol w="139700">
                  <a:extLst>
                    <a:ext uri="{9D8B030D-6E8A-4147-A177-3AD203B41FA5}">
                      <a16:colId xmlns:a16="http://schemas.microsoft.com/office/drawing/2014/main" val="20002"/>
                    </a:ext>
                  </a:extLst>
                </a:gridCol>
                <a:gridCol w="139700">
                  <a:extLst>
                    <a:ext uri="{9D8B030D-6E8A-4147-A177-3AD203B41FA5}">
                      <a16:colId xmlns:a16="http://schemas.microsoft.com/office/drawing/2014/main" val="20003"/>
                    </a:ext>
                  </a:extLst>
                </a:gridCol>
              </a:tblGrid>
              <a:tr h="139700">
                <a:tc>
                  <a:txBody>
                    <a:bodyPr/>
                    <a:lstStyle/>
                    <a:p>
                      <a:endParaRPr lang="en-US" sz="200" dirty="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dirty="0"/>
                    </a:p>
                  </a:txBody>
                  <a:tcPr marL="0" marR="0">
                    <a:solidFill>
                      <a:schemeClr val="bg1"/>
                    </a:solidFill>
                  </a:tcPr>
                </a:tc>
                <a:tc>
                  <a:txBody>
                    <a:bodyPr/>
                    <a:lstStyle/>
                    <a:p>
                      <a:endParaRPr lang="en-US" sz="200" dirty="0"/>
                    </a:p>
                  </a:txBody>
                  <a:tcPr marL="0" marR="0">
                    <a:solidFill>
                      <a:schemeClr val="bg1"/>
                    </a:solidFill>
                  </a:tcPr>
                </a:tc>
                <a:extLst>
                  <a:ext uri="{0D108BD9-81ED-4DB2-BD59-A6C34878D82A}">
                    <a16:rowId xmlns:a16="http://schemas.microsoft.com/office/drawing/2014/main" val="10000"/>
                  </a:ext>
                </a:extLst>
              </a:tr>
              <a:tr h="139700">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dirty="0"/>
                    </a:p>
                  </a:txBody>
                  <a:tcPr marL="0" marR="0">
                    <a:solidFill>
                      <a:schemeClr val="bg1"/>
                    </a:solidFill>
                  </a:tcPr>
                </a:tc>
                <a:extLst>
                  <a:ext uri="{0D108BD9-81ED-4DB2-BD59-A6C34878D82A}">
                    <a16:rowId xmlns:a16="http://schemas.microsoft.com/office/drawing/2014/main" val="10001"/>
                  </a:ext>
                </a:extLst>
              </a:tr>
              <a:tr h="139700">
                <a:tc>
                  <a:txBody>
                    <a:bodyPr/>
                    <a:lstStyle/>
                    <a:p>
                      <a:endParaRPr lang="en-US" sz="200"/>
                    </a:p>
                  </a:txBody>
                  <a:tcPr marL="0" marR="0">
                    <a:solidFill>
                      <a:schemeClr val="bg1"/>
                    </a:solidFill>
                  </a:tcPr>
                </a:tc>
                <a:tc>
                  <a:txBody>
                    <a:bodyPr/>
                    <a:lstStyle/>
                    <a:p>
                      <a:endParaRPr lang="en-US" sz="200" dirty="0"/>
                    </a:p>
                  </a:txBody>
                  <a:tcPr marL="0" marR="0">
                    <a:solidFill>
                      <a:srgbClr val="FF0000"/>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extLst>
                  <a:ext uri="{0D108BD9-81ED-4DB2-BD59-A6C34878D82A}">
                    <a16:rowId xmlns:a16="http://schemas.microsoft.com/office/drawing/2014/main" val="10002"/>
                  </a:ext>
                </a:extLst>
              </a:tr>
              <a:tr h="139700">
                <a:tc>
                  <a:txBody>
                    <a:bodyPr/>
                    <a:lstStyle/>
                    <a:p>
                      <a:endParaRPr lang="en-US" sz="200" dirty="0"/>
                    </a:p>
                  </a:txBody>
                  <a:tcPr marL="0" marR="0">
                    <a:solidFill>
                      <a:schemeClr val="accent5"/>
                    </a:solidFill>
                  </a:tcPr>
                </a:tc>
                <a:tc>
                  <a:txBody>
                    <a:bodyPr/>
                    <a:lstStyle/>
                    <a:p>
                      <a:endParaRPr lang="en-US" sz="200" dirty="0"/>
                    </a:p>
                  </a:txBody>
                  <a:tcPr marL="0" marR="0">
                    <a:solidFill>
                      <a:schemeClr val="accent5"/>
                    </a:solidFill>
                  </a:tcPr>
                </a:tc>
                <a:tc>
                  <a:txBody>
                    <a:bodyPr/>
                    <a:lstStyle/>
                    <a:p>
                      <a:endParaRPr lang="en-US" sz="200" dirty="0"/>
                    </a:p>
                  </a:txBody>
                  <a:tcPr marL="0" marR="0">
                    <a:solidFill>
                      <a:schemeClr val="accent5"/>
                    </a:solidFill>
                  </a:tcPr>
                </a:tc>
                <a:tc>
                  <a:txBody>
                    <a:bodyPr/>
                    <a:lstStyle/>
                    <a:p>
                      <a:endParaRPr lang="en-US" sz="200" dirty="0"/>
                    </a:p>
                  </a:txBody>
                  <a:tcPr marL="0" marR="0">
                    <a:solidFill>
                      <a:schemeClr val="accent5"/>
                    </a:solidFill>
                  </a:tcPr>
                </a:tc>
                <a:extLst>
                  <a:ext uri="{0D108BD9-81ED-4DB2-BD59-A6C34878D82A}">
                    <a16:rowId xmlns:a16="http://schemas.microsoft.com/office/drawing/2014/main" val="10003"/>
                  </a:ext>
                </a:extLst>
              </a:tr>
            </a:tbl>
          </a:graphicData>
        </a:graphic>
      </p:graphicFrame>
      <p:graphicFrame>
        <p:nvGraphicFramePr>
          <p:cNvPr id="35" name="Table 34"/>
          <p:cNvGraphicFramePr>
            <a:graphicFrameLocks noGrp="1"/>
          </p:cNvGraphicFramePr>
          <p:nvPr/>
        </p:nvGraphicFramePr>
        <p:xfrm>
          <a:off x="4851400" y="2390775"/>
          <a:ext cx="558800" cy="558800"/>
        </p:xfrm>
        <a:graphic>
          <a:graphicData uri="http://schemas.openxmlformats.org/drawingml/2006/table">
            <a:tbl>
              <a:tblPr>
                <a:tableStyleId>{616DA210-FB5B-4158-B5E0-FEB733F419BA}</a:tableStyleId>
              </a:tblPr>
              <a:tblGrid>
                <a:gridCol w="139700">
                  <a:extLst>
                    <a:ext uri="{9D8B030D-6E8A-4147-A177-3AD203B41FA5}">
                      <a16:colId xmlns:a16="http://schemas.microsoft.com/office/drawing/2014/main" val="20000"/>
                    </a:ext>
                  </a:extLst>
                </a:gridCol>
                <a:gridCol w="139700">
                  <a:extLst>
                    <a:ext uri="{9D8B030D-6E8A-4147-A177-3AD203B41FA5}">
                      <a16:colId xmlns:a16="http://schemas.microsoft.com/office/drawing/2014/main" val="20001"/>
                    </a:ext>
                  </a:extLst>
                </a:gridCol>
                <a:gridCol w="139700">
                  <a:extLst>
                    <a:ext uri="{9D8B030D-6E8A-4147-A177-3AD203B41FA5}">
                      <a16:colId xmlns:a16="http://schemas.microsoft.com/office/drawing/2014/main" val="20002"/>
                    </a:ext>
                  </a:extLst>
                </a:gridCol>
                <a:gridCol w="139700">
                  <a:extLst>
                    <a:ext uri="{9D8B030D-6E8A-4147-A177-3AD203B41FA5}">
                      <a16:colId xmlns:a16="http://schemas.microsoft.com/office/drawing/2014/main" val="20003"/>
                    </a:ext>
                  </a:extLst>
                </a:gridCol>
              </a:tblGrid>
              <a:tr h="139700">
                <a:tc>
                  <a:txBody>
                    <a:bodyPr/>
                    <a:lstStyle/>
                    <a:p>
                      <a:endParaRPr lang="en-US" sz="200" dirty="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dirty="0"/>
                    </a:p>
                  </a:txBody>
                  <a:tcPr marL="0" marR="0">
                    <a:solidFill>
                      <a:schemeClr val="bg1"/>
                    </a:solidFill>
                  </a:tcPr>
                </a:tc>
                <a:tc>
                  <a:txBody>
                    <a:bodyPr/>
                    <a:lstStyle/>
                    <a:p>
                      <a:endParaRPr lang="en-US" sz="200" dirty="0"/>
                    </a:p>
                  </a:txBody>
                  <a:tcPr marL="0" marR="0">
                    <a:solidFill>
                      <a:schemeClr val="bg1"/>
                    </a:solidFill>
                  </a:tcPr>
                </a:tc>
                <a:extLst>
                  <a:ext uri="{0D108BD9-81ED-4DB2-BD59-A6C34878D82A}">
                    <a16:rowId xmlns:a16="http://schemas.microsoft.com/office/drawing/2014/main" val="10000"/>
                  </a:ext>
                </a:extLst>
              </a:tr>
              <a:tr h="139700">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dirty="0"/>
                    </a:p>
                  </a:txBody>
                  <a:tcPr marL="0" marR="0">
                    <a:solidFill>
                      <a:schemeClr val="bg1"/>
                    </a:solidFill>
                  </a:tcPr>
                </a:tc>
                <a:extLst>
                  <a:ext uri="{0D108BD9-81ED-4DB2-BD59-A6C34878D82A}">
                    <a16:rowId xmlns:a16="http://schemas.microsoft.com/office/drawing/2014/main" val="10001"/>
                  </a:ext>
                </a:extLst>
              </a:tr>
              <a:tr h="139700">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extLst>
                  <a:ext uri="{0D108BD9-81ED-4DB2-BD59-A6C34878D82A}">
                    <a16:rowId xmlns:a16="http://schemas.microsoft.com/office/drawing/2014/main" val="10002"/>
                  </a:ext>
                </a:extLst>
              </a:tr>
              <a:tr h="139700">
                <a:tc>
                  <a:txBody>
                    <a:bodyPr/>
                    <a:lstStyle/>
                    <a:p>
                      <a:endParaRPr lang="en-US" sz="200"/>
                    </a:p>
                  </a:txBody>
                  <a:tcPr marL="0" marR="0">
                    <a:solidFill>
                      <a:schemeClr val="accent5"/>
                    </a:solidFill>
                  </a:tcPr>
                </a:tc>
                <a:tc>
                  <a:txBody>
                    <a:bodyPr/>
                    <a:lstStyle/>
                    <a:p>
                      <a:endParaRPr lang="en-US" sz="200"/>
                    </a:p>
                  </a:txBody>
                  <a:tcPr marL="0" marR="0">
                    <a:solidFill>
                      <a:schemeClr val="accent5"/>
                    </a:solidFill>
                  </a:tcPr>
                </a:tc>
                <a:tc>
                  <a:txBody>
                    <a:bodyPr/>
                    <a:lstStyle/>
                    <a:p>
                      <a:endParaRPr lang="en-US" sz="200"/>
                    </a:p>
                  </a:txBody>
                  <a:tcPr marL="0" marR="0">
                    <a:solidFill>
                      <a:schemeClr val="accent5"/>
                    </a:solidFill>
                  </a:tcPr>
                </a:tc>
                <a:tc>
                  <a:txBody>
                    <a:bodyPr/>
                    <a:lstStyle/>
                    <a:p>
                      <a:endParaRPr lang="en-US" sz="200" dirty="0"/>
                    </a:p>
                  </a:txBody>
                  <a:tcPr marL="0" marR="0">
                    <a:solidFill>
                      <a:schemeClr val="accent5"/>
                    </a:solidFill>
                  </a:tcPr>
                </a:tc>
                <a:extLst>
                  <a:ext uri="{0D108BD9-81ED-4DB2-BD59-A6C34878D82A}">
                    <a16:rowId xmlns:a16="http://schemas.microsoft.com/office/drawing/2014/main" val="10003"/>
                  </a:ext>
                </a:extLst>
              </a:tr>
            </a:tbl>
          </a:graphicData>
        </a:graphic>
      </p:graphicFrame>
      <p:graphicFrame>
        <p:nvGraphicFramePr>
          <p:cNvPr id="36" name="Table 35"/>
          <p:cNvGraphicFramePr>
            <a:graphicFrameLocks noGrp="1"/>
          </p:cNvGraphicFramePr>
          <p:nvPr/>
        </p:nvGraphicFramePr>
        <p:xfrm>
          <a:off x="4775200" y="2492375"/>
          <a:ext cx="558800" cy="558800"/>
        </p:xfrm>
        <a:graphic>
          <a:graphicData uri="http://schemas.openxmlformats.org/drawingml/2006/table">
            <a:tbl>
              <a:tblPr>
                <a:tableStyleId>{616DA210-FB5B-4158-B5E0-FEB733F419BA}</a:tableStyleId>
              </a:tblPr>
              <a:tblGrid>
                <a:gridCol w="139700">
                  <a:extLst>
                    <a:ext uri="{9D8B030D-6E8A-4147-A177-3AD203B41FA5}">
                      <a16:colId xmlns:a16="http://schemas.microsoft.com/office/drawing/2014/main" val="20000"/>
                    </a:ext>
                  </a:extLst>
                </a:gridCol>
                <a:gridCol w="139700">
                  <a:extLst>
                    <a:ext uri="{9D8B030D-6E8A-4147-A177-3AD203B41FA5}">
                      <a16:colId xmlns:a16="http://schemas.microsoft.com/office/drawing/2014/main" val="20001"/>
                    </a:ext>
                  </a:extLst>
                </a:gridCol>
                <a:gridCol w="139700">
                  <a:extLst>
                    <a:ext uri="{9D8B030D-6E8A-4147-A177-3AD203B41FA5}">
                      <a16:colId xmlns:a16="http://schemas.microsoft.com/office/drawing/2014/main" val="20002"/>
                    </a:ext>
                  </a:extLst>
                </a:gridCol>
                <a:gridCol w="139700">
                  <a:extLst>
                    <a:ext uri="{9D8B030D-6E8A-4147-A177-3AD203B41FA5}">
                      <a16:colId xmlns:a16="http://schemas.microsoft.com/office/drawing/2014/main" val="20003"/>
                    </a:ext>
                  </a:extLst>
                </a:gridCol>
              </a:tblGrid>
              <a:tr h="139700">
                <a:tc>
                  <a:txBody>
                    <a:bodyPr/>
                    <a:lstStyle/>
                    <a:p>
                      <a:endParaRPr lang="en-US" sz="200" dirty="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dirty="0"/>
                    </a:p>
                  </a:txBody>
                  <a:tcPr marL="0" marR="0">
                    <a:solidFill>
                      <a:schemeClr val="bg1"/>
                    </a:solidFill>
                  </a:tcPr>
                </a:tc>
                <a:tc>
                  <a:txBody>
                    <a:bodyPr/>
                    <a:lstStyle/>
                    <a:p>
                      <a:endParaRPr lang="en-US" sz="200" dirty="0"/>
                    </a:p>
                  </a:txBody>
                  <a:tcPr marL="0" marR="0">
                    <a:solidFill>
                      <a:schemeClr val="bg1"/>
                    </a:solidFill>
                  </a:tcPr>
                </a:tc>
                <a:extLst>
                  <a:ext uri="{0D108BD9-81ED-4DB2-BD59-A6C34878D82A}">
                    <a16:rowId xmlns:a16="http://schemas.microsoft.com/office/drawing/2014/main" val="10000"/>
                  </a:ext>
                </a:extLst>
              </a:tr>
              <a:tr h="139700">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dirty="0"/>
                    </a:p>
                  </a:txBody>
                  <a:tcPr marL="0" marR="0">
                    <a:solidFill>
                      <a:schemeClr val="bg1"/>
                    </a:solidFill>
                  </a:tcPr>
                </a:tc>
                <a:extLst>
                  <a:ext uri="{0D108BD9-81ED-4DB2-BD59-A6C34878D82A}">
                    <a16:rowId xmlns:a16="http://schemas.microsoft.com/office/drawing/2014/main" val="10001"/>
                  </a:ext>
                </a:extLst>
              </a:tr>
              <a:tr h="139700">
                <a:tc>
                  <a:txBody>
                    <a:bodyPr/>
                    <a:lstStyle/>
                    <a:p>
                      <a:endParaRPr lang="en-US" sz="200"/>
                    </a:p>
                  </a:txBody>
                  <a:tcPr marL="0" marR="0">
                    <a:solidFill>
                      <a:schemeClr val="bg1"/>
                    </a:solidFill>
                  </a:tcPr>
                </a:tc>
                <a:tc>
                  <a:txBody>
                    <a:bodyPr/>
                    <a:lstStyle/>
                    <a:p>
                      <a:endParaRPr lang="en-US" sz="200" dirty="0"/>
                    </a:p>
                  </a:txBody>
                  <a:tcPr marL="0" marR="0">
                    <a:solidFill>
                      <a:srgbClr val="FF0000"/>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extLst>
                  <a:ext uri="{0D108BD9-81ED-4DB2-BD59-A6C34878D82A}">
                    <a16:rowId xmlns:a16="http://schemas.microsoft.com/office/drawing/2014/main" val="10002"/>
                  </a:ext>
                </a:extLst>
              </a:tr>
              <a:tr h="139700">
                <a:tc>
                  <a:txBody>
                    <a:bodyPr/>
                    <a:lstStyle/>
                    <a:p>
                      <a:endParaRPr lang="en-US" sz="200" dirty="0"/>
                    </a:p>
                  </a:txBody>
                  <a:tcPr marL="0" marR="0">
                    <a:solidFill>
                      <a:schemeClr val="accent5"/>
                    </a:solidFill>
                  </a:tcPr>
                </a:tc>
                <a:tc>
                  <a:txBody>
                    <a:bodyPr/>
                    <a:lstStyle/>
                    <a:p>
                      <a:endParaRPr lang="en-US" sz="200" dirty="0"/>
                    </a:p>
                  </a:txBody>
                  <a:tcPr marL="0" marR="0">
                    <a:solidFill>
                      <a:schemeClr val="accent5"/>
                    </a:solidFill>
                  </a:tcPr>
                </a:tc>
                <a:tc>
                  <a:txBody>
                    <a:bodyPr/>
                    <a:lstStyle/>
                    <a:p>
                      <a:endParaRPr lang="en-US" sz="200" dirty="0"/>
                    </a:p>
                  </a:txBody>
                  <a:tcPr marL="0" marR="0">
                    <a:solidFill>
                      <a:schemeClr val="accent5"/>
                    </a:solidFill>
                  </a:tcPr>
                </a:tc>
                <a:tc>
                  <a:txBody>
                    <a:bodyPr/>
                    <a:lstStyle/>
                    <a:p>
                      <a:endParaRPr lang="en-US" sz="200" dirty="0"/>
                    </a:p>
                  </a:txBody>
                  <a:tcPr marL="0" marR="0">
                    <a:solidFill>
                      <a:schemeClr val="accent5"/>
                    </a:solidFill>
                  </a:tcPr>
                </a:tc>
                <a:extLst>
                  <a:ext uri="{0D108BD9-81ED-4DB2-BD59-A6C34878D82A}">
                    <a16:rowId xmlns:a16="http://schemas.microsoft.com/office/drawing/2014/main" val="10003"/>
                  </a:ext>
                </a:extLst>
              </a:tr>
            </a:tbl>
          </a:graphicData>
        </a:graphic>
      </p:graphicFrame>
      <p:sp>
        <p:nvSpPr>
          <p:cNvPr id="37" name="Rectangle 36"/>
          <p:cNvSpPr/>
          <p:nvPr/>
        </p:nvSpPr>
        <p:spPr>
          <a:xfrm>
            <a:off x="3733800" y="2060575"/>
            <a:ext cx="762000" cy="1295400"/>
          </a:xfrm>
          <a:prstGeom prst="rect">
            <a:avLst/>
          </a:prstGeom>
          <a:no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Rectangle 37"/>
          <p:cNvSpPr/>
          <p:nvPr/>
        </p:nvSpPr>
        <p:spPr>
          <a:xfrm>
            <a:off x="4724400" y="2060575"/>
            <a:ext cx="762000" cy="1295400"/>
          </a:xfrm>
          <a:prstGeom prst="rect">
            <a:avLst/>
          </a:prstGeom>
          <a:no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Rectangle 38"/>
          <p:cNvSpPr/>
          <p:nvPr/>
        </p:nvSpPr>
        <p:spPr>
          <a:xfrm>
            <a:off x="7391400" y="2060575"/>
            <a:ext cx="762000" cy="1295400"/>
          </a:xfrm>
          <a:prstGeom prst="rect">
            <a:avLst/>
          </a:prstGeom>
          <a:no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3058" name="TextBox 39"/>
          <p:cNvSpPr txBox="1">
            <a:spLocks noChangeArrowheads="1"/>
          </p:cNvSpPr>
          <p:nvPr/>
        </p:nvSpPr>
        <p:spPr bwMode="auto">
          <a:xfrm>
            <a:off x="3733800" y="1755775"/>
            <a:ext cx="76200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alibri" charset="0"/>
                <a:ea typeface="ＭＳ Ｐゴシック" charset="0"/>
                <a:cs typeface="Arial" charset="0"/>
              </a:rPr>
              <a:t>Chip 0</a:t>
            </a:r>
          </a:p>
        </p:txBody>
      </p:sp>
      <p:sp>
        <p:nvSpPr>
          <p:cNvPr id="123059" name="TextBox 40"/>
          <p:cNvSpPr txBox="1">
            <a:spLocks noChangeArrowheads="1"/>
          </p:cNvSpPr>
          <p:nvPr/>
        </p:nvSpPr>
        <p:spPr bwMode="auto">
          <a:xfrm>
            <a:off x="4724400" y="1752600"/>
            <a:ext cx="76200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alibri" charset="0"/>
                <a:ea typeface="ＭＳ Ｐゴシック" charset="0"/>
                <a:cs typeface="Arial" charset="0"/>
              </a:rPr>
              <a:t>Chip 1</a:t>
            </a:r>
          </a:p>
        </p:txBody>
      </p:sp>
      <p:sp>
        <p:nvSpPr>
          <p:cNvPr id="123060" name="TextBox 41"/>
          <p:cNvSpPr txBox="1">
            <a:spLocks noChangeArrowheads="1"/>
          </p:cNvSpPr>
          <p:nvPr/>
        </p:nvSpPr>
        <p:spPr bwMode="auto">
          <a:xfrm>
            <a:off x="7391400" y="1755775"/>
            <a:ext cx="76200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alibri" charset="0"/>
                <a:ea typeface="ＭＳ Ｐゴシック" charset="0"/>
                <a:cs typeface="Arial" charset="0"/>
              </a:rPr>
              <a:t>Chip 7</a:t>
            </a:r>
          </a:p>
        </p:txBody>
      </p:sp>
      <p:cxnSp>
        <p:nvCxnSpPr>
          <p:cNvPr id="43" name="Shape 9"/>
          <p:cNvCxnSpPr>
            <a:cxnSpLocks noChangeShapeType="1"/>
          </p:cNvCxnSpPr>
          <p:nvPr/>
        </p:nvCxnSpPr>
        <p:spPr bwMode="auto">
          <a:xfrm rot="5400000" flipH="1" flipV="1">
            <a:off x="3571082" y="3888581"/>
            <a:ext cx="1066800" cy="1587"/>
          </a:xfrm>
          <a:prstGeom prst="bentConnector3">
            <a:avLst>
              <a:gd name="adj1" fmla="val 50000"/>
            </a:avLst>
          </a:prstGeom>
          <a:noFill/>
          <a:ln w="50800">
            <a:solidFill>
              <a:schemeClr val="accent2"/>
            </a:solidFill>
            <a:miter lim="800000"/>
            <a:headEnd type="triangle" w="med" len="med"/>
            <a:tailEnd type="triangle" w="med" len="med"/>
          </a:ln>
          <a:effectLst>
            <a:outerShdw blurRad="40000" dist="23000" dir="5400000" rotWithShape="0">
              <a:srgbClr val="000000">
                <a:alpha val="34999"/>
              </a:srgbClr>
            </a:outerShdw>
          </a:effectLst>
          <a:extLst>
            <a:ext uri="{909E8E84-426E-40dd-AFC4-6F175D3DCCD1}">
              <a14:hiddenFill xmlns="" xmlns:a14="http://schemas.microsoft.com/office/drawing/2010/main">
                <a:noFill/>
              </a14:hiddenFill>
            </a:ext>
          </a:extLst>
        </p:spPr>
      </p:cxnSp>
      <p:sp>
        <p:nvSpPr>
          <p:cNvPr id="123062" name="TextBox 43"/>
          <p:cNvSpPr txBox="1">
            <a:spLocks noChangeArrowheads="1"/>
          </p:cNvSpPr>
          <p:nvPr/>
        </p:nvSpPr>
        <p:spPr bwMode="auto">
          <a:xfrm rot="-5400000">
            <a:off x="3423444" y="3666331"/>
            <a:ext cx="9906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C0504D"/>
                </a:solidFill>
                <a:effectLst/>
                <a:uLnTx/>
                <a:uFillTx/>
                <a:latin typeface="Calibri" charset="0"/>
                <a:ea typeface="ＭＳ Ｐゴシック" charset="0"/>
                <a:cs typeface="Arial" charset="0"/>
              </a:rPr>
              <a:t>&lt;0:7&gt;</a:t>
            </a:r>
          </a:p>
        </p:txBody>
      </p:sp>
      <p:cxnSp>
        <p:nvCxnSpPr>
          <p:cNvPr id="45" name="Shape 9"/>
          <p:cNvCxnSpPr>
            <a:cxnSpLocks noChangeShapeType="1"/>
          </p:cNvCxnSpPr>
          <p:nvPr/>
        </p:nvCxnSpPr>
        <p:spPr bwMode="auto">
          <a:xfrm rot="5400000" flipH="1" flipV="1">
            <a:off x="4571207" y="3888581"/>
            <a:ext cx="1066800" cy="1587"/>
          </a:xfrm>
          <a:prstGeom prst="bentConnector3">
            <a:avLst>
              <a:gd name="adj1" fmla="val 50000"/>
            </a:avLst>
          </a:prstGeom>
          <a:noFill/>
          <a:ln w="50800">
            <a:solidFill>
              <a:schemeClr val="accent2"/>
            </a:solidFill>
            <a:miter lim="800000"/>
            <a:headEnd type="triangle" w="med" len="med"/>
            <a:tailEnd type="triangle" w="med" len="med"/>
          </a:ln>
          <a:effectLst>
            <a:outerShdw blurRad="40000" dist="23000" dir="5400000" rotWithShape="0">
              <a:srgbClr val="000000">
                <a:alpha val="34999"/>
              </a:srgbClr>
            </a:outerShdw>
          </a:effectLst>
          <a:extLst>
            <a:ext uri="{909E8E84-426E-40dd-AFC4-6F175D3DCCD1}">
              <a14:hiddenFill xmlns="" xmlns:a14="http://schemas.microsoft.com/office/drawing/2010/main">
                <a:noFill/>
              </a14:hiddenFill>
            </a:ext>
          </a:extLst>
        </p:spPr>
      </p:cxnSp>
      <p:sp>
        <p:nvSpPr>
          <p:cNvPr id="123064" name="TextBox 45"/>
          <p:cNvSpPr txBox="1">
            <a:spLocks noChangeArrowheads="1"/>
          </p:cNvSpPr>
          <p:nvPr/>
        </p:nvSpPr>
        <p:spPr bwMode="auto">
          <a:xfrm rot="-5400000">
            <a:off x="4423569" y="3666331"/>
            <a:ext cx="9906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C0504D"/>
                </a:solidFill>
                <a:effectLst/>
                <a:uLnTx/>
                <a:uFillTx/>
                <a:latin typeface="Calibri" charset="0"/>
                <a:ea typeface="ＭＳ Ｐゴシック" charset="0"/>
                <a:cs typeface="Arial" charset="0"/>
              </a:rPr>
              <a:t>&lt;8:15&gt;</a:t>
            </a:r>
          </a:p>
        </p:txBody>
      </p:sp>
      <p:cxnSp>
        <p:nvCxnSpPr>
          <p:cNvPr id="47" name="Shape 9"/>
          <p:cNvCxnSpPr>
            <a:cxnSpLocks noChangeShapeType="1"/>
          </p:cNvCxnSpPr>
          <p:nvPr/>
        </p:nvCxnSpPr>
        <p:spPr bwMode="auto">
          <a:xfrm rot="5400000" flipH="1" flipV="1">
            <a:off x="7314407" y="3888581"/>
            <a:ext cx="1066800" cy="1587"/>
          </a:xfrm>
          <a:prstGeom prst="bentConnector3">
            <a:avLst>
              <a:gd name="adj1" fmla="val 50000"/>
            </a:avLst>
          </a:prstGeom>
          <a:noFill/>
          <a:ln w="50800">
            <a:solidFill>
              <a:schemeClr val="accent2"/>
            </a:solidFill>
            <a:miter lim="800000"/>
            <a:headEnd type="triangle" w="med" len="med"/>
            <a:tailEnd type="triangle" w="med" len="med"/>
          </a:ln>
          <a:effectLst>
            <a:outerShdw blurRad="40000" dist="23000" dir="5400000" rotWithShape="0">
              <a:srgbClr val="000000">
                <a:alpha val="34999"/>
              </a:srgbClr>
            </a:outerShdw>
          </a:effectLst>
          <a:extLst>
            <a:ext uri="{909E8E84-426E-40dd-AFC4-6F175D3DCCD1}">
              <a14:hiddenFill xmlns="" xmlns:a14="http://schemas.microsoft.com/office/drawing/2010/main">
                <a:noFill/>
              </a14:hiddenFill>
            </a:ext>
          </a:extLst>
        </p:spPr>
      </p:cxnSp>
      <p:sp>
        <p:nvSpPr>
          <p:cNvPr id="123066" name="TextBox 47"/>
          <p:cNvSpPr txBox="1">
            <a:spLocks noChangeArrowheads="1"/>
          </p:cNvSpPr>
          <p:nvPr/>
        </p:nvSpPr>
        <p:spPr bwMode="auto">
          <a:xfrm rot="-5400000">
            <a:off x="7166769" y="3666331"/>
            <a:ext cx="9906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C0504D"/>
                </a:solidFill>
                <a:effectLst/>
                <a:uLnTx/>
                <a:uFillTx/>
                <a:latin typeface="Calibri" charset="0"/>
                <a:ea typeface="ＭＳ Ｐゴシック" charset="0"/>
                <a:cs typeface="Arial" charset="0"/>
              </a:rPr>
              <a:t>&lt;56:63&gt;</a:t>
            </a:r>
          </a:p>
        </p:txBody>
      </p:sp>
      <p:cxnSp>
        <p:nvCxnSpPr>
          <p:cNvPr id="49" name="Shape 9"/>
          <p:cNvCxnSpPr>
            <a:cxnSpLocks noChangeShapeType="1"/>
          </p:cNvCxnSpPr>
          <p:nvPr/>
        </p:nvCxnSpPr>
        <p:spPr bwMode="auto">
          <a:xfrm>
            <a:off x="4114800" y="4419600"/>
            <a:ext cx="3733800" cy="1588"/>
          </a:xfrm>
          <a:prstGeom prst="bentConnector3">
            <a:avLst>
              <a:gd name="adj1" fmla="val 50000"/>
            </a:avLst>
          </a:prstGeom>
          <a:noFill/>
          <a:ln w="50800">
            <a:solidFill>
              <a:schemeClr val="accent2"/>
            </a:solidFill>
            <a:miter lim="800000"/>
            <a:headEnd/>
            <a:tailEnd/>
          </a:ln>
          <a:effectLst>
            <a:outerShdw blurRad="40000" dist="23000" dir="5400000" rotWithShape="0">
              <a:srgbClr val="000000">
                <a:alpha val="34999"/>
              </a:srgbClr>
            </a:outerShdw>
          </a:effectLst>
          <a:extLst>
            <a:ext uri="{909E8E84-426E-40dd-AFC4-6F175D3DCCD1}">
              <a14:hiddenFill xmlns="" xmlns:a14="http://schemas.microsoft.com/office/drawing/2010/main">
                <a:noFill/>
              </a14:hiddenFill>
            </a:ext>
          </a:extLst>
        </p:spPr>
      </p:cxnSp>
      <p:cxnSp>
        <p:nvCxnSpPr>
          <p:cNvPr id="50" name="Shape 9"/>
          <p:cNvCxnSpPr>
            <a:cxnSpLocks noChangeShapeType="1"/>
          </p:cNvCxnSpPr>
          <p:nvPr/>
        </p:nvCxnSpPr>
        <p:spPr bwMode="auto">
          <a:xfrm rot="5400000" flipH="1" flipV="1">
            <a:off x="5333207" y="4955381"/>
            <a:ext cx="1066800" cy="1587"/>
          </a:xfrm>
          <a:prstGeom prst="bentConnector3">
            <a:avLst>
              <a:gd name="adj1" fmla="val 50000"/>
            </a:avLst>
          </a:prstGeom>
          <a:noFill/>
          <a:ln w="101600">
            <a:solidFill>
              <a:schemeClr val="accent2"/>
            </a:solidFill>
            <a:miter lim="800000"/>
            <a:headEnd type="triangle" w="med" len="med"/>
            <a:tailEnd type="triangle" w="med" len="med"/>
          </a:ln>
          <a:effectLst>
            <a:outerShdw blurRad="40000" dist="23000" dir="5400000" rotWithShape="0">
              <a:srgbClr val="000000">
                <a:alpha val="34999"/>
              </a:srgbClr>
            </a:outerShdw>
          </a:effectLst>
          <a:extLst>
            <a:ext uri="{909E8E84-426E-40dd-AFC4-6F175D3DCCD1}">
              <a14:hiddenFill xmlns="" xmlns:a14="http://schemas.microsoft.com/office/drawing/2010/main">
                <a:noFill/>
              </a14:hiddenFill>
            </a:ext>
          </a:extLst>
        </p:spPr>
      </p:cxnSp>
      <p:sp>
        <p:nvSpPr>
          <p:cNvPr id="123069" name="TextBox 50"/>
          <p:cNvSpPr txBox="1">
            <a:spLocks noChangeArrowheads="1"/>
          </p:cNvSpPr>
          <p:nvPr/>
        </p:nvSpPr>
        <p:spPr bwMode="auto">
          <a:xfrm>
            <a:off x="5867400" y="4803775"/>
            <a:ext cx="15240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C0504D"/>
                </a:solidFill>
                <a:effectLst/>
                <a:uLnTx/>
                <a:uFillTx/>
                <a:latin typeface="Calibri" charset="0"/>
                <a:ea typeface="ＭＳ Ｐゴシック" charset="0"/>
                <a:cs typeface="Arial" charset="0"/>
              </a:rPr>
              <a:t>Data &lt;0:63&gt;</a:t>
            </a:r>
          </a:p>
        </p:txBody>
      </p:sp>
      <p:sp>
        <p:nvSpPr>
          <p:cNvPr id="52" name="Rectangle 51"/>
          <p:cNvSpPr/>
          <p:nvPr/>
        </p:nvSpPr>
        <p:spPr>
          <a:xfrm>
            <a:off x="1182688" y="5227638"/>
            <a:ext cx="381000" cy="304800"/>
          </a:xfrm>
          <a:prstGeom prst="rect">
            <a:avLst/>
          </a:prstGeom>
          <a:solidFill>
            <a:srgbClr val="FF0000"/>
          </a:solidFill>
          <a:ln w="38100">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8B</a:t>
            </a:r>
          </a:p>
        </p:txBody>
      </p:sp>
      <p:sp>
        <p:nvSpPr>
          <p:cNvPr id="53" name="Rectangle 52"/>
          <p:cNvSpPr/>
          <p:nvPr/>
        </p:nvSpPr>
        <p:spPr>
          <a:xfrm>
            <a:off x="1189038" y="4845050"/>
            <a:ext cx="381000" cy="304800"/>
          </a:xfrm>
          <a:prstGeom prst="rect">
            <a:avLst/>
          </a:prstGeom>
          <a:solidFill>
            <a:srgbClr val="FF0000"/>
          </a:solidFill>
          <a:ln w="38100">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8B</a:t>
            </a:r>
          </a:p>
        </p:txBody>
      </p:sp>
      <p:cxnSp>
        <p:nvCxnSpPr>
          <p:cNvPr id="57" name="Straight Arrow Connector 56"/>
          <p:cNvCxnSpPr/>
          <p:nvPr/>
        </p:nvCxnSpPr>
        <p:spPr>
          <a:xfrm rot="10800000" flipV="1">
            <a:off x="3505200" y="2819400"/>
            <a:ext cx="457200" cy="4286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3073" name="TextBox 57"/>
          <p:cNvSpPr txBox="1">
            <a:spLocks noChangeArrowheads="1"/>
          </p:cNvSpPr>
          <p:nvPr/>
        </p:nvSpPr>
        <p:spPr bwMode="auto">
          <a:xfrm>
            <a:off x="3048000" y="2600325"/>
            <a:ext cx="4572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0000"/>
                </a:solidFill>
                <a:effectLst/>
                <a:uLnTx/>
                <a:uFillTx/>
                <a:latin typeface="Calibri" charset="0"/>
                <a:ea typeface="ＭＳ Ｐゴシック" charset="0"/>
                <a:cs typeface="Arial" charset="0"/>
              </a:rPr>
              <a:t>Row 0</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0000"/>
                </a:solidFill>
                <a:effectLst/>
                <a:uLnTx/>
                <a:uFillTx/>
                <a:latin typeface="Calibri" charset="0"/>
                <a:ea typeface="ＭＳ Ｐゴシック" charset="0"/>
                <a:cs typeface="Arial" charset="0"/>
              </a:rPr>
              <a:t>Col 1</a:t>
            </a:r>
          </a:p>
        </p:txBody>
      </p:sp>
      <p:sp>
        <p:nvSpPr>
          <p:cNvPr id="123074" name="TextBox 58"/>
          <p:cNvSpPr txBox="1">
            <a:spLocks noChangeArrowheads="1"/>
          </p:cNvSpPr>
          <p:nvPr/>
        </p:nvSpPr>
        <p:spPr bwMode="auto">
          <a:xfrm>
            <a:off x="2133600" y="5638800"/>
            <a:ext cx="6705600" cy="923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Calibri" charset="0"/>
                <a:ea typeface="ＭＳ Ｐゴシック" charset="0"/>
                <a:cs typeface="Arial" charset="0"/>
              </a:rPr>
              <a:t>A 64B cache block takes 8 I/O cycles to transfer.</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0000"/>
              </a:solidFill>
              <a:effectLst/>
              <a:uLnTx/>
              <a:uFillTx/>
              <a:latin typeface="Calibri"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Calibri" charset="0"/>
                <a:ea typeface="ＭＳ Ｐゴシック" charset="0"/>
                <a:cs typeface="Arial" charset="0"/>
              </a:rPr>
              <a:t>During the process, 8 columns are read sequentially.</a:t>
            </a:r>
          </a:p>
        </p:txBody>
      </p:sp>
      <p:sp>
        <p:nvSpPr>
          <p:cNvPr id="123075" name="TextBox 53"/>
          <p:cNvSpPr txBox="1">
            <a:spLocks noChangeArrowheads="1"/>
          </p:cNvSpPr>
          <p:nvPr/>
        </p:nvSpPr>
        <p:spPr bwMode="auto">
          <a:xfrm>
            <a:off x="6096000" y="2311400"/>
            <a:ext cx="76200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Calibri" charset="0"/>
                <a:ea typeface="ＭＳ Ｐゴシック" charset="0"/>
                <a:cs typeface="Arial" charset="0"/>
              </a:rPr>
              <a:t>. . .</a:t>
            </a:r>
          </a:p>
        </p:txBody>
      </p:sp>
    </p:spTree>
    <p:extLst>
      <p:ext uri="{BB962C8B-B14F-4D97-AF65-F5344CB8AC3E}">
        <p14:creationId xmlns:p14="http://schemas.microsoft.com/office/powerpoint/2010/main" val="382880006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Title 1"/>
          <p:cNvSpPr>
            <a:spLocks noGrp="1"/>
          </p:cNvSpPr>
          <p:nvPr>
            <p:ph type="title"/>
          </p:nvPr>
        </p:nvSpPr>
        <p:spPr/>
        <p:txBody>
          <a:bodyPr/>
          <a:lstStyle/>
          <a:p>
            <a:r>
              <a:rPr lang="en-US" sz="3600">
                <a:latin typeface="Garamond" charset="0"/>
              </a:rPr>
              <a:t>Latency Components: Basic DRAM Operation</a:t>
            </a:r>
          </a:p>
        </p:txBody>
      </p:sp>
      <p:sp>
        <p:nvSpPr>
          <p:cNvPr id="123906" name="Content Placeholder 2"/>
          <p:cNvSpPr>
            <a:spLocks noGrp="1"/>
          </p:cNvSpPr>
          <p:nvPr>
            <p:ph idx="1"/>
          </p:nvPr>
        </p:nvSpPr>
        <p:spPr>
          <a:xfrm>
            <a:off x="228600" y="996950"/>
            <a:ext cx="8610600" cy="5194300"/>
          </a:xfrm>
        </p:spPr>
        <p:txBody>
          <a:bodyPr/>
          <a:lstStyle/>
          <a:p>
            <a:r>
              <a:rPr lang="en-US" dirty="0">
                <a:latin typeface="Tahoma" charset="0"/>
              </a:rPr>
              <a:t>CPU </a:t>
            </a:r>
            <a:r>
              <a:rPr lang="en-US" dirty="0">
                <a:latin typeface="Tahoma" charset="0"/>
                <a:cs typeface="Arial" charset="0"/>
              </a:rPr>
              <a:t>→ controller transfer time</a:t>
            </a:r>
          </a:p>
          <a:p>
            <a:r>
              <a:rPr lang="en-US" dirty="0">
                <a:latin typeface="Tahoma" charset="0"/>
                <a:cs typeface="Arial" charset="0"/>
              </a:rPr>
              <a:t>Controller latency</a:t>
            </a:r>
          </a:p>
          <a:p>
            <a:pPr lvl="1"/>
            <a:r>
              <a:rPr lang="en-US" dirty="0">
                <a:latin typeface="Tahoma" charset="0"/>
                <a:ea typeface="ＭＳ Ｐゴシック" charset="0"/>
                <a:cs typeface="Arial" charset="0"/>
              </a:rPr>
              <a:t>Queuing &amp; scheduling delay at the controller</a:t>
            </a:r>
          </a:p>
          <a:p>
            <a:pPr lvl="1"/>
            <a:r>
              <a:rPr lang="en-US" dirty="0">
                <a:latin typeface="Tahoma" charset="0"/>
                <a:ea typeface="ＭＳ Ｐゴシック" charset="0"/>
                <a:cs typeface="Arial" charset="0"/>
              </a:rPr>
              <a:t>Access converted to basic commands</a:t>
            </a:r>
          </a:p>
          <a:p>
            <a:r>
              <a:rPr lang="en-US" dirty="0">
                <a:latin typeface="Tahoma" charset="0"/>
                <a:cs typeface="Arial" charset="0"/>
              </a:rPr>
              <a:t>Controller → DRAM transfer time</a:t>
            </a:r>
          </a:p>
          <a:p>
            <a:r>
              <a:rPr lang="en-US" dirty="0">
                <a:latin typeface="Tahoma" charset="0"/>
                <a:cs typeface="Arial" charset="0"/>
              </a:rPr>
              <a:t>DRAM bank latency</a:t>
            </a:r>
          </a:p>
          <a:p>
            <a:pPr lvl="1"/>
            <a:r>
              <a:rPr lang="en-US" dirty="0">
                <a:latin typeface="Tahoma" charset="0"/>
                <a:ea typeface="ＭＳ Ｐゴシック" charset="0"/>
                <a:cs typeface="Arial" charset="0"/>
              </a:rPr>
              <a:t>Simple CAS (column address strobe) if row is </a:t>
            </a:r>
            <a:r>
              <a:rPr lang="ja-JP" altLang="en-US" dirty="0">
                <a:latin typeface="Tahoma" charset="0"/>
                <a:ea typeface="ＭＳ Ｐゴシック" charset="0"/>
                <a:cs typeface="Arial" charset="0"/>
              </a:rPr>
              <a:t>“</a:t>
            </a:r>
            <a:r>
              <a:rPr lang="en-US" altLang="ja-JP" dirty="0">
                <a:latin typeface="Tahoma" charset="0"/>
                <a:ea typeface="ＭＳ Ｐゴシック" charset="0"/>
                <a:cs typeface="Arial" charset="0"/>
              </a:rPr>
              <a:t>open</a:t>
            </a:r>
            <a:r>
              <a:rPr lang="ja-JP" altLang="en-US" dirty="0">
                <a:latin typeface="Tahoma" charset="0"/>
                <a:ea typeface="ＭＳ Ｐゴシック" charset="0"/>
                <a:cs typeface="Arial" charset="0"/>
              </a:rPr>
              <a:t>”</a:t>
            </a:r>
            <a:r>
              <a:rPr lang="en-US" altLang="ja-JP" dirty="0">
                <a:latin typeface="Tahoma" charset="0"/>
                <a:ea typeface="ＭＳ Ｐゴシック" charset="0"/>
                <a:cs typeface="Arial" charset="0"/>
              </a:rPr>
              <a:t> OR</a:t>
            </a:r>
          </a:p>
          <a:p>
            <a:pPr lvl="1"/>
            <a:r>
              <a:rPr lang="en-US" dirty="0">
                <a:latin typeface="Tahoma" charset="0"/>
                <a:ea typeface="ＭＳ Ｐゴシック" charset="0"/>
                <a:cs typeface="Arial" charset="0"/>
              </a:rPr>
              <a:t>RAS (row address strobe) + CAS if array </a:t>
            </a:r>
            <a:r>
              <a:rPr lang="en-US" dirty="0" err="1">
                <a:latin typeface="Tahoma" charset="0"/>
                <a:ea typeface="ＭＳ Ｐゴシック" charset="0"/>
                <a:cs typeface="Arial" charset="0"/>
              </a:rPr>
              <a:t>precharged</a:t>
            </a:r>
            <a:r>
              <a:rPr lang="en-US" dirty="0">
                <a:latin typeface="Tahoma" charset="0"/>
                <a:ea typeface="ＭＳ Ｐゴシック" charset="0"/>
                <a:cs typeface="Arial" charset="0"/>
              </a:rPr>
              <a:t> OR</a:t>
            </a:r>
          </a:p>
          <a:p>
            <a:pPr lvl="1"/>
            <a:r>
              <a:rPr lang="en-US" dirty="0">
                <a:latin typeface="Tahoma" charset="0"/>
                <a:ea typeface="ＭＳ Ｐゴシック" charset="0"/>
                <a:cs typeface="Arial" charset="0"/>
              </a:rPr>
              <a:t>PRE + RAS + CAS (worst case)</a:t>
            </a:r>
          </a:p>
          <a:p>
            <a:r>
              <a:rPr lang="en-US" dirty="0">
                <a:latin typeface="Tahoma" charset="0"/>
                <a:cs typeface="Arial" charset="0"/>
              </a:rPr>
              <a:t>DRAM → Controller transfer time</a:t>
            </a:r>
          </a:p>
          <a:p>
            <a:pPr lvl="1"/>
            <a:r>
              <a:rPr lang="en-US" dirty="0">
                <a:latin typeface="Tahoma" charset="0"/>
                <a:cs typeface="Arial" charset="0"/>
              </a:rPr>
              <a:t>Bus latency (BL)</a:t>
            </a:r>
          </a:p>
          <a:p>
            <a:r>
              <a:rPr lang="en-US" dirty="0">
                <a:latin typeface="Tahoma" charset="0"/>
                <a:cs typeface="Arial" charset="0"/>
              </a:rPr>
              <a:t>Controller to CPU transfer time</a:t>
            </a:r>
          </a:p>
          <a:p>
            <a:endParaRPr lang="en-US" dirty="0">
              <a:latin typeface="Tahoma" charset="0"/>
            </a:endParaRPr>
          </a:p>
        </p:txBody>
      </p:sp>
      <p:sp>
        <p:nvSpPr>
          <p:cNvPr id="123907"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97499F2-3369-BD45-AA7D-5A83C601C8C8}"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128</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Tree>
    <p:extLst>
      <p:ext uri="{BB962C8B-B14F-4D97-AF65-F5344CB8AC3E}">
        <p14:creationId xmlns:p14="http://schemas.microsoft.com/office/powerpoint/2010/main" val="2845423755"/>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Title 1"/>
          <p:cNvSpPr>
            <a:spLocks noGrp="1"/>
          </p:cNvSpPr>
          <p:nvPr>
            <p:ph type="title"/>
          </p:nvPr>
        </p:nvSpPr>
        <p:spPr>
          <a:xfrm>
            <a:off x="300038" y="152400"/>
            <a:ext cx="8843962" cy="1066800"/>
          </a:xfrm>
        </p:spPr>
        <p:txBody>
          <a:bodyPr/>
          <a:lstStyle/>
          <a:p>
            <a:r>
              <a:rPr lang="en-US">
                <a:latin typeface="Garamond" charset="0"/>
              </a:rPr>
              <a:t>Multiple Banks (Interleaving) and Channels</a:t>
            </a:r>
          </a:p>
        </p:txBody>
      </p:sp>
      <p:sp>
        <p:nvSpPr>
          <p:cNvPr id="3" name="Content Placeholder 2"/>
          <p:cNvSpPr>
            <a:spLocks noGrp="1"/>
          </p:cNvSpPr>
          <p:nvPr>
            <p:ph idx="1"/>
          </p:nvPr>
        </p:nvSpPr>
        <p:spPr>
          <a:xfrm>
            <a:off x="228600" y="996950"/>
            <a:ext cx="8915400" cy="5194300"/>
          </a:xfrm>
        </p:spPr>
        <p:txBody>
          <a:bodyPr/>
          <a:lstStyle/>
          <a:p>
            <a:r>
              <a:rPr lang="en-US">
                <a:latin typeface="Tahoma" charset="0"/>
              </a:rPr>
              <a:t>Multiple banks</a:t>
            </a:r>
          </a:p>
          <a:p>
            <a:pPr lvl="1"/>
            <a:r>
              <a:rPr lang="en-US">
                <a:latin typeface="Tahoma" charset="0"/>
                <a:ea typeface="ＭＳ Ｐゴシック" charset="0"/>
              </a:rPr>
              <a:t>Enable </a:t>
            </a:r>
            <a:r>
              <a:rPr lang="en-US">
                <a:solidFill>
                  <a:srgbClr val="FF0000"/>
                </a:solidFill>
                <a:latin typeface="Tahoma" charset="0"/>
                <a:ea typeface="ＭＳ Ｐゴシック" charset="0"/>
              </a:rPr>
              <a:t>concurrent DRAM accesses</a:t>
            </a:r>
          </a:p>
          <a:p>
            <a:pPr lvl="1"/>
            <a:r>
              <a:rPr lang="en-US">
                <a:latin typeface="Tahoma" charset="0"/>
                <a:ea typeface="ＭＳ Ｐゴシック" charset="0"/>
              </a:rPr>
              <a:t>Bits in address determine which bank an address resides in</a:t>
            </a:r>
          </a:p>
          <a:p>
            <a:r>
              <a:rPr lang="en-US">
                <a:latin typeface="Tahoma" charset="0"/>
              </a:rPr>
              <a:t>Multiple independent channels serve the same purpose</a:t>
            </a:r>
          </a:p>
          <a:p>
            <a:pPr lvl="1"/>
            <a:r>
              <a:rPr lang="en-US">
                <a:latin typeface="Tahoma" charset="0"/>
                <a:ea typeface="ＭＳ Ｐゴシック" charset="0"/>
              </a:rPr>
              <a:t>But they are even better because they have </a:t>
            </a:r>
            <a:r>
              <a:rPr lang="en-US">
                <a:solidFill>
                  <a:srgbClr val="FF0000"/>
                </a:solidFill>
                <a:latin typeface="Tahoma" charset="0"/>
                <a:ea typeface="ＭＳ Ｐゴシック" charset="0"/>
              </a:rPr>
              <a:t>separate data buses</a:t>
            </a:r>
          </a:p>
          <a:p>
            <a:pPr lvl="1"/>
            <a:r>
              <a:rPr lang="en-US">
                <a:solidFill>
                  <a:srgbClr val="FF0000"/>
                </a:solidFill>
                <a:latin typeface="Tahoma" charset="0"/>
                <a:ea typeface="ＭＳ Ｐゴシック" charset="0"/>
              </a:rPr>
              <a:t>Increased bus bandwidth</a:t>
            </a:r>
          </a:p>
          <a:p>
            <a:pPr lvl="1"/>
            <a:endParaRPr lang="en-US">
              <a:solidFill>
                <a:srgbClr val="FF0000"/>
              </a:solidFill>
              <a:latin typeface="Tahoma" charset="0"/>
              <a:ea typeface="ＭＳ Ｐゴシック" charset="0"/>
            </a:endParaRPr>
          </a:p>
          <a:p>
            <a:r>
              <a:rPr lang="en-US">
                <a:latin typeface="Tahoma" charset="0"/>
              </a:rPr>
              <a:t>Enabling more concurrency requires reducing</a:t>
            </a:r>
          </a:p>
          <a:p>
            <a:pPr lvl="1"/>
            <a:r>
              <a:rPr lang="en-US">
                <a:latin typeface="Tahoma" charset="0"/>
                <a:ea typeface="ＭＳ Ｐゴシック" charset="0"/>
              </a:rPr>
              <a:t>Bank conflicts</a:t>
            </a:r>
          </a:p>
          <a:p>
            <a:pPr lvl="1"/>
            <a:r>
              <a:rPr lang="en-US">
                <a:latin typeface="Tahoma" charset="0"/>
                <a:ea typeface="ＭＳ Ｐゴシック" charset="0"/>
              </a:rPr>
              <a:t>Channel conflicts</a:t>
            </a:r>
          </a:p>
          <a:p>
            <a:r>
              <a:rPr lang="en-US">
                <a:latin typeface="Tahoma" charset="0"/>
              </a:rPr>
              <a:t>How to select/randomize bank/channel indices in address?</a:t>
            </a:r>
          </a:p>
          <a:p>
            <a:pPr lvl="1"/>
            <a:r>
              <a:rPr lang="en-US">
                <a:latin typeface="Tahoma" charset="0"/>
                <a:ea typeface="ＭＳ Ｐゴシック" charset="0"/>
              </a:rPr>
              <a:t>Lower order bits have more entropy</a:t>
            </a:r>
          </a:p>
          <a:p>
            <a:pPr lvl="1"/>
            <a:r>
              <a:rPr lang="en-US">
                <a:latin typeface="Tahoma" charset="0"/>
                <a:ea typeface="ＭＳ Ｐゴシック" charset="0"/>
              </a:rPr>
              <a:t>Randomizing hash functions (XOR of different address bits)</a:t>
            </a:r>
          </a:p>
          <a:p>
            <a:pPr lvl="1"/>
            <a:endParaRPr lang="en-US">
              <a:solidFill>
                <a:srgbClr val="FF0000"/>
              </a:solidFill>
              <a:latin typeface="Tahoma" charset="0"/>
              <a:ea typeface="ＭＳ Ｐゴシック" charset="0"/>
            </a:endParaRPr>
          </a:p>
          <a:p>
            <a:pPr lvl="1"/>
            <a:endParaRPr lang="en-US">
              <a:latin typeface="Tahoma" charset="0"/>
              <a:ea typeface="ＭＳ Ｐゴシック" charset="0"/>
            </a:endParaRPr>
          </a:p>
          <a:p>
            <a:pPr lvl="1"/>
            <a:endParaRPr lang="en-US">
              <a:latin typeface="Tahoma" charset="0"/>
              <a:ea typeface="ＭＳ Ｐゴシック" charset="0"/>
            </a:endParaRPr>
          </a:p>
        </p:txBody>
      </p:sp>
      <p:sp>
        <p:nvSpPr>
          <p:cNvPr id="124931"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732C247-D2EF-E549-AC01-40D30E25CF17}"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129</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Tree>
    <p:extLst>
      <p:ext uri="{BB962C8B-B14F-4D97-AF65-F5344CB8AC3E}">
        <p14:creationId xmlns:p14="http://schemas.microsoft.com/office/powerpoint/2010/main" val="226797394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20151101_stc002_59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3713" y="2799766"/>
            <a:ext cx="7602783" cy="3552225"/>
          </a:xfrm>
          <a:prstGeom prst="rect">
            <a:avLst/>
          </a:prstGeom>
        </p:spPr>
      </p:pic>
      <p:sp>
        <p:nvSpPr>
          <p:cNvPr id="2" name="Title 1"/>
          <p:cNvSpPr>
            <a:spLocks noGrp="1"/>
          </p:cNvSpPr>
          <p:nvPr>
            <p:ph type="title"/>
          </p:nvPr>
        </p:nvSpPr>
        <p:spPr/>
        <p:txBody>
          <a:bodyPr/>
          <a:lstStyle/>
          <a:p>
            <a:r>
              <a:rPr lang="en-US" dirty="0"/>
              <a:t>The Genomic Era (continued)</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2" descr="https://www.genome.gov/images/content/costpermb2015_4.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619"/>
          <a:stretch/>
        </p:blipFill>
        <p:spPr bwMode="auto">
          <a:xfrm>
            <a:off x="323528" y="1011651"/>
            <a:ext cx="3764149" cy="2777389"/>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p:nvSpPr>
        <p:spPr>
          <a:xfrm>
            <a:off x="1966911" y="1688007"/>
            <a:ext cx="228825" cy="228825"/>
          </a:xfrm>
          <a:prstGeom prst="ellipse">
            <a:avLst/>
          </a:prstGeom>
          <a:solidFill>
            <a:srgbClr val="FF0000"/>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5F5F5F"/>
              </a:solidFill>
              <a:effectLst/>
              <a:uLnTx/>
              <a:uFillTx/>
              <a:latin typeface="europa"/>
              <a:ea typeface="+mn-ea"/>
              <a:cs typeface="+mn-cs"/>
            </a:endParaRPr>
          </a:p>
        </p:txBody>
      </p:sp>
      <p:sp>
        <p:nvSpPr>
          <p:cNvPr id="7" name="Rectangle 6"/>
          <p:cNvSpPr/>
          <p:nvPr/>
        </p:nvSpPr>
        <p:spPr>
          <a:xfrm>
            <a:off x="3779912" y="1198493"/>
            <a:ext cx="3540686" cy="646331"/>
          </a:xfrm>
          <a:prstGeom prst="rect">
            <a:avLst/>
          </a:prstGeom>
          <a:solidFill>
            <a:schemeClr val="accent1">
              <a:lumMod val="60000"/>
              <a:lumOff val="4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development of high-throughput sequencing (HTS) technologies</a:t>
            </a:r>
          </a:p>
        </p:txBody>
      </p:sp>
      <p:cxnSp>
        <p:nvCxnSpPr>
          <p:cNvPr id="9" name="Straight Arrow Connector 8"/>
          <p:cNvCxnSpPr/>
          <p:nvPr/>
        </p:nvCxnSpPr>
        <p:spPr>
          <a:xfrm flipH="1">
            <a:off x="4355978" y="2060848"/>
            <a:ext cx="288030" cy="432048"/>
          </a:xfrm>
          <a:prstGeom prst="straightConnector1">
            <a:avLst/>
          </a:prstGeom>
          <a:ln w="635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2" descr="Image result for the economist"/>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4601" b="24369"/>
          <a:stretch/>
        </p:blipFill>
        <p:spPr bwMode="auto">
          <a:xfrm>
            <a:off x="252485" y="5963008"/>
            <a:ext cx="790158" cy="40321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530363" y="6460344"/>
            <a:ext cx="7290109"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ahoma"/>
                <a:ea typeface="+mn-ea"/>
                <a:cs typeface="+mn-cs"/>
                <a:hlinkClick r:id="rId6"/>
              </a:rPr>
              <a:t>http://www.economist.com/news/21631808-so-much-genetic-data-so-many-uses-genes-unzipped</a:t>
            </a:r>
            <a:r>
              <a:rPr kumimoji="0" lang="en-US" sz="1200" b="0" i="0" u="none" strike="noStrike" kern="1200" cap="none" spc="0" normalizeH="0" baseline="0" noProof="0" dirty="0">
                <a:ln>
                  <a:noFill/>
                </a:ln>
                <a:solidFill>
                  <a:srgbClr val="000000"/>
                </a:solidFill>
                <a:effectLst/>
                <a:uLnTx/>
                <a:uFillTx/>
                <a:latin typeface="Tahoma"/>
                <a:ea typeface="+mn-ea"/>
                <a:cs typeface="+mn-cs"/>
              </a:rPr>
              <a:t> </a:t>
            </a:r>
          </a:p>
        </p:txBody>
      </p:sp>
      <p:sp>
        <p:nvSpPr>
          <p:cNvPr id="3" name="Down Arrow 2"/>
          <p:cNvSpPr/>
          <p:nvPr/>
        </p:nvSpPr>
        <p:spPr>
          <a:xfrm rot="4961981">
            <a:off x="2655370" y="840988"/>
            <a:ext cx="517315" cy="1382049"/>
          </a:xfrm>
          <a:prstGeom prst="downArrow">
            <a:avLst/>
          </a:prstGeom>
          <a:solidFill>
            <a:schemeClr val="accent1">
              <a:lumMod val="60000"/>
              <a:lumOff val="40000"/>
            </a:schemeClr>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5F5F5F"/>
              </a:solidFill>
              <a:effectLst/>
              <a:uLnTx/>
              <a:uFillTx/>
              <a:latin typeface="europa"/>
              <a:ea typeface="+mn-ea"/>
              <a:cs typeface="+mn-cs"/>
            </a:endParaRPr>
          </a:p>
        </p:txBody>
      </p:sp>
      <p:sp>
        <p:nvSpPr>
          <p:cNvPr id="12" name="Rectangle 11"/>
          <p:cNvSpPr/>
          <p:nvPr/>
        </p:nvSpPr>
        <p:spPr>
          <a:xfrm>
            <a:off x="177924" y="4006805"/>
            <a:ext cx="2305844" cy="646331"/>
          </a:xfrm>
          <a:prstGeom prst="rect">
            <a:avLst/>
          </a:prstGeom>
          <a:solidFill>
            <a:schemeClr val="accent1">
              <a:lumMod val="60000"/>
              <a:lumOff val="4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Number of Genomes Sequenced</a:t>
            </a:r>
          </a:p>
        </p:txBody>
      </p:sp>
    </p:spTree>
    <p:extLst>
      <p:ext uri="{BB962C8B-B14F-4D97-AF65-F5344CB8AC3E}">
        <p14:creationId xmlns:p14="http://schemas.microsoft.com/office/powerpoint/2010/main" val="2559299994"/>
      </p:ext>
    </p:extLst>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Title 1"/>
          <p:cNvSpPr>
            <a:spLocks noGrp="1"/>
          </p:cNvSpPr>
          <p:nvPr>
            <p:ph type="title"/>
          </p:nvPr>
        </p:nvSpPr>
        <p:spPr/>
        <p:txBody>
          <a:bodyPr/>
          <a:lstStyle/>
          <a:p>
            <a:r>
              <a:rPr lang="en-US" dirty="0">
                <a:latin typeface="Garamond" charset="0"/>
              </a:rPr>
              <a:t>How Multiple Banks Help</a:t>
            </a:r>
          </a:p>
        </p:txBody>
      </p:sp>
      <p:sp>
        <p:nvSpPr>
          <p:cNvPr id="125954" name="Content Placeholder 2"/>
          <p:cNvSpPr>
            <a:spLocks noGrp="1"/>
          </p:cNvSpPr>
          <p:nvPr>
            <p:ph idx="1"/>
          </p:nvPr>
        </p:nvSpPr>
        <p:spPr>
          <a:xfrm>
            <a:off x="228600" y="996950"/>
            <a:ext cx="8610600" cy="5194300"/>
          </a:xfrm>
        </p:spPr>
        <p:txBody>
          <a:bodyPr/>
          <a:lstStyle/>
          <a:p>
            <a:endParaRPr lang="en-US">
              <a:latin typeface="Tahoma" charset="0"/>
            </a:endParaRPr>
          </a:p>
        </p:txBody>
      </p:sp>
      <p:sp>
        <p:nvSpPr>
          <p:cNvPr id="125955"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B2B3E68-0FA9-C74F-BF96-14479F3E0AA2}"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130</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12595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200" y="1212850"/>
            <a:ext cx="8580438" cy="500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2903073"/>
      </p:ext>
    </p:extLst>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Title 1"/>
          <p:cNvSpPr>
            <a:spLocks noGrp="1"/>
          </p:cNvSpPr>
          <p:nvPr>
            <p:ph type="title"/>
          </p:nvPr>
        </p:nvSpPr>
        <p:spPr/>
        <p:txBody>
          <a:bodyPr/>
          <a:lstStyle/>
          <a:p>
            <a:r>
              <a:rPr lang="en-US">
                <a:latin typeface="Garamond" charset="0"/>
              </a:rPr>
              <a:t>Address Mapping (Single Channel)</a:t>
            </a:r>
          </a:p>
        </p:txBody>
      </p:sp>
      <p:sp>
        <p:nvSpPr>
          <p:cNvPr id="128002" name="Content Placeholder 2"/>
          <p:cNvSpPr>
            <a:spLocks noGrp="1"/>
          </p:cNvSpPr>
          <p:nvPr>
            <p:ph idx="1"/>
          </p:nvPr>
        </p:nvSpPr>
        <p:spPr>
          <a:xfrm>
            <a:off x="228600" y="996950"/>
            <a:ext cx="8610600" cy="5312370"/>
          </a:xfrm>
        </p:spPr>
        <p:txBody>
          <a:bodyPr/>
          <a:lstStyle/>
          <a:p>
            <a:r>
              <a:rPr lang="en-US" dirty="0">
                <a:latin typeface="Tahoma" charset="0"/>
              </a:rPr>
              <a:t>Single-channel system with 8-byte memory bus</a:t>
            </a:r>
          </a:p>
          <a:p>
            <a:pPr lvl="1"/>
            <a:r>
              <a:rPr lang="en-US" dirty="0">
                <a:latin typeface="Tahoma" charset="0"/>
                <a:ea typeface="ＭＳ Ｐゴシック" charset="0"/>
              </a:rPr>
              <a:t>2GB memory, 8 banks, 16K rows &amp; 2K columns per bank</a:t>
            </a:r>
          </a:p>
          <a:p>
            <a:endParaRPr lang="en-US" sz="1200" dirty="0">
              <a:solidFill>
                <a:srgbClr val="0000FF"/>
              </a:solidFill>
              <a:latin typeface="Tahoma" charset="0"/>
            </a:endParaRPr>
          </a:p>
          <a:p>
            <a:r>
              <a:rPr lang="en-US" dirty="0">
                <a:solidFill>
                  <a:srgbClr val="0000FF"/>
                </a:solidFill>
                <a:latin typeface="Tahoma" charset="0"/>
              </a:rPr>
              <a:t>Row interleaving</a:t>
            </a:r>
          </a:p>
          <a:p>
            <a:pPr lvl="1"/>
            <a:r>
              <a:rPr lang="en-US" sz="2000" dirty="0">
                <a:latin typeface="Tahoma" charset="0"/>
                <a:ea typeface="ＭＳ Ｐゴシック" charset="0"/>
              </a:rPr>
              <a:t>Consecutive rows of memory in consecutive banks</a:t>
            </a:r>
          </a:p>
          <a:p>
            <a:pPr lvl="1"/>
            <a:endParaRPr lang="en-US" dirty="0">
              <a:latin typeface="Tahoma" charset="0"/>
              <a:ea typeface="ＭＳ Ｐゴシック" charset="0"/>
            </a:endParaRPr>
          </a:p>
          <a:p>
            <a:pPr lvl="1"/>
            <a:endParaRPr lang="en-US" dirty="0">
              <a:latin typeface="Tahoma" charset="0"/>
              <a:ea typeface="ＭＳ Ｐゴシック" charset="0"/>
            </a:endParaRPr>
          </a:p>
          <a:p>
            <a:pPr lvl="1"/>
            <a:r>
              <a:rPr lang="en-US" sz="2000" dirty="0">
                <a:latin typeface="Tahoma" charset="0"/>
                <a:ea typeface="ＭＳ Ｐゴシック" charset="0"/>
              </a:rPr>
              <a:t>Accesses to consecutive cache blocks serviced in a pipelined manner</a:t>
            </a:r>
          </a:p>
          <a:p>
            <a:endParaRPr lang="en-US" sz="1200" dirty="0">
              <a:solidFill>
                <a:srgbClr val="0000FF"/>
              </a:solidFill>
              <a:latin typeface="Tahoma" charset="0"/>
            </a:endParaRPr>
          </a:p>
          <a:p>
            <a:r>
              <a:rPr lang="en-US" dirty="0">
                <a:solidFill>
                  <a:srgbClr val="0000FF"/>
                </a:solidFill>
                <a:latin typeface="Tahoma" charset="0"/>
              </a:rPr>
              <a:t>Cache block interleaving</a:t>
            </a:r>
          </a:p>
          <a:p>
            <a:pPr marL="695325" lvl="2" indent="-342900"/>
            <a:r>
              <a:rPr lang="en-US" dirty="0">
                <a:latin typeface="Tahoma" charset="0"/>
                <a:ea typeface="ＭＳ Ｐゴシック" charset="0"/>
              </a:rPr>
              <a:t>Consecutive cache block addresses in consecutive banks</a:t>
            </a:r>
          </a:p>
          <a:p>
            <a:pPr marL="695325" lvl="2" indent="-342900"/>
            <a:r>
              <a:rPr lang="en-US" dirty="0">
                <a:latin typeface="Tahoma" charset="0"/>
                <a:ea typeface="ＭＳ Ｐゴシック" charset="0"/>
              </a:rPr>
              <a:t>64 byte cache blocks</a:t>
            </a:r>
          </a:p>
          <a:p>
            <a:pPr marL="695325" lvl="2" indent="-342900"/>
            <a:endParaRPr lang="en-US" dirty="0">
              <a:latin typeface="Tahoma" charset="0"/>
              <a:ea typeface="ＭＳ Ｐゴシック" charset="0"/>
            </a:endParaRPr>
          </a:p>
          <a:p>
            <a:pPr marL="352425" lvl="2" indent="0">
              <a:buNone/>
            </a:pPr>
            <a:endParaRPr lang="en-US" dirty="0">
              <a:latin typeface="Tahoma" charset="0"/>
              <a:ea typeface="ＭＳ Ｐゴシック" charset="0"/>
            </a:endParaRPr>
          </a:p>
          <a:p>
            <a:pPr marL="695325" lvl="2" indent="-342900"/>
            <a:r>
              <a:rPr lang="en-US" dirty="0">
                <a:latin typeface="Tahoma" charset="0"/>
                <a:ea typeface="ＭＳ Ｐゴシック" charset="0"/>
              </a:rPr>
              <a:t>Accesses to consecutive cache blocks can be serviced in parallel</a:t>
            </a:r>
          </a:p>
          <a:p>
            <a:endParaRPr lang="en-US" dirty="0">
              <a:solidFill>
                <a:srgbClr val="0000FF"/>
              </a:solidFill>
              <a:latin typeface="Tahoma" charset="0"/>
            </a:endParaRPr>
          </a:p>
        </p:txBody>
      </p:sp>
      <p:sp>
        <p:nvSpPr>
          <p:cNvPr id="128003"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AB96288-5370-894B-BD4E-81EC5619814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131</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
        <p:nvSpPr>
          <p:cNvPr id="128004" name="TextBox 4"/>
          <p:cNvSpPr txBox="1">
            <a:spLocks noChangeArrowheads="1"/>
          </p:cNvSpPr>
          <p:nvPr/>
        </p:nvSpPr>
        <p:spPr bwMode="auto">
          <a:xfrm>
            <a:off x="4425950" y="3068960"/>
            <a:ext cx="2419350" cy="307975"/>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Arial" charset="0"/>
              </a:rPr>
              <a:t>Column (11 bits)</a:t>
            </a:r>
          </a:p>
        </p:txBody>
      </p:sp>
      <p:sp>
        <p:nvSpPr>
          <p:cNvPr id="128005" name="TextBox 5"/>
          <p:cNvSpPr txBox="1">
            <a:spLocks noChangeArrowheads="1"/>
          </p:cNvSpPr>
          <p:nvPr/>
        </p:nvSpPr>
        <p:spPr bwMode="auto">
          <a:xfrm>
            <a:off x="3205163" y="3068960"/>
            <a:ext cx="1220787" cy="307975"/>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Arial" charset="0"/>
              </a:rPr>
              <a:t>Bank (3 bits)</a:t>
            </a:r>
          </a:p>
        </p:txBody>
      </p:sp>
      <p:sp>
        <p:nvSpPr>
          <p:cNvPr id="128006" name="TextBox 6"/>
          <p:cNvSpPr txBox="1">
            <a:spLocks noChangeArrowheads="1"/>
          </p:cNvSpPr>
          <p:nvPr/>
        </p:nvSpPr>
        <p:spPr bwMode="auto">
          <a:xfrm>
            <a:off x="427038" y="3068960"/>
            <a:ext cx="2778125" cy="307975"/>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Arial" charset="0"/>
              </a:rPr>
              <a:t>Row (14 bits)</a:t>
            </a:r>
          </a:p>
        </p:txBody>
      </p:sp>
      <p:sp>
        <p:nvSpPr>
          <p:cNvPr id="128007" name="TextBox 7"/>
          <p:cNvSpPr txBox="1">
            <a:spLocks noChangeArrowheads="1"/>
          </p:cNvSpPr>
          <p:nvPr/>
        </p:nvSpPr>
        <p:spPr bwMode="auto">
          <a:xfrm>
            <a:off x="6845300" y="3068960"/>
            <a:ext cx="1666875" cy="307975"/>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Arial" charset="0"/>
              </a:rPr>
              <a:t>Byte in bus (3 bits)</a:t>
            </a:r>
          </a:p>
        </p:txBody>
      </p:sp>
      <p:sp>
        <p:nvSpPr>
          <p:cNvPr id="128008" name="TextBox 8"/>
          <p:cNvSpPr txBox="1">
            <a:spLocks noChangeArrowheads="1"/>
          </p:cNvSpPr>
          <p:nvPr/>
        </p:nvSpPr>
        <p:spPr bwMode="auto">
          <a:xfrm>
            <a:off x="5800725" y="5566817"/>
            <a:ext cx="1044575" cy="306387"/>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Arial" charset="0"/>
              </a:rPr>
              <a:t>Low Col. </a:t>
            </a:r>
          </a:p>
        </p:txBody>
      </p:sp>
      <p:sp>
        <p:nvSpPr>
          <p:cNvPr id="128009" name="TextBox 9"/>
          <p:cNvSpPr txBox="1">
            <a:spLocks noChangeArrowheads="1"/>
          </p:cNvSpPr>
          <p:nvPr/>
        </p:nvSpPr>
        <p:spPr bwMode="auto">
          <a:xfrm>
            <a:off x="3205163" y="5566817"/>
            <a:ext cx="1373187" cy="306387"/>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Arial" charset="0"/>
              </a:rPr>
              <a:t>High Column</a:t>
            </a:r>
          </a:p>
        </p:txBody>
      </p:sp>
      <p:sp>
        <p:nvSpPr>
          <p:cNvPr id="128010" name="TextBox 10"/>
          <p:cNvSpPr txBox="1">
            <a:spLocks noChangeArrowheads="1"/>
          </p:cNvSpPr>
          <p:nvPr/>
        </p:nvSpPr>
        <p:spPr bwMode="auto">
          <a:xfrm>
            <a:off x="427038" y="5566817"/>
            <a:ext cx="2778125" cy="306387"/>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Arial" charset="0"/>
              </a:rPr>
              <a:t>Row (14 bits)</a:t>
            </a:r>
          </a:p>
        </p:txBody>
      </p:sp>
      <p:sp>
        <p:nvSpPr>
          <p:cNvPr id="128011" name="TextBox 11"/>
          <p:cNvSpPr txBox="1">
            <a:spLocks noChangeArrowheads="1"/>
          </p:cNvSpPr>
          <p:nvPr/>
        </p:nvSpPr>
        <p:spPr bwMode="auto">
          <a:xfrm>
            <a:off x="6845300" y="5566817"/>
            <a:ext cx="1666875" cy="306387"/>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Arial" charset="0"/>
              </a:rPr>
              <a:t>Byte in bus (3 bits)</a:t>
            </a:r>
          </a:p>
        </p:txBody>
      </p:sp>
      <p:sp>
        <p:nvSpPr>
          <p:cNvPr id="128012" name="TextBox 12"/>
          <p:cNvSpPr txBox="1">
            <a:spLocks noChangeArrowheads="1"/>
          </p:cNvSpPr>
          <p:nvPr/>
        </p:nvSpPr>
        <p:spPr bwMode="auto">
          <a:xfrm>
            <a:off x="4578350" y="5566817"/>
            <a:ext cx="1222375" cy="306387"/>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Arial" charset="0"/>
              </a:rPr>
              <a:t>Bank (3 bits)</a:t>
            </a:r>
          </a:p>
        </p:txBody>
      </p:sp>
      <p:sp>
        <p:nvSpPr>
          <p:cNvPr id="128013" name="TextBox 13"/>
          <p:cNvSpPr txBox="1">
            <a:spLocks noChangeArrowheads="1"/>
          </p:cNvSpPr>
          <p:nvPr/>
        </p:nvSpPr>
        <p:spPr bwMode="auto">
          <a:xfrm>
            <a:off x="6040438" y="5873204"/>
            <a:ext cx="552450" cy="277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t>3 bits</a:t>
            </a:r>
          </a:p>
        </p:txBody>
      </p:sp>
      <p:sp>
        <p:nvSpPr>
          <p:cNvPr id="128014" name="TextBox 14"/>
          <p:cNvSpPr txBox="1">
            <a:spLocks noChangeArrowheads="1"/>
          </p:cNvSpPr>
          <p:nvPr/>
        </p:nvSpPr>
        <p:spPr bwMode="auto">
          <a:xfrm>
            <a:off x="3673475" y="5887492"/>
            <a:ext cx="55245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t>8 bits</a:t>
            </a:r>
          </a:p>
        </p:txBody>
      </p:sp>
    </p:spTree>
    <p:extLst>
      <p:ext uri="{BB962C8B-B14F-4D97-AF65-F5344CB8AC3E}">
        <p14:creationId xmlns:p14="http://schemas.microsoft.com/office/powerpoint/2010/main" val="2999819656"/>
      </p:ext>
    </p:extLst>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Title 1"/>
          <p:cNvSpPr>
            <a:spLocks noGrp="1"/>
          </p:cNvSpPr>
          <p:nvPr>
            <p:ph type="title"/>
          </p:nvPr>
        </p:nvSpPr>
        <p:spPr/>
        <p:txBody>
          <a:bodyPr/>
          <a:lstStyle/>
          <a:p>
            <a:r>
              <a:rPr lang="en-US">
                <a:latin typeface="Garamond" charset="0"/>
              </a:rPr>
              <a:t>Bank Mapping Randomization</a:t>
            </a:r>
          </a:p>
        </p:txBody>
      </p:sp>
      <p:sp>
        <p:nvSpPr>
          <p:cNvPr id="129026" name="Content Placeholder 2"/>
          <p:cNvSpPr>
            <a:spLocks noGrp="1"/>
          </p:cNvSpPr>
          <p:nvPr>
            <p:ph idx="1"/>
          </p:nvPr>
        </p:nvSpPr>
        <p:spPr>
          <a:xfrm>
            <a:off x="228600" y="996950"/>
            <a:ext cx="8610600" cy="5194300"/>
          </a:xfrm>
        </p:spPr>
        <p:txBody>
          <a:bodyPr/>
          <a:lstStyle/>
          <a:p>
            <a:r>
              <a:rPr lang="en-US" dirty="0">
                <a:latin typeface="Tahoma" charset="0"/>
              </a:rPr>
              <a:t>DRAM controller can randomize the address mapping to banks so that bank conflicts are less likely</a:t>
            </a:r>
          </a:p>
          <a:p>
            <a:endParaRPr lang="en-US" dirty="0">
              <a:latin typeface="Tahoma" charset="0"/>
            </a:endParaRPr>
          </a:p>
          <a:p>
            <a:endParaRPr lang="en-US" dirty="0">
              <a:latin typeface="Tahoma" charset="0"/>
            </a:endParaRPr>
          </a:p>
          <a:p>
            <a:endParaRPr lang="en-US" dirty="0">
              <a:latin typeface="Tahoma" charset="0"/>
            </a:endParaRPr>
          </a:p>
          <a:p>
            <a:endParaRPr lang="en-US" dirty="0">
              <a:latin typeface="Tahoma" charset="0"/>
            </a:endParaRPr>
          </a:p>
          <a:p>
            <a:endParaRPr lang="en-US" dirty="0">
              <a:latin typeface="Tahoma" charset="0"/>
            </a:endParaRPr>
          </a:p>
          <a:p>
            <a:endParaRPr lang="en-US" dirty="0">
              <a:latin typeface="Tahoma" charset="0"/>
            </a:endParaRPr>
          </a:p>
          <a:p>
            <a:endParaRPr lang="en-US" dirty="0">
              <a:latin typeface="Tahoma" charset="0"/>
            </a:endParaRPr>
          </a:p>
          <a:p>
            <a:endParaRPr lang="en-US" dirty="0">
              <a:latin typeface="Tahoma" charset="0"/>
            </a:endParaRPr>
          </a:p>
          <a:p>
            <a:r>
              <a:rPr lang="en-US" dirty="0">
                <a:latin typeface="Tahoma" charset="0"/>
              </a:rPr>
              <a:t>Reading:</a:t>
            </a:r>
          </a:p>
          <a:p>
            <a:pPr lvl="1"/>
            <a:r>
              <a:rPr lang="en-US" dirty="0">
                <a:latin typeface="Tahoma" charset="0"/>
              </a:rPr>
              <a:t>Rau, “</a:t>
            </a:r>
            <a:r>
              <a:rPr lang="en-US" dirty="0">
                <a:solidFill>
                  <a:srgbClr val="0000FF"/>
                </a:solidFill>
                <a:latin typeface="Tahoma" charset="0"/>
              </a:rPr>
              <a:t>Pseudo-randomly Interleaved Memory</a:t>
            </a:r>
            <a:r>
              <a:rPr lang="en-US" dirty="0">
                <a:latin typeface="Tahoma" charset="0"/>
              </a:rPr>
              <a:t>,” ISCA 1991.</a:t>
            </a:r>
          </a:p>
          <a:p>
            <a:endParaRPr lang="en-US" dirty="0">
              <a:latin typeface="Tahoma" charset="0"/>
            </a:endParaRPr>
          </a:p>
        </p:txBody>
      </p:sp>
      <p:sp>
        <p:nvSpPr>
          <p:cNvPr id="129027"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4EAF876-2E5A-7F4B-B1F2-468F426D59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132</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
        <p:nvSpPr>
          <p:cNvPr id="129028" name="TextBox 4"/>
          <p:cNvSpPr txBox="1">
            <a:spLocks noChangeArrowheads="1"/>
          </p:cNvSpPr>
          <p:nvPr/>
        </p:nvSpPr>
        <p:spPr bwMode="auto">
          <a:xfrm>
            <a:off x="4425950" y="2384425"/>
            <a:ext cx="2419350" cy="307975"/>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Arial" charset="0"/>
              </a:rPr>
              <a:t>Column (11 bits)</a:t>
            </a:r>
          </a:p>
        </p:txBody>
      </p:sp>
      <p:sp>
        <p:nvSpPr>
          <p:cNvPr id="129029" name="TextBox 5"/>
          <p:cNvSpPr txBox="1">
            <a:spLocks noChangeArrowheads="1"/>
          </p:cNvSpPr>
          <p:nvPr/>
        </p:nvSpPr>
        <p:spPr bwMode="auto">
          <a:xfrm>
            <a:off x="3205163" y="2384425"/>
            <a:ext cx="1220787" cy="307975"/>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Arial" charset="0"/>
              </a:rPr>
              <a:t>3 bits</a:t>
            </a:r>
          </a:p>
        </p:txBody>
      </p:sp>
      <p:sp>
        <p:nvSpPr>
          <p:cNvPr id="129030" name="TextBox 6"/>
          <p:cNvSpPr txBox="1">
            <a:spLocks noChangeArrowheads="1"/>
          </p:cNvSpPr>
          <p:nvPr/>
        </p:nvSpPr>
        <p:spPr bwMode="auto">
          <a:xfrm>
            <a:off x="427038" y="2384425"/>
            <a:ext cx="2778125" cy="307975"/>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29031" name="TextBox 7"/>
          <p:cNvSpPr txBox="1">
            <a:spLocks noChangeArrowheads="1"/>
          </p:cNvSpPr>
          <p:nvPr/>
        </p:nvSpPr>
        <p:spPr bwMode="auto">
          <a:xfrm>
            <a:off x="6845300" y="2384425"/>
            <a:ext cx="1666875" cy="307975"/>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Arial" charset="0"/>
              </a:rPr>
              <a:t>Byte in bus (3 bits)</a:t>
            </a:r>
          </a:p>
        </p:txBody>
      </p:sp>
      <p:cxnSp>
        <p:nvCxnSpPr>
          <p:cNvPr id="129032" name="Straight Connector 8"/>
          <p:cNvCxnSpPr>
            <a:cxnSpLocks noChangeShapeType="1"/>
          </p:cNvCxnSpPr>
          <p:nvPr/>
        </p:nvCxnSpPr>
        <p:spPr bwMode="auto">
          <a:xfrm rot="5400000">
            <a:off x="1477169" y="2539207"/>
            <a:ext cx="307975" cy="1587"/>
          </a:xfrm>
          <a:prstGeom prst="line">
            <a:avLst/>
          </a:prstGeom>
          <a:noFill/>
          <a:ln w="22225">
            <a:solidFill>
              <a:schemeClr val="tx1"/>
            </a:solidFill>
            <a:prstDash val="sysDash"/>
            <a:round/>
            <a:headEnd/>
            <a:tailEnd/>
          </a:ln>
          <a:extLst>
            <a:ext uri="{909E8E84-426E-40dd-AFC4-6F175D3DCCD1}">
              <a14:hiddenFill xmlns="" xmlns:a14="http://schemas.microsoft.com/office/drawing/2010/main">
                <a:noFill/>
              </a14:hiddenFill>
            </a:ext>
          </a:extLst>
        </p:spPr>
      </p:cxnSp>
      <p:cxnSp>
        <p:nvCxnSpPr>
          <p:cNvPr id="129033" name="Straight Connector 9"/>
          <p:cNvCxnSpPr>
            <a:cxnSpLocks noChangeShapeType="1"/>
          </p:cNvCxnSpPr>
          <p:nvPr/>
        </p:nvCxnSpPr>
        <p:spPr bwMode="auto">
          <a:xfrm rot="5400000">
            <a:off x="2062956" y="2537619"/>
            <a:ext cx="307975" cy="1588"/>
          </a:xfrm>
          <a:prstGeom prst="line">
            <a:avLst/>
          </a:prstGeom>
          <a:noFill/>
          <a:ln w="22225">
            <a:solidFill>
              <a:schemeClr val="tx1"/>
            </a:solidFill>
            <a:prstDash val="sysDash"/>
            <a:round/>
            <a:headEnd/>
            <a:tailEnd/>
          </a:ln>
          <a:extLst>
            <a:ext uri="{909E8E84-426E-40dd-AFC4-6F175D3DCCD1}">
              <a14:hiddenFill xmlns="" xmlns:a14="http://schemas.microsoft.com/office/drawing/2010/main">
                <a:noFill/>
              </a14:hiddenFill>
            </a:ext>
          </a:extLst>
        </p:spPr>
      </p:cxnSp>
      <p:cxnSp>
        <p:nvCxnSpPr>
          <p:cNvPr id="129034" name="Elbow Connector 10"/>
          <p:cNvCxnSpPr>
            <a:cxnSpLocks noChangeShapeType="1"/>
          </p:cNvCxnSpPr>
          <p:nvPr/>
        </p:nvCxnSpPr>
        <p:spPr bwMode="auto">
          <a:xfrm rot="16200000" flipH="1">
            <a:off x="1844675" y="2747963"/>
            <a:ext cx="742950" cy="635000"/>
          </a:xfrm>
          <a:prstGeom prst="bentConnector3">
            <a:avLst>
              <a:gd name="adj1" fmla="val 50000"/>
            </a:avLst>
          </a:prstGeom>
          <a:noFill/>
          <a:ln w="9525">
            <a:solidFill>
              <a:schemeClr val="tx1"/>
            </a:solidFill>
            <a:round/>
            <a:headEnd/>
            <a:tailEnd type="arrow" w="med" len="med"/>
          </a:ln>
          <a:extLst>
            <a:ext uri="{909E8E84-426E-40dd-AFC4-6F175D3DCCD1}">
              <a14:hiddenFill xmlns="" xmlns:a14="http://schemas.microsoft.com/office/drawing/2010/main">
                <a:noFill/>
              </a14:hiddenFill>
            </a:ext>
          </a:extLst>
        </p:spPr>
      </p:cxnSp>
      <p:sp>
        <p:nvSpPr>
          <p:cNvPr id="12" name="Snip Same Side Corner Rectangle 11"/>
          <p:cNvSpPr/>
          <p:nvPr/>
        </p:nvSpPr>
        <p:spPr bwMode="auto">
          <a:xfrm rot="10800000">
            <a:off x="2265363" y="3440113"/>
            <a:ext cx="887412" cy="512762"/>
          </a:xfrm>
          <a:prstGeom prst="snip2SameRect">
            <a:avLst/>
          </a:prstGeom>
          <a:solidFill>
            <a:srgbClr val="C0C0C0"/>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itchFamily="34" charset="0"/>
              <a:ea typeface="ＭＳ Ｐゴシック" charset="0"/>
              <a:cs typeface="ＭＳ Ｐゴシック" charset="0"/>
            </a:endParaRPr>
          </a:p>
        </p:txBody>
      </p:sp>
      <p:sp>
        <p:nvSpPr>
          <p:cNvPr id="129036" name="TextBox 12"/>
          <p:cNvSpPr txBox="1">
            <a:spLocks noChangeArrowheads="1"/>
          </p:cNvSpPr>
          <p:nvPr/>
        </p:nvSpPr>
        <p:spPr bwMode="auto">
          <a:xfrm>
            <a:off x="2216150" y="3543300"/>
            <a:ext cx="97155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Arial" charset="0"/>
              </a:rPr>
              <a:t>XOR</a:t>
            </a:r>
          </a:p>
        </p:txBody>
      </p:sp>
      <p:cxnSp>
        <p:nvCxnSpPr>
          <p:cNvPr id="129037" name="Straight Connector 13"/>
          <p:cNvCxnSpPr>
            <a:cxnSpLocks noChangeShapeType="1"/>
            <a:stCxn id="129029" idx="2"/>
          </p:cNvCxnSpPr>
          <p:nvPr/>
        </p:nvCxnSpPr>
        <p:spPr bwMode="auto">
          <a:xfrm rot="16200000" flipH="1">
            <a:off x="3636962" y="2871788"/>
            <a:ext cx="358775"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cxnSp>
      <p:cxnSp>
        <p:nvCxnSpPr>
          <p:cNvPr id="129038" name="Straight Connector 14"/>
          <p:cNvCxnSpPr>
            <a:cxnSpLocks noChangeShapeType="1"/>
          </p:cNvCxnSpPr>
          <p:nvPr/>
        </p:nvCxnSpPr>
        <p:spPr bwMode="auto">
          <a:xfrm rot="10800000">
            <a:off x="2914650" y="3051175"/>
            <a:ext cx="901700" cy="1588"/>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cxnSp>
      <p:cxnSp>
        <p:nvCxnSpPr>
          <p:cNvPr id="129039" name="Straight Connector 15"/>
          <p:cNvCxnSpPr>
            <a:cxnSpLocks noChangeShapeType="1"/>
          </p:cNvCxnSpPr>
          <p:nvPr/>
        </p:nvCxnSpPr>
        <p:spPr bwMode="auto">
          <a:xfrm rot="16200000" flipH="1">
            <a:off x="2720181" y="3245644"/>
            <a:ext cx="388938" cy="0"/>
          </a:xfrm>
          <a:prstGeom prst="line">
            <a:avLst/>
          </a:prstGeom>
          <a:noFill/>
          <a:ln w="9525">
            <a:solidFill>
              <a:schemeClr val="tx1"/>
            </a:solidFill>
            <a:round/>
            <a:headEnd/>
            <a:tailEnd type="arrow" w="med" len="med"/>
          </a:ln>
          <a:extLst>
            <a:ext uri="{909E8E84-426E-40dd-AFC4-6F175D3DCCD1}">
              <a14:hiddenFill xmlns="" xmlns:a14="http://schemas.microsoft.com/office/drawing/2010/main">
                <a:noFill/>
              </a14:hiddenFill>
            </a:ext>
          </a:extLst>
        </p:spPr>
      </p:cxnSp>
      <p:cxnSp>
        <p:nvCxnSpPr>
          <p:cNvPr id="129040" name="Straight Arrow Connector 16"/>
          <p:cNvCxnSpPr>
            <a:cxnSpLocks noChangeShapeType="1"/>
            <a:stCxn id="12" idx="3"/>
          </p:cNvCxnSpPr>
          <p:nvPr/>
        </p:nvCxnSpPr>
        <p:spPr bwMode="auto">
          <a:xfrm rot="16200000" flipH="1">
            <a:off x="2586037" y="4075113"/>
            <a:ext cx="244475" cy="0"/>
          </a:xfrm>
          <a:prstGeom prst="straightConnector1">
            <a:avLst/>
          </a:prstGeom>
          <a:noFill/>
          <a:ln w="9525">
            <a:solidFill>
              <a:schemeClr val="tx1"/>
            </a:solidFill>
            <a:round/>
            <a:headEnd/>
            <a:tailEnd type="arrow" w="med" len="med"/>
          </a:ln>
          <a:extLst>
            <a:ext uri="{909E8E84-426E-40dd-AFC4-6F175D3DCCD1}">
              <a14:hiddenFill xmlns="" xmlns:a14="http://schemas.microsoft.com/office/drawing/2010/main">
                <a:noFill/>
              </a14:hiddenFill>
            </a:ext>
          </a:extLst>
        </p:spPr>
      </p:cxnSp>
      <p:sp>
        <p:nvSpPr>
          <p:cNvPr id="129041" name="TextBox 17"/>
          <p:cNvSpPr txBox="1">
            <a:spLocks noChangeArrowheads="1"/>
          </p:cNvSpPr>
          <p:nvPr/>
        </p:nvSpPr>
        <p:spPr bwMode="auto">
          <a:xfrm>
            <a:off x="2098675" y="4313238"/>
            <a:ext cx="1220788"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Arial" charset="0"/>
              </a:rPr>
              <a:t>Bank index (3 bits)</a:t>
            </a:r>
          </a:p>
        </p:txBody>
      </p:sp>
    </p:spTree>
    <p:extLst>
      <p:ext uri="{BB962C8B-B14F-4D97-AF65-F5344CB8AC3E}">
        <p14:creationId xmlns:p14="http://schemas.microsoft.com/office/powerpoint/2010/main" val="2629871236"/>
      </p:ext>
    </p:extLst>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Title 1"/>
          <p:cNvSpPr>
            <a:spLocks noGrp="1"/>
          </p:cNvSpPr>
          <p:nvPr>
            <p:ph type="title"/>
          </p:nvPr>
        </p:nvSpPr>
        <p:spPr/>
        <p:txBody>
          <a:bodyPr/>
          <a:lstStyle/>
          <a:p>
            <a:r>
              <a:rPr lang="en-US">
                <a:latin typeface="Garamond" charset="0"/>
              </a:rPr>
              <a:t>Address Mapping (Multiple Channels)</a:t>
            </a:r>
          </a:p>
        </p:txBody>
      </p:sp>
      <p:sp>
        <p:nvSpPr>
          <p:cNvPr id="3" name="Content Placeholder 2"/>
          <p:cNvSpPr>
            <a:spLocks noGrp="1"/>
          </p:cNvSpPr>
          <p:nvPr>
            <p:ph idx="1"/>
          </p:nvPr>
        </p:nvSpPr>
        <p:spPr>
          <a:xfrm>
            <a:off x="228600" y="1136650"/>
            <a:ext cx="8610600" cy="5192713"/>
          </a:xfrm>
        </p:spPr>
        <p:txBody>
          <a:bodyPr/>
          <a:lstStyle/>
          <a:p>
            <a:endParaRPr lang="en-US">
              <a:latin typeface="Tahoma" charset="0"/>
            </a:endParaRPr>
          </a:p>
          <a:p>
            <a:endParaRPr lang="en-US">
              <a:latin typeface="Tahoma" charset="0"/>
            </a:endParaRPr>
          </a:p>
          <a:p>
            <a:endParaRPr lang="en-US">
              <a:latin typeface="Tahoma" charset="0"/>
            </a:endParaRPr>
          </a:p>
          <a:p>
            <a:endParaRPr lang="en-US">
              <a:latin typeface="Tahoma" charset="0"/>
            </a:endParaRPr>
          </a:p>
          <a:p>
            <a:r>
              <a:rPr lang="en-US">
                <a:latin typeface="Tahoma" charset="0"/>
              </a:rPr>
              <a:t>Where are consecutive cache blocks?</a:t>
            </a:r>
          </a:p>
        </p:txBody>
      </p:sp>
      <p:sp>
        <p:nvSpPr>
          <p:cNvPr id="130051"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59EEBF2-B904-6541-953F-2D2C45964927}"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133</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
        <p:nvSpPr>
          <p:cNvPr id="130052" name="TextBox 4"/>
          <p:cNvSpPr txBox="1">
            <a:spLocks noChangeArrowheads="1"/>
          </p:cNvSpPr>
          <p:nvPr/>
        </p:nvSpPr>
        <p:spPr bwMode="auto">
          <a:xfrm>
            <a:off x="4556125" y="1001713"/>
            <a:ext cx="2419350" cy="307975"/>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Arial" charset="0"/>
              </a:rPr>
              <a:t>Column (11 bits)</a:t>
            </a:r>
          </a:p>
        </p:txBody>
      </p:sp>
      <p:sp>
        <p:nvSpPr>
          <p:cNvPr id="130053" name="TextBox 5"/>
          <p:cNvSpPr txBox="1">
            <a:spLocks noChangeArrowheads="1"/>
          </p:cNvSpPr>
          <p:nvPr/>
        </p:nvSpPr>
        <p:spPr bwMode="auto">
          <a:xfrm>
            <a:off x="3333750" y="1001713"/>
            <a:ext cx="1222375" cy="307975"/>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Arial" charset="0"/>
              </a:rPr>
              <a:t>Bank (3 bits)</a:t>
            </a:r>
          </a:p>
        </p:txBody>
      </p:sp>
      <p:sp>
        <p:nvSpPr>
          <p:cNvPr id="130054" name="TextBox 6"/>
          <p:cNvSpPr txBox="1">
            <a:spLocks noChangeArrowheads="1"/>
          </p:cNvSpPr>
          <p:nvPr/>
        </p:nvSpPr>
        <p:spPr bwMode="auto">
          <a:xfrm>
            <a:off x="557213" y="1001713"/>
            <a:ext cx="2776537" cy="307975"/>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Arial" charset="0"/>
              </a:rPr>
              <a:t>Row (14 bits)</a:t>
            </a:r>
          </a:p>
        </p:txBody>
      </p:sp>
      <p:sp>
        <p:nvSpPr>
          <p:cNvPr id="130055" name="TextBox 7"/>
          <p:cNvSpPr txBox="1">
            <a:spLocks noChangeArrowheads="1"/>
          </p:cNvSpPr>
          <p:nvPr/>
        </p:nvSpPr>
        <p:spPr bwMode="auto">
          <a:xfrm>
            <a:off x="6975475" y="1001713"/>
            <a:ext cx="1665288" cy="307975"/>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Arial" charset="0"/>
              </a:rPr>
              <a:t>Byte in bus (3 bits)</a:t>
            </a:r>
          </a:p>
        </p:txBody>
      </p:sp>
      <p:sp>
        <p:nvSpPr>
          <p:cNvPr id="130056" name="TextBox 12"/>
          <p:cNvSpPr txBox="1">
            <a:spLocks noChangeArrowheads="1"/>
          </p:cNvSpPr>
          <p:nvPr/>
        </p:nvSpPr>
        <p:spPr bwMode="auto">
          <a:xfrm>
            <a:off x="333375" y="1001713"/>
            <a:ext cx="223838" cy="307975"/>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Arial" charset="0"/>
              </a:rPr>
              <a:t>C</a:t>
            </a:r>
          </a:p>
        </p:txBody>
      </p:sp>
      <p:sp>
        <p:nvSpPr>
          <p:cNvPr id="130057" name="TextBox 13"/>
          <p:cNvSpPr txBox="1">
            <a:spLocks noChangeArrowheads="1"/>
          </p:cNvSpPr>
          <p:nvPr/>
        </p:nvSpPr>
        <p:spPr bwMode="auto">
          <a:xfrm>
            <a:off x="4556125" y="1498600"/>
            <a:ext cx="2419350" cy="307975"/>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Arial" charset="0"/>
              </a:rPr>
              <a:t>Column (11 bits)</a:t>
            </a:r>
          </a:p>
        </p:txBody>
      </p:sp>
      <p:sp>
        <p:nvSpPr>
          <p:cNvPr id="130058" name="TextBox 14"/>
          <p:cNvSpPr txBox="1">
            <a:spLocks noChangeArrowheads="1"/>
          </p:cNvSpPr>
          <p:nvPr/>
        </p:nvSpPr>
        <p:spPr bwMode="auto">
          <a:xfrm>
            <a:off x="3333750" y="1498600"/>
            <a:ext cx="1222375" cy="307975"/>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Arial" charset="0"/>
              </a:rPr>
              <a:t>Bank (3 bits)</a:t>
            </a:r>
          </a:p>
        </p:txBody>
      </p:sp>
      <p:sp>
        <p:nvSpPr>
          <p:cNvPr id="130059" name="TextBox 15"/>
          <p:cNvSpPr txBox="1">
            <a:spLocks noChangeArrowheads="1"/>
          </p:cNvSpPr>
          <p:nvPr/>
        </p:nvSpPr>
        <p:spPr bwMode="auto">
          <a:xfrm>
            <a:off x="333375" y="1498600"/>
            <a:ext cx="2776538" cy="307975"/>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Arial" charset="0"/>
              </a:rPr>
              <a:t>Row (14 bits)</a:t>
            </a:r>
          </a:p>
        </p:txBody>
      </p:sp>
      <p:sp>
        <p:nvSpPr>
          <p:cNvPr id="130060" name="TextBox 16"/>
          <p:cNvSpPr txBox="1">
            <a:spLocks noChangeArrowheads="1"/>
          </p:cNvSpPr>
          <p:nvPr/>
        </p:nvSpPr>
        <p:spPr bwMode="auto">
          <a:xfrm>
            <a:off x="6975475" y="1498600"/>
            <a:ext cx="1665288" cy="307975"/>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Arial" charset="0"/>
              </a:rPr>
              <a:t>Byte in bus (3 bits)</a:t>
            </a:r>
          </a:p>
        </p:txBody>
      </p:sp>
      <p:sp>
        <p:nvSpPr>
          <p:cNvPr id="130061" name="TextBox 17"/>
          <p:cNvSpPr txBox="1">
            <a:spLocks noChangeArrowheads="1"/>
          </p:cNvSpPr>
          <p:nvPr/>
        </p:nvSpPr>
        <p:spPr bwMode="auto">
          <a:xfrm>
            <a:off x="3109913" y="1498600"/>
            <a:ext cx="223837" cy="307975"/>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Arial" charset="0"/>
              </a:rPr>
              <a:t>C</a:t>
            </a:r>
          </a:p>
        </p:txBody>
      </p:sp>
      <p:sp>
        <p:nvSpPr>
          <p:cNvPr id="130062" name="TextBox 18"/>
          <p:cNvSpPr txBox="1">
            <a:spLocks noChangeArrowheads="1"/>
          </p:cNvSpPr>
          <p:nvPr/>
        </p:nvSpPr>
        <p:spPr bwMode="auto">
          <a:xfrm>
            <a:off x="4556125" y="1997075"/>
            <a:ext cx="2419350" cy="307975"/>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Arial" charset="0"/>
              </a:rPr>
              <a:t>Column (11 bits)</a:t>
            </a:r>
          </a:p>
        </p:txBody>
      </p:sp>
      <p:sp>
        <p:nvSpPr>
          <p:cNvPr id="130063" name="TextBox 19"/>
          <p:cNvSpPr txBox="1">
            <a:spLocks noChangeArrowheads="1"/>
          </p:cNvSpPr>
          <p:nvPr/>
        </p:nvSpPr>
        <p:spPr bwMode="auto">
          <a:xfrm>
            <a:off x="3109913" y="1997075"/>
            <a:ext cx="1222375" cy="307975"/>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Arial" charset="0"/>
              </a:rPr>
              <a:t>Bank (3 bits)</a:t>
            </a:r>
          </a:p>
        </p:txBody>
      </p:sp>
      <p:sp>
        <p:nvSpPr>
          <p:cNvPr id="130064" name="TextBox 20"/>
          <p:cNvSpPr txBox="1">
            <a:spLocks noChangeArrowheads="1"/>
          </p:cNvSpPr>
          <p:nvPr/>
        </p:nvSpPr>
        <p:spPr bwMode="auto">
          <a:xfrm>
            <a:off x="333375" y="1997075"/>
            <a:ext cx="2776538" cy="307975"/>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Arial" charset="0"/>
              </a:rPr>
              <a:t>Row (14 bits)</a:t>
            </a:r>
          </a:p>
        </p:txBody>
      </p:sp>
      <p:sp>
        <p:nvSpPr>
          <p:cNvPr id="130065" name="TextBox 21"/>
          <p:cNvSpPr txBox="1">
            <a:spLocks noChangeArrowheads="1"/>
          </p:cNvSpPr>
          <p:nvPr/>
        </p:nvSpPr>
        <p:spPr bwMode="auto">
          <a:xfrm>
            <a:off x="6975475" y="1997075"/>
            <a:ext cx="1665288" cy="307975"/>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Arial" charset="0"/>
              </a:rPr>
              <a:t>Byte in bus (3 bits)</a:t>
            </a:r>
          </a:p>
        </p:txBody>
      </p:sp>
      <p:sp>
        <p:nvSpPr>
          <p:cNvPr id="130066" name="TextBox 22"/>
          <p:cNvSpPr txBox="1">
            <a:spLocks noChangeArrowheads="1"/>
          </p:cNvSpPr>
          <p:nvPr/>
        </p:nvSpPr>
        <p:spPr bwMode="auto">
          <a:xfrm>
            <a:off x="4332288" y="1997075"/>
            <a:ext cx="223837" cy="307975"/>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Arial" charset="0"/>
              </a:rPr>
              <a:t>C</a:t>
            </a:r>
          </a:p>
        </p:txBody>
      </p:sp>
      <p:sp>
        <p:nvSpPr>
          <p:cNvPr id="130067" name="TextBox 23"/>
          <p:cNvSpPr txBox="1">
            <a:spLocks noChangeArrowheads="1"/>
          </p:cNvSpPr>
          <p:nvPr/>
        </p:nvSpPr>
        <p:spPr bwMode="auto">
          <a:xfrm>
            <a:off x="4332288" y="2457450"/>
            <a:ext cx="2419350" cy="307975"/>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Arial" charset="0"/>
              </a:rPr>
              <a:t>Column (11 bits)</a:t>
            </a:r>
          </a:p>
        </p:txBody>
      </p:sp>
      <p:sp>
        <p:nvSpPr>
          <p:cNvPr id="130068" name="TextBox 24"/>
          <p:cNvSpPr txBox="1">
            <a:spLocks noChangeArrowheads="1"/>
          </p:cNvSpPr>
          <p:nvPr/>
        </p:nvSpPr>
        <p:spPr bwMode="auto">
          <a:xfrm>
            <a:off x="3109913" y="2457450"/>
            <a:ext cx="1222375" cy="307975"/>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Arial" charset="0"/>
              </a:rPr>
              <a:t>Bank (3 bits)</a:t>
            </a:r>
          </a:p>
        </p:txBody>
      </p:sp>
      <p:sp>
        <p:nvSpPr>
          <p:cNvPr id="130069" name="TextBox 25"/>
          <p:cNvSpPr txBox="1">
            <a:spLocks noChangeArrowheads="1"/>
          </p:cNvSpPr>
          <p:nvPr/>
        </p:nvSpPr>
        <p:spPr bwMode="auto">
          <a:xfrm>
            <a:off x="333375" y="2457450"/>
            <a:ext cx="2776538" cy="307975"/>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Arial" charset="0"/>
              </a:rPr>
              <a:t>Row (14 bits)</a:t>
            </a:r>
          </a:p>
        </p:txBody>
      </p:sp>
      <p:sp>
        <p:nvSpPr>
          <p:cNvPr id="130070" name="TextBox 26"/>
          <p:cNvSpPr txBox="1">
            <a:spLocks noChangeArrowheads="1"/>
          </p:cNvSpPr>
          <p:nvPr/>
        </p:nvSpPr>
        <p:spPr bwMode="auto">
          <a:xfrm>
            <a:off x="6975475" y="2457450"/>
            <a:ext cx="1665288" cy="307975"/>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Arial" charset="0"/>
              </a:rPr>
              <a:t>Byte in bus (3 bits)</a:t>
            </a:r>
          </a:p>
        </p:txBody>
      </p:sp>
      <p:sp>
        <p:nvSpPr>
          <p:cNvPr id="130071" name="TextBox 27"/>
          <p:cNvSpPr txBox="1">
            <a:spLocks noChangeArrowheads="1"/>
          </p:cNvSpPr>
          <p:nvPr/>
        </p:nvSpPr>
        <p:spPr bwMode="auto">
          <a:xfrm>
            <a:off x="6751638" y="2457450"/>
            <a:ext cx="223837" cy="307975"/>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Arial" charset="0"/>
              </a:rPr>
              <a:t>C</a:t>
            </a:r>
          </a:p>
        </p:txBody>
      </p:sp>
      <p:sp>
        <p:nvSpPr>
          <p:cNvPr id="29" name="TextBox 28"/>
          <p:cNvSpPr txBox="1">
            <a:spLocks noChangeArrowheads="1"/>
          </p:cNvSpPr>
          <p:nvPr/>
        </p:nvSpPr>
        <p:spPr bwMode="auto">
          <a:xfrm>
            <a:off x="5929313" y="3443288"/>
            <a:ext cx="1046162" cy="307975"/>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Arial" charset="0"/>
              </a:rPr>
              <a:t>Low Col. </a:t>
            </a:r>
          </a:p>
        </p:txBody>
      </p:sp>
      <p:sp>
        <p:nvSpPr>
          <p:cNvPr id="30" name="TextBox 29"/>
          <p:cNvSpPr txBox="1">
            <a:spLocks noChangeArrowheads="1"/>
          </p:cNvSpPr>
          <p:nvPr/>
        </p:nvSpPr>
        <p:spPr bwMode="auto">
          <a:xfrm>
            <a:off x="3333750" y="3443288"/>
            <a:ext cx="1374775" cy="307975"/>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Arial" charset="0"/>
              </a:rPr>
              <a:t>High Column</a:t>
            </a:r>
          </a:p>
        </p:txBody>
      </p:sp>
      <p:sp>
        <p:nvSpPr>
          <p:cNvPr id="31" name="TextBox 30"/>
          <p:cNvSpPr txBox="1">
            <a:spLocks noChangeArrowheads="1"/>
          </p:cNvSpPr>
          <p:nvPr/>
        </p:nvSpPr>
        <p:spPr bwMode="auto">
          <a:xfrm>
            <a:off x="557213" y="3443288"/>
            <a:ext cx="2776537" cy="307975"/>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Arial" charset="0"/>
              </a:rPr>
              <a:t>Row (14 bits)</a:t>
            </a:r>
          </a:p>
        </p:txBody>
      </p:sp>
      <p:sp>
        <p:nvSpPr>
          <p:cNvPr id="32" name="TextBox 31"/>
          <p:cNvSpPr txBox="1">
            <a:spLocks noChangeArrowheads="1"/>
          </p:cNvSpPr>
          <p:nvPr/>
        </p:nvSpPr>
        <p:spPr bwMode="auto">
          <a:xfrm>
            <a:off x="6975475" y="3443288"/>
            <a:ext cx="1665288" cy="307975"/>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Arial" charset="0"/>
              </a:rPr>
              <a:t>Byte in bus (3 bits)</a:t>
            </a:r>
          </a:p>
        </p:txBody>
      </p:sp>
      <p:sp>
        <p:nvSpPr>
          <p:cNvPr id="33" name="TextBox 32"/>
          <p:cNvSpPr txBox="1">
            <a:spLocks noChangeArrowheads="1"/>
          </p:cNvSpPr>
          <p:nvPr/>
        </p:nvSpPr>
        <p:spPr bwMode="auto">
          <a:xfrm>
            <a:off x="4708525" y="3443288"/>
            <a:ext cx="1222375" cy="307975"/>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Arial" charset="0"/>
              </a:rPr>
              <a:t>Bank (3 bits)</a:t>
            </a:r>
          </a:p>
        </p:txBody>
      </p:sp>
      <p:sp>
        <p:nvSpPr>
          <p:cNvPr id="34" name="TextBox 33"/>
          <p:cNvSpPr txBox="1">
            <a:spLocks noChangeArrowheads="1"/>
          </p:cNvSpPr>
          <p:nvPr/>
        </p:nvSpPr>
        <p:spPr bwMode="auto">
          <a:xfrm>
            <a:off x="6170613" y="3751263"/>
            <a:ext cx="55245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t>3 bits</a:t>
            </a:r>
          </a:p>
        </p:txBody>
      </p:sp>
      <p:sp>
        <p:nvSpPr>
          <p:cNvPr id="35" name="TextBox 34"/>
          <p:cNvSpPr txBox="1">
            <a:spLocks noChangeArrowheads="1"/>
          </p:cNvSpPr>
          <p:nvPr/>
        </p:nvSpPr>
        <p:spPr bwMode="auto">
          <a:xfrm>
            <a:off x="3803650" y="3765550"/>
            <a:ext cx="550863"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t>8 bits</a:t>
            </a:r>
          </a:p>
        </p:txBody>
      </p:sp>
      <p:sp>
        <p:nvSpPr>
          <p:cNvPr id="36" name="TextBox 35"/>
          <p:cNvSpPr txBox="1">
            <a:spLocks noChangeArrowheads="1"/>
          </p:cNvSpPr>
          <p:nvPr/>
        </p:nvSpPr>
        <p:spPr bwMode="auto">
          <a:xfrm>
            <a:off x="333375" y="3443288"/>
            <a:ext cx="223838" cy="307975"/>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Arial" charset="0"/>
              </a:rPr>
              <a:t>C</a:t>
            </a:r>
          </a:p>
        </p:txBody>
      </p:sp>
      <p:sp>
        <p:nvSpPr>
          <p:cNvPr id="37" name="TextBox 36"/>
          <p:cNvSpPr txBox="1">
            <a:spLocks noChangeArrowheads="1"/>
          </p:cNvSpPr>
          <p:nvPr/>
        </p:nvSpPr>
        <p:spPr bwMode="auto">
          <a:xfrm>
            <a:off x="5929313" y="4041775"/>
            <a:ext cx="1044575" cy="307975"/>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Arial" charset="0"/>
              </a:rPr>
              <a:t>Low Col. </a:t>
            </a:r>
          </a:p>
        </p:txBody>
      </p:sp>
      <p:sp>
        <p:nvSpPr>
          <p:cNvPr id="38" name="TextBox 37"/>
          <p:cNvSpPr txBox="1">
            <a:spLocks noChangeArrowheads="1"/>
          </p:cNvSpPr>
          <p:nvPr/>
        </p:nvSpPr>
        <p:spPr bwMode="auto">
          <a:xfrm>
            <a:off x="3333750" y="4041775"/>
            <a:ext cx="1374775" cy="307975"/>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Arial" charset="0"/>
              </a:rPr>
              <a:t>High Column</a:t>
            </a:r>
          </a:p>
        </p:txBody>
      </p:sp>
      <p:sp>
        <p:nvSpPr>
          <p:cNvPr id="39" name="TextBox 38"/>
          <p:cNvSpPr txBox="1">
            <a:spLocks noChangeArrowheads="1"/>
          </p:cNvSpPr>
          <p:nvPr/>
        </p:nvSpPr>
        <p:spPr bwMode="auto">
          <a:xfrm>
            <a:off x="333375" y="4041775"/>
            <a:ext cx="2776538" cy="307975"/>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Arial" charset="0"/>
              </a:rPr>
              <a:t>Row (14 bits)</a:t>
            </a:r>
          </a:p>
        </p:txBody>
      </p:sp>
      <p:sp>
        <p:nvSpPr>
          <p:cNvPr id="40" name="TextBox 39"/>
          <p:cNvSpPr txBox="1">
            <a:spLocks noChangeArrowheads="1"/>
          </p:cNvSpPr>
          <p:nvPr/>
        </p:nvSpPr>
        <p:spPr bwMode="auto">
          <a:xfrm>
            <a:off x="6973888" y="4041775"/>
            <a:ext cx="1666875" cy="307975"/>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Arial" charset="0"/>
              </a:rPr>
              <a:t>Byte in bus (3 bits)</a:t>
            </a:r>
          </a:p>
        </p:txBody>
      </p:sp>
      <p:sp>
        <p:nvSpPr>
          <p:cNvPr id="41" name="TextBox 40"/>
          <p:cNvSpPr txBox="1">
            <a:spLocks noChangeArrowheads="1"/>
          </p:cNvSpPr>
          <p:nvPr/>
        </p:nvSpPr>
        <p:spPr bwMode="auto">
          <a:xfrm>
            <a:off x="4708525" y="4041775"/>
            <a:ext cx="1220788" cy="307975"/>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Arial" charset="0"/>
              </a:rPr>
              <a:t>Bank (3 bits)</a:t>
            </a:r>
          </a:p>
        </p:txBody>
      </p:sp>
      <p:sp>
        <p:nvSpPr>
          <p:cNvPr id="42" name="TextBox 41"/>
          <p:cNvSpPr txBox="1">
            <a:spLocks noChangeArrowheads="1"/>
          </p:cNvSpPr>
          <p:nvPr/>
        </p:nvSpPr>
        <p:spPr bwMode="auto">
          <a:xfrm>
            <a:off x="6170613" y="4349750"/>
            <a:ext cx="550862" cy="277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t>3 bits</a:t>
            </a:r>
          </a:p>
        </p:txBody>
      </p:sp>
      <p:sp>
        <p:nvSpPr>
          <p:cNvPr id="43" name="TextBox 42"/>
          <p:cNvSpPr txBox="1">
            <a:spLocks noChangeArrowheads="1"/>
          </p:cNvSpPr>
          <p:nvPr/>
        </p:nvSpPr>
        <p:spPr bwMode="auto">
          <a:xfrm>
            <a:off x="3802063" y="4364038"/>
            <a:ext cx="55245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t>8 bits</a:t>
            </a:r>
          </a:p>
        </p:txBody>
      </p:sp>
      <p:sp>
        <p:nvSpPr>
          <p:cNvPr id="44" name="TextBox 43"/>
          <p:cNvSpPr txBox="1">
            <a:spLocks noChangeArrowheads="1"/>
          </p:cNvSpPr>
          <p:nvPr/>
        </p:nvSpPr>
        <p:spPr bwMode="auto">
          <a:xfrm>
            <a:off x="3109913" y="4041775"/>
            <a:ext cx="223837" cy="307975"/>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Arial" charset="0"/>
              </a:rPr>
              <a:t>C</a:t>
            </a:r>
          </a:p>
        </p:txBody>
      </p:sp>
      <p:sp>
        <p:nvSpPr>
          <p:cNvPr id="45" name="TextBox 44"/>
          <p:cNvSpPr txBox="1">
            <a:spLocks noChangeArrowheads="1"/>
          </p:cNvSpPr>
          <p:nvPr/>
        </p:nvSpPr>
        <p:spPr bwMode="auto">
          <a:xfrm>
            <a:off x="5929313" y="4625975"/>
            <a:ext cx="1046162" cy="307975"/>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Arial" charset="0"/>
              </a:rPr>
              <a:t>Low Col. </a:t>
            </a:r>
          </a:p>
        </p:txBody>
      </p:sp>
      <p:sp>
        <p:nvSpPr>
          <p:cNvPr id="46" name="TextBox 45"/>
          <p:cNvSpPr txBox="1">
            <a:spLocks noChangeArrowheads="1"/>
          </p:cNvSpPr>
          <p:nvPr/>
        </p:nvSpPr>
        <p:spPr bwMode="auto">
          <a:xfrm>
            <a:off x="3116263" y="4625975"/>
            <a:ext cx="1374775" cy="307975"/>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Arial" charset="0"/>
              </a:rPr>
              <a:t>High Column</a:t>
            </a:r>
          </a:p>
        </p:txBody>
      </p:sp>
      <p:sp>
        <p:nvSpPr>
          <p:cNvPr id="47" name="TextBox 46"/>
          <p:cNvSpPr txBox="1">
            <a:spLocks noChangeArrowheads="1"/>
          </p:cNvSpPr>
          <p:nvPr/>
        </p:nvSpPr>
        <p:spPr bwMode="auto">
          <a:xfrm>
            <a:off x="333375" y="4625975"/>
            <a:ext cx="2778125" cy="307975"/>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Arial" charset="0"/>
              </a:rPr>
              <a:t>Row (14 bits)</a:t>
            </a:r>
          </a:p>
        </p:txBody>
      </p:sp>
      <p:sp>
        <p:nvSpPr>
          <p:cNvPr id="48" name="TextBox 47"/>
          <p:cNvSpPr txBox="1">
            <a:spLocks noChangeArrowheads="1"/>
          </p:cNvSpPr>
          <p:nvPr/>
        </p:nvSpPr>
        <p:spPr bwMode="auto">
          <a:xfrm>
            <a:off x="6975475" y="4625975"/>
            <a:ext cx="1665288" cy="307975"/>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Arial" charset="0"/>
              </a:rPr>
              <a:t>Byte in bus (3 bits)</a:t>
            </a:r>
          </a:p>
        </p:txBody>
      </p:sp>
      <p:sp>
        <p:nvSpPr>
          <p:cNvPr id="49" name="TextBox 48"/>
          <p:cNvSpPr txBox="1">
            <a:spLocks noChangeArrowheads="1"/>
          </p:cNvSpPr>
          <p:nvPr/>
        </p:nvSpPr>
        <p:spPr bwMode="auto">
          <a:xfrm>
            <a:off x="4708525" y="4625975"/>
            <a:ext cx="1222375" cy="307975"/>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Arial" charset="0"/>
              </a:rPr>
              <a:t>Bank (3 bits)</a:t>
            </a:r>
          </a:p>
        </p:txBody>
      </p:sp>
      <p:sp>
        <p:nvSpPr>
          <p:cNvPr id="50" name="TextBox 49"/>
          <p:cNvSpPr txBox="1">
            <a:spLocks noChangeArrowheads="1"/>
          </p:cNvSpPr>
          <p:nvPr/>
        </p:nvSpPr>
        <p:spPr bwMode="auto">
          <a:xfrm>
            <a:off x="6170613" y="4933950"/>
            <a:ext cx="55245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t>3 bits</a:t>
            </a:r>
          </a:p>
        </p:txBody>
      </p:sp>
      <p:sp>
        <p:nvSpPr>
          <p:cNvPr id="51" name="TextBox 50"/>
          <p:cNvSpPr txBox="1">
            <a:spLocks noChangeArrowheads="1"/>
          </p:cNvSpPr>
          <p:nvPr/>
        </p:nvSpPr>
        <p:spPr bwMode="auto">
          <a:xfrm>
            <a:off x="3586163" y="4946650"/>
            <a:ext cx="550862" cy="277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t>8 bits</a:t>
            </a:r>
          </a:p>
        </p:txBody>
      </p:sp>
      <p:sp>
        <p:nvSpPr>
          <p:cNvPr id="52" name="TextBox 51"/>
          <p:cNvSpPr txBox="1">
            <a:spLocks noChangeArrowheads="1"/>
          </p:cNvSpPr>
          <p:nvPr/>
        </p:nvSpPr>
        <p:spPr bwMode="auto">
          <a:xfrm>
            <a:off x="4484688" y="4625975"/>
            <a:ext cx="223837" cy="307975"/>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Arial" charset="0"/>
              </a:rPr>
              <a:t>C</a:t>
            </a:r>
          </a:p>
        </p:txBody>
      </p:sp>
      <p:sp>
        <p:nvSpPr>
          <p:cNvPr id="53" name="TextBox 52"/>
          <p:cNvSpPr txBox="1">
            <a:spLocks noChangeArrowheads="1"/>
          </p:cNvSpPr>
          <p:nvPr/>
        </p:nvSpPr>
        <p:spPr bwMode="auto">
          <a:xfrm>
            <a:off x="5929313" y="5224463"/>
            <a:ext cx="1046162" cy="307975"/>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Arial" charset="0"/>
              </a:rPr>
              <a:t>Low Col. </a:t>
            </a:r>
          </a:p>
        </p:txBody>
      </p:sp>
      <p:sp>
        <p:nvSpPr>
          <p:cNvPr id="54" name="TextBox 53"/>
          <p:cNvSpPr txBox="1">
            <a:spLocks noChangeArrowheads="1"/>
          </p:cNvSpPr>
          <p:nvPr/>
        </p:nvSpPr>
        <p:spPr bwMode="auto">
          <a:xfrm>
            <a:off x="3116263" y="5224463"/>
            <a:ext cx="1374775" cy="307975"/>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Arial" charset="0"/>
              </a:rPr>
              <a:t>High Column</a:t>
            </a:r>
          </a:p>
        </p:txBody>
      </p:sp>
      <p:sp>
        <p:nvSpPr>
          <p:cNvPr id="55" name="TextBox 54"/>
          <p:cNvSpPr txBox="1">
            <a:spLocks noChangeArrowheads="1"/>
          </p:cNvSpPr>
          <p:nvPr/>
        </p:nvSpPr>
        <p:spPr bwMode="auto">
          <a:xfrm>
            <a:off x="333375" y="5224463"/>
            <a:ext cx="2778125" cy="307975"/>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Arial" charset="0"/>
              </a:rPr>
              <a:t>Row (14 bits)</a:t>
            </a:r>
          </a:p>
        </p:txBody>
      </p:sp>
      <p:sp>
        <p:nvSpPr>
          <p:cNvPr id="56" name="TextBox 55"/>
          <p:cNvSpPr txBox="1">
            <a:spLocks noChangeArrowheads="1"/>
          </p:cNvSpPr>
          <p:nvPr/>
        </p:nvSpPr>
        <p:spPr bwMode="auto">
          <a:xfrm>
            <a:off x="6975475" y="5224463"/>
            <a:ext cx="1665288" cy="307975"/>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Arial" charset="0"/>
              </a:rPr>
              <a:t>Byte in bus (3 bits)</a:t>
            </a:r>
          </a:p>
        </p:txBody>
      </p:sp>
      <p:sp>
        <p:nvSpPr>
          <p:cNvPr id="57" name="TextBox 56"/>
          <p:cNvSpPr txBox="1">
            <a:spLocks noChangeArrowheads="1"/>
          </p:cNvSpPr>
          <p:nvPr/>
        </p:nvSpPr>
        <p:spPr bwMode="auto">
          <a:xfrm>
            <a:off x="4484688" y="5224463"/>
            <a:ext cx="1220787" cy="307975"/>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Arial" charset="0"/>
              </a:rPr>
              <a:t>Bank (3 bits)</a:t>
            </a:r>
          </a:p>
        </p:txBody>
      </p:sp>
      <p:sp>
        <p:nvSpPr>
          <p:cNvPr id="58" name="TextBox 57"/>
          <p:cNvSpPr txBox="1">
            <a:spLocks noChangeArrowheads="1"/>
          </p:cNvSpPr>
          <p:nvPr/>
        </p:nvSpPr>
        <p:spPr bwMode="auto">
          <a:xfrm>
            <a:off x="6170613" y="5532438"/>
            <a:ext cx="55245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t>3 bits</a:t>
            </a:r>
          </a:p>
        </p:txBody>
      </p:sp>
      <p:sp>
        <p:nvSpPr>
          <p:cNvPr id="59" name="TextBox 58"/>
          <p:cNvSpPr txBox="1">
            <a:spLocks noChangeArrowheads="1"/>
          </p:cNvSpPr>
          <p:nvPr/>
        </p:nvSpPr>
        <p:spPr bwMode="auto">
          <a:xfrm>
            <a:off x="3586163" y="5545138"/>
            <a:ext cx="550862"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t>8 bits</a:t>
            </a:r>
          </a:p>
        </p:txBody>
      </p:sp>
      <p:sp>
        <p:nvSpPr>
          <p:cNvPr id="60" name="TextBox 59"/>
          <p:cNvSpPr txBox="1">
            <a:spLocks noChangeArrowheads="1"/>
          </p:cNvSpPr>
          <p:nvPr/>
        </p:nvSpPr>
        <p:spPr bwMode="auto">
          <a:xfrm>
            <a:off x="5705475" y="5224463"/>
            <a:ext cx="223838" cy="307975"/>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Arial" charset="0"/>
              </a:rPr>
              <a:t>C</a:t>
            </a:r>
          </a:p>
        </p:txBody>
      </p:sp>
      <p:sp>
        <p:nvSpPr>
          <p:cNvPr id="61" name="TextBox 60"/>
          <p:cNvSpPr txBox="1">
            <a:spLocks noChangeArrowheads="1"/>
          </p:cNvSpPr>
          <p:nvPr/>
        </p:nvSpPr>
        <p:spPr bwMode="auto">
          <a:xfrm>
            <a:off x="5702300" y="5808663"/>
            <a:ext cx="1044575" cy="307975"/>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Arial" charset="0"/>
              </a:rPr>
              <a:t>Low Col. </a:t>
            </a:r>
          </a:p>
        </p:txBody>
      </p:sp>
      <p:sp>
        <p:nvSpPr>
          <p:cNvPr id="62" name="TextBox 61"/>
          <p:cNvSpPr txBox="1">
            <a:spLocks noChangeArrowheads="1"/>
          </p:cNvSpPr>
          <p:nvPr/>
        </p:nvSpPr>
        <p:spPr bwMode="auto">
          <a:xfrm>
            <a:off x="3108325" y="5808663"/>
            <a:ext cx="1374775" cy="307975"/>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Arial" charset="0"/>
              </a:rPr>
              <a:t>High Column</a:t>
            </a:r>
          </a:p>
        </p:txBody>
      </p:sp>
      <p:sp>
        <p:nvSpPr>
          <p:cNvPr id="63" name="TextBox 62"/>
          <p:cNvSpPr txBox="1">
            <a:spLocks noChangeArrowheads="1"/>
          </p:cNvSpPr>
          <p:nvPr/>
        </p:nvSpPr>
        <p:spPr bwMode="auto">
          <a:xfrm>
            <a:off x="327025" y="5808663"/>
            <a:ext cx="2776538" cy="307975"/>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Arial" charset="0"/>
              </a:rPr>
              <a:t>Row (14 bits)</a:t>
            </a:r>
          </a:p>
        </p:txBody>
      </p:sp>
      <p:sp>
        <p:nvSpPr>
          <p:cNvPr id="64" name="TextBox 63"/>
          <p:cNvSpPr txBox="1">
            <a:spLocks noChangeArrowheads="1"/>
          </p:cNvSpPr>
          <p:nvPr/>
        </p:nvSpPr>
        <p:spPr bwMode="auto">
          <a:xfrm>
            <a:off x="6967538" y="5808663"/>
            <a:ext cx="1666875" cy="307975"/>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Arial" charset="0"/>
              </a:rPr>
              <a:t>Byte in bus (3 bits)</a:t>
            </a:r>
          </a:p>
        </p:txBody>
      </p:sp>
      <p:sp>
        <p:nvSpPr>
          <p:cNvPr id="65" name="TextBox 64"/>
          <p:cNvSpPr txBox="1">
            <a:spLocks noChangeArrowheads="1"/>
          </p:cNvSpPr>
          <p:nvPr/>
        </p:nvSpPr>
        <p:spPr bwMode="auto">
          <a:xfrm>
            <a:off x="4476750" y="5808663"/>
            <a:ext cx="1222375" cy="307975"/>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Arial" charset="0"/>
              </a:rPr>
              <a:t>Bank (3 bits)</a:t>
            </a:r>
          </a:p>
        </p:txBody>
      </p:sp>
      <p:sp>
        <p:nvSpPr>
          <p:cNvPr id="66" name="TextBox 65"/>
          <p:cNvSpPr txBox="1">
            <a:spLocks noChangeArrowheads="1"/>
          </p:cNvSpPr>
          <p:nvPr/>
        </p:nvSpPr>
        <p:spPr bwMode="auto">
          <a:xfrm>
            <a:off x="5946775" y="6116638"/>
            <a:ext cx="55245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t>3 bits</a:t>
            </a:r>
          </a:p>
        </p:txBody>
      </p:sp>
      <p:sp>
        <p:nvSpPr>
          <p:cNvPr id="67" name="TextBox 66"/>
          <p:cNvSpPr txBox="1">
            <a:spLocks noChangeArrowheads="1"/>
          </p:cNvSpPr>
          <p:nvPr/>
        </p:nvSpPr>
        <p:spPr bwMode="auto">
          <a:xfrm>
            <a:off x="3578225" y="6130925"/>
            <a:ext cx="55245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t>8 bits</a:t>
            </a:r>
          </a:p>
        </p:txBody>
      </p:sp>
      <p:sp>
        <p:nvSpPr>
          <p:cNvPr id="68" name="TextBox 67"/>
          <p:cNvSpPr txBox="1">
            <a:spLocks noChangeArrowheads="1"/>
          </p:cNvSpPr>
          <p:nvPr/>
        </p:nvSpPr>
        <p:spPr bwMode="auto">
          <a:xfrm>
            <a:off x="6757988" y="5808663"/>
            <a:ext cx="223837" cy="307975"/>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Arial" charset="0"/>
              </a:rPr>
              <a:t>C</a:t>
            </a:r>
          </a:p>
        </p:txBody>
      </p:sp>
    </p:spTree>
    <p:extLst>
      <p:ext uri="{BB962C8B-B14F-4D97-AF65-F5344CB8AC3E}">
        <p14:creationId xmlns:p14="http://schemas.microsoft.com/office/powerpoint/2010/main" val="2680804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5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2"/>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3"/>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54"/>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55"/>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56"/>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57"/>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58"/>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59"/>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60"/>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61"/>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62"/>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63"/>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64"/>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65"/>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66"/>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67"/>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32" grpId="0" animBg="1"/>
      <p:bldP spid="33" grpId="0" animBg="1"/>
      <p:bldP spid="34" grpId="0"/>
      <p:bldP spid="35" grpId="0"/>
      <p:bldP spid="36" grpId="0" animBg="1"/>
      <p:bldP spid="37" grpId="0" animBg="1"/>
      <p:bldP spid="38" grpId="0" animBg="1"/>
      <p:bldP spid="39" grpId="0" animBg="1"/>
      <p:bldP spid="40" grpId="0" animBg="1"/>
      <p:bldP spid="41" grpId="0" animBg="1"/>
      <p:bldP spid="42" grpId="0"/>
      <p:bldP spid="43" grpId="0"/>
      <p:bldP spid="44" grpId="0" animBg="1"/>
      <p:bldP spid="45" grpId="0" animBg="1"/>
      <p:bldP spid="46" grpId="0" animBg="1"/>
      <p:bldP spid="47" grpId="0" animBg="1"/>
      <p:bldP spid="48" grpId="0" animBg="1"/>
      <p:bldP spid="49" grpId="0" animBg="1"/>
      <p:bldP spid="50" grpId="0"/>
      <p:bldP spid="51" grpId="0"/>
      <p:bldP spid="52" grpId="0" animBg="1"/>
      <p:bldP spid="53" grpId="0" animBg="1"/>
      <p:bldP spid="54" grpId="0" animBg="1"/>
      <p:bldP spid="55" grpId="0" animBg="1"/>
      <p:bldP spid="56" grpId="0" animBg="1"/>
      <p:bldP spid="57" grpId="0" animBg="1"/>
      <p:bldP spid="58" grpId="0"/>
      <p:bldP spid="59" grpId="0"/>
      <p:bldP spid="60" grpId="0" animBg="1"/>
      <p:bldP spid="61" grpId="0" animBg="1"/>
      <p:bldP spid="62" grpId="0" animBg="1"/>
      <p:bldP spid="63" grpId="0" animBg="1"/>
      <p:bldP spid="64" grpId="0" animBg="1"/>
      <p:bldP spid="65" grpId="0" animBg="1"/>
      <p:bldP spid="66" grpId="0"/>
      <p:bldP spid="67" grpId="0"/>
      <p:bldP spid="68"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Title 1"/>
          <p:cNvSpPr>
            <a:spLocks noGrp="1"/>
          </p:cNvSpPr>
          <p:nvPr>
            <p:ph type="title"/>
          </p:nvPr>
        </p:nvSpPr>
        <p:spPr/>
        <p:txBody>
          <a:bodyPr/>
          <a:lstStyle/>
          <a:p>
            <a:r>
              <a:rPr lang="en-US" sz="3800">
                <a:latin typeface="Garamond" charset="0"/>
              </a:rPr>
              <a:t>Interaction with Virtual</a:t>
            </a:r>
            <a:r>
              <a:rPr lang="en-US" sz="3800">
                <a:latin typeface="Garamond" charset="0"/>
                <a:sym typeface="Wingdings" charset="0"/>
              </a:rPr>
              <a:t>Physical Mapping</a:t>
            </a:r>
            <a:endParaRPr lang="en-US" sz="3800">
              <a:latin typeface="Garamond" charset="0"/>
            </a:endParaRPr>
          </a:p>
        </p:txBody>
      </p:sp>
      <p:sp>
        <p:nvSpPr>
          <p:cNvPr id="131074" name="Content Placeholder 2"/>
          <p:cNvSpPr>
            <a:spLocks noGrp="1"/>
          </p:cNvSpPr>
          <p:nvPr>
            <p:ph idx="1"/>
          </p:nvPr>
        </p:nvSpPr>
        <p:spPr>
          <a:xfrm>
            <a:off x="228600" y="996950"/>
            <a:ext cx="8915400" cy="5194300"/>
          </a:xfrm>
        </p:spPr>
        <p:txBody>
          <a:bodyPr/>
          <a:lstStyle/>
          <a:p>
            <a:r>
              <a:rPr lang="en-US" dirty="0">
                <a:latin typeface="Tahoma" charset="0"/>
              </a:rPr>
              <a:t>Operating System influences where an address maps to in DRAM</a:t>
            </a:r>
          </a:p>
          <a:p>
            <a:endParaRPr lang="en-US" dirty="0">
              <a:latin typeface="Tahoma" charset="0"/>
            </a:endParaRPr>
          </a:p>
          <a:p>
            <a:endParaRPr lang="en-US" dirty="0">
              <a:latin typeface="Tahoma" charset="0"/>
            </a:endParaRPr>
          </a:p>
          <a:p>
            <a:endParaRPr lang="en-US" dirty="0">
              <a:latin typeface="Tahoma" charset="0"/>
            </a:endParaRPr>
          </a:p>
          <a:p>
            <a:endParaRPr lang="en-US" dirty="0">
              <a:latin typeface="Tahoma" charset="0"/>
            </a:endParaRPr>
          </a:p>
          <a:p>
            <a:r>
              <a:rPr lang="en-US" dirty="0">
                <a:solidFill>
                  <a:srgbClr val="0000FF"/>
                </a:solidFill>
                <a:latin typeface="Tahoma" charset="0"/>
              </a:rPr>
              <a:t>Operating system can influence which bank/channel/rank a virtual page is mapped to. </a:t>
            </a:r>
          </a:p>
          <a:p>
            <a:endParaRPr lang="en-US" dirty="0">
              <a:solidFill>
                <a:srgbClr val="0000FF"/>
              </a:solidFill>
              <a:latin typeface="Tahoma" charset="0"/>
            </a:endParaRPr>
          </a:p>
          <a:p>
            <a:r>
              <a:rPr lang="en-US" dirty="0">
                <a:latin typeface="Tahoma" charset="0"/>
              </a:rPr>
              <a:t>It can perform </a:t>
            </a:r>
            <a:r>
              <a:rPr lang="en-US" dirty="0">
                <a:solidFill>
                  <a:srgbClr val="FF0000"/>
                </a:solidFill>
                <a:latin typeface="Tahoma" charset="0"/>
              </a:rPr>
              <a:t>page coloring </a:t>
            </a:r>
            <a:r>
              <a:rPr lang="en-US" dirty="0">
                <a:latin typeface="Tahoma" charset="0"/>
              </a:rPr>
              <a:t>to </a:t>
            </a:r>
          </a:p>
          <a:p>
            <a:pPr lvl="1"/>
            <a:r>
              <a:rPr lang="en-US" dirty="0">
                <a:latin typeface="Tahoma" charset="0"/>
              </a:rPr>
              <a:t>Minimize bank conflicts</a:t>
            </a:r>
          </a:p>
          <a:p>
            <a:pPr lvl="1"/>
            <a:r>
              <a:rPr lang="en-US" dirty="0">
                <a:latin typeface="Tahoma" charset="0"/>
              </a:rPr>
              <a:t>Minimize inter-application interference </a:t>
            </a:r>
            <a:r>
              <a:rPr lang="en-US" sz="1800" b="1" dirty="0">
                <a:solidFill>
                  <a:schemeClr val="accent6">
                    <a:lumMod val="75000"/>
                  </a:schemeClr>
                </a:solidFill>
                <a:latin typeface="Tahoma" charset="0"/>
              </a:rPr>
              <a:t>[</a:t>
            </a:r>
            <a:r>
              <a:rPr lang="en-US" sz="1800" b="1" dirty="0" err="1">
                <a:solidFill>
                  <a:schemeClr val="accent6">
                    <a:lumMod val="75000"/>
                  </a:schemeClr>
                </a:solidFill>
                <a:latin typeface="Tahoma" charset="0"/>
              </a:rPr>
              <a:t>Muralidhara</a:t>
            </a:r>
            <a:r>
              <a:rPr lang="en-US" sz="1800" b="1" dirty="0">
                <a:solidFill>
                  <a:schemeClr val="accent6">
                    <a:lumMod val="75000"/>
                  </a:schemeClr>
                </a:solidFill>
                <a:latin typeface="Tahoma" charset="0"/>
              </a:rPr>
              <a:t>+ MICRO’11]</a:t>
            </a:r>
          </a:p>
          <a:p>
            <a:pPr lvl="1">
              <a:buClr>
                <a:srgbClr val="3B812F"/>
              </a:buClr>
            </a:pPr>
            <a:r>
              <a:rPr lang="en-US" dirty="0">
                <a:solidFill>
                  <a:srgbClr val="000000"/>
                </a:solidFill>
                <a:latin typeface="Tahoma" charset="0"/>
              </a:rPr>
              <a:t>Minimize latency in the network</a:t>
            </a:r>
            <a:r>
              <a:rPr lang="en-US" dirty="0">
                <a:solidFill>
                  <a:schemeClr val="accent6">
                    <a:lumMod val="75000"/>
                  </a:schemeClr>
                </a:solidFill>
                <a:latin typeface="Tahoma" charset="0"/>
              </a:rPr>
              <a:t> </a:t>
            </a:r>
            <a:r>
              <a:rPr lang="en-US" sz="1800" b="1" dirty="0">
                <a:solidFill>
                  <a:schemeClr val="accent6">
                    <a:lumMod val="75000"/>
                  </a:schemeClr>
                </a:solidFill>
                <a:latin typeface="Tahoma" charset="0"/>
              </a:rPr>
              <a:t>[Das+ HPCA’13]</a:t>
            </a:r>
            <a:endParaRPr lang="en-US" sz="1800" dirty="0">
              <a:solidFill>
                <a:schemeClr val="accent6">
                  <a:lumMod val="75000"/>
                </a:schemeClr>
              </a:solidFill>
              <a:latin typeface="Tahoma" charset="0"/>
            </a:endParaRPr>
          </a:p>
          <a:p>
            <a:pPr lvl="1"/>
            <a:endParaRPr lang="en-US" sz="1800" b="1" dirty="0">
              <a:solidFill>
                <a:schemeClr val="accent2">
                  <a:lumMod val="75000"/>
                </a:schemeClr>
              </a:solidFill>
              <a:latin typeface="Tahoma" charset="0"/>
            </a:endParaRPr>
          </a:p>
          <a:p>
            <a:endParaRPr lang="en-US" dirty="0">
              <a:latin typeface="Tahoma" charset="0"/>
            </a:endParaRPr>
          </a:p>
          <a:p>
            <a:endParaRPr lang="en-US" dirty="0">
              <a:latin typeface="Tahoma" charset="0"/>
            </a:endParaRPr>
          </a:p>
        </p:txBody>
      </p:sp>
      <p:sp>
        <p:nvSpPr>
          <p:cNvPr id="131075"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639509F-4713-E34D-8700-D1CDB0E7BD74}"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134</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
        <p:nvSpPr>
          <p:cNvPr id="131076" name="TextBox 4"/>
          <p:cNvSpPr txBox="1">
            <a:spLocks noChangeArrowheads="1"/>
          </p:cNvSpPr>
          <p:nvPr/>
        </p:nvSpPr>
        <p:spPr bwMode="auto">
          <a:xfrm>
            <a:off x="4513263" y="2944813"/>
            <a:ext cx="2419350" cy="306387"/>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Arial" charset="0"/>
              </a:rPr>
              <a:t>Column (11 bits)</a:t>
            </a:r>
          </a:p>
        </p:txBody>
      </p:sp>
      <p:sp>
        <p:nvSpPr>
          <p:cNvPr id="131077" name="TextBox 5"/>
          <p:cNvSpPr txBox="1">
            <a:spLocks noChangeArrowheads="1"/>
          </p:cNvSpPr>
          <p:nvPr/>
        </p:nvSpPr>
        <p:spPr bwMode="auto">
          <a:xfrm>
            <a:off x="3290888" y="2944813"/>
            <a:ext cx="1222375" cy="306387"/>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Arial" charset="0"/>
              </a:rPr>
              <a:t>Bank (3 bits)</a:t>
            </a:r>
          </a:p>
        </p:txBody>
      </p:sp>
      <p:sp>
        <p:nvSpPr>
          <p:cNvPr id="131078" name="TextBox 6"/>
          <p:cNvSpPr txBox="1">
            <a:spLocks noChangeArrowheads="1"/>
          </p:cNvSpPr>
          <p:nvPr/>
        </p:nvSpPr>
        <p:spPr bwMode="auto">
          <a:xfrm>
            <a:off x="514350" y="2944813"/>
            <a:ext cx="2776538" cy="306387"/>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Arial" charset="0"/>
              </a:rPr>
              <a:t>Row (14 bits)</a:t>
            </a:r>
          </a:p>
        </p:txBody>
      </p:sp>
      <p:sp>
        <p:nvSpPr>
          <p:cNvPr id="131079" name="TextBox 7"/>
          <p:cNvSpPr txBox="1">
            <a:spLocks noChangeArrowheads="1"/>
          </p:cNvSpPr>
          <p:nvPr/>
        </p:nvSpPr>
        <p:spPr bwMode="auto">
          <a:xfrm>
            <a:off x="6932613" y="2944813"/>
            <a:ext cx="1665287" cy="306387"/>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Arial" charset="0"/>
              </a:rPr>
              <a:t>Byte in bus (3 bits)</a:t>
            </a:r>
          </a:p>
        </p:txBody>
      </p:sp>
      <p:sp>
        <p:nvSpPr>
          <p:cNvPr id="131080" name="TextBox 8"/>
          <p:cNvSpPr txBox="1">
            <a:spLocks noChangeArrowheads="1"/>
          </p:cNvSpPr>
          <p:nvPr/>
        </p:nvSpPr>
        <p:spPr bwMode="auto">
          <a:xfrm>
            <a:off x="5197475" y="2566988"/>
            <a:ext cx="3400425" cy="307975"/>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Arial" charset="0"/>
              </a:rPr>
              <a:t>Page offset (12 bits)</a:t>
            </a:r>
          </a:p>
        </p:txBody>
      </p:sp>
      <p:sp>
        <p:nvSpPr>
          <p:cNvPr id="131081" name="TextBox 9"/>
          <p:cNvSpPr txBox="1">
            <a:spLocks noChangeArrowheads="1"/>
          </p:cNvSpPr>
          <p:nvPr/>
        </p:nvSpPr>
        <p:spPr bwMode="auto">
          <a:xfrm>
            <a:off x="514350" y="2565400"/>
            <a:ext cx="4686300" cy="307975"/>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Arial" charset="0"/>
              </a:rPr>
              <a:t>Physical Frame number (19 bits)</a:t>
            </a:r>
          </a:p>
        </p:txBody>
      </p:sp>
      <p:sp>
        <p:nvSpPr>
          <p:cNvPr id="131082" name="TextBox 10"/>
          <p:cNvSpPr txBox="1">
            <a:spLocks noChangeArrowheads="1"/>
          </p:cNvSpPr>
          <p:nvPr/>
        </p:nvSpPr>
        <p:spPr bwMode="auto">
          <a:xfrm>
            <a:off x="5187950" y="1908175"/>
            <a:ext cx="3400425" cy="306388"/>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Arial" charset="0"/>
              </a:rPr>
              <a:t>Page offset (12 bits)</a:t>
            </a:r>
          </a:p>
        </p:txBody>
      </p:sp>
      <p:sp>
        <p:nvSpPr>
          <p:cNvPr id="131083" name="TextBox 11"/>
          <p:cNvSpPr txBox="1">
            <a:spLocks noChangeArrowheads="1"/>
          </p:cNvSpPr>
          <p:nvPr/>
        </p:nvSpPr>
        <p:spPr bwMode="auto">
          <a:xfrm>
            <a:off x="87313" y="1906588"/>
            <a:ext cx="5102225" cy="306387"/>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Arial" charset="0"/>
              </a:rPr>
              <a:t>Virtual Page number (52 bits)</a:t>
            </a:r>
          </a:p>
        </p:txBody>
      </p:sp>
      <p:cxnSp>
        <p:nvCxnSpPr>
          <p:cNvPr id="131084" name="Straight Arrow Connector 12"/>
          <p:cNvCxnSpPr>
            <a:cxnSpLocks noChangeShapeType="1"/>
          </p:cNvCxnSpPr>
          <p:nvPr/>
        </p:nvCxnSpPr>
        <p:spPr bwMode="auto">
          <a:xfrm rot="5400000">
            <a:off x="2620963" y="2389188"/>
            <a:ext cx="350837" cy="1587"/>
          </a:xfrm>
          <a:prstGeom prst="straightConnector1">
            <a:avLst/>
          </a:prstGeom>
          <a:noFill/>
          <a:ln w="9525">
            <a:solidFill>
              <a:schemeClr val="tx1"/>
            </a:solidFill>
            <a:round/>
            <a:headEnd/>
            <a:tailEnd type="arrow" w="med" len="med"/>
          </a:ln>
          <a:extLst>
            <a:ext uri="{909E8E84-426E-40dd-AFC4-6F175D3DCCD1}">
              <a14:hiddenFill xmlns="" xmlns:a14="http://schemas.microsoft.com/office/drawing/2010/main">
                <a:noFill/>
              </a14:hiddenFill>
            </a:ext>
          </a:extLst>
        </p:spPr>
      </p:cxnSp>
      <p:cxnSp>
        <p:nvCxnSpPr>
          <p:cNvPr id="131085" name="Straight Connector 13"/>
          <p:cNvCxnSpPr>
            <a:cxnSpLocks noChangeShapeType="1"/>
          </p:cNvCxnSpPr>
          <p:nvPr/>
        </p:nvCxnSpPr>
        <p:spPr bwMode="auto">
          <a:xfrm rot="5400000" flipH="1" flipV="1">
            <a:off x="3840957" y="2578894"/>
            <a:ext cx="1344612" cy="0"/>
          </a:xfrm>
          <a:prstGeom prst="line">
            <a:avLst/>
          </a:prstGeom>
          <a:noFill/>
          <a:ln w="9525">
            <a:solidFill>
              <a:schemeClr val="tx1"/>
            </a:solidFill>
            <a:prstDash val="sysDash"/>
            <a:round/>
            <a:headEnd/>
            <a:tailEnd/>
          </a:ln>
          <a:extLst>
            <a:ext uri="{909E8E84-426E-40dd-AFC4-6F175D3DCCD1}">
              <a14:hiddenFill xmlns="" xmlns:a14="http://schemas.microsoft.com/office/drawing/2010/main">
                <a:noFill/>
              </a14:hiddenFill>
            </a:ext>
          </a:extLst>
        </p:spPr>
      </p:cxnSp>
      <p:cxnSp>
        <p:nvCxnSpPr>
          <p:cNvPr id="131086" name="Straight Connector 14"/>
          <p:cNvCxnSpPr>
            <a:cxnSpLocks noChangeShapeType="1"/>
          </p:cNvCxnSpPr>
          <p:nvPr/>
        </p:nvCxnSpPr>
        <p:spPr bwMode="auto">
          <a:xfrm rot="5400000" flipH="1" flipV="1">
            <a:off x="2617788" y="2566988"/>
            <a:ext cx="1346200" cy="0"/>
          </a:xfrm>
          <a:prstGeom prst="line">
            <a:avLst/>
          </a:prstGeom>
          <a:noFill/>
          <a:ln w="9525">
            <a:solidFill>
              <a:schemeClr val="tx1"/>
            </a:solidFill>
            <a:prstDash val="sysDash"/>
            <a:round/>
            <a:headEnd/>
            <a:tailEnd/>
          </a:ln>
          <a:extLst>
            <a:ext uri="{909E8E84-426E-40dd-AFC4-6F175D3DCCD1}">
              <a14:hiddenFill xmlns="" xmlns:a14="http://schemas.microsoft.com/office/drawing/2010/main">
                <a:noFill/>
              </a14:hiddenFill>
            </a:ext>
          </a:extLst>
        </p:spPr>
      </p:cxnSp>
      <p:sp>
        <p:nvSpPr>
          <p:cNvPr id="131087" name="TextBox 15"/>
          <p:cNvSpPr txBox="1">
            <a:spLocks noChangeArrowheads="1"/>
          </p:cNvSpPr>
          <p:nvPr/>
        </p:nvSpPr>
        <p:spPr bwMode="auto">
          <a:xfrm>
            <a:off x="8688388" y="1893888"/>
            <a:ext cx="474662"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rPr>
              <a:t>VA</a:t>
            </a:r>
          </a:p>
        </p:txBody>
      </p:sp>
      <p:sp>
        <p:nvSpPr>
          <p:cNvPr id="131088" name="TextBox 16"/>
          <p:cNvSpPr txBox="1">
            <a:spLocks noChangeArrowheads="1"/>
          </p:cNvSpPr>
          <p:nvPr/>
        </p:nvSpPr>
        <p:spPr bwMode="auto">
          <a:xfrm>
            <a:off x="8691563" y="2520950"/>
            <a:ext cx="47625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rPr>
              <a:t>PA</a:t>
            </a:r>
          </a:p>
        </p:txBody>
      </p:sp>
      <p:sp>
        <p:nvSpPr>
          <p:cNvPr id="131089" name="TextBox 17"/>
          <p:cNvSpPr txBox="1">
            <a:spLocks noChangeArrowheads="1"/>
          </p:cNvSpPr>
          <p:nvPr/>
        </p:nvSpPr>
        <p:spPr bwMode="auto">
          <a:xfrm>
            <a:off x="8675688" y="2898775"/>
            <a:ext cx="474662"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rPr>
              <a:t>PA</a:t>
            </a:r>
          </a:p>
        </p:txBody>
      </p:sp>
    </p:spTree>
    <p:extLst>
      <p:ext uri="{BB962C8B-B14F-4D97-AF65-F5344CB8AC3E}">
        <p14:creationId xmlns:p14="http://schemas.microsoft.com/office/powerpoint/2010/main" val="19323729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1074">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1074">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1074">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1074">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107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Reducing Bank Conflicts</a:t>
            </a:r>
          </a:p>
        </p:txBody>
      </p:sp>
      <p:sp>
        <p:nvSpPr>
          <p:cNvPr id="3" name="Content Placeholder 2"/>
          <p:cNvSpPr>
            <a:spLocks noGrp="1"/>
          </p:cNvSpPr>
          <p:nvPr>
            <p:ph idx="1"/>
          </p:nvPr>
        </p:nvSpPr>
        <p:spPr>
          <a:xfrm>
            <a:off x="228600" y="997529"/>
            <a:ext cx="8610600" cy="1136071"/>
          </a:xfrm>
        </p:spPr>
        <p:txBody>
          <a:bodyPr/>
          <a:lstStyle/>
          <a:p>
            <a:r>
              <a:rPr lang="en-US" dirty="0"/>
              <a:t>Read Sections 1 through 4 of:</a:t>
            </a:r>
          </a:p>
          <a:p>
            <a:pPr lvl="1"/>
            <a:r>
              <a:rPr lang="en-US" dirty="0"/>
              <a:t>Kim et al., “</a:t>
            </a:r>
            <a:r>
              <a:rPr lang="en-US" dirty="0">
                <a:solidFill>
                  <a:srgbClr val="0000FF"/>
                </a:solidFill>
              </a:rPr>
              <a:t>A Case for Exploiting Subarray-Level Parallelism in DRAM</a:t>
            </a:r>
            <a:r>
              <a:rPr lang="en-US" dirty="0"/>
              <a:t>,” ISCA 2012.</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6BB4180-6920-9C42-9DA1-4829E0437063}"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135</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128"/>
              <a:cs typeface="Arial" charset="0"/>
            </a:endParaRPr>
          </a:p>
        </p:txBody>
      </p:sp>
      <p:pic>
        <p:nvPicPr>
          <p:cNvPr id="5" name="Picture 4"/>
          <p:cNvPicPr>
            <a:picLocks noChangeAspect="1"/>
          </p:cNvPicPr>
          <p:nvPr/>
        </p:nvPicPr>
        <p:blipFill>
          <a:blip r:embed="rId2"/>
          <a:stretch>
            <a:fillRect/>
          </a:stretch>
        </p:blipFill>
        <p:spPr>
          <a:xfrm>
            <a:off x="228600" y="2286000"/>
            <a:ext cx="8750300" cy="4178300"/>
          </a:xfrm>
          <a:prstGeom prst="rect">
            <a:avLst/>
          </a:prstGeom>
        </p:spPr>
      </p:pic>
    </p:spTree>
    <p:extLst>
      <p:ext uri="{BB962C8B-B14F-4D97-AF65-F5344CB8AC3E}">
        <p14:creationId xmlns:p14="http://schemas.microsoft.com/office/powerpoint/2010/main" val="2669145967"/>
      </p:ext>
    </p:extLst>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BAF33-1E8A-F740-899B-F98EBAA1019D}"/>
              </a:ext>
            </a:extLst>
          </p:cNvPr>
          <p:cNvSpPr>
            <a:spLocks noGrp="1"/>
          </p:cNvSpPr>
          <p:nvPr>
            <p:ph type="title"/>
          </p:nvPr>
        </p:nvSpPr>
        <p:spPr/>
        <p:txBody>
          <a:bodyPr/>
          <a:lstStyle/>
          <a:p>
            <a:r>
              <a:rPr lang="en-US" dirty="0"/>
              <a:t>Subarray Level Parallelism Paper</a:t>
            </a:r>
          </a:p>
        </p:txBody>
      </p:sp>
      <p:sp>
        <p:nvSpPr>
          <p:cNvPr id="3" name="Content Placeholder 2">
            <a:extLst>
              <a:ext uri="{FF2B5EF4-FFF2-40B4-BE49-F238E27FC236}">
                <a16:creationId xmlns:a16="http://schemas.microsoft.com/office/drawing/2014/main" id="{4212DE0C-317C-E14D-B005-2FF72BF1C1F8}"/>
              </a:ext>
            </a:extLst>
          </p:cNvPr>
          <p:cNvSpPr>
            <a:spLocks noGrp="1"/>
          </p:cNvSpPr>
          <p:nvPr>
            <p:ph idx="1"/>
          </p:nvPr>
        </p:nvSpPr>
        <p:spPr>
          <a:xfrm>
            <a:off x="228600" y="997529"/>
            <a:ext cx="8682038" cy="5193723"/>
          </a:xfrm>
        </p:spPr>
        <p:txBody>
          <a:bodyPr/>
          <a:lstStyle/>
          <a:p>
            <a:r>
              <a:rPr lang="en-US" sz="2000" dirty="0" err="1"/>
              <a:t>Yoongu</a:t>
            </a:r>
            <a:r>
              <a:rPr lang="en-US" sz="2000" dirty="0"/>
              <a:t> Kim, </a:t>
            </a:r>
            <a:r>
              <a:rPr lang="en-US" sz="2000" dirty="0" err="1"/>
              <a:t>Vivek</a:t>
            </a:r>
            <a:r>
              <a:rPr lang="en-US" sz="2000" dirty="0"/>
              <a:t> Seshadri, </a:t>
            </a:r>
            <a:r>
              <a:rPr lang="en-US" sz="2000" dirty="0" err="1"/>
              <a:t>Donghyuk</a:t>
            </a:r>
            <a:r>
              <a:rPr lang="en-US" sz="2000" dirty="0"/>
              <a:t> Lee, Jamie Liu, and Onur Mutlu,</a:t>
            </a:r>
            <a:br>
              <a:rPr lang="en-US" sz="2000" dirty="0"/>
            </a:br>
            <a:r>
              <a:rPr lang="en-US" sz="2000" b="1" dirty="0">
                <a:hlinkClick r:id="rId2"/>
              </a:rPr>
              <a:t>"A Case for Exploiting Subarray-Level Parallelism (SALP) in DRAM"</a:t>
            </a:r>
            <a:br>
              <a:rPr lang="en-US" sz="2000" dirty="0"/>
            </a:br>
            <a:r>
              <a:rPr lang="en-US" sz="2000" i="1" dirty="0"/>
              <a:t>Proceedings of the </a:t>
            </a:r>
            <a:r>
              <a:rPr lang="en-US" sz="2000" i="1" dirty="0">
                <a:hlinkClick r:id="rId3"/>
              </a:rPr>
              <a:t>39th International Symposium on Computer Architecture</a:t>
            </a:r>
            <a:r>
              <a:rPr lang="en-US" sz="2000" i="1" dirty="0"/>
              <a:t> (</a:t>
            </a:r>
            <a:r>
              <a:rPr lang="en-US" sz="2000" b="1" i="1" dirty="0"/>
              <a:t>ISCA</a:t>
            </a:r>
            <a:r>
              <a:rPr lang="en-US" sz="2000" i="1" dirty="0"/>
              <a:t>)</a:t>
            </a:r>
            <a:r>
              <a:rPr lang="en-US" sz="2000" dirty="0"/>
              <a:t>, Portland, OR, June 2012. </a:t>
            </a:r>
            <a:r>
              <a:rPr lang="en-US" sz="2000" dirty="0">
                <a:hlinkClick r:id="rId4"/>
              </a:rPr>
              <a:t>Slides (pptx)</a:t>
            </a:r>
            <a:r>
              <a:rPr lang="en-US" sz="2000" dirty="0"/>
              <a:t> </a:t>
            </a:r>
            <a:br>
              <a:rPr lang="en-US" sz="2000" dirty="0"/>
            </a:br>
            <a:endParaRPr lang="en-US" sz="2000" dirty="0"/>
          </a:p>
          <a:p>
            <a:pPr marL="0" indent="0">
              <a:buNone/>
            </a:pPr>
            <a:br>
              <a:rPr lang="en-US" dirty="0"/>
            </a:br>
            <a:endParaRPr lang="en-US" dirty="0"/>
          </a:p>
        </p:txBody>
      </p:sp>
      <p:sp>
        <p:nvSpPr>
          <p:cNvPr id="4" name="Slide Number Placeholder 3">
            <a:extLst>
              <a:ext uri="{FF2B5EF4-FFF2-40B4-BE49-F238E27FC236}">
                <a16:creationId xmlns:a16="http://schemas.microsoft.com/office/drawing/2014/main" id="{DFC4FD0B-0E3D-3B4F-9A20-44B3525C0DE4}"/>
              </a:ext>
            </a:extLst>
          </p:cNvPr>
          <p:cNvSpPr>
            <a:spLocks noGrp="1"/>
          </p:cNvSpPr>
          <p:nvPr>
            <p:ph type="sldNum" sz="quarter" idx="11"/>
          </p:nvPr>
        </p:nvSpPr>
        <p:spPr/>
        <p:txBody>
          <a:bodyPr/>
          <a:lstStyle/>
          <a:p>
            <a:pPr>
              <a:defRPr/>
            </a:pPr>
            <a:fld id="{76BB4180-6920-9C42-9DA1-4829E0437063}" type="slidenum">
              <a:rPr lang="en-US" smtClean="0"/>
              <a:pPr>
                <a:defRPr/>
              </a:pPr>
              <a:t>136</a:t>
            </a:fld>
            <a:endParaRPr lang="en-US"/>
          </a:p>
        </p:txBody>
      </p:sp>
      <p:pic>
        <p:nvPicPr>
          <p:cNvPr id="5" name="Picture 4">
            <a:extLst>
              <a:ext uri="{FF2B5EF4-FFF2-40B4-BE49-F238E27FC236}">
                <a16:creationId xmlns:a16="http://schemas.microsoft.com/office/drawing/2014/main" id="{E71EC326-2249-5243-AF95-48EEED8F7F21}"/>
              </a:ext>
            </a:extLst>
          </p:cNvPr>
          <p:cNvPicPr>
            <a:picLocks noChangeAspect="1"/>
          </p:cNvPicPr>
          <p:nvPr/>
        </p:nvPicPr>
        <p:blipFill>
          <a:blip r:embed="rId5"/>
          <a:stretch>
            <a:fillRect/>
          </a:stretch>
        </p:blipFill>
        <p:spPr>
          <a:xfrm>
            <a:off x="0" y="4067490"/>
            <a:ext cx="9144000" cy="1377734"/>
          </a:xfrm>
          <a:prstGeom prst="rect">
            <a:avLst/>
          </a:prstGeom>
        </p:spPr>
      </p:pic>
    </p:spTree>
    <p:extLst>
      <p:ext uri="{BB962C8B-B14F-4D97-AF65-F5344CB8AC3E}">
        <p14:creationId xmlns:p14="http://schemas.microsoft.com/office/powerpoint/2010/main" val="2000632120"/>
      </p:ext>
    </p:extLst>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Title 1"/>
          <p:cNvSpPr>
            <a:spLocks noGrp="1"/>
          </p:cNvSpPr>
          <p:nvPr>
            <p:ph type="title"/>
          </p:nvPr>
        </p:nvSpPr>
        <p:spPr/>
        <p:txBody>
          <a:bodyPr/>
          <a:lstStyle/>
          <a:p>
            <a:r>
              <a:rPr lang="en-US">
                <a:latin typeface="Garamond" charset="0"/>
              </a:rPr>
              <a:t>DRAM Refresh (I)</a:t>
            </a:r>
          </a:p>
        </p:txBody>
      </p:sp>
      <p:sp>
        <p:nvSpPr>
          <p:cNvPr id="3" name="Content Placeholder 2"/>
          <p:cNvSpPr>
            <a:spLocks noGrp="1"/>
          </p:cNvSpPr>
          <p:nvPr>
            <p:ph idx="1"/>
          </p:nvPr>
        </p:nvSpPr>
        <p:spPr>
          <a:xfrm>
            <a:off x="228600" y="996950"/>
            <a:ext cx="8610600" cy="5194300"/>
          </a:xfrm>
        </p:spPr>
        <p:txBody>
          <a:bodyPr/>
          <a:lstStyle/>
          <a:p>
            <a:r>
              <a:rPr lang="en-US">
                <a:latin typeface="Tahoma" charset="0"/>
              </a:rPr>
              <a:t>DRAM capacitor charge leaks over time</a:t>
            </a:r>
          </a:p>
          <a:p>
            <a:r>
              <a:rPr lang="en-US">
                <a:latin typeface="Tahoma" charset="0"/>
              </a:rPr>
              <a:t>The memory controller needs to read each row periodically to restore the charge</a:t>
            </a:r>
          </a:p>
          <a:p>
            <a:pPr lvl="1"/>
            <a:r>
              <a:rPr lang="en-US">
                <a:latin typeface="Tahoma" charset="0"/>
                <a:ea typeface="ＭＳ Ｐゴシック" charset="0"/>
              </a:rPr>
              <a:t>Activate + precharge each row every N ms</a:t>
            </a:r>
          </a:p>
          <a:p>
            <a:pPr lvl="1"/>
            <a:r>
              <a:rPr lang="en-US">
                <a:latin typeface="Tahoma" charset="0"/>
                <a:ea typeface="ＭＳ Ｐゴシック" charset="0"/>
              </a:rPr>
              <a:t>Typical N = 64 ms</a:t>
            </a:r>
          </a:p>
          <a:p>
            <a:r>
              <a:rPr lang="en-US">
                <a:latin typeface="Tahoma" charset="0"/>
              </a:rPr>
              <a:t>Implications on performance?</a:t>
            </a:r>
          </a:p>
          <a:p>
            <a:pPr lvl="1">
              <a:buFont typeface="Wingdings" charset="0"/>
              <a:buNone/>
            </a:pPr>
            <a:r>
              <a:rPr lang="en-US">
                <a:latin typeface="Tahoma" charset="0"/>
                <a:ea typeface="ＭＳ Ｐゴシック" charset="0"/>
              </a:rPr>
              <a:t>-- DRAM bank unavailable while refreshed</a:t>
            </a:r>
          </a:p>
          <a:p>
            <a:pPr lvl="1">
              <a:buFont typeface="Wingdings" charset="0"/>
              <a:buNone/>
            </a:pPr>
            <a:r>
              <a:rPr lang="en-US">
                <a:latin typeface="Tahoma" charset="0"/>
                <a:ea typeface="ＭＳ Ｐゴシック" charset="0"/>
              </a:rPr>
              <a:t>-- Long pause times: If we refresh all rows in burst, every 64ms the DRAM will be unavailable until refresh ends</a:t>
            </a:r>
          </a:p>
          <a:p>
            <a:r>
              <a:rPr lang="en-US">
                <a:solidFill>
                  <a:srgbClr val="0000FF"/>
                </a:solidFill>
                <a:latin typeface="Tahoma" charset="0"/>
              </a:rPr>
              <a:t>Burst refresh</a:t>
            </a:r>
            <a:r>
              <a:rPr lang="en-US">
                <a:latin typeface="Tahoma" charset="0"/>
              </a:rPr>
              <a:t>: All rows refreshed immediately after one another</a:t>
            </a:r>
          </a:p>
          <a:p>
            <a:r>
              <a:rPr lang="en-US">
                <a:solidFill>
                  <a:srgbClr val="0000FF"/>
                </a:solidFill>
                <a:latin typeface="Tahoma" charset="0"/>
              </a:rPr>
              <a:t>Distributed refresh</a:t>
            </a:r>
            <a:r>
              <a:rPr lang="en-US">
                <a:latin typeface="Tahoma" charset="0"/>
              </a:rPr>
              <a:t>: Each row refreshed at a different time, at regular intervals</a:t>
            </a:r>
          </a:p>
          <a:p>
            <a:endParaRPr lang="en-US">
              <a:latin typeface="Tahoma" charset="0"/>
            </a:endParaRPr>
          </a:p>
          <a:p>
            <a:endParaRPr lang="en-US">
              <a:latin typeface="Tahoma" charset="0"/>
            </a:endParaRPr>
          </a:p>
          <a:p>
            <a:pPr lvl="1"/>
            <a:endParaRPr lang="en-US">
              <a:latin typeface="Tahoma" charset="0"/>
              <a:ea typeface="ＭＳ Ｐゴシック" charset="0"/>
            </a:endParaRPr>
          </a:p>
          <a:p>
            <a:endParaRPr lang="en-US">
              <a:latin typeface="Tahoma" charset="0"/>
            </a:endParaRPr>
          </a:p>
        </p:txBody>
      </p:sp>
      <p:sp>
        <p:nvSpPr>
          <p:cNvPr id="106499"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6825C47-2605-534C-9672-E99D798633E8}"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137</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16216" y="2060847"/>
            <a:ext cx="2016224" cy="17329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647709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Title 1"/>
          <p:cNvSpPr>
            <a:spLocks noGrp="1"/>
          </p:cNvSpPr>
          <p:nvPr>
            <p:ph type="title"/>
          </p:nvPr>
        </p:nvSpPr>
        <p:spPr/>
        <p:txBody>
          <a:bodyPr/>
          <a:lstStyle/>
          <a:p>
            <a:r>
              <a:rPr lang="en-US">
                <a:latin typeface="Garamond" charset="0"/>
              </a:rPr>
              <a:t>DRAM Refresh (II)</a:t>
            </a:r>
          </a:p>
        </p:txBody>
      </p:sp>
      <p:sp>
        <p:nvSpPr>
          <p:cNvPr id="3" name="Content Placeholder 2"/>
          <p:cNvSpPr>
            <a:spLocks noGrp="1"/>
          </p:cNvSpPr>
          <p:nvPr>
            <p:ph idx="1"/>
          </p:nvPr>
        </p:nvSpPr>
        <p:spPr>
          <a:xfrm>
            <a:off x="228600" y="996950"/>
            <a:ext cx="8610600" cy="5194300"/>
          </a:xfrm>
        </p:spPr>
        <p:txBody>
          <a:bodyPr/>
          <a:lstStyle/>
          <a:p>
            <a:endParaRPr lang="en-US">
              <a:latin typeface="Tahoma" charset="0"/>
            </a:endParaRPr>
          </a:p>
          <a:p>
            <a:endParaRPr lang="en-US">
              <a:latin typeface="Tahoma" charset="0"/>
            </a:endParaRPr>
          </a:p>
          <a:p>
            <a:endParaRPr lang="en-US">
              <a:latin typeface="Tahoma" charset="0"/>
            </a:endParaRPr>
          </a:p>
          <a:p>
            <a:endParaRPr lang="en-US">
              <a:latin typeface="Tahoma" charset="0"/>
            </a:endParaRPr>
          </a:p>
          <a:p>
            <a:endParaRPr lang="en-US">
              <a:latin typeface="Tahoma" charset="0"/>
            </a:endParaRPr>
          </a:p>
          <a:p>
            <a:endParaRPr lang="en-US">
              <a:latin typeface="Tahoma" charset="0"/>
            </a:endParaRPr>
          </a:p>
          <a:p>
            <a:endParaRPr lang="en-US">
              <a:latin typeface="Tahoma" charset="0"/>
            </a:endParaRPr>
          </a:p>
          <a:p>
            <a:r>
              <a:rPr lang="en-US">
                <a:solidFill>
                  <a:srgbClr val="0000FF"/>
                </a:solidFill>
                <a:latin typeface="Tahoma" charset="0"/>
              </a:rPr>
              <a:t>Distributed refresh eliminates long pause times</a:t>
            </a:r>
          </a:p>
          <a:p>
            <a:r>
              <a:rPr lang="en-US">
                <a:latin typeface="Tahoma" charset="0"/>
              </a:rPr>
              <a:t>How else we can reduce the effect of refresh on performance?</a:t>
            </a:r>
          </a:p>
          <a:p>
            <a:pPr lvl="1"/>
            <a:r>
              <a:rPr lang="en-US">
                <a:latin typeface="Tahoma" charset="0"/>
                <a:ea typeface="ＭＳ Ｐゴシック" charset="0"/>
              </a:rPr>
              <a:t>Can we reduce the number of refreshes?</a:t>
            </a:r>
          </a:p>
        </p:txBody>
      </p:sp>
      <p:sp>
        <p:nvSpPr>
          <p:cNvPr id="107523"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8D9CBDF-83F9-D14C-B378-18EE874920BD}"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138</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10752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888" y="1336675"/>
            <a:ext cx="7572375" cy="2409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294849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96950"/>
            <a:ext cx="8807896" cy="5194300"/>
          </a:xfrm>
        </p:spPr>
        <p:txBody>
          <a:bodyPr/>
          <a:lstStyle/>
          <a:p>
            <a:pPr marL="0" indent="0">
              <a:buNone/>
            </a:pPr>
            <a:r>
              <a:rPr lang="en-US" sz="2200" dirty="0">
                <a:latin typeface="Tahoma" charset="0"/>
                <a:ea typeface="ＭＳ Ｐゴシック" charset="0"/>
              </a:rPr>
              <a:t>-- </a:t>
            </a:r>
            <a:r>
              <a:rPr lang="en-US" sz="2200" dirty="0">
                <a:solidFill>
                  <a:srgbClr val="0000FF"/>
                </a:solidFill>
                <a:latin typeface="Tahoma" charset="0"/>
                <a:ea typeface="ＭＳ Ｐゴシック" charset="0"/>
              </a:rPr>
              <a:t>Energy consumption</a:t>
            </a:r>
            <a:r>
              <a:rPr lang="en-US" sz="2200" dirty="0">
                <a:latin typeface="Tahoma" charset="0"/>
                <a:ea typeface="ＭＳ Ｐゴシック" charset="0"/>
              </a:rPr>
              <a:t>: Each refresh consumes energ</a:t>
            </a:r>
            <a:r>
              <a:rPr lang="en-US" sz="2200" dirty="0">
                <a:latin typeface="Tahoma" charset="0"/>
              </a:rPr>
              <a:t>y</a:t>
            </a:r>
          </a:p>
          <a:p>
            <a:pPr marL="0" indent="0">
              <a:buNone/>
            </a:pPr>
            <a:r>
              <a:rPr lang="en-US" sz="2200" dirty="0">
                <a:latin typeface="Tahoma" charset="0"/>
                <a:ea typeface="ＭＳ Ｐゴシック" charset="0"/>
              </a:rPr>
              <a:t>-- </a:t>
            </a:r>
            <a:r>
              <a:rPr lang="en-US" sz="2200" dirty="0">
                <a:solidFill>
                  <a:srgbClr val="0000FF"/>
                </a:solidFill>
                <a:latin typeface="Tahoma" charset="0"/>
                <a:ea typeface="ＭＳ Ｐゴシック" charset="0"/>
              </a:rPr>
              <a:t>Performance degradation</a:t>
            </a:r>
            <a:r>
              <a:rPr lang="en-US" sz="2200" dirty="0">
                <a:latin typeface="Tahoma" charset="0"/>
                <a:ea typeface="ＭＳ Ｐゴシック" charset="0"/>
              </a:rPr>
              <a:t>: DRAM rank/bank unavailable while refreshed</a:t>
            </a:r>
          </a:p>
          <a:p>
            <a:pPr marL="0" indent="0">
              <a:buNone/>
            </a:pPr>
            <a:r>
              <a:rPr lang="en-US" sz="2200" dirty="0">
                <a:latin typeface="Tahoma" charset="0"/>
              </a:rPr>
              <a:t>-- </a:t>
            </a:r>
            <a:r>
              <a:rPr lang="en-US" sz="2200" dirty="0">
                <a:solidFill>
                  <a:srgbClr val="0000FF"/>
                </a:solidFill>
                <a:latin typeface="Tahoma" charset="0"/>
              </a:rPr>
              <a:t>QoS/predictability impact</a:t>
            </a:r>
            <a:r>
              <a:rPr lang="en-US" sz="2200" dirty="0">
                <a:latin typeface="Tahoma" charset="0"/>
              </a:rPr>
              <a:t>: (Long) pause times during refresh</a:t>
            </a:r>
          </a:p>
          <a:p>
            <a:pPr marL="0" indent="0">
              <a:buNone/>
            </a:pPr>
            <a:r>
              <a:rPr lang="en-US" sz="2200" dirty="0">
                <a:latin typeface="Tahoma" charset="0"/>
              </a:rPr>
              <a:t>-- </a:t>
            </a:r>
            <a:r>
              <a:rPr lang="en-US" sz="2200" dirty="0">
                <a:solidFill>
                  <a:srgbClr val="0000FF"/>
                </a:solidFill>
                <a:latin typeface="Tahoma" charset="0"/>
              </a:rPr>
              <a:t>Refresh rate limits DRAM density scaling </a:t>
            </a:r>
          </a:p>
          <a:p>
            <a:pPr lvl="1">
              <a:buFont typeface="Wingdings" charset="0"/>
              <a:buNone/>
            </a:pPr>
            <a:endParaRPr lang="en-US" dirty="0">
              <a:latin typeface="Tahoma" charset="0"/>
            </a:endParaRPr>
          </a:p>
          <a:p>
            <a:endParaRPr lang="en-US" dirty="0">
              <a:latin typeface="Tahoma" charset="0"/>
            </a:endParaRPr>
          </a:p>
          <a:p>
            <a:pPr lvl="1"/>
            <a:endParaRPr lang="en-US" dirty="0">
              <a:latin typeface="Tahoma" charset="0"/>
              <a:ea typeface="ＭＳ Ｐゴシック" charset="0"/>
            </a:endParaRPr>
          </a:p>
          <a:p>
            <a:endParaRPr lang="en-US" dirty="0">
              <a:latin typeface="Tahoma"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59832" y="3501008"/>
            <a:ext cx="2808312" cy="24137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1138" name="Title 1"/>
          <p:cNvSpPr>
            <a:spLocks noGrp="1"/>
          </p:cNvSpPr>
          <p:nvPr>
            <p:ph type="title"/>
          </p:nvPr>
        </p:nvSpPr>
        <p:spPr/>
        <p:txBody>
          <a:bodyPr/>
          <a:lstStyle/>
          <a:p>
            <a:r>
              <a:rPr lang="en-US" dirty="0">
                <a:latin typeface="Garamond" charset="0"/>
              </a:rPr>
              <a:t>Downsides of DRAM Refresh</a:t>
            </a:r>
          </a:p>
        </p:txBody>
      </p:sp>
      <p:sp>
        <p:nvSpPr>
          <p:cNvPr id="91140"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494" indent="-285575" eaLnBrk="0" hangingPunct="0">
              <a:defRPr>
                <a:solidFill>
                  <a:schemeClr val="tx1"/>
                </a:solidFill>
                <a:latin typeface="Arial" charset="0"/>
                <a:ea typeface="ＭＳ Ｐゴシック" charset="0"/>
              </a:defRPr>
            </a:lvl2pPr>
            <a:lvl3pPr marL="1142294" indent="-228458" eaLnBrk="0" hangingPunct="0">
              <a:defRPr>
                <a:solidFill>
                  <a:schemeClr val="tx1"/>
                </a:solidFill>
                <a:latin typeface="Arial" charset="0"/>
                <a:ea typeface="ＭＳ Ｐゴシック" charset="0"/>
              </a:defRPr>
            </a:lvl3pPr>
            <a:lvl4pPr marL="1599216" indent="-228458" eaLnBrk="0" hangingPunct="0">
              <a:defRPr>
                <a:solidFill>
                  <a:schemeClr val="tx1"/>
                </a:solidFill>
                <a:latin typeface="Arial" charset="0"/>
                <a:ea typeface="ＭＳ Ｐゴシック" charset="0"/>
              </a:defRPr>
            </a:lvl4pPr>
            <a:lvl5pPr marL="2056140" indent="-228458" eaLnBrk="0" hangingPunct="0">
              <a:defRPr>
                <a:solidFill>
                  <a:schemeClr val="tx1"/>
                </a:solidFill>
                <a:latin typeface="Arial" charset="0"/>
                <a:ea typeface="ＭＳ Ｐゴシック" charset="0"/>
              </a:defRPr>
            </a:lvl5pPr>
            <a:lvl6pPr marL="2513059" indent="-228458" eaLnBrk="0" fontAlgn="base" hangingPunct="0">
              <a:spcBef>
                <a:spcPct val="0"/>
              </a:spcBef>
              <a:spcAft>
                <a:spcPct val="0"/>
              </a:spcAft>
              <a:defRPr>
                <a:solidFill>
                  <a:schemeClr val="tx1"/>
                </a:solidFill>
                <a:latin typeface="Arial" charset="0"/>
                <a:ea typeface="ＭＳ Ｐゴシック" charset="0"/>
              </a:defRPr>
            </a:lvl6pPr>
            <a:lvl7pPr marL="2969976" indent="-228458" eaLnBrk="0" fontAlgn="base" hangingPunct="0">
              <a:spcBef>
                <a:spcPct val="0"/>
              </a:spcBef>
              <a:spcAft>
                <a:spcPct val="0"/>
              </a:spcAft>
              <a:defRPr>
                <a:solidFill>
                  <a:schemeClr val="tx1"/>
                </a:solidFill>
                <a:latin typeface="Arial" charset="0"/>
                <a:ea typeface="ＭＳ Ｐゴシック" charset="0"/>
              </a:defRPr>
            </a:lvl7pPr>
            <a:lvl8pPr marL="3426897" indent="-228458" eaLnBrk="0" fontAlgn="base" hangingPunct="0">
              <a:spcBef>
                <a:spcPct val="0"/>
              </a:spcBef>
              <a:spcAft>
                <a:spcPct val="0"/>
              </a:spcAft>
              <a:defRPr>
                <a:solidFill>
                  <a:schemeClr val="tx1"/>
                </a:solidFill>
                <a:latin typeface="Arial" charset="0"/>
                <a:ea typeface="ＭＳ Ｐゴシック" charset="0"/>
              </a:defRPr>
            </a:lvl8pPr>
            <a:lvl9pPr marL="3883813" indent="-228458" eaLnBrk="0" fontAlgn="base" hangingPunct="0">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AAABF4E-AD47-7B46-972B-7FE6F07FB6A2}"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139</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
        <p:nvSpPr>
          <p:cNvPr id="2" name="Rectangle 1"/>
          <p:cNvSpPr/>
          <p:nvPr/>
        </p:nvSpPr>
        <p:spPr>
          <a:xfrm>
            <a:off x="107504" y="6021288"/>
            <a:ext cx="849694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cs typeface="+mn-cs"/>
              </a:rPr>
              <a:t>Liu et al., “</a:t>
            </a:r>
            <a:r>
              <a:rPr kumimoji="0" lang="en-US" sz="1800" b="0" i="0" u="none" strike="noStrike" kern="1200" cap="none" spc="0" normalizeH="0" baseline="0" noProof="0" dirty="0">
                <a:ln>
                  <a:noFill/>
                </a:ln>
                <a:solidFill>
                  <a:srgbClr val="0000FF"/>
                </a:solidFill>
                <a:effectLst/>
                <a:uLnTx/>
                <a:uFillTx/>
                <a:latin typeface="Tahoma" charset="0"/>
                <a:ea typeface="ＭＳ Ｐゴシック" charset="0"/>
                <a:cs typeface="+mn-cs"/>
              </a:rPr>
              <a:t>RAIDR: Retention-aware Intelligent DRAM Refresh</a:t>
            </a: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cs typeface="+mn-cs"/>
              </a:rPr>
              <a:t>,” ISCA 2012.</a:t>
            </a:r>
          </a:p>
        </p:txBody>
      </p:sp>
    </p:spTree>
    <p:extLst>
      <p:ext uri="{BB962C8B-B14F-4D97-AF65-F5344CB8AC3E}">
        <p14:creationId xmlns:p14="http://schemas.microsoft.com/office/powerpoint/2010/main" val="16090943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11591" y="0"/>
            <a:ext cx="9145859" cy="6858000"/>
          </a:xfrm>
          <a:prstGeom prst="rect">
            <a:avLst/>
          </a:prstGeom>
          <a:solidFill>
            <a:schemeClr val="bg1"/>
          </a:solidFill>
          <a:ln>
            <a:noFill/>
          </a:ln>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EEECE1"/>
              </a:solidFill>
              <a:effectLst/>
              <a:uLnTx/>
              <a:uFillTx/>
              <a:latin typeface="europa"/>
              <a:ea typeface="+mn-ea"/>
              <a:cs typeface="+mn-cs"/>
            </a:endParaRPr>
          </a:p>
        </p:txBody>
      </p:sp>
      <p:sp>
        <p:nvSpPr>
          <p:cNvPr id="20" name="Rectangle 19"/>
          <p:cNvSpPr/>
          <p:nvPr/>
        </p:nvSpPr>
        <p:spPr>
          <a:xfrm>
            <a:off x="8534400" y="4129073"/>
            <a:ext cx="428980" cy="654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pic>
        <p:nvPicPr>
          <p:cNvPr id="71" name="Picture 70" descr="http://www.nextplatform.com/wp-content/uploads/2015/03/Glenn1.png"/>
          <p:cNvPicPr>
            <a:picLocks noChangeAspect="1" noChangeArrowheads="1"/>
          </p:cNvPicPr>
          <p:nvPr/>
        </p:nvPicPr>
        <p:blipFill rotWithShape="1">
          <a:blip r:embed="rId4">
            <a:extLst>
              <a:ext uri="{28A0092B-C50C-407E-A947-70E740481C1C}">
                <a14:useLocalDpi xmlns:a14="http://schemas.microsoft.com/office/drawing/2010/main" val="0"/>
              </a:ext>
            </a:extLst>
          </a:blip>
          <a:srcRect l="35425" t="51522" r="34916" b="5973"/>
          <a:stretch/>
        </p:blipFill>
        <p:spPr bwMode="auto">
          <a:xfrm>
            <a:off x="105649" y="4094761"/>
            <a:ext cx="4224963" cy="1829100"/>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71"/>
          <p:cNvPicPr>
            <a:picLocks noChangeAspect="1"/>
          </p:cNvPicPr>
          <p:nvPr/>
        </p:nvPicPr>
        <p:blipFill rotWithShape="1">
          <a:blip r:embed="rId5"/>
          <a:srcRect l="50959" t="10448" r="25205" b="67472"/>
          <a:stretch/>
        </p:blipFill>
        <p:spPr>
          <a:xfrm>
            <a:off x="5495894" y="3689818"/>
            <a:ext cx="2867618" cy="2653333"/>
          </a:xfrm>
          <a:prstGeom prst="rect">
            <a:avLst/>
          </a:prstGeom>
        </p:spPr>
      </p:pic>
      <p:sp>
        <p:nvSpPr>
          <p:cNvPr id="75" name="Rectangle 74"/>
          <p:cNvSpPr/>
          <p:nvPr/>
        </p:nvSpPr>
        <p:spPr>
          <a:xfrm>
            <a:off x="8022677" y="4174288"/>
            <a:ext cx="428980" cy="654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78" name="Rectangle 77"/>
          <p:cNvSpPr/>
          <p:nvPr/>
        </p:nvSpPr>
        <p:spPr>
          <a:xfrm>
            <a:off x="4628782" y="0"/>
            <a:ext cx="9144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79" name="Rectangle 78"/>
          <p:cNvSpPr/>
          <p:nvPr/>
        </p:nvSpPr>
        <p:spPr>
          <a:xfrm>
            <a:off x="1" y="3383280"/>
            <a:ext cx="9144000"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80" name="Rectangle 79"/>
          <p:cNvSpPr/>
          <p:nvPr/>
        </p:nvSpPr>
        <p:spPr>
          <a:xfrm>
            <a:off x="3610761" y="2895290"/>
            <a:ext cx="2103160" cy="1077218"/>
          </a:xfrm>
          <a:prstGeom prst="rect">
            <a:avLst/>
          </a:prstGeom>
          <a:solidFill>
            <a:schemeClr val="bg1"/>
          </a:solidFill>
          <a:ln>
            <a:solidFill>
              <a:srgbClr val="1B65A8"/>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mn-ea"/>
                <a:cs typeface="+mn-cs"/>
              </a:rPr>
              <a:t>Genome Analysis</a:t>
            </a:r>
          </a:p>
        </p:txBody>
      </p:sp>
      <p:graphicFrame>
        <p:nvGraphicFramePr>
          <p:cNvPr id="2" name="Object 1"/>
          <p:cNvGraphicFramePr>
            <a:graphicFrameLocks noChangeAspect="1"/>
          </p:cNvGraphicFramePr>
          <p:nvPr>
            <p:extLst/>
          </p:nvPr>
        </p:nvGraphicFramePr>
        <p:xfrm>
          <a:off x="5311176" y="36301"/>
          <a:ext cx="3509639" cy="3353943"/>
        </p:xfrm>
        <a:graphic>
          <a:graphicData uri="http://schemas.openxmlformats.org/presentationml/2006/ole">
            <mc:AlternateContent xmlns:mc="http://schemas.openxmlformats.org/markup-compatibility/2006">
              <mc:Choice xmlns:v="urn:schemas-microsoft-com:vml" Requires="v">
                <p:oleObj spid="_x0000_s7263" name="Visio" r:id="rId6" imgW="2695276" imgH="2509932" progId="Visio.Drawing.11">
                  <p:embed/>
                </p:oleObj>
              </mc:Choice>
              <mc:Fallback>
                <p:oleObj name="Visio" r:id="rId6" imgW="2695276" imgH="2509932" progId="Visio.Drawing.11">
                  <p:embed/>
                  <p:pic>
                    <p:nvPicPr>
                      <p:cNvPr id="2" name="Object 1"/>
                      <p:cNvPicPr/>
                      <p:nvPr/>
                    </p:nvPicPr>
                    <p:blipFill>
                      <a:blip r:embed="rId7"/>
                      <a:stretch>
                        <a:fillRect/>
                      </a:stretch>
                    </p:blipFill>
                    <p:spPr>
                      <a:xfrm>
                        <a:off x="5311176" y="36301"/>
                        <a:ext cx="3509639" cy="3353943"/>
                      </a:xfrm>
                      <a:prstGeom prst="rect">
                        <a:avLst/>
                      </a:prstGeom>
                    </p:spPr>
                  </p:pic>
                </p:oleObj>
              </mc:Fallback>
            </mc:AlternateContent>
          </a:graphicData>
        </a:graphic>
      </p:graphicFrame>
      <p:graphicFrame>
        <p:nvGraphicFramePr>
          <p:cNvPr id="23" name="Object 22"/>
          <p:cNvGraphicFramePr>
            <a:graphicFrameLocks noChangeAspect="1"/>
          </p:cNvGraphicFramePr>
          <p:nvPr>
            <p:extLst/>
          </p:nvPr>
        </p:nvGraphicFramePr>
        <p:xfrm>
          <a:off x="177467" y="500679"/>
          <a:ext cx="4895872" cy="2150973"/>
        </p:xfrm>
        <a:graphic>
          <a:graphicData uri="http://schemas.openxmlformats.org/presentationml/2006/ole">
            <mc:AlternateContent xmlns:mc="http://schemas.openxmlformats.org/markup-compatibility/2006">
              <mc:Choice xmlns:v="urn:schemas-microsoft-com:vml" Requires="v">
                <p:oleObj spid="_x0000_s7264" name="Visio" r:id="rId8" imgW="3859122" imgH="1695796" progId="Visio.Drawing.11">
                  <p:embed/>
                </p:oleObj>
              </mc:Choice>
              <mc:Fallback>
                <p:oleObj name="Visio" r:id="rId8" imgW="3859122" imgH="1695796" progId="Visio.Drawing.11">
                  <p:embed/>
                  <p:pic>
                    <p:nvPicPr>
                      <p:cNvPr id="23" name="Object 22"/>
                      <p:cNvPicPr/>
                      <p:nvPr/>
                    </p:nvPicPr>
                    <p:blipFill>
                      <a:blip r:embed="rId9"/>
                      <a:stretch>
                        <a:fillRect/>
                      </a:stretch>
                    </p:blipFill>
                    <p:spPr>
                      <a:xfrm>
                        <a:off x="177467" y="500679"/>
                        <a:ext cx="4895872" cy="2150973"/>
                      </a:xfrm>
                      <a:prstGeom prst="rect">
                        <a:avLst/>
                      </a:prstGeom>
                    </p:spPr>
                  </p:pic>
                </p:oleObj>
              </mc:Fallback>
            </mc:AlternateContent>
          </a:graphicData>
        </a:graphic>
      </p:graphicFrame>
      <p:sp>
        <p:nvSpPr>
          <p:cNvPr id="81" name="Snip Diagonal Corner Rectangle 80"/>
          <p:cNvSpPr/>
          <p:nvPr/>
        </p:nvSpPr>
        <p:spPr>
          <a:xfrm>
            <a:off x="0" y="2924937"/>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1</a:t>
            </a:r>
          </a:p>
        </p:txBody>
      </p:sp>
      <p:sp>
        <p:nvSpPr>
          <p:cNvPr id="82" name="Snip Diagonal Corner Rectangle 81"/>
          <p:cNvSpPr/>
          <p:nvPr/>
        </p:nvSpPr>
        <p:spPr>
          <a:xfrm>
            <a:off x="8675925" y="2924936"/>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2</a:t>
            </a:r>
          </a:p>
        </p:txBody>
      </p:sp>
      <p:sp>
        <p:nvSpPr>
          <p:cNvPr id="83" name="TextBox 82"/>
          <p:cNvSpPr txBox="1"/>
          <p:nvPr/>
        </p:nvSpPr>
        <p:spPr>
          <a:xfrm>
            <a:off x="458343" y="2924936"/>
            <a:ext cx="29494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Sequencing</a:t>
            </a:r>
          </a:p>
        </p:txBody>
      </p:sp>
      <p:sp>
        <p:nvSpPr>
          <p:cNvPr id="84" name="TextBox 83"/>
          <p:cNvSpPr txBox="1"/>
          <p:nvPr/>
        </p:nvSpPr>
        <p:spPr>
          <a:xfrm>
            <a:off x="6304876" y="2916378"/>
            <a:ext cx="24732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Read Mapping</a:t>
            </a:r>
          </a:p>
        </p:txBody>
      </p:sp>
      <p:sp>
        <p:nvSpPr>
          <p:cNvPr id="85" name="Snip Diagonal Corner Rectangle 84"/>
          <p:cNvSpPr/>
          <p:nvPr/>
        </p:nvSpPr>
        <p:spPr>
          <a:xfrm>
            <a:off x="-11591" y="6399657"/>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3</a:t>
            </a:r>
          </a:p>
        </p:txBody>
      </p:sp>
      <p:sp>
        <p:nvSpPr>
          <p:cNvPr id="86" name="Snip Diagonal Corner Rectangle 85"/>
          <p:cNvSpPr/>
          <p:nvPr/>
        </p:nvSpPr>
        <p:spPr>
          <a:xfrm>
            <a:off x="8678558" y="6399656"/>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4</a:t>
            </a:r>
          </a:p>
        </p:txBody>
      </p:sp>
      <p:sp>
        <p:nvSpPr>
          <p:cNvPr id="87" name="TextBox 86"/>
          <p:cNvSpPr txBox="1"/>
          <p:nvPr/>
        </p:nvSpPr>
        <p:spPr>
          <a:xfrm>
            <a:off x="483743" y="6379336"/>
            <a:ext cx="29494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Variant Calling</a:t>
            </a:r>
          </a:p>
        </p:txBody>
      </p:sp>
      <p:sp>
        <p:nvSpPr>
          <p:cNvPr id="88" name="TextBox 87"/>
          <p:cNvSpPr txBox="1"/>
          <p:nvPr/>
        </p:nvSpPr>
        <p:spPr>
          <a:xfrm>
            <a:off x="5558503" y="6399656"/>
            <a:ext cx="3404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Scientific Discovery</a:t>
            </a:r>
          </a:p>
        </p:txBody>
      </p:sp>
    </p:spTree>
    <p:extLst>
      <p:ext uri="{BB962C8B-B14F-4D97-AF65-F5344CB8AC3E}">
        <p14:creationId xmlns:p14="http://schemas.microsoft.com/office/powerpoint/2010/main" val="968508097"/>
      </p:ext>
    </p:extLst>
  </p:cSld>
  <p:clrMapOvr>
    <a:masterClrMapping/>
  </p:clrMapOvr>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DRAM Refresh (I)</a:t>
            </a:r>
          </a:p>
        </p:txBody>
      </p:sp>
      <p:sp>
        <p:nvSpPr>
          <p:cNvPr id="3" name="Content Placeholder 2"/>
          <p:cNvSpPr>
            <a:spLocks noGrp="1"/>
          </p:cNvSpPr>
          <p:nvPr>
            <p:ph idx="1"/>
          </p:nvPr>
        </p:nvSpPr>
        <p:spPr>
          <a:xfrm>
            <a:off x="228600" y="1052736"/>
            <a:ext cx="8807896" cy="4876800"/>
          </a:xfrm>
        </p:spPr>
        <p:txBody>
          <a:bodyPr/>
          <a:lstStyle/>
          <a:p>
            <a:r>
              <a:rPr lang="en-US" dirty="0"/>
              <a:t>Jamie Liu, Ben </a:t>
            </a:r>
            <a:r>
              <a:rPr lang="en-US" dirty="0" err="1"/>
              <a:t>Jaiyen</a:t>
            </a:r>
            <a:r>
              <a:rPr lang="en-US" dirty="0"/>
              <a:t>, Richard </a:t>
            </a:r>
            <a:r>
              <a:rPr lang="en-US" dirty="0" err="1"/>
              <a:t>Veras</a:t>
            </a:r>
            <a:r>
              <a:rPr lang="en-US" dirty="0"/>
              <a:t>, and Onur Mutlu,</a:t>
            </a:r>
            <a:br>
              <a:rPr lang="en-US" dirty="0"/>
            </a:br>
            <a:r>
              <a:rPr lang="en-US" b="1" dirty="0">
                <a:hlinkClick r:id="rId2"/>
              </a:rPr>
              <a:t>"RAIDR: Retention-Aware Intelligent DRAM Refresh"</a:t>
            </a:r>
            <a:br>
              <a:rPr lang="en-US" dirty="0"/>
            </a:br>
            <a:r>
              <a:rPr lang="en-US" i="1" dirty="0"/>
              <a:t>Proceedings of the </a:t>
            </a:r>
            <a:r>
              <a:rPr lang="en-US" i="1" dirty="0">
                <a:hlinkClick r:id="rId3"/>
              </a:rPr>
              <a:t>39th International Symposium on Computer Architecture</a:t>
            </a:r>
            <a:r>
              <a:rPr lang="en-US" i="1" dirty="0"/>
              <a:t> (</a:t>
            </a:r>
            <a:r>
              <a:rPr lang="en-US" b="1" i="1" dirty="0"/>
              <a:t>ISCA</a:t>
            </a:r>
            <a:r>
              <a:rPr lang="en-US" i="1" dirty="0"/>
              <a:t>)</a:t>
            </a:r>
            <a:r>
              <a:rPr lang="en-US" dirty="0"/>
              <a:t>, Portland, OR, June 2012. </a:t>
            </a:r>
            <a:r>
              <a:rPr lang="en-US" dirty="0">
                <a:hlinkClick r:id="rId4"/>
              </a:rPr>
              <a:t>Slides (pdf)</a:t>
            </a:r>
            <a:endParaRPr lang="en-US" dirty="0"/>
          </a:p>
          <a:p>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140</a:t>
            </a:fld>
            <a:endParaRPr lang="en-US" altLang="en-US">
              <a:solidFill>
                <a:srgbClr val="000000"/>
              </a:solidFill>
            </a:endParaRPr>
          </a:p>
        </p:txBody>
      </p:sp>
      <p:pic>
        <p:nvPicPr>
          <p:cNvPr id="5" name="Picture 4"/>
          <p:cNvPicPr>
            <a:picLocks noChangeAspect="1"/>
          </p:cNvPicPr>
          <p:nvPr/>
        </p:nvPicPr>
        <p:blipFill>
          <a:blip r:embed="rId5"/>
          <a:stretch>
            <a:fillRect/>
          </a:stretch>
        </p:blipFill>
        <p:spPr>
          <a:xfrm>
            <a:off x="0" y="3977608"/>
            <a:ext cx="9144000" cy="1755648"/>
          </a:xfrm>
          <a:prstGeom prst="rect">
            <a:avLst/>
          </a:prstGeom>
        </p:spPr>
      </p:pic>
    </p:spTree>
    <p:extLst>
      <p:ext uri="{BB962C8B-B14F-4D97-AF65-F5344CB8AC3E}">
        <p14:creationId xmlns:p14="http://schemas.microsoft.com/office/powerpoint/2010/main" val="28182311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DRAM Retention Analysis</a:t>
            </a:r>
          </a:p>
        </p:txBody>
      </p:sp>
      <p:sp>
        <p:nvSpPr>
          <p:cNvPr id="3" name="Content Placeholder 2"/>
          <p:cNvSpPr>
            <a:spLocks noGrp="1"/>
          </p:cNvSpPr>
          <p:nvPr>
            <p:ph idx="1"/>
          </p:nvPr>
        </p:nvSpPr>
        <p:spPr>
          <a:xfrm>
            <a:off x="228600" y="980728"/>
            <a:ext cx="8610600" cy="5153025"/>
          </a:xfrm>
        </p:spPr>
        <p:txBody>
          <a:bodyPr/>
          <a:lstStyle/>
          <a:p>
            <a:r>
              <a:rPr lang="en-US" sz="1800" dirty="0"/>
              <a:t>Jamie Liu, Ben </a:t>
            </a:r>
            <a:r>
              <a:rPr lang="en-US" sz="1800" dirty="0" err="1"/>
              <a:t>Jaiyen</a:t>
            </a:r>
            <a:r>
              <a:rPr lang="en-US" sz="1800" dirty="0"/>
              <a:t>, Yoongu Kim, Chris Wilkerson, and </a:t>
            </a:r>
            <a:r>
              <a:rPr lang="en-US" sz="1800" u="sng" dirty="0"/>
              <a:t>Onur Mutlu</a:t>
            </a:r>
            <a:r>
              <a:rPr lang="en-US" sz="1800" dirty="0"/>
              <a:t>,</a:t>
            </a:r>
            <a:br>
              <a:rPr lang="en-US" sz="1800" dirty="0"/>
            </a:br>
            <a:r>
              <a:rPr lang="en-US" sz="1800" b="1" dirty="0">
                <a:hlinkClick r:id="rId2"/>
              </a:rPr>
              <a:t>"An Experimental Study of Data Retention Behavior in Modern DRAM Devices: Implications for Retention Time Profiling Mechanisms"</a:t>
            </a:r>
            <a:br>
              <a:rPr lang="en-US" sz="1800" dirty="0"/>
            </a:br>
            <a:r>
              <a:rPr lang="en-US" sz="1800" i="1" dirty="0"/>
              <a:t>Proceedings of the </a:t>
            </a:r>
            <a:r>
              <a:rPr lang="en-US" sz="1800" i="1" dirty="0">
                <a:hlinkClick r:id="rId3"/>
              </a:rPr>
              <a:t>40th International Symposium on Computer Architecture</a:t>
            </a:r>
            <a:r>
              <a:rPr lang="en-US" sz="1800" i="1" dirty="0"/>
              <a:t> (</a:t>
            </a:r>
            <a:r>
              <a:rPr lang="en-US" sz="1800" b="1" i="1" dirty="0"/>
              <a:t>ISCA</a:t>
            </a:r>
            <a:r>
              <a:rPr lang="en-US" sz="1800" i="1" dirty="0"/>
              <a:t>)</a:t>
            </a:r>
            <a:r>
              <a:rPr lang="en-US" sz="1800" dirty="0"/>
              <a:t>, Tel-Aviv, Israel, June 2013. </a:t>
            </a:r>
            <a:r>
              <a:rPr lang="en-US" sz="1800" dirty="0">
                <a:hlinkClick r:id="rId4"/>
              </a:rPr>
              <a:t>Slides (ppt)</a:t>
            </a:r>
            <a:r>
              <a:rPr lang="en-US" sz="1800" dirty="0"/>
              <a:t> </a:t>
            </a:r>
            <a:r>
              <a:rPr lang="en-US" sz="1800" dirty="0">
                <a:hlinkClick r:id="rId5"/>
              </a:rPr>
              <a:t>Slides (pdf)</a:t>
            </a:r>
            <a:endParaRPr lang="en-US" sz="1800" dirty="0"/>
          </a:p>
        </p:txBody>
      </p:sp>
      <p:sp>
        <p:nvSpPr>
          <p:cNvPr id="4" name="Slide Number Placeholder 3"/>
          <p:cNvSpPr>
            <a:spLocks noGrp="1"/>
          </p:cNvSpPr>
          <p:nvPr>
            <p:ph type="sldNum" sz="quarter" idx="11"/>
          </p:nvPr>
        </p:nvSpPr>
        <p:spPr/>
        <p:txBody>
          <a:bodyPr/>
          <a:lstStyle/>
          <a:p>
            <a:pPr>
              <a:defRPr/>
            </a:pPr>
            <a:fld id="{60169019-BB41-6245-A1FF-2891AF14670E}" type="slidenum">
              <a:rPr lang="en-US" smtClean="0">
                <a:solidFill>
                  <a:srgbClr val="000000"/>
                </a:solidFill>
              </a:rPr>
              <a:pPr>
                <a:defRPr/>
              </a:pPr>
              <a:t>141</a:t>
            </a:fld>
            <a:endParaRPr lang="en-US">
              <a:solidFill>
                <a:srgbClr val="000000"/>
              </a:solidFill>
            </a:endParaRPr>
          </a:p>
        </p:txBody>
      </p:sp>
      <p:pic>
        <p:nvPicPr>
          <p:cNvPr id="5" name="Picture 4"/>
          <p:cNvPicPr>
            <a:picLocks noChangeAspect="1"/>
          </p:cNvPicPr>
          <p:nvPr/>
        </p:nvPicPr>
        <p:blipFill>
          <a:blip r:embed="rId6"/>
          <a:stretch>
            <a:fillRect/>
          </a:stretch>
        </p:blipFill>
        <p:spPr>
          <a:xfrm>
            <a:off x="0" y="2751315"/>
            <a:ext cx="9144000" cy="4134069"/>
          </a:xfrm>
          <a:prstGeom prst="rect">
            <a:avLst/>
          </a:prstGeom>
        </p:spPr>
      </p:pic>
    </p:spTree>
    <p:extLst>
      <p:ext uri="{BB962C8B-B14F-4D97-AF65-F5344CB8AC3E}">
        <p14:creationId xmlns:p14="http://schemas.microsoft.com/office/powerpoint/2010/main" val="26904577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08" y="152400"/>
            <a:ext cx="9540552" cy="1066800"/>
          </a:xfrm>
        </p:spPr>
        <p:txBody>
          <a:bodyPr/>
          <a:lstStyle/>
          <a:p>
            <a:r>
              <a:rPr lang="en-US" dirty="0"/>
              <a:t>Data Retention in Memory </a:t>
            </a:r>
            <a:r>
              <a:rPr lang="en-US" sz="3000" b="1" dirty="0">
                <a:solidFill>
                  <a:srgbClr val="006633"/>
                </a:solidFill>
              </a:rPr>
              <a:t>[Liu et al., ISCA 2013]</a:t>
            </a:r>
            <a:endParaRPr lang="en-US" dirty="0"/>
          </a:p>
        </p:txBody>
      </p:sp>
      <p:sp>
        <p:nvSpPr>
          <p:cNvPr id="3" name="Content Placeholder 2"/>
          <p:cNvSpPr>
            <a:spLocks noGrp="1"/>
          </p:cNvSpPr>
          <p:nvPr>
            <p:ph idx="1"/>
          </p:nvPr>
        </p:nvSpPr>
        <p:spPr>
          <a:xfrm>
            <a:off x="228600" y="1124744"/>
            <a:ext cx="8610600" cy="4876800"/>
          </a:xfrm>
        </p:spPr>
        <p:txBody>
          <a:bodyPr/>
          <a:lstStyle/>
          <a:p>
            <a:r>
              <a:rPr lang="en-US" dirty="0">
                <a:solidFill>
                  <a:srgbClr val="0000FF"/>
                </a:solidFill>
              </a:rPr>
              <a:t>Data Retention Time Profile of DRAM looks like this: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786FF2-CC60-CB43-AE88-3EA463621049}"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0" y="1864539"/>
            <a:ext cx="9144000" cy="4372773"/>
          </a:xfrm>
          <a:prstGeom prst="rect">
            <a:avLst/>
          </a:prstGeom>
        </p:spPr>
      </p:pic>
      <p:sp>
        <p:nvSpPr>
          <p:cNvPr id="6" name="TextBox 5"/>
          <p:cNvSpPr txBox="1"/>
          <p:nvPr/>
        </p:nvSpPr>
        <p:spPr>
          <a:xfrm>
            <a:off x="5468024" y="5385990"/>
            <a:ext cx="3724097"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ahoma"/>
                <a:ea typeface="+mn-ea"/>
                <a:cs typeface="+mn-cs"/>
              </a:rPr>
              <a:t>Location</a:t>
            </a:r>
            <a:r>
              <a:rPr kumimoji="0" lang="en-US" sz="1800" b="0" i="0" u="none" strike="noStrike" kern="1200" cap="none" spc="0" normalizeH="0" baseline="0" noProof="0" dirty="0">
                <a:ln>
                  <a:noFill/>
                </a:ln>
                <a:solidFill>
                  <a:srgbClr val="FF0000"/>
                </a:solidFill>
                <a:effectLst/>
                <a:uLnTx/>
                <a:uFillTx/>
                <a:latin typeface="Tahoma"/>
                <a:ea typeface="+mn-ea"/>
                <a:cs typeface="+mn-cs"/>
              </a:rPr>
              <a:t> dependent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ahoma"/>
                <a:ea typeface="+mn-ea"/>
                <a:cs typeface="+mn-cs"/>
              </a:rPr>
              <a:t>Stored value pattern </a:t>
            </a:r>
            <a:r>
              <a:rPr kumimoji="0" lang="en-US" sz="1800" b="0" i="0" u="none" strike="noStrike" kern="1200" cap="none" spc="0" normalizeH="0" baseline="0" noProof="0" dirty="0">
                <a:ln>
                  <a:noFill/>
                </a:ln>
                <a:solidFill>
                  <a:srgbClr val="FF0000"/>
                </a:solidFill>
                <a:effectLst/>
                <a:uLnTx/>
                <a:uFillTx/>
                <a:latin typeface="Tahoma"/>
                <a:ea typeface="+mn-ea"/>
                <a:cs typeface="+mn-cs"/>
              </a:rPr>
              <a:t>dependent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ahoma"/>
                <a:ea typeface="+mn-ea"/>
                <a:cs typeface="+mn-cs"/>
              </a:rPr>
              <a:t>Time</a:t>
            </a:r>
            <a:r>
              <a:rPr kumimoji="0" lang="en-US" sz="1800" b="0" i="0" u="none" strike="noStrike" kern="1200" cap="none" spc="0" normalizeH="0" baseline="0" noProof="0" dirty="0">
                <a:ln>
                  <a:noFill/>
                </a:ln>
                <a:solidFill>
                  <a:srgbClr val="FF0000"/>
                </a:solidFill>
                <a:effectLst/>
                <a:uLnTx/>
                <a:uFillTx/>
                <a:latin typeface="Tahoma"/>
                <a:ea typeface="+mn-ea"/>
                <a:cs typeface="+mn-cs"/>
              </a:rPr>
              <a:t> dependent</a:t>
            </a:r>
          </a:p>
        </p:txBody>
      </p:sp>
    </p:spTree>
    <p:extLst>
      <p:ext uri="{BB962C8B-B14F-4D97-AF65-F5344CB8AC3E}">
        <p14:creationId xmlns:p14="http://schemas.microsoft.com/office/powerpoint/2010/main" val="22411089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DRAM Refresh-Access Parallelization</a:t>
            </a:r>
          </a:p>
        </p:txBody>
      </p:sp>
      <p:sp>
        <p:nvSpPr>
          <p:cNvPr id="3" name="Content Placeholder 2"/>
          <p:cNvSpPr>
            <a:spLocks noGrp="1"/>
          </p:cNvSpPr>
          <p:nvPr>
            <p:ph idx="1"/>
          </p:nvPr>
        </p:nvSpPr>
        <p:spPr>
          <a:xfrm>
            <a:off x="228600" y="980728"/>
            <a:ext cx="8610600" cy="4876800"/>
          </a:xfrm>
        </p:spPr>
        <p:txBody>
          <a:bodyPr/>
          <a:lstStyle/>
          <a:p>
            <a:r>
              <a:rPr lang="en-US" sz="2000" dirty="0"/>
              <a:t>Kevin Chang, Donghyuk Lee, </a:t>
            </a:r>
            <a:r>
              <a:rPr lang="en-US" sz="2000" dirty="0" err="1"/>
              <a:t>Zeshan</a:t>
            </a:r>
            <a:r>
              <a:rPr lang="en-US" sz="2000" dirty="0"/>
              <a:t> </a:t>
            </a:r>
            <a:r>
              <a:rPr lang="en-US" sz="2000" dirty="0" err="1"/>
              <a:t>Chishti</a:t>
            </a:r>
            <a:r>
              <a:rPr lang="en-US" sz="2000" dirty="0"/>
              <a:t>, </a:t>
            </a:r>
            <a:r>
              <a:rPr lang="en-US" sz="2000" dirty="0" err="1"/>
              <a:t>Alaa</a:t>
            </a:r>
            <a:r>
              <a:rPr lang="en-US" sz="2000" dirty="0"/>
              <a:t> </a:t>
            </a:r>
            <a:r>
              <a:rPr lang="en-US" sz="2000" dirty="0" err="1"/>
              <a:t>Alameldeen</a:t>
            </a:r>
            <a:r>
              <a:rPr lang="en-US" sz="2000" dirty="0"/>
              <a:t>, Chris Wilkerson, Yoongu Kim, and Onur Mutlu,</a:t>
            </a:r>
            <a:br>
              <a:rPr lang="en-US" sz="2000" dirty="0"/>
            </a:br>
            <a:r>
              <a:rPr lang="en-US" sz="2000" b="1" dirty="0">
                <a:hlinkClick r:id="rId2"/>
              </a:rPr>
              <a:t>"Improving DRAM Performance by Parallelizing Refreshes with Accesses"</a:t>
            </a:r>
            <a:r>
              <a:rPr lang="en-US" sz="2000" dirty="0"/>
              <a:t> </a:t>
            </a:r>
            <a:br>
              <a:rPr lang="en-US" sz="2000" dirty="0"/>
            </a:br>
            <a:r>
              <a:rPr lang="en-US" sz="2000" i="1" dirty="0"/>
              <a:t>Proceedings of the </a:t>
            </a:r>
            <a:r>
              <a:rPr lang="en-US" sz="2000" i="1" dirty="0">
                <a:hlinkClick r:id="rId3"/>
              </a:rPr>
              <a:t>20th International Symposium on High-Performance Computer Architecture</a:t>
            </a:r>
            <a:r>
              <a:rPr lang="en-US" sz="2000" i="1" dirty="0"/>
              <a:t> (</a:t>
            </a:r>
            <a:r>
              <a:rPr lang="en-US" sz="2000" b="1" i="1" dirty="0"/>
              <a:t>HPCA</a:t>
            </a:r>
            <a:r>
              <a:rPr lang="en-US" sz="2000" i="1" dirty="0"/>
              <a:t>)</a:t>
            </a:r>
            <a:r>
              <a:rPr lang="en-US" sz="2000" dirty="0"/>
              <a:t>, Orlando, FL, February 2014. [</a:t>
            </a:r>
            <a:r>
              <a:rPr lang="en-US" sz="2000" dirty="0">
                <a:hlinkClick r:id="rId4"/>
              </a:rPr>
              <a:t>Summary</a:t>
            </a:r>
            <a:r>
              <a:rPr lang="en-US" sz="2000" dirty="0"/>
              <a:t>] [</a:t>
            </a:r>
            <a:r>
              <a:rPr lang="en-US" sz="2000" dirty="0">
                <a:hlinkClick r:id="rId5"/>
              </a:rPr>
              <a:t>Slides (pptx)</a:t>
            </a:r>
            <a:r>
              <a:rPr lang="en-US" sz="2000" dirty="0"/>
              <a:t> </a:t>
            </a:r>
            <a:r>
              <a:rPr lang="en-US" sz="2000" dirty="0">
                <a:hlinkClick r:id="rId6"/>
              </a:rPr>
              <a:t>(pdf)</a:t>
            </a:r>
            <a:r>
              <a:rPr lang="en-US" sz="2000" dirty="0"/>
              <a:t>] </a:t>
            </a:r>
          </a:p>
          <a:p>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143</a:t>
            </a:fld>
            <a:endParaRPr lang="en-US" altLang="en-US">
              <a:solidFill>
                <a:srgbClr val="000000"/>
              </a:solidFill>
            </a:endParaRPr>
          </a:p>
        </p:txBody>
      </p:sp>
      <p:pic>
        <p:nvPicPr>
          <p:cNvPr id="5" name="Picture 4"/>
          <p:cNvPicPr>
            <a:picLocks noChangeAspect="1"/>
          </p:cNvPicPr>
          <p:nvPr/>
        </p:nvPicPr>
        <p:blipFill>
          <a:blip r:embed="rId7"/>
          <a:stretch>
            <a:fillRect/>
          </a:stretch>
        </p:blipFill>
        <p:spPr>
          <a:xfrm>
            <a:off x="-108520" y="3804590"/>
            <a:ext cx="9144000" cy="2576738"/>
          </a:xfrm>
          <a:prstGeom prst="rect">
            <a:avLst/>
          </a:prstGeom>
        </p:spPr>
      </p:pic>
    </p:spTree>
    <p:extLst>
      <p:ext uri="{BB962C8B-B14F-4D97-AF65-F5344CB8AC3E}">
        <p14:creationId xmlns:p14="http://schemas.microsoft.com/office/powerpoint/2010/main" val="42749661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48408"/>
            <a:ext cx="7924800" cy="1752600"/>
          </a:xfrm>
        </p:spPr>
        <p:txBody>
          <a:bodyPr/>
          <a:lstStyle/>
          <a:p>
            <a:r>
              <a:rPr lang="en-US" dirty="0"/>
              <a:t>Inside A DRAM Chip</a:t>
            </a:r>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fld id="{7341D3D9-3FE8-4025-BF66-8DAB1ABB951F}" type="slidenum">
              <a:rPr lang="en-US" altLang="en-US" smtClean="0"/>
              <a:pPr/>
              <a:t>144</a:t>
            </a:fld>
            <a:endParaRPr lang="en-US" altLang="en-US"/>
          </a:p>
        </p:txBody>
      </p:sp>
    </p:spTree>
    <p:extLst>
      <p:ext uri="{BB962C8B-B14F-4D97-AF65-F5344CB8AC3E}">
        <p14:creationId xmlns:p14="http://schemas.microsoft.com/office/powerpoint/2010/main" val="146965371"/>
      </p:ext>
    </p:extLst>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DRAM Module and Chip</a:t>
            </a:r>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50CCC6F-3220-49CD-89DB-71B165F2F9D5}" type="slidenum">
              <a:rPr kumimoji="0" lang="en-US" sz="1600" b="0" i="0" u="none" strike="noStrike" kern="1200" cap="none" spc="0" normalizeH="0" baseline="0" noProof="0" smtClean="0">
                <a:ln>
                  <a:noFill/>
                </a:ln>
                <a:solidFill>
                  <a:prstClr val="black">
                    <a:lumMod val="65000"/>
                    <a:lumOff val="35000"/>
                  </a:prstClr>
                </a:solidFill>
                <a:effectLst/>
                <a:uLnTx/>
                <a:uFillTx/>
                <a:latin typeface="Calibri"/>
                <a:ea typeface="ＭＳ Ｐゴシック" charset="-128"/>
                <a:cs typeface="Arial"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145</a:t>
            </a:fld>
            <a:endParaRPr kumimoji="0" lang="en-US" sz="1600" b="0" i="0" u="none" strike="noStrike" kern="1200" cap="none" spc="0" normalizeH="0" baseline="0" noProof="0" dirty="0">
              <a:ln>
                <a:noFill/>
              </a:ln>
              <a:solidFill>
                <a:prstClr val="black">
                  <a:lumMod val="65000"/>
                  <a:lumOff val="35000"/>
                </a:prstClr>
              </a:solidFill>
              <a:effectLst/>
              <a:uLnTx/>
              <a:uFillTx/>
              <a:latin typeface="Calibri"/>
              <a:ea typeface="ＭＳ Ｐゴシック" charset="-128"/>
              <a:cs typeface="Arial" pitchFamily="34" charset="0"/>
            </a:endParaRP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3814" t="37801" r="2856" b="38200"/>
          <a:stretch/>
        </p:blipFill>
        <p:spPr>
          <a:xfrm>
            <a:off x="1547041" y="1447800"/>
            <a:ext cx="6400800" cy="164592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3347265" y="3815535"/>
            <a:ext cx="2800352" cy="2332081"/>
          </a:xfrm>
          <a:prstGeom prst="rect">
            <a:avLst/>
          </a:prstGeom>
        </p:spPr>
      </p:pic>
      <p:sp>
        <p:nvSpPr>
          <p:cNvPr id="7" name="Rounded Rectangle 6"/>
          <p:cNvSpPr/>
          <p:nvPr/>
        </p:nvSpPr>
        <p:spPr>
          <a:xfrm>
            <a:off x="3962400" y="1524000"/>
            <a:ext cx="685800" cy="1143000"/>
          </a:xfrm>
          <a:prstGeom prst="round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cxnSp>
        <p:nvCxnSpPr>
          <p:cNvPr id="9" name="Straight Connector 8"/>
          <p:cNvCxnSpPr/>
          <p:nvPr/>
        </p:nvCxnSpPr>
        <p:spPr>
          <a:xfrm flipH="1">
            <a:off x="3581400" y="2667001"/>
            <a:ext cx="381000" cy="914399"/>
          </a:xfrm>
          <a:prstGeom prst="line">
            <a:avLst/>
          </a:prstGeom>
          <a:ln w="28575">
            <a:solidFill>
              <a:schemeClr val="accent2"/>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648200" y="2667001"/>
            <a:ext cx="1265282" cy="914399"/>
          </a:xfrm>
          <a:prstGeom prst="line">
            <a:avLst/>
          </a:prstGeom>
          <a:ln w="28575">
            <a:solidFill>
              <a:schemeClr val="accent2"/>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3428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Goals</a:t>
            </a:r>
          </a:p>
        </p:txBody>
      </p:sp>
      <p:sp>
        <p:nvSpPr>
          <p:cNvPr id="3" name="Content Placeholder 2"/>
          <p:cNvSpPr>
            <a:spLocks noGrp="1"/>
          </p:cNvSpPr>
          <p:nvPr>
            <p:ph idx="1"/>
          </p:nvPr>
        </p:nvSpPr>
        <p:spPr/>
        <p:txBody>
          <a:bodyPr/>
          <a:lstStyle/>
          <a:p>
            <a:r>
              <a:rPr lang="en-US" dirty="0"/>
              <a:t>Cost</a:t>
            </a:r>
          </a:p>
          <a:p>
            <a:r>
              <a:rPr lang="en-US" dirty="0"/>
              <a:t>Latency</a:t>
            </a:r>
          </a:p>
          <a:p>
            <a:r>
              <a:rPr lang="en-US" dirty="0"/>
              <a:t>Bandwidth</a:t>
            </a:r>
          </a:p>
          <a:p>
            <a:r>
              <a:rPr lang="en-US" dirty="0"/>
              <a:t>Parallelism</a:t>
            </a:r>
          </a:p>
          <a:p>
            <a:r>
              <a:rPr lang="en-US" dirty="0"/>
              <a:t>Power</a:t>
            </a:r>
          </a:p>
          <a:p>
            <a:r>
              <a:rPr lang="en-US" dirty="0"/>
              <a:t>Energy</a:t>
            </a:r>
          </a:p>
          <a:p>
            <a:r>
              <a:rPr lang="en-US" dirty="0"/>
              <a:t>Reliability</a:t>
            </a:r>
          </a:p>
          <a:p>
            <a:r>
              <a:rPr lang="is-IS" dirty="0"/>
              <a:t>…</a:t>
            </a:r>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50CCC6F-3220-49CD-89DB-71B165F2F9D5}" type="slidenum">
              <a:rPr kumimoji="0" lang="en-US" sz="1600" b="0" i="0" u="none" strike="noStrike" kern="1200" cap="none" spc="0" normalizeH="0" baseline="0" noProof="0" smtClean="0">
                <a:ln>
                  <a:noFill/>
                </a:ln>
                <a:solidFill>
                  <a:prstClr val="black">
                    <a:lumMod val="65000"/>
                    <a:lumOff val="35000"/>
                  </a:prstClr>
                </a:solidFill>
                <a:effectLst/>
                <a:uLnTx/>
                <a:uFillTx/>
                <a:latin typeface="Calibri"/>
                <a:ea typeface="ＭＳ Ｐゴシック" charset="-128"/>
                <a:cs typeface="Arial"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146</a:t>
            </a:fld>
            <a:endParaRPr kumimoji="0" lang="en-US" sz="1600" b="0" i="0" u="none" strike="noStrike" kern="1200" cap="none" spc="0" normalizeH="0" baseline="0" noProof="0" dirty="0">
              <a:ln>
                <a:noFill/>
              </a:ln>
              <a:solidFill>
                <a:prstClr val="black">
                  <a:lumMod val="65000"/>
                  <a:lumOff val="35000"/>
                </a:prstClr>
              </a:solidFill>
              <a:effectLst/>
              <a:uLnTx/>
              <a:uFillTx/>
              <a:latin typeface="Calibri"/>
              <a:ea typeface="ＭＳ Ｐゴシック" charset="-128"/>
              <a:cs typeface="Arial" pitchFamily="34" charset="0"/>
            </a:endParaRPr>
          </a:p>
        </p:txBody>
      </p:sp>
    </p:spTree>
    <p:extLst>
      <p:ext uri="{BB962C8B-B14F-4D97-AF65-F5344CB8AC3E}">
        <p14:creationId xmlns:p14="http://schemas.microsoft.com/office/powerpoint/2010/main" val="33217348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DRAM Chip</a:t>
            </a:r>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50CCC6F-3220-49CD-89DB-71B165F2F9D5}" type="slidenum">
              <a:rPr kumimoji="0" lang="en-US" sz="1600" b="0" i="0" u="none" strike="noStrike" kern="1200" cap="none" spc="0" normalizeH="0" baseline="0" noProof="0" smtClean="0">
                <a:ln>
                  <a:noFill/>
                </a:ln>
                <a:solidFill>
                  <a:prstClr val="black">
                    <a:lumMod val="65000"/>
                    <a:lumOff val="35000"/>
                  </a:prstClr>
                </a:solidFill>
                <a:effectLst/>
                <a:uLnTx/>
                <a:uFillTx/>
                <a:latin typeface="Calibri"/>
                <a:ea typeface="ＭＳ Ｐゴシック" charset="-128"/>
                <a:cs typeface="Arial"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147</a:t>
            </a:fld>
            <a:endParaRPr kumimoji="0" lang="en-US" sz="1600" b="0" i="0" u="none" strike="noStrike" kern="1200" cap="none" spc="0" normalizeH="0" baseline="0" noProof="0" dirty="0">
              <a:ln>
                <a:noFill/>
              </a:ln>
              <a:solidFill>
                <a:prstClr val="black">
                  <a:lumMod val="65000"/>
                  <a:lumOff val="35000"/>
                </a:prstClr>
              </a:solidFill>
              <a:effectLst/>
              <a:uLnTx/>
              <a:uFillTx/>
              <a:latin typeface="Calibri"/>
              <a:ea typeface="ＭＳ Ｐゴシック" charset="-128"/>
              <a:cs typeface="Arial"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252397" y="1720666"/>
            <a:ext cx="5086352" cy="4235819"/>
          </a:xfrm>
          <a:prstGeom prst="rect">
            <a:avLst/>
          </a:prstGeom>
        </p:spPr>
      </p:pic>
      <p:grpSp>
        <p:nvGrpSpPr>
          <p:cNvPr id="23" name="Group 22"/>
          <p:cNvGrpSpPr/>
          <p:nvPr/>
        </p:nvGrpSpPr>
        <p:grpSpPr>
          <a:xfrm rot="5400000">
            <a:off x="4332055" y="2228573"/>
            <a:ext cx="1167122" cy="1995730"/>
            <a:chOff x="3505200" y="1447800"/>
            <a:chExt cx="3429000" cy="4134165"/>
          </a:xfrm>
        </p:grpSpPr>
        <p:grpSp>
          <p:nvGrpSpPr>
            <p:cNvPr id="12" name="Group 11"/>
            <p:cNvGrpSpPr/>
            <p:nvPr/>
          </p:nvGrpSpPr>
          <p:grpSpPr>
            <a:xfrm>
              <a:off x="3505200" y="1447800"/>
              <a:ext cx="3429000" cy="1675096"/>
              <a:chOff x="609600" y="1187429"/>
              <a:chExt cx="7848600" cy="5074556"/>
            </a:xfrm>
          </p:grpSpPr>
          <p:sp>
            <p:nvSpPr>
              <p:cNvPr id="13" name="Rounded Rectangle 12"/>
              <p:cNvSpPr/>
              <p:nvPr/>
            </p:nvSpPr>
            <p:spPr>
              <a:xfrm>
                <a:off x="609600" y="1219200"/>
                <a:ext cx="685800" cy="5042785"/>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Row Decoder</a:t>
                </a:r>
              </a:p>
            </p:txBody>
          </p:sp>
          <p:sp>
            <p:nvSpPr>
              <p:cNvPr id="14" name="Rounded Rectangle 13"/>
              <p:cNvSpPr/>
              <p:nvPr/>
            </p:nvSpPr>
            <p:spPr>
              <a:xfrm>
                <a:off x="1371600" y="3301116"/>
                <a:ext cx="7086600" cy="911548"/>
              </a:xfrm>
              <a:prstGeom prst="round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Array of Sense Amplifiers</a:t>
                </a:r>
              </a:p>
            </p:txBody>
          </p:sp>
          <p:sp>
            <p:nvSpPr>
              <p:cNvPr id="15" name="Rounded Rectangle 14"/>
              <p:cNvSpPr/>
              <p:nvPr/>
            </p:nvSpPr>
            <p:spPr>
              <a:xfrm>
                <a:off x="1371600" y="1187429"/>
                <a:ext cx="7086600" cy="2012971"/>
              </a:xfrm>
              <a:prstGeom prst="roundRect">
                <a:avLst/>
              </a:prstGeom>
              <a:solidFill>
                <a:srgbClr val="26393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Cell Array</a:t>
                </a:r>
              </a:p>
            </p:txBody>
          </p:sp>
          <p:sp>
            <p:nvSpPr>
              <p:cNvPr id="16" name="Rounded Rectangle 15"/>
              <p:cNvSpPr/>
              <p:nvPr/>
            </p:nvSpPr>
            <p:spPr>
              <a:xfrm>
                <a:off x="1371601" y="4360717"/>
                <a:ext cx="7086599" cy="1870365"/>
              </a:xfrm>
              <a:prstGeom prst="roundRect">
                <a:avLst/>
              </a:prstGeom>
              <a:solidFill>
                <a:srgbClr val="26393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Cell Array</a:t>
                </a:r>
              </a:p>
            </p:txBody>
          </p:sp>
        </p:grpSp>
        <p:grpSp>
          <p:nvGrpSpPr>
            <p:cNvPr id="17" name="Group 16"/>
            <p:cNvGrpSpPr/>
            <p:nvPr/>
          </p:nvGrpSpPr>
          <p:grpSpPr>
            <a:xfrm>
              <a:off x="3505200" y="3200400"/>
              <a:ext cx="3429000" cy="1675096"/>
              <a:chOff x="609600" y="1187429"/>
              <a:chExt cx="7848600" cy="5074556"/>
            </a:xfrm>
          </p:grpSpPr>
          <p:sp>
            <p:nvSpPr>
              <p:cNvPr id="18" name="Rounded Rectangle 17"/>
              <p:cNvSpPr/>
              <p:nvPr/>
            </p:nvSpPr>
            <p:spPr>
              <a:xfrm>
                <a:off x="609600" y="1219200"/>
                <a:ext cx="685800" cy="5042785"/>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Row Decoder</a:t>
                </a:r>
              </a:p>
            </p:txBody>
          </p:sp>
          <p:sp>
            <p:nvSpPr>
              <p:cNvPr id="19" name="Rounded Rectangle 18"/>
              <p:cNvSpPr/>
              <p:nvPr/>
            </p:nvSpPr>
            <p:spPr>
              <a:xfrm>
                <a:off x="1371600" y="3301116"/>
                <a:ext cx="7086600" cy="911548"/>
              </a:xfrm>
              <a:prstGeom prst="round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Array of Sense Amplifiers</a:t>
                </a:r>
              </a:p>
            </p:txBody>
          </p:sp>
          <p:sp>
            <p:nvSpPr>
              <p:cNvPr id="20" name="Rounded Rectangle 19"/>
              <p:cNvSpPr/>
              <p:nvPr/>
            </p:nvSpPr>
            <p:spPr>
              <a:xfrm>
                <a:off x="1371600" y="1187429"/>
                <a:ext cx="7086600" cy="2012971"/>
              </a:xfrm>
              <a:prstGeom prst="roundRect">
                <a:avLst/>
              </a:prstGeom>
              <a:solidFill>
                <a:srgbClr val="26393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Cell Array</a:t>
                </a:r>
              </a:p>
            </p:txBody>
          </p:sp>
          <p:sp>
            <p:nvSpPr>
              <p:cNvPr id="21" name="Rounded Rectangle 20"/>
              <p:cNvSpPr/>
              <p:nvPr/>
            </p:nvSpPr>
            <p:spPr>
              <a:xfrm>
                <a:off x="1371601" y="4360717"/>
                <a:ext cx="7086599" cy="1870365"/>
              </a:xfrm>
              <a:prstGeom prst="roundRect">
                <a:avLst/>
              </a:prstGeom>
              <a:solidFill>
                <a:srgbClr val="26393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Cell Array</a:t>
                </a:r>
              </a:p>
            </p:txBody>
          </p:sp>
        </p:grpSp>
        <p:sp>
          <p:nvSpPr>
            <p:cNvPr id="22" name="Rounded Rectangle 21"/>
            <p:cNvSpPr/>
            <p:nvPr/>
          </p:nvSpPr>
          <p:spPr>
            <a:xfrm>
              <a:off x="3838113" y="4972365"/>
              <a:ext cx="3096087" cy="609600"/>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a:ea typeface="+mn-ea"/>
                  <a:cs typeface="+mn-cs"/>
                </a:rPr>
                <a:t>Bank I/O</a:t>
              </a:r>
            </a:p>
          </p:txBody>
        </p:sp>
      </p:grpSp>
    </p:spTree>
    <p:extLst>
      <p:ext uri="{BB962C8B-B14F-4D97-AF65-F5344CB8AC3E}">
        <p14:creationId xmlns:p14="http://schemas.microsoft.com/office/powerpoint/2010/main" val="2739557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Sense Amplifier</a:t>
            </a:r>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50CCC6F-3220-49CD-89DB-71B165F2F9D5}" type="slidenum">
              <a:rPr kumimoji="0" lang="en-US" sz="1600" b="0" i="0" u="none" strike="noStrike" kern="1200" cap="none" spc="0" normalizeH="0" baseline="0" noProof="0" smtClean="0">
                <a:ln>
                  <a:noFill/>
                </a:ln>
                <a:solidFill>
                  <a:prstClr val="black">
                    <a:lumMod val="65000"/>
                    <a:lumOff val="35000"/>
                  </a:prstClr>
                </a:solidFill>
                <a:effectLst/>
                <a:uLnTx/>
                <a:uFillTx/>
                <a:latin typeface="Calibri"/>
                <a:ea typeface="ＭＳ Ｐゴシック" charset="-128"/>
                <a:cs typeface="Arial"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148</a:t>
            </a:fld>
            <a:endParaRPr kumimoji="0" lang="en-US" sz="1600" b="0" i="0" u="none" strike="noStrike" kern="1200" cap="none" spc="0" normalizeH="0" baseline="0" noProof="0">
              <a:ln>
                <a:noFill/>
              </a:ln>
              <a:solidFill>
                <a:prstClr val="black">
                  <a:lumMod val="65000"/>
                  <a:lumOff val="35000"/>
                </a:prstClr>
              </a:solidFill>
              <a:effectLst/>
              <a:uLnTx/>
              <a:uFillTx/>
              <a:latin typeface="Calibri"/>
              <a:ea typeface="ＭＳ Ｐゴシック" charset="-128"/>
              <a:cs typeface="Arial" pitchFamily="34" charset="0"/>
            </a:endParaRPr>
          </a:p>
        </p:txBody>
      </p:sp>
      <p:grpSp>
        <p:nvGrpSpPr>
          <p:cNvPr id="37" name="Group 36"/>
          <p:cNvGrpSpPr/>
          <p:nvPr/>
        </p:nvGrpSpPr>
        <p:grpSpPr>
          <a:xfrm>
            <a:off x="3039533" y="3238137"/>
            <a:ext cx="2971800" cy="1119011"/>
            <a:chOff x="2667000" y="3041650"/>
            <a:chExt cx="2057400" cy="774700"/>
          </a:xfrm>
        </p:grpSpPr>
        <p:grpSp>
          <p:nvGrpSpPr>
            <p:cNvPr id="7" name="Group 6"/>
            <p:cNvGrpSpPr/>
            <p:nvPr/>
          </p:nvGrpSpPr>
          <p:grpSpPr>
            <a:xfrm>
              <a:off x="2667000" y="3048000"/>
              <a:ext cx="609600" cy="762000"/>
              <a:chOff x="2819400" y="3048000"/>
              <a:chExt cx="609600" cy="762000"/>
            </a:xfrm>
          </p:grpSpPr>
          <p:sp>
            <p:nvSpPr>
              <p:cNvPr id="5" name="Isosceles Triangle 4"/>
              <p:cNvSpPr/>
              <p:nvPr/>
            </p:nvSpPr>
            <p:spPr>
              <a:xfrm>
                <a:off x="2819400" y="3124200"/>
                <a:ext cx="609600" cy="685800"/>
              </a:xfrm>
              <a:prstGeom prst="triangle">
                <a:avLst/>
              </a:prstGeom>
              <a:solidFill>
                <a:schemeClr val="accent1">
                  <a:lumMod val="50000"/>
                </a:schemeClr>
              </a:solidFill>
              <a:ln w="31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sp>
            <p:nvSpPr>
              <p:cNvPr id="6" name="Oval 5"/>
              <p:cNvSpPr/>
              <p:nvPr/>
            </p:nvSpPr>
            <p:spPr>
              <a:xfrm>
                <a:off x="3048000" y="3048000"/>
                <a:ext cx="152400" cy="152400"/>
              </a:xfrm>
              <a:prstGeom prst="ellipse">
                <a:avLst/>
              </a:prstGeom>
              <a:solidFill>
                <a:schemeClr val="accent1">
                  <a:lumMod val="50000"/>
                </a:schemeClr>
              </a:solidFill>
              <a:ln w="31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8" name="Group 7"/>
            <p:cNvGrpSpPr/>
            <p:nvPr/>
          </p:nvGrpSpPr>
          <p:grpSpPr>
            <a:xfrm rot="10800000">
              <a:off x="4114800" y="3048000"/>
              <a:ext cx="609600" cy="762000"/>
              <a:chOff x="2819400" y="3048000"/>
              <a:chExt cx="609600" cy="762000"/>
            </a:xfrm>
          </p:grpSpPr>
          <p:sp>
            <p:nvSpPr>
              <p:cNvPr id="9" name="Isosceles Triangle 8"/>
              <p:cNvSpPr/>
              <p:nvPr/>
            </p:nvSpPr>
            <p:spPr>
              <a:xfrm>
                <a:off x="2819400" y="3124200"/>
                <a:ext cx="609600" cy="685800"/>
              </a:xfrm>
              <a:prstGeom prst="triangle">
                <a:avLst/>
              </a:prstGeom>
              <a:solidFill>
                <a:schemeClr val="accent1">
                  <a:lumMod val="50000"/>
                </a:schemeClr>
              </a:solidFill>
              <a:ln w="31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Oval 9"/>
              <p:cNvSpPr/>
              <p:nvPr/>
            </p:nvSpPr>
            <p:spPr>
              <a:xfrm>
                <a:off x="3048000" y="3048000"/>
                <a:ext cx="152400" cy="152400"/>
              </a:xfrm>
              <a:prstGeom prst="ellipse">
                <a:avLst/>
              </a:prstGeom>
              <a:solidFill>
                <a:schemeClr val="accent1">
                  <a:lumMod val="50000"/>
                </a:schemeClr>
              </a:solidFill>
              <a:ln w="31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grpSp>
        <p:cxnSp>
          <p:nvCxnSpPr>
            <p:cNvPr id="12" name="Elbow Connector 11"/>
            <p:cNvCxnSpPr>
              <a:stCxn id="9" idx="3"/>
              <a:endCxn id="6" idx="0"/>
            </p:cNvCxnSpPr>
            <p:nvPr/>
          </p:nvCxnSpPr>
          <p:spPr>
            <a:xfrm rot="16200000" flipV="1">
              <a:off x="3695700" y="2324100"/>
              <a:ext cx="12700" cy="1447800"/>
            </a:xfrm>
            <a:prstGeom prst="bentConnector3">
              <a:avLst>
                <a:gd name="adj1" fmla="val 4135134"/>
              </a:avLst>
            </a:prstGeom>
            <a:ln w="19050">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Elbow Connector 14"/>
            <p:cNvCxnSpPr>
              <a:stCxn id="10" idx="0"/>
              <a:endCxn id="5" idx="3"/>
            </p:cNvCxnSpPr>
            <p:nvPr/>
          </p:nvCxnSpPr>
          <p:spPr>
            <a:xfrm rot="5400000">
              <a:off x="3695700" y="3086100"/>
              <a:ext cx="12700" cy="1447800"/>
            </a:xfrm>
            <a:prstGeom prst="bentConnector3">
              <a:avLst>
                <a:gd name="adj1" fmla="val 4427024"/>
              </a:avLst>
            </a:prstGeom>
            <a:ln w="19050">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27" name="Straight Connector 26"/>
          <p:cNvCxnSpPr>
            <a:endCxn id="5" idx="1"/>
          </p:cNvCxnSpPr>
          <p:nvPr/>
        </p:nvCxnSpPr>
        <p:spPr>
          <a:xfrm>
            <a:off x="1828800" y="3852676"/>
            <a:ext cx="1430867" cy="0"/>
          </a:xfrm>
          <a:prstGeom prst="line">
            <a:avLst/>
          </a:prstGeom>
          <a:ln w="381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2544233" y="3852676"/>
            <a:ext cx="0" cy="935567"/>
          </a:xfrm>
          <a:prstGeom prst="line">
            <a:avLst/>
          </a:prstGeom>
          <a:ln w="381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 name="Elbow Connector 31"/>
          <p:cNvCxnSpPr>
            <a:endCxn id="9" idx="5"/>
          </p:cNvCxnSpPr>
          <p:nvPr/>
        </p:nvCxnSpPr>
        <p:spPr>
          <a:xfrm flipV="1">
            <a:off x="2544233" y="3742610"/>
            <a:ext cx="2806700" cy="1045633"/>
          </a:xfrm>
          <a:prstGeom prst="bentConnector3">
            <a:avLst>
              <a:gd name="adj1" fmla="val 67170"/>
            </a:avLst>
          </a:prstGeom>
          <a:ln w="381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4525433" y="1828800"/>
            <a:ext cx="0" cy="660400"/>
          </a:xfrm>
          <a:prstGeom prst="line">
            <a:avLst/>
          </a:prstGeom>
          <a:ln w="38100">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4525433" y="5157572"/>
            <a:ext cx="0" cy="660400"/>
          </a:xfrm>
          <a:prstGeom prst="line">
            <a:avLst/>
          </a:prstGeom>
          <a:ln w="38100">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457200" y="3591580"/>
            <a:ext cx="133562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
                <a:cs typeface="+mn-cs"/>
              </a:rPr>
              <a:t>enable</a:t>
            </a:r>
          </a:p>
        </p:txBody>
      </p:sp>
      <p:sp>
        <p:nvSpPr>
          <p:cNvPr id="43" name="TextBox 42"/>
          <p:cNvSpPr txBox="1"/>
          <p:nvPr/>
        </p:nvSpPr>
        <p:spPr>
          <a:xfrm>
            <a:off x="4123483" y="1305463"/>
            <a:ext cx="755336"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
                <a:cs typeface="+mn-cs"/>
              </a:rPr>
              <a:t>top</a:t>
            </a:r>
          </a:p>
        </p:txBody>
      </p:sp>
      <p:sp>
        <p:nvSpPr>
          <p:cNvPr id="44" name="TextBox 43"/>
          <p:cNvSpPr txBox="1"/>
          <p:nvPr/>
        </p:nvSpPr>
        <p:spPr>
          <a:xfrm>
            <a:off x="3806326" y="5801380"/>
            <a:ext cx="1438214"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
                <a:cs typeface="+mn-cs"/>
              </a:rPr>
              <a:t>bottom</a:t>
            </a:r>
          </a:p>
        </p:txBody>
      </p:sp>
      <p:sp>
        <p:nvSpPr>
          <p:cNvPr id="45" name="TextBox 44"/>
          <p:cNvSpPr txBox="1"/>
          <p:nvPr/>
        </p:nvSpPr>
        <p:spPr>
          <a:xfrm>
            <a:off x="6495460" y="4429780"/>
            <a:ext cx="150554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
                <a:cs typeface="+mn-cs"/>
              </a:rPr>
              <a:t>Inverter</a:t>
            </a:r>
          </a:p>
        </p:txBody>
      </p:sp>
      <p:cxnSp>
        <p:nvCxnSpPr>
          <p:cNvPr id="47" name="Curved Connector 46"/>
          <p:cNvCxnSpPr>
            <a:stCxn id="45" idx="0"/>
          </p:cNvCxnSpPr>
          <p:nvPr/>
        </p:nvCxnSpPr>
        <p:spPr>
          <a:xfrm rot="16200000" flipV="1">
            <a:off x="6190946" y="3372496"/>
            <a:ext cx="962338" cy="1152230"/>
          </a:xfrm>
          <a:prstGeom prst="curvedConnector2">
            <a:avLst/>
          </a:prstGeom>
          <a:ln w="28575">
            <a:solidFill>
              <a:schemeClr val="tx1">
                <a:lumMod val="65000"/>
                <a:lumOff val="35000"/>
              </a:schemeClr>
            </a:solidFill>
            <a:tailEnd type="arrow"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9392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0" presetClass="entr" presetSubtype="0"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par>
                                <p:cTn id="11" presetID="10"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fade">
                                      <p:cBhvr>
                                        <p:cTn id="16"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Sense Amplifier – Two Stable States</a:t>
            </a:r>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50CCC6F-3220-49CD-89DB-71B165F2F9D5}" type="slidenum">
              <a:rPr kumimoji="0" lang="en-US" sz="1600" b="0" i="0" u="none" strike="noStrike" kern="1200" cap="none" spc="0" normalizeH="0" baseline="0" noProof="0" smtClean="0">
                <a:ln>
                  <a:noFill/>
                </a:ln>
                <a:solidFill>
                  <a:prstClr val="black">
                    <a:lumMod val="65000"/>
                    <a:lumOff val="35000"/>
                  </a:prstClr>
                </a:solidFill>
                <a:effectLst/>
                <a:uLnTx/>
                <a:uFillTx/>
                <a:latin typeface="Calibri"/>
                <a:ea typeface="ＭＳ Ｐゴシック" charset="-128"/>
                <a:cs typeface="Arial"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149</a:t>
            </a:fld>
            <a:endParaRPr kumimoji="0" lang="en-US" sz="1600" b="0" i="0" u="none" strike="noStrike" kern="1200" cap="none" spc="0" normalizeH="0" baseline="0" noProof="0">
              <a:ln>
                <a:noFill/>
              </a:ln>
              <a:solidFill>
                <a:prstClr val="black">
                  <a:lumMod val="65000"/>
                  <a:lumOff val="35000"/>
                </a:prstClr>
              </a:solidFill>
              <a:effectLst/>
              <a:uLnTx/>
              <a:uFillTx/>
              <a:latin typeface="Calibri"/>
              <a:ea typeface="ＭＳ Ｐゴシック" charset="-128"/>
              <a:cs typeface="Arial" pitchFamily="34" charset="0"/>
            </a:endParaRPr>
          </a:p>
        </p:txBody>
      </p:sp>
      <p:grpSp>
        <p:nvGrpSpPr>
          <p:cNvPr id="41" name="Group 40"/>
          <p:cNvGrpSpPr/>
          <p:nvPr/>
        </p:nvGrpSpPr>
        <p:grpSpPr>
          <a:xfrm>
            <a:off x="915236" y="2030628"/>
            <a:ext cx="3064024" cy="2922372"/>
            <a:chOff x="1828800" y="2069757"/>
            <a:chExt cx="4182533" cy="3989172"/>
          </a:xfrm>
        </p:grpSpPr>
        <p:grpSp>
          <p:nvGrpSpPr>
            <p:cNvPr id="37" name="Group 36"/>
            <p:cNvGrpSpPr/>
            <p:nvPr/>
          </p:nvGrpSpPr>
          <p:grpSpPr>
            <a:xfrm>
              <a:off x="3039533" y="3479094"/>
              <a:ext cx="2971800" cy="1119011"/>
              <a:chOff x="2667000" y="3041650"/>
              <a:chExt cx="2057400" cy="774700"/>
            </a:xfrm>
          </p:grpSpPr>
          <p:grpSp>
            <p:nvGrpSpPr>
              <p:cNvPr id="7" name="Group 6"/>
              <p:cNvGrpSpPr/>
              <p:nvPr/>
            </p:nvGrpSpPr>
            <p:grpSpPr>
              <a:xfrm>
                <a:off x="2667000" y="3048000"/>
                <a:ext cx="609600" cy="762000"/>
                <a:chOff x="2819400" y="3048000"/>
                <a:chExt cx="609600" cy="762000"/>
              </a:xfrm>
            </p:grpSpPr>
            <p:sp>
              <p:nvSpPr>
                <p:cNvPr id="5" name="Isosceles Triangle 4"/>
                <p:cNvSpPr/>
                <p:nvPr/>
              </p:nvSpPr>
              <p:spPr>
                <a:xfrm>
                  <a:off x="2819400" y="3124200"/>
                  <a:ext cx="609600" cy="685800"/>
                </a:xfrm>
                <a:prstGeom prst="triangle">
                  <a:avLst/>
                </a:prstGeom>
                <a:solidFill>
                  <a:schemeClr val="accent1">
                    <a:lumMod val="50000"/>
                  </a:schemeClr>
                </a:solidFill>
                <a:ln w="31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sp>
              <p:nvSpPr>
                <p:cNvPr id="6" name="Oval 5"/>
                <p:cNvSpPr/>
                <p:nvPr/>
              </p:nvSpPr>
              <p:spPr>
                <a:xfrm>
                  <a:off x="3048000" y="3048000"/>
                  <a:ext cx="152400" cy="152400"/>
                </a:xfrm>
                <a:prstGeom prst="ellipse">
                  <a:avLst/>
                </a:prstGeom>
                <a:solidFill>
                  <a:schemeClr val="accent1">
                    <a:lumMod val="50000"/>
                  </a:schemeClr>
                </a:solidFill>
                <a:ln w="31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8" name="Group 7"/>
              <p:cNvGrpSpPr/>
              <p:nvPr/>
            </p:nvGrpSpPr>
            <p:grpSpPr>
              <a:xfrm rot="10800000">
                <a:off x="4114800" y="3048000"/>
                <a:ext cx="609600" cy="762000"/>
                <a:chOff x="2819400" y="3048000"/>
                <a:chExt cx="609600" cy="762000"/>
              </a:xfrm>
            </p:grpSpPr>
            <p:sp>
              <p:nvSpPr>
                <p:cNvPr id="9" name="Isosceles Triangle 8"/>
                <p:cNvSpPr/>
                <p:nvPr/>
              </p:nvSpPr>
              <p:spPr>
                <a:xfrm>
                  <a:off x="2819400" y="3124200"/>
                  <a:ext cx="609600" cy="685800"/>
                </a:xfrm>
                <a:prstGeom prst="triangle">
                  <a:avLst/>
                </a:prstGeom>
                <a:solidFill>
                  <a:schemeClr val="accent1">
                    <a:lumMod val="50000"/>
                  </a:schemeClr>
                </a:solidFill>
                <a:ln w="31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Oval 9"/>
                <p:cNvSpPr/>
                <p:nvPr/>
              </p:nvSpPr>
              <p:spPr>
                <a:xfrm>
                  <a:off x="3048000" y="3048000"/>
                  <a:ext cx="152400" cy="152400"/>
                </a:xfrm>
                <a:prstGeom prst="ellipse">
                  <a:avLst/>
                </a:prstGeom>
                <a:solidFill>
                  <a:schemeClr val="accent1">
                    <a:lumMod val="50000"/>
                  </a:schemeClr>
                </a:solidFill>
                <a:ln w="31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grpSp>
          <p:cxnSp>
            <p:nvCxnSpPr>
              <p:cNvPr id="12" name="Elbow Connector 11"/>
              <p:cNvCxnSpPr>
                <a:stCxn id="9" idx="3"/>
                <a:endCxn id="6" idx="0"/>
              </p:cNvCxnSpPr>
              <p:nvPr/>
            </p:nvCxnSpPr>
            <p:spPr>
              <a:xfrm rot="16200000" flipV="1">
                <a:off x="3695700" y="2324100"/>
                <a:ext cx="12700" cy="1447800"/>
              </a:xfrm>
              <a:prstGeom prst="bentConnector3">
                <a:avLst>
                  <a:gd name="adj1" fmla="val 4135134"/>
                </a:avLst>
              </a:prstGeom>
              <a:ln w="19050">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Elbow Connector 14"/>
              <p:cNvCxnSpPr>
                <a:stCxn id="10" idx="0"/>
                <a:endCxn id="5" idx="3"/>
              </p:cNvCxnSpPr>
              <p:nvPr/>
            </p:nvCxnSpPr>
            <p:spPr>
              <a:xfrm rot="5400000">
                <a:off x="3695700" y="3086100"/>
                <a:ext cx="12700" cy="1447800"/>
              </a:xfrm>
              <a:prstGeom prst="bentConnector3">
                <a:avLst>
                  <a:gd name="adj1" fmla="val 4427024"/>
                </a:avLst>
              </a:prstGeom>
              <a:ln w="19050">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27" name="Straight Connector 26"/>
            <p:cNvCxnSpPr>
              <a:endCxn id="5" idx="1"/>
            </p:cNvCxnSpPr>
            <p:nvPr/>
          </p:nvCxnSpPr>
          <p:spPr>
            <a:xfrm>
              <a:off x="1828800" y="4093633"/>
              <a:ext cx="1430867" cy="0"/>
            </a:xfrm>
            <a:prstGeom prst="line">
              <a:avLst/>
            </a:prstGeom>
            <a:ln w="381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2544233" y="4093633"/>
              <a:ext cx="0" cy="935567"/>
            </a:xfrm>
            <a:prstGeom prst="line">
              <a:avLst/>
            </a:prstGeom>
            <a:ln w="381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 name="Elbow Connector 31"/>
            <p:cNvCxnSpPr>
              <a:endCxn id="9" idx="5"/>
            </p:cNvCxnSpPr>
            <p:nvPr/>
          </p:nvCxnSpPr>
          <p:spPr>
            <a:xfrm flipV="1">
              <a:off x="2544233" y="3983567"/>
              <a:ext cx="2806700" cy="1045633"/>
            </a:xfrm>
            <a:prstGeom prst="bentConnector3">
              <a:avLst>
                <a:gd name="adj1" fmla="val 67170"/>
              </a:avLst>
            </a:prstGeom>
            <a:ln w="381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4525433" y="2069757"/>
              <a:ext cx="0" cy="660400"/>
            </a:xfrm>
            <a:prstGeom prst="line">
              <a:avLst/>
            </a:prstGeom>
            <a:ln w="38100">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4525433" y="5398529"/>
              <a:ext cx="0" cy="660400"/>
            </a:xfrm>
            <a:prstGeom prst="line">
              <a:avLst/>
            </a:prstGeom>
            <a:ln w="38100">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p:nvGrpSpPr>
        <p:grpSpPr>
          <a:xfrm>
            <a:off x="5334000" y="2030628"/>
            <a:ext cx="3064024" cy="2922372"/>
            <a:chOff x="1828800" y="2069757"/>
            <a:chExt cx="4182533" cy="3989172"/>
          </a:xfrm>
        </p:grpSpPr>
        <p:grpSp>
          <p:nvGrpSpPr>
            <p:cNvPr id="25" name="Group 24"/>
            <p:cNvGrpSpPr/>
            <p:nvPr/>
          </p:nvGrpSpPr>
          <p:grpSpPr>
            <a:xfrm>
              <a:off x="3039533" y="3479094"/>
              <a:ext cx="2971800" cy="1119011"/>
              <a:chOff x="2667000" y="3041650"/>
              <a:chExt cx="2057400" cy="774700"/>
            </a:xfrm>
          </p:grpSpPr>
          <p:grpSp>
            <p:nvGrpSpPr>
              <p:cNvPr id="34" name="Group 33"/>
              <p:cNvGrpSpPr/>
              <p:nvPr/>
            </p:nvGrpSpPr>
            <p:grpSpPr>
              <a:xfrm>
                <a:off x="2667000" y="3048000"/>
                <a:ext cx="609600" cy="762000"/>
                <a:chOff x="2819400" y="3048000"/>
                <a:chExt cx="609600" cy="762000"/>
              </a:xfrm>
            </p:grpSpPr>
            <p:sp>
              <p:nvSpPr>
                <p:cNvPr id="49" name="Isosceles Triangle 48"/>
                <p:cNvSpPr/>
                <p:nvPr/>
              </p:nvSpPr>
              <p:spPr>
                <a:xfrm>
                  <a:off x="2819400" y="3124200"/>
                  <a:ext cx="609600" cy="685800"/>
                </a:xfrm>
                <a:prstGeom prst="triangle">
                  <a:avLst/>
                </a:prstGeom>
                <a:solidFill>
                  <a:schemeClr val="accent1">
                    <a:lumMod val="50000"/>
                  </a:schemeClr>
                </a:solidFill>
                <a:ln w="31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sp>
              <p:nvSpPr>
                <p:cNvPr id="50" name="Oval 49"/>
                <p:cNvSpPr/>
                <p:nvPr/>
              </p:nvSpPr>
              <p:spPr>
                <a:xfrm>
                  <a:off x="3048000" y="3048000"/>
                  <a:ext cx="152400" cy="152400"/>
                </a:xfrm>
                <a:prstGeom prst="ellipse">
                  <a:avLst/>
                </a:prstGeom>
                <a:solidFill>
                  <a:schemeClr val="accent1">
                    <a:lumMod val="50000"/>
                  </a:schemeClr>
                </a:solidFill>
                <a:ln w="31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35" name="Group 34"/>
              <p:cNvGrpSpPr/>
              <p:nvPr/>
            </p:nvGrpSpPr>
            <p:grpSpPr>
              <a:xfrm rot="10800000">
                <a:off x="4114800" y="3048000"/>
                <a:ext cx="609600" cy="762000"/>
                <a:chOff x="2819400" y="3048000"/>
                <a:chExt cx="609600" cy="762000"/>
              </a:xfrm>
            </p:grpSpPr>
            <p:sp>
              <p:nvSpPr>
                <p:cNvPr id="46" name="Isosceles Triangle 45"/>
                <p:cNvSpPr/>
                <p:nvPr/>
              </p:nvSpPr>
              <p:spPr>
                <a:xfrm>
                  <a:off x="2819400" y="3124200"/>
                  <a:ext cx="609600" cy="685800"/>
                </a:xfrm>
                <a:prstGeom prst="triangle">
                  <a:avLst/>
                </a:prstGeom>
                <a:solidFill>
                  <a:schemeClr val="accent1">
                    <a:lumMod val="50000"/>
                  </a:schemeClr>
                </a:solidFill>
                <a:ln w="31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sp>
              <p:nvSpPr>
                <p:cNvPr id="48" name="Oval 47"/>
                <p:cNvSpPr/>
                <p:nvPr/>
              </p:nvSpPr>
              <p:spPr>
                <a:xfrm>
                  <a:off x="3048000" y="3048000"/>
                  <a:ext cx="152400" cy="152400"/>
                </a:xfrm>
                <a:prstGeom prst="ellipse">
                  <a:avLst/>
                </a:prstGeom>
                <a:solidFill>
                  <a:schemeClr val="accent1">
                    <a:lumMod val="50000"/>
                  </a:schemeClr>
                </a:solidFill>
                <a:ln w="31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grpSp>
          <p:cxnSp>
            <p:nvCxnSpPr>
              <p:cNvPr id="39" name="Elbow Connector 38"/>
              <p:cNvCxnSpPr>
                <a:stCxn id="46" idx="3"/>
                <a:endCxn id="50" idx="0"/>
              </p:cNvCxnSpPr>
              <p:nvPr/>
            </p:nvCxnSpPr>
            <p:spPr>
              <a:xfrm rot="16200000" flipV="1">
                <a:off x="3695700" y="2324100"/>
                <a:ext cx="12700" cy="1447800"/>
              </a:xfrm>
              <a:prstGeom prst="bentConnector3">
                <a:avLst>
                  <a:gd name="adj1" fmla="val 4135134"/>
                </a:avLst>
              </a:prstGeom>
              <a:ln w="19050">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0" name="Elbow Connector 39"/>
              <p:cNvCxnSpPr>
                <a:stCxn id="48" idx="0"/>
                <a:endCxn id="49" idx="3"/>
              </p:cNvCxnSpPr>
              <p:nvPr/>
            </p:nvCxnSpPr>
            <p:spPr>
              <a:xfrm rot="5400000">
                <a:off x="3695700" y="3086100"/>
                <a:ext cx="12700" cy="1447800"/>
              </a:xfrm>
              <a:prstGeom prst="bentConnector3">
                <a:avLst>
                  <a:gd name="adj1" fmla="val 4427024"/>
                </a:avLst>
              </a:prstGeom>
              <a:ln w="19050">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26" name="Straight Connector 25"/>
            <p:cNvCxnSpPr>
              <a:endCxn id="49" idx="1"/>
            </p:cNvCxnSpPr>
            <p:nvPr/>
          </p:nvCxnSpPr>
          <p:spPr>
            <a:xfrm>
              <a:off x="1828800" y="4093633"/>
              <a:ext cx="1430867" cy="0"/>
            </a:xfrm>
            <a:prstGeom prst="line">
              <a:avLst/>
            </a:prstGeom>
            <a:ln w="381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2544233" y="4093633"/>
              <a:ext cx="0" cy="935567"/>
            </a:xfrm>
            <a:prstGeom prst="line">
              <a:avLst/>
            </a:prstGeom>
            <a:ln w="381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9" name="Elbow Connector 28"/>
            <p:cNvCxnSpPr>
              <a:endCxn id="46" idx="5"/>
            </p:cNvCxnSpPr>
            <p:nvPr/>
          </p:nvCxnSpPr>
          <p:spPr>
            <a:xfrm flipV="1">
              <a:off x="2544233" y="3983567"/>
              <a:ext cx="2806700" cy="1045633"/>
            </a:xfrm>
            <a:prstGeom prst="bentConnector3">
              <a:avLst>
                <a:gd name="adj1" fmla="val 67170"/>
              </a:avLst>
            </a:prstGeom>
            <a:ln w="381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4525433" y="2069757"/>
              <a:ext cx="0" cy="660400"/>
            </a:xfrm>
            <a:prstGeom prst="line">
              <a:avLst/>
            </a:prstGeom>
            <a:ln w="38100">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4525433" y="5398529"/>
              <a:ext cx="0" cy="660400"/>
            </a:xfrm>
            <a:prstGeom prst="line">
              <a:avLst/>
            </a:prstGeom>
            <a:ln w="38100">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51" name="TextBox 50"/>
          <p:cNvSpPr txBox="1"/>
          <p:nvPr/>
        </p:nvSpPr>
        <p:spPr>
          <a:xfrm>
            <a:off x="457200" y="3276600"/>
            <a:ext cx="38183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
                <a:cs typeface="+mn-cs"/>
              </a:rPr>
              <a:t>1</a:t>
            </a:r>
          </a:p>
        </p:txBody>
      </p:sp>
      <p:sp>
        <p:nvSpPr>
          <p:cNvPr id="52" name="TextBox 51"/>
          <p:cNvSpPr txBox="1"/>
          <p:nvPr/>
        </p:nvSpPr>
        <p:spPr>
          <a:xfrm>
            <a:off x="4875964" y="3276600"/>
            <a:ext cx="38183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
                <a:cs typeface="+mn-cs"/>
              </a:rPr>
              <a:t>1</a:t>
            </a:r>
          </a:p>
        </p:txBody>
      </p:sp>
      <p:sp>
        <p:nvSpPr>
          <p:cNvPr id="53" name="TextBox 52"/>
          <p:cNvSpPr txBox="1"/>
          <p:nvPr/>
        </p:nvSpPr>
        <p:spPr>
          <a:xfrm>
            <a:off x="2706526" y="4953000"/>
            <a:ext cx="38183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
                <a:cs typeface="+mn-cs"/>
              </a:rPr>
              <a:t>0</a:t>
            </a:r>
          </a:p>
        </p:txBody>
      </p:sp>
      <p:sp>
        <p:nvSpPr>
          <p:cNvPr id="54" name="TextBox 53"/>
          <p:cNvSpPr txBox="1"/>
          <p:nvPr/>
        </p:nvSpPr>
        <p:spPr>
          <a:xfrm>
            <a:off x="7118571" y="1524000"/>
            <a:ext cx="38183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
                <a:cs typeface="+mn-cs"/>
              </a:rPr>
              <a:t>0</a:t>
            </a:r>
          </a:p>
        </p:txBody>
      </p:sp>
      <p:sp>
        <p:nvSpPr>
          <p:cNvPr id="55" name="TextBox 54"/>
          <p:cNvSpPr txBox="1"/>
          <p:nvPr/>
        </p:nvSpPr>
        <p:spPr>
          <a:xfrm>
            <a:off x="2498721" y="1524000"/>
            <a:ext cx="720069"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
                <a:cs typeface="+mn-cs"/>
              </a:rPr>
              <a:t>V</a:t>
            </a:r>
            <a:r>
              <a:rPr kumimoji="0" lang="en-US" sz="2800" b="1" i="1" u="none" strike="noStrike" kern="1200" cap="none" spc="0" normalizeH="0" baseline="-25000" noProof="0" dirty="0">
                <a:ln>
                  <a:noFill/>
                </a:ln>
                <a:solidFill>
                  <a:prstClr val="black"/>
                </a:solidFill>
                <a:effectLst/>
                <a:uLnTx/>
                <a:uFillTx/>
                <a:latin typeface="Calibri"/>
                <a:ea typeface=""/>
                <a:cs typeface="+mn-cs"/>
              </a:rPr>
              <a:t>DD</a:t>
            </a:r>
          </a:p>
        </p:txBody>
      </p:sp>
      <p:sp>
        <p:nvSpPr>
          <p:cNvPr id="56" name="TextBox 55"/>
          <p:cNvSpPr txBox="1"/>
          <p:nvPr/>
        </p:nvSpPr>
        <p:spPr>
          <a:xfrm>
            <a:off x="6956173" y="5002427"/>
            <a:ext cx="720069"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
                <a:cs typeface="+mn-cs"/>
              </a:rPr>
              <a:t>V</a:t>
            </a:r>
            <a:r>
              <a:rPr kumimoji="0" lang="en-US" sz="2800" b="1" i="1" u="none" strike="noStrike" kern="1200" cap="none" spc="0" normalizeH="0" baseline="-25000" noProof="0" dirty="0">
                <a:ln>
                  <a:noFill/>
                </a:ln>
                <a:solidFill>
                  <a:prstClr val="black"/>
                </a:solidFill>
                <a:effectLst/>
                <a:uLnTx/>
                <a:uFillTx/>
                <a:latin typeface="Calibri"/>
                <a:ea typeface=""/>
                <a:cs typeface="+mn-cs"/>
              </a:rPr>
              <a:t>DD</a:t>
            </a:r>
          </a:p>
        </p:txBody>
      </p:sp>
      <p:sp>
        <p:nvSpPr>
          <p:cNvPr id="3" name="TextBox 2"/>
          <p:cNvSpPr txBox="1"/>
          <p:nvPr/>
        </p:nvSpPr>
        <p:spPr>
          <a:xfrm>
            <a:off x="1542782" y="5733535"/>
            <a:ext cx="188705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
                <a:cs typeface="+mn-cs"/>
              </a:rPr>
              <a:t>Logical “1”</a:t>
            </a:r>
          </a:p>
        </p:txBody>
      </p:sp>
      <p:sp>
        <p:nvSpPr>
          <p:cNvPr id="57" name="TextBox 56"/>
          <p:cNvSpPr txBox="1"/>
          <p:nvPr/>
        </p:nvSpPr>
        <p:spPr>
          <a:xfrm>
            <a:off x="5961545" y="5715000"/>
            <a:ext cx="188705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
                <a:cs typeface="+mn-cs"/>
              </a:rPr>
              <a:t>Logical “0”</a:t>
            </a:r>
          </a:p>
        </p:txBody>
      </p:sp>
    </p:spTree>
    <p:extLst>
      <p:ext uri="{BB962C8B-B14F-4D97-AF65-F5344CB8AC3E}">
        <p14:creationId xmlns:p14="http://schemas.microsoft.com/office/powerpoint/2010/main" val="24069576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Image result for multiple sequence alignm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352" y="404664"/>
            <a:ext cx="9067297" cy="5893743"/>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12" name="Rectangle 11"/>
          <p:cNvSpPr/>
          <p:nvPr/>
        </p:nvSpPr>
        <p:spPr>
          <a:xfrm>
            <a:off x="161764" y="4673978"/>
            <a:ext cx="8820472" cy="1569660"/>
          </a:xfrm>
          <a:prstGeom prst="rect">
            <a:avLst/>
          </a:prstGeom>
          <a:solidFill>
            <a:schemeClr val="bg1"/>
          </a:solidFill>
          <a:ln w="28575">
            <a:solidFill>
              <a:srgbClr val="FF000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70C0"/>
                </a:solidFill>
                <a:effectLst/>
                <a:uLnTx/>
                <a:uFillTx/>
                <a:latin typeface="Tahoma"/>
                <a:ea typeface="+mn-ea"/>
                <a:cs typeface="+mn-cs"/>
              </a:rPr>
              <a:t>Example Question: If I give you a bunch of sequences, tell me where they are the same and where they are different.</a:t>
            </a:r>
          </a:p>
        </p:txBody>
      </p:sp>
      <p:sp>
        <p:nvSpPr>
          <p:cNvPr id="13" name="TextBox 12"/>
          <p:cNvSpPr txBox="1"/>
          <p:nvPr/>
        </p:nvSpPr>
        <p:spPr>
          <a:xfrm>
            <a:off x="2411083" y="0"/>
            <a:ext cx="4114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ahoma"/>
                <a:ea typeface="+mn-ea"/>
                <a:cs typeface="+mn-cs"/>
              </a:rPr>
              <a:t>Multiple sequence alignment</a:t>
            </a:r>
          </a:p>
        </p:txBody>
      </p:sp>
    </p:spTree>
    <p:extLst>
      <p:ext uri="{BB962C8B-B14F-4D97-AF65-F5344CB8AC3E}">
        <p14:creationId xmlns:p14="http://schemas.microsoft.com/office/powerpoint/2010/main" val="780141420"/>
      </p:ext>
    </p:extLst>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Sense Amplifier Operation</a:t>
            </a:r>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50CCC6F-3220-49CD-89DB-71B165F2F9D5}" type="slidenum">
              <a:rPr kumimoji="0" lang="en-US" sz="1600" b="0" i="0" u="none" strike="noStrike" kern="1200" cap="none" spc="0" normalizeH="0" baseline="0" noProof="0" smtClean="0">
                <a:ln>
                  <a:noFill/>
                </a:ln>
                <a:solidFill>
                  <a:prstClr val="black">
                    <a:lumMod val="65000"/>
                    <a:lumOff val="35000"/>
                  </a:prstClr>
                </a:solidFill>
                <a:effectLst/>
                <a:uLnTx/>
                <a:uFillTx/>
                <a:latin typeface="Calibri"/>
                <a:ea typeface="ＭＳ Ｐゴシック" charset="-128"/>
                <a:cs typeface="Arial"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150</a:t>
            </a:fld>
            <a:endParaRPr kumimoji="0" lang="en-US" sz="1600" b="0" i="0" u="none" strike="noStrike" kern="1200" cap="none" spc="0" normalizeH="0" baseline="0" noProof="0" dirty="0">
              <a:ln>
                <a:noFill/>
              </a:ln>
              <a:solidFill>
                <a:prstClr val="black">
                  <a:lumMod val="65000"/>
                  <a:lumOff val="35000"/>
                </a:prstClr>
              </a:solidFill>
              <a:effectLst/>
              <a:uLnTx/>
              <a:uFillTx/>
              <a:latin typeface="Calibri"/>
              <a:ea typeface="ＭＳ Ｐゴシック" charset="-128"/>
              <a:cs typeface="Arial" pitchFamily="34" charset="0"/>
            </a:endParaRPr>
          </a:p>
        </p:txBody>
      </p:sp>
      <p:grpSp>
        <p:nvGrpSpPr>
          <p:cNvPr id="23" name="Group 22"/>
          <p:cNvGrpSpPr/>
          <p:nvPr/>
        </p:nvGrpSpPr>
        <p:grpSpPr>
          <a:xfrm>
            <a:off x="1981200" y="1828800"/>
            <a:ext cx="4182533" cy="3989172"/>
            <a:chOff x="1828800" y="2069757"/>
            <a:chExt cx="4182533" cy="3989172"/>
          </a:xfrm>
        </p:grpSpPr>
        <p:grpSp>
          <p:nvGrpSpPr>
            <p:cNvPr id="24" name="Group 23"/>
            <p:cNvGrpSpPr/>
            <p:nvPr/>
          </p:nvGrpSpPr>
          <p:grpSpPr>
            <a:xfrm>
              <a:off x="3039533" y="3479094"/>
              <a:ext cx="2971800" cy="1119011"/>
              <a:chOff x="2667000" y="3041650"/>
              <a:chExt cx="2057400" cy="774700"/>
            </a:xfrm>
          </p:grpSpPr>
          <p:grpSp>
            <p:nvGrpSpPr>
              <p:cNvPr id="30" name="Group 29"/>
              <p:cNvGrpSpPr/>
              <p:nvPr/>
            </p:nvGrpSpPr>
            <p:grpSpPr>
              <a:xfrm>
                <a:off x="2667000" y="3048000"/>
                <a:ext cx="609600" cy="762000"/>
                <a:chOff x="2819400" y="3048000"/>
                <a:chExt cx="609600" cy="762000"/>
              </a:xfrm>
            </p:grpSpPr>
            <p:sp>
              <p:nvSpPr>
                <p:cNvPr id="36" name="Isosceles Triangle 35"/>
                <p:cNvSpPr/>
                <p:nvPr/>
              </p:nvSpPr>
              <p:spPr>
                <a:xfrm>
                  <a:off x="2819400" y="3124200"/>
                  <a:ext cx="609600" cy="685800"/>
                </a:xfrm>
                <a:prstGeom prst="triangle">
                  <a:avLst/>
                </a:prstGeom>
                <a:solidFill>
                  <a:schemeClr val="accent1">
                    <a:lumMod val="50000"/>
                  </a:schemeClr>
                </a:solidFill>
                <a:ln w="31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sp>
              <p:nvSpPr>
                <p:cNvPr id="37" name="Oval 36"/>
                <p:cNvSpPr/>
                <p:nvPr/>
              </p:nvSpPr>
              <p:spPr>
                <a:xfrm>
                  <a:off x="3048000" y="3048000"/>
                  <a:ext cx="152400" cy="152400"/>
                </a:xfrm>
                <a:prstGeom prst="ellipse">
                  <a:avLst/>
                </a:prstGeom>
                <a:solidFill>
                  <a:schemeClr val="accent1">
                    <a:lumMod val="50000"/>
                  </a:schemeClr>
                </a:solidFill>
                <a:ln w="31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31" name="Group 30"/>
              <p:cNvGrpSpPr/>
              <p:nvPr/>
            </p:nvGrpSpPr>
            <p:grpSpPr>
              <a:xfrm rot="10800000">
                <a:off x="4114800" y="3048000"/>
                <a:ext cx="609600" cy="762000"/>
                <a:chOff x="2819400" y="3048000"/>
                <a:chExt cx="609600" cy="762000"/>
              </a:xfrm>
            </p:grpSpPr>
            <p:sp>
              <p:nvSpPr>
                <p:cNvPr id="34" name="Isosceles Triangle 33"/>
                <p:cNvSpPr/>
                <p:nvPr/>
              </p:nvSpPr>
              <p:spPr>
                <a:xfrm>
                  <a:off x="2819400" y="3124200"/>
                  <a:ext cx="609600" cy="685800"/>
                </a:xfrm>
                <a:prstGeom prst="triangle">
                  <a:avLst/>
                </a:prstGeom>
                <a:solidFill>
                  <a:schemeClr val="accent1">
                    <a:lumMod val="50000"/>
                  </a:schemeClr>
                </a:solidFill>
                <a:ln w="31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sp>
              <p:nvSpPr>
                <p:cNvPr id="35" name="Oval 34"/>
                <p:cNvSpPr/>
                <p:nvPr/>
              </p:nvSpPr>
              <p:spPr>
                <a:xfrm>
                  <a:off x="3048000" y="3048000"/>
                  <a:ext cx="152400" cy="152400"/>
                </a:xfrm>
                <a:prstGeom prst="ellipse">
                  <a:avLst/>
                </a:prstGeom>
                <a:solidFill>
                  <a:schemeClr val="accent1">
                    <a:lumMod val="50000"/>
                  </a:schemeClr>
                </a:solidFill>
                <a:ln w="31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grpSp>
          <p:cxnSp>
            <p:nvCxnSpPr>
              <p:cNvPr id="32" name="Elbow Connector 31"/>
              <p:cNvCxnSpPr>
                <a:stCxn id="34" idx="3"/>
                <a:endCxn id="37" idx="0"/>
              </p:cNvCxnSpPr>
              <p:nvPr/>
            </p:nvCxnSpPr>
            <p:spPr>
              <a:xfrm rot="16200000" flipV="1">
                <a:off x="3695700" y="2324100"/>
                <a:ext cx="12700" cy="1447800"/>
              </a:xfrm>
              <a:prstGeom prst="bentConnector3">
                <a:avLst>
                  <a:gd name="adj1" fmla="val 4135134"/>
                </a:avLst>
              </a:prstGeom>
              <a:ln w="19050">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3" name="Elbow Connector 32"/>
              <p:cNvCxnSpPr>
                <a:stCxn id="35" idx="0"/>
                <a:endCxn id="36" idx="3"/>
              </p:cNvCxnSpPr>
              <p:nvPr/>
            </p:nvCxnSpPr>
            <p:spPr>
              <a:xfrm rot="5400000">
                <a:off x="3695700" y="3086100"/>
                <a:ext cx="12700" cy="1447800"/>
              </a:xfrm>
              <a:prstGeom prst="bentConnector3">
                <a:avLst>
                  <a:gd name="adj1" fmla="val 4427024"/>
                </a:avLst>
              </a:prstGeom>
              <a:ln w="19050">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25" name="Straight Connector 24"/>
            <p:cNvCxnSpPr>
              <a:endCxn id="36" idx="1"/>
            </p:cNvCxnSpPr>
            <p:nvPr/>
          </p:nvCxnSpPr>
          <p:spPr>
            <a:xfrm>
              <a:off x="1828800" y="4093633"/>
              <a:ext cx="1430867" cy="0"/>
            </a:xfrm>
            <a:prstGeom prst="line">
              <a:avLst/>
            </a:prstGeom>
            <a:ln w="381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2544233" y="4093633"/>
              <a:ext cx="0" cy="935567"/>
            </a:xfrm>
            <a:prstGeom prst="line">
              <a:avLst/>
            </a:prstGeom>
            <a:ln w="381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7" name="Elbow Connector 26"/>
            <p:cNvCxnSpPr>
              <a:endCxn id="34" idx="5"/>
            </p:cNvCxnSpPr>
            <p:nvPr/>
          </p:nvCxnSpPr>
          <p:spPr>
            <a:xfrm flipV="1">
              <a:off x="2544233" y="3983567"/>
              <a:ext cx="2806700" cy="1045633"/>
            </a:xfrm>
            <a:prstGeom prst="bentConnector3">
              <a:avLst>
                <a:gd name="adj1" fmla="val 67170"/>
              </a:avLst>
            </a:prstGeom>
            <a:ln w="381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4525433" y="2069757"/>
              <a:ext cx="0" cy="660400"/>
            </a:xfrm>
            <a:prstGeom prst="line">
              <a:avLst/>
            </a:prstGeom>
            <a:ln w="38100">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4525433" y="5398529"/>
              <a:ext cx="0" cy="660400"/>
            </a:xfrm>
            <a:prstGeom prst="line">
              <a:avLst/>
            </a:prstGeom>
            <a:ln w="38100">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38" name="TextBox 37"/>
          <p:cNvSpPr txBox="1"/>
          <p:nvPr/>
        </p:nvSpPr>
        <p:spPr>
          <a:xfrm>
            <a:off x="1523164" y="3591066"/>
            <a:ext cx="38183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
                <a:cs typeface="+mn-cs"/>
              </a:rPr>
              <a:t>0</a:t>
            </a:r>
          </a:p>
        </p:txBody>
      </p:sp>
      <p:sp>
        <p:nvSpPr>
          <p:cNvPr id="39" name="TextBox 38"/>
          <p:cNvSpPr txBox="1"/>
          <p:nvPr/>
        </p:nvSpPr>
        <p:spPr>
          <a:xfrm>
            <a:off x="4392100" y="1305463"/>
            <a:ext cx="522900"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
                <a:cs typeface="+mn-cs"/>
              </a:rPr>
              <a:t>V</a:t>
            </a:r>
            <a:r>
              <a:rPr kumimoji="0" lang="en-US" sz="2800" b="1" i="1" u="none" strike="noStrike" kern="1200" cap="none" spc="0" normalizeH="0" baseline="-25000" noProof="0" dirty="0">
                <a:ln>
                  <a:noFill/>
                </a:ln>
                <a:solidFill>
                  <a:prstClr val="black"/>
                </a:solidFill>
                <a:effectLst/>
                <a:uLnTx/>
                <a:uFillTx/>
                <a:latin typeface="Calibri"/>
                <a:ea typeface=""/>
                <a:cs typeface="+mn-cs"/>
              </a:rPr>
              <a:t>T</a:t>
            </a:r>
          </a:p>
        </p:txBody>
      </p:sp>
      <p:sp>
        <p:nvSpPr>
          <p:cNvPr id="40" name="TextBox 39"/>
          <p:cNvSpPr txBox="1"/>
          <p:nvPr/>
        </p:nvSpPr>
        <p:spPr>
          <a:xfrm>
            <a:off x="4405162" y="5801380"/>
            <a:ext cx="545342"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
                <a:cs typeface="+mn-cs"/>
              </a:rPr>
              <a:t>V</a:t>
            </a:r>
            <a:r>
              <a:rPr kumimoji="0" lang="en-US" sz="2800" b="1" i="1" u="none" strike="noStrike" kern="1200" cap="none" spc="0" normalizeH="0" baseline="-25000" noProof="0" dirty="0">
                <a:ln>
                  <a:noFill/>
                </a:ln>
                <a:solidFill>
                  <a:prstClr val="black"/>
                </a:solidFill>
                <a:effectLst/>
                <a:uLnTx/>
                <a:uFillTx/>
                <a:latin typeface="Calibri"/>
                <a:ea typeface=""/>
                <a:cs typeface="+mn-cs"/>
              </a:rPr>
              <a:t>B</a:t>
            </a:r>
          </a:p>
        </p:txBody>
      </p:sp>
      <p:sp>
        <p:nvSpPr>
          <p:cNvPr id="41" name="TextBox 40"/>
          <p:cNvSpPr txBox="1"/>
          <p:nvPr/>
        </p:nvSpPr>
        <p:spPr>
          <a:xfrm>
            <a:off x="6846747" y="3481000"/>
            <a:ext cx="1619354" cy="646331"/>
          </a:xfrm>
          <a:prstGeom prst="rect">
            <a:avLst/>
          </a:prstGeom>
          <a:solidFill>
            <a:schemeClr val="bg1">
              <a:lumMod val="85000"/>
            </a:schemeClr>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prstClr val="black"/>
                </a:solidFill>
                <a:effectLst/>
                <a:uLnTx/>
                <a:uFillTx/>
                <a:latin typeface="Calibri"/>
                <a:ea typeface=""/>
                <a:cs typeface="+mn-cs"/>
              </a:rPr>
              <a:t>V</a:t>
            </a:r>
            <a:r>
              <a:rPr kumimoji="0" lang="en-US" sz="3600" b="1" i="1" u="none" strike="noStrike" kern="1200" cap="none" spc="0" normalizeH="0" baseline="-25000" noProof="0" dirty="0">
                <a:ln>
                  <a:noFill/>
                </a:ln>
                <a:solidFill>
                  <a:prstClr val="black"/>
                </a:solidFill>
                <a:effectLst/>
                <a:uLnTx/>
                <a:uFillTx/>
                <a:latin typeface="Calibri"/>
                <a:ea typeface=""/>
                <a:cs typeface="+mn-cs"/>
              </a:rPr>
              <a:t>T  </a:t>
            </a:r>
            <a:r>
              <a:rPr kumimoji="0" lang="en-US" sz="3600" b="1" i="1" u="none" strike="noStrike" kern="1200" cap="none" spc="0" normalizeH="0" baseline="0" noProof="0" dirty="0">
                <a:ln>
                  <a:noFill/>
                </a:ln>
                <a:solidFill>
                  <a:prstClr val="black"/>
                </a:solidFill>
                <a:effectLst/>
                <a:uLnTx/>
                <a:uFillTx/>
                <a:latin typeface="Calibri"/>
                <a:ea typeface=""/>
                <a:cs typeface="+mn-cs"/>
              </a:rPr>
              <a:t>&gt; V</a:t>
            </a:r>
            <a:r>
              <a:rPr kumimoji="0" lang="en-US" sz="3600" b="1" i="1" u="none" strike="noStrike" kern="1200" cap="none" spc="0" normalizeH="0" baseline="-25000" noProof="0" dirty="0">
                <a:ln>
                  <a:noFill/>
                </a:ln>
                <a:solidFill>
                  <a:prstClr val="black"/>
                </a:solidFill>
                <a:effectLst/>
                <a:uLnTx/>
                <a:uFillTx/>
                <a:latin typeface="Calibri"/>
                <a:ea typeface=""/>
                <a:cs typeface="+mn-cs"/>
              </a:rPr>
              <a:t>B</a:t>
            </a:r>
          </a:p>
        </p:txBody>
      </p:sp>
      <p:sp>
        <p:nvSpPr>
          <p:cNvPr id="42" name="TextBox 41"/>
          <p:cNvSpPr txBox="1"/>
          <p:nvPr/>
        </p:nvSpPr>
        <p:spPr>
          <a:xfrm>
            <a:off x="1523164" y="3591066"/>
            <a:ext cx="38183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
                <a:cs typeface="+mn-cs"/>
              </a:rPr>
              <a:t>1</a:t>
            </a:r>
          </a:p>
        </p:txBody>
      </p:sp>
      <p:sp>
        <p:nvSpPr>
          <p:cNvPr id="43" name="TextBox 42"/>
          <p:cNvSpPr txBox="1"/>
          <p:nvPr/>
        </p:nvSpPr>
        <p:spPr>
          <a:xfrm>
            <a:off x="4494964" y="5801380"/>
            <a:ext cx="38183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
                <a:cs typeface="+mn-cs"/>
              </a:rPr>
              <a:t>0</a:t>
            </a:r>
          </a:p>
        </p:txBody>
      </p:sp>
      <p:sp>
        <p:nvSpPr>
          <p:cNvPr id="44" name="TextBox 43"/>
          <p:cNvSpPr txBox="1"/>
          <p:nvPr/>
        </p:nvSpPr>
        <p:spPr>
          <a:xfrm>
            <a:off x="4385331" y="1305580"/>
            <a:ext cx="720069"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
                <a:cs typeface="+mn-cs"/>
              </a:rPr>
              <a:t>V</a:t>
            </a:r>
            <a:r>
              <a:rPr kumimoji="0" lang="en-US" sz="2800" b="1" i="1" u="none" strike="noStrike" kern="1200" cap="none" spc="0" normalizeH="0" baseline="-25000" noProof="0" dirty="0">
                <a:ln>
                  <a:noFill/>
                </a:ln>
                <a:solidFill>
                  <a:prstClr val="black"/>
                </a:solidFill>
                <a:effectLst/>
                <a:uLnTx/>
                <a:uFillTx/>
                <a:latin typeface="Calibri"/>
                <a:ea typeface=""/>
                <a:cs typeface="+mn-cs"/>
              </a:rPr>
              <a:t>DD</a:t>
            </a:r>
          </a:p>
        </p:txBody>
      </p:sp>
    </p:spTree>
    <p:extLst>
      <p:ext uri="{BB962C8B-B14F-4D97-AF65-F5344CB8AC3E}">
        <p14:creationId xmlns:p14="http://schemas.microsoft.com/office/powerpoint/2010/main" val="3185499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8"/>
                                        </p:tgtEl>
                                      </p:cBhvr>
                                    </p:animEffect>
                                    <p:set>
                                      <p:cBhvr>
                                        <p:cTn id="7" dur="1" fill="hold">
                                          <p:stCondLst>
                                            <p:cond delay="499"/>
                                          </p:stCondLst>
                                        </p:cTn>
                                        <p:tgtEl>
                                          <p:spTgt spid="38"/>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fade">
                                      <p:cBhvr>
                                        <p:cTn id="10" dur="500"/>
                                        <p:tgtEl>
                                          <p:spTgt spid="4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9"/>
                                        </p:tgtEl>
                                      </p:cBhvr>
                                    </p:animEffect>
                                    <p:set>
                                      <p:cBhvr>
                                        <p:cTn id="15" dur="1" fill="hold">
                                          <p:stCondLst>
                                            <p:cond delay="499"/>
                                          </p:stCondLst>
                                        </p:cTn>
                                        <p:tgtEl>
                                          <p:spTgt spid="39"/>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500"/>
                                        <p:tgtEl>
                                          <p:spTgt spid="40"/>
                                        </p:tgtEl>
                                      </p:cBhvr>
                                    </p:animEffect>
                                    <p:set>
                                      <p:cBhvr>
                                        <p:cTn id="18" dur="1" fill="hold">
                                          <p:stCondLst>
                                            <p:cond delay="499"/>
                                          </p:stCondLst>
                                        </p:cTn>
                                        <p:tgtEl>
                                          <p:spTgt spid="40"/>
                                        </p:tgtEl>
                                        <p:attrNameLst>
                                          <p:attrName>style.visibility</p:attrName>
                                        </p:attrNameLst>
                                      </p:cBhvr>
                                      <p:to>
                                        <p:strVal val="hidden"/>
                                      </p:to>
                                    </p:set>
                                  </p:childTnLst>
                                </p:cTn>
                              </p:par>
                              <p:par>
                                <p:cTn id="19" presetID="10" presetClass="entr" presetSubtype="0" fill="hold" grpId="0" nodeType="with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500"/>
                                        <p:tgtEl>
                                          <p:spTgt spid="4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P spid="40" grpId="0"/>
      <p:bldP spid="42" grpId="0"/>
      <p:bldP spid="43" grpId="0"/>
      <p:bldP spid="44" grpId="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DRAM Cell – Capacitor</a:t>
            </a:r>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50CCC6F-3220-49CD-89DB-71B165F2F9D5}" type="slidenum">
              <a:rPr kumimoji="0" lang="en-US" sz="1600" b="0" i="0" u="none" strike="noStrike" kern="1200" cap="none" spc="0" normalizeH="0" baseline="0" noProof="0" smtClean="0">
                <a:ln>
                  <a:noFill/>
                </a:ln>
                <a:solidFill>
                  <a:prstClr val="black">
                    <a:lumMod val="65000"/>
                    <a:lumOff val="35000"/>
                  </a:prstClr>
                </a:solidFill>
                <a:effectLst/>
                <a:uLnTx/>
                <a:uFillTx/>
                <a:latin typeface="Calibri"/>
                <a:ea typeface="ＭＳ Ｐゴシック" charset="-128"/>
                <a:cs typeface="Arial"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151</a:t>
            </a:fld>
            <a:endParaRPr kumimoji="0" lang="en-US" sz="1600" b="0" i="0" u="none" strike="noStrike" kern="1200" cap="none" spc="0" normalizeH="0" baseline="0" noProof="0">
              <a:ln>
                <a:noFill/>
              </a:ln>
              <a:solidFill>
                <a:prstClr val="black">
                  <a:lumMod val="65000"/>
                  <a:lumOff val="35000"/>
                </a:prstClr>
              </a:solidFill>
              <a:effectLst/>
              <a:uLnTx/>
              <a:uFillTx/>
              <a:latin typeface="Calibri"/>
              <a:ea typeface="ＭＳ Ｐゴシック" charset="-128"/>
              <a:cs typeface="Arial" pitchFamily="34" charset="0"/>
            </a:endParaRPr>
          </a:p>
        </p:txBody>
      </p:sp>
      <p:grpSp>
        <p:nvGrpSpPr>
          <p:cNvPr id="19" name="Group 18"/>
          <p:cNvGrpSpPr/>
          <p:nvPr/>
        </p:nvGrpSpPr>
        <p:grpSpPr>
          <a:xfrm>
            <a:off x="1490304" y="1828800"/>
            <a:ext cx="1546191" cy="834596"/>
            <a:chOff x="1425609" y="2590800"/>
            <a:chExt cx="1546191" cy="834596"/>
          </a:xfrm>
        </p:grpSpPr>
        <p:cxnSp>
          <p:nvCxnSpPr>
            <p:cNvPr id="7" name="Straight Connector 6"/>
            <p:cNvCxnSpPr/>
            <p:nvPr/>
          </p:nvCxnSpPr>
          <p:spPr>
            <a:xfrm>
              <a:off x="2051222"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438400"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438400" y="2933700"/>
              <a:ext cx="53340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1425609" y="3311096"/>
              <a:ext cx="125730" cy="1143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cxnSp>
          <p:nvCxnSpPr>
            <p:cNvPr id="15" name="Elbow Connector 14"/>
            <p:cNvCxnSpPr>
              <a:endCxn id="13" idx="0"/>
            </p:cNvCxnSpPr>
            <p:nvPr/>
          </p:nvCxnSpPr>
          <p:spPr>
            <a:xfrm rot="10800000" flipV="1">
              <a:off x="1488474" y="2948630"/>
              <a:ext cx="562748" cy="362465"/>
            </a:xfrm>
            <a:prstGeom prst="bentConnector2">
              <a:avLst/>
            </a:prstGeom>
            <a:ln w="28575">
              <a:solidFill>
                <a:schemeClr val="tx1">
                  <a:lumMod val="65000"/>
                  <a:lumOff val="35000"/>
                </a:schemeClr>
              </a:solidFill>
              <a:tailEnd type="arrow" w="lg" len="lg"/>
            </a:ln>
          </p:spPr>
          <p:style>
            <a:lnRef idx="1">
              <a:schemeClr val="accent1"/>
            </a:lnRef>
            <a:fillRef idx="0">
              <a:schemeClr val="accent1"/>
            </a:fillRef>
            <a:effectRef idx="0">
              <a:schemeClr val="accent1"/>
            </a:effectRef>
            <a:fontRef idx="minor">
              <a:schemeClr val="tx1"/>
            </a:fontRef>
          </p:style>
        </p:cxnSp>
      </p:grpSp>
      <p:grpSp>
        <p:nvGrpSpPr>
          <p:cNvPr id="31" name="Group 30"/>
          <p:cNvGrpSpPr/>
          <p:nvPr/>
        </p:nvGrpSpPr>
        <p:grpSpPr>
          <a:xfrm>
            <a:off x="5651290" y="1828800"/>
            <a:ext cx="1546191" cy="834596"/>
            <a:chOff x="5569439" y="1828800"/>
            <a:chExt cx="1546191" cy="834596"/>
          </a:xfrm>
        </p:grpSpPr>
        <p:sp>
          <p:nvSpPr>
            <p:cNvPr id="26" name="Rectangle 25"/>
            <p:cNvSpPr/>
            <p:nvPr/>
          </p:nvSpPr>
          <p:spPr>
            <a:xfrm>
              <a:off x="6195052" y="1828800"/>
              <a:ext cx="387178" cy="6858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grpSp>
          <p:nvGrpSpPr>
            <p:cNvPr id="20" name="Group 19"/>
            <p:cNvGrpSpPr/>
            <p:nvPr/>
          </p:nvGrpSpPr>
          <p:grpSpPr>
            <a:xfrm>
              <a:off x="5569439" y="1828800"/>
              <a:ext cx="1546191" cy="834596"/>
              <a:chOff x="1425609" y="2590800"/>
              <a:chExt cx="1546191" cy="834596"/>
            </a:xfrm>
          </p:grpSpPr>
          <p:cxnSp>
            <p:nvCxnSpPr>
              <p:cNvPr id="21" name="Straight Connector 20"/>
              <p:cNvCxnSpPr/>
              <p:nvPr/>
            </p:nvCxnSpPr>
            <p:spPr>
              <a:xfrm>
                <a:off x="2051222"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2438400"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2438400" y="2933700"/>
                <a:ext cx="53340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1425609" y="3311096"/>
                <a:ext cx="125730" cy="1143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cxnSp>
            <p:nvCxnSpPr>
              <p:cNvPr id="25" name="Elbow Connector 24"/>
              <p:cNvCxnSpPr>
                <a:endCxn id="24" idx="0"/>
              </p:cNvCxnSpPr>
              <p:nvPr/>
            </p:nvCxnSpPr>
            <p:spPr>
              <a:xfrm rot="10800000" flipV="1">
                <a:off x="1488474" y="2948630"/>
                <a:ext cx="562748" cy="362465"/>
              </a:xfrm>
              <a:prstGeom prst="bentConnector2">
                <a:avLst/>
              </a:prstGeom>
              <a:ln w="28575">
                <a:solidFill>
                  <a:schemeClr val="tx1">
                    <a:lumMod val="65000"/>
                    <a:lumOff val="35000"/>
                  </a:schemeClr>
                </a:solidFill>
                <a:tailEnd type="arrow" w="lg" len="lg"/>
              </a:ln>
            </p:spPr>
            <p:style>
              <a:lnRef idx="1">
                <a:schemeClr val="accent1"/>
              </a:lnRef>
              <a:fillRef idx="0">
                <a:schemeClr val="accent1"/>
              </a:fillRef>
              <a:effectRef idx="0">
                <a:schemeClr val="accent1"/>
              </a:effectRef>
              <a:fontRef idx="minor">
                <a:schemeClr val="tx1"/>
              </a:fontRef>
            </p:style>
          </p:cxnSp>
        </p:grpSp>
      </p:grpSp>
      <p:sp>
        <p:nvSpPr>
          <p:cNvPr id="27" name="TextBox 26"/>
          <p:cNvSpPr txBox="1"/>
          <p:nvPr/>
        </p:nvSpPr>
        <p:spPr>
          <a:xfrm>
            <a:off x="1167586" y="3124200"/>
            <a:ext cx="219162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
                <a:cs typeface="+mn-cs"/>
              </a:rPr>
              <a:t>Empty State</a:t>
            </a:r>
          </a:p>
        </p:txBody>
      </p:sp>
      <p:sp>
        <p:nvSpPr>
          <p:cNvPr id="28" name="TextBox 27"/>
          <p:cNvSpPr txBox="1"/>
          <p:nvPr/>
        </p:nvSpPr>
        <p:spPr>
          <a:xfrm>
            <a:off x="4724400" y="3134380"/>
            <a:ext cx="3399970"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
                <a:cs typeface="+mn-cs"/>
              </a:rPr>
              <a:t>Fully Charged State</a:t>
            </a:r>
          </a:p>
        </p:txBody>
      </p:sp>
      <p:sp>
        <p:nvSpPr>
          <p:cNvPr id="29" name="TextBox 28"/>
          <p:cNvSpPr txBox="1"/>
          <p:nvPr/>
        </p:nvSpPr>
        <p:spPr>
          <a:xfrm>
            <a:off x="1237317" y="3733800"/>
            <a:ext cx="2052165"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
                <a:cs typeface="+mn-cs"/>
              </a:rPr>
              <a:t>Logical “0”</a:t>
            </a:r>
          </a:p>
        </p:txBody>
      </p:sp>
      <p:sp>
        <p:nvSpPr>
          <p:cNvPr id="30" name="TextBox 29"/>
          <p:cNvSpPr txBox="1"/>
          <p:nvPr/>
        </p:nvSpPr>
        <p:spPr>
          <a:xfrm>
            <a:off x="5398303" y="3733800"/>
            <a:ext cx="2052165"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
                <a:cs typeface="+mn-cs"/>
              </a:rPr>
              <a:t>Logical “1”</a:t>
            </a:r>
          </a:p>
        </p:txBody>
      </p:sp>
      <p:sp>
        <p:nvSpPr>
          <p:cNvPr id="32" name="Oval 31"/>
          <p:cNvSpPr/>
          <p:nvPr/>
        </p:nvSpPr>
        <p:spPr>
          <a:xfrm>
            <a:off x="1295400" y="4913833"/>
            <a:ext cx="449155" cy="44915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1</a:t>
            </a:r>
          </a:p>
        </p:txBody>
      </p:sp>
      <p:sp>
        <p:nvSpPr>
          <p:cNvPr id="33" name="Oval 32"/>
          <p:cNvSpPr/>
          <p:nvPr/>
        </p:nvSpPr>
        <p:spPr>
          <a:xfrm>
            <a:off x="1295400" y="5570645"/>
            <a:ext cx="449155" cy="44915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2</a:t>
            </a:r>
          </a:p>
        </p:txBody>
      </p:sp>
      <p:sp>
        <p:nvSpPr>
          <p:cNvPr id="34" name="TextBox 33"/>
          <p:cNvSpPr txBox="1"/>
          <p:nvPr/>
        </p:nvSpPr>
        <p:spPr>
          <a:xfrm>
            <a:off x="1970862" y="4876800"/>
            <a:ext cx="487909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
                <a:cs typeface="+mn-cs"/>
              </a:rPr>
              <a:t>Small – Cannot drive circuits</a:t>
            </a:r>
          </a:p>
        </p:txBody>
      </p:sp>
      <p:sp>
        <p:nvSpPr>
          <p:cNvPr id="35" name="TextBox 34"/>
          <p:cNvSpPr txBox="1"/>
          <p:nvPr/>
        </p:nvSpPr>
        <p:spPr>
          <a:xfrm>
            <a:off x="1970862" y="5533612"/>
            <a:ext cx="461062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
                <a:cs typeface="+mn-cs"/>
              </a:rPr>
              <a:t>Reading destroys the state</a:t>
            </a:r>
          </a:p>
        </p:txBody>
      </p:sp>
    </p:spTree>
    <p:extLst>
      <p:ext uri="{BB962C8B-B14F-4D97-AF65-F5344CB8AC3E}">
        <p14:creationId xmlns:p14="http://schemas.microsoft.com/office/powerpoint/2010/main" val="1337871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fade">
                                      <p:cBhvr>
                                        <p:cTn id="1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p:bldP spid="35" grpId="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Capacitor to Sense Amplifier</a:t>
            </a:r>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50CCC6F-3220-49CD-89DB-71B165F2F9D5}" type="slidenum">
              <a:rPr kumimoji="0" lang="en-US" sz="1600" b="0" i="0" u="none" strike="noStrike" kern="1200" cap="none" spc="0" normalizeH="0" baseline="0" noProof="0" smtClean="0">
                <a:ln>
                  <a:noFill/>
                </a:ln>
                <a:solidFill>
                  <a:prstClr val="black">
                    <a:lumMod val="65000"/>
                    <a:lumOff val="35000"/>
                  </a:prstClr>
                </a:solidFill>
                <a:effectLst/>
                <a:uLnTx/>
                <a:uFillTx/>
                <a:latin typeface="Calibri"/>
                <a:ea typeface="ＭＳ Ｐゴシック" charset="-128"/>
                <a:cs typeface="Arial"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152</a:t>
            </a:fld>
            <a:endParaRPr kumimoji="0" lang="en-US" sz="1600" b="0" i="0" u="none" strike="noStrike" kern="1200" cap="none" spc="0" normalizeH="0" baseline="0" noProof="0" dirty="0">
              <a:ln>
                <a:noFill/>
              </a:ln>
              <a:solidFill>
                <a:prstClr val="black">
                  <a:lumMod val="65000"/>
                  <a:lumOff val="35000"/>
                </a:prstClr>
              </a:solidFill>
              <a:effectLst/>
              <a:uLnTx/>
              <a:uFillTx/>
              <a:latin typeface="Calibri"/>
              <a:ea typeface="ＭＳ Ｐゴシック" charset="-128"/>
              <a:cs typeface="Arial" pitchFamily="34" charset="0"/>
            </a:endParaRPr>
          </a:p>
        </p:txBody>
      </p:sp>
      <p:grpSp>
        <p:nvGrpSpPr>
          <p:cNvPr id="41" name="Group 40"/>
          <p:cNvGrpSpPr/>
          <p:nvPr/>
        </p:nvGrpSpPr>
        <p:grpSpPr>
          <a:xfrm>
            <a:off x="5105400" y="3352800"/>
            <a:ext cx="2715736" cy="2885420"/>
            <a:chOff x="457200" y="1303614"/>
            <a:chExt cx="3522060" cy="4172606"/>
          </a:xfrm>
        </p:grpSpPr>
        <p:grpSp>
          <p:nvGrpSpPr>
            <p:cNvPr id="5" name="Group 4"/>
            <p:cNvGrpSpPr/>
            <p:nvPr/>
          </p:nvGrpSpPr>
          <p:grpSpPr>
            <a:xfrm>
              <a:off x="915236" y="2030628"/>
              <a:ext cx="3064024" cy="2922372"/>
              <a:chOff x="1828800" y="2069757"/>
              <a:chExt cx="4182533" cy="3989172"/>
            </a:xfrm>
          </p:grpSpPr>
          <p:grpSp>
            <p:nvGrpSpPr>
              <p:cNvPr id="6" name="Group 5"/>
              <p:cNvGrpSpPr/>
              <p:nvPr/>
            </p:nvGrpSpPr>
            <p:grpSpPr>
              <a:xfrm>
                <a:off x="3039533" y="3479094"/>
                <a:ext cx="2971800" cy="1119011"/>
                <a:chOff x="2667000" y="3041650"/>
                <a:chExt cx="2057400" cy="774700"/>
              </a:xfrm>
            </p:grpSpPr>
            <p:grpSp>
              <p:nvGrpSpPr>
                <p:cNvPr id="12" name="Group 11"/>
                <p:cNvGrpSpPr/>
                <p:nvPr/>
              </p:nvGrpSpPr>
              <p:grpSpPr>
                <a:xfrm>
                  <a:off x="2667000" y="3048000"/>
                  <a:ext cx="609600" cy="762000"/>
                  <a:chOff x="2819400" y="3048000"/>
                  <a:chExt cx="609600" cy="762000"/>
                </a:xfrm>
              </p:grpSpPr>
              <p:sp>
                <p:nvSpPr>
                  <p:cNvPr id="18" name="Isosceles Triangle 17"/>
                  <p:cNvSpPr/>
                  <p:nvPr/>
                </p:nvSpPr>
                <p:spPr>
                  <a:xfrm>
                    <a:off x="2819400" y="3124200"/>
                    <a:ext cx="609600" cy="685800"/>
                  </a:xfrm>
                  <a:prstGeom prst="triangle">
                    <a:avLst/>
                  </a:prstGeom>
                  <a:solidFill>
                    <a:schemeClr val="accent1">
                      <a:lumMod val="50000"/>
                    </a:schemeClr>
                  </a:solidFill>
                  <a:ln w="31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sp>
                <p:nvSpPr>
                  <p:cNvPr id="19" name="Oval 18"/>
                  <p:cNvSpPr/>
                  <p:nvPr/>
                </p:nvSpPr>
                <p:spPr>
                  <a:xfrm>
                    <a:off x="3048000" y="3048000"/>
                    <a:ext cx="152400" cy="152400"/>
                  </a:xfrm>
                  <a:prstGeom prst="ellipse">
                    <a:avLst/>
                  </a:prstGeom>
                  <a:solidFill>
                    <a:schemeClr val="accent1">
                      <a:lumMod val="50000"/>
                    </a:schemeClr>
                  </a:solidFill>
                  <a:ln w="31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13" name="Group 12"/>
                <p:cNvGrpSpPr/>
                <p:nvPr/>
              </p:nvGrpSpPr>
              <p:grpSpPr>
                <a:xfrm rot="10800000">
                  <a:off x="4114800" y="3048000"/>
                  <a:ext cx="609600" cy="762000"/>
                  <a:chOff x="2819400" y="3048000"/>
                  <a:chExt cx="609600" cy="762000"/>
                </a:xfrm>
              </p:grpSpPr>
              <p:sp>
                <p:nvSpPr>
                  <p:cNvPr id="16" name="Isosceles Triangle 15"/>
                  <p:cNvSpPr/>
                  <p:nvPr/>
                </p:nvSpPr>
                <p:spPr>
                  <a:xfrm>
                    <a:off x="2819400" y="3124200"/>
                    <a:ext cx="609600" cy="685800"/>
                  </a:xfrm>
                  <a:prstGeom prst="triangle">
                    <a:avLst/>
                  </a:prstGeom>
                  <a:solidFill>
                    <a:schemeClr val="accent1">
                      <a:lumMod val="50000"/>
                    </a:schemeClr>
                  </a:solidFill>
                  <a:ln w="31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Oval 16"/>
                  <p:cNvSpPr/>
                  <p:nvPr/>
                </p:nvSpPr>
                <p:spPr>
                  <a:xfrm>
                    <a:off x="3048000" y="3048000"/>
                    <a:ext cx="152400" cy="152400"/>
                  </a:xfrm>
                  <a:prstGeom prst="ellipse">
                    <a:avLst/>
                  </a:prstGeom>
                  <a:solidFill>
                    <a:schemeClr val="accent1">
                      <a:lumMod val="50000"/>
                    </a:schemeClr>
                  </a:solidFill>
                  <a:ln w="31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grpSp>
            <p:cxnSp>
              <p:nvCxnSpPr>
                <p:cNvPr id="14" name="Elbow Connector 13"/>
                <p:cNvCxnSpPr>
                  <a:stCxn id="16" idx="3"/>
                  <a:endCxn id="19" idx="0"/>
                </p:cNvCxnSpPr>
                <p:nvPr/>
              </p:nvCxnSpPr>
              <p:spPr>
                <a:xfrm rot="16200000" flipV="1">
                  <a:off x="3695700" y="2324100"/>
                  <a:ext cx="12700" cy="1447800"/>
                </a:xfrm>
                <a:prstGeom prst="bentConnector3">
                  <a:avLst>
                    <a:gd name="adj1" fmla="val 4135134"/>
                  </a:avLst>
                </a:prstGeom>
                <a:ln w="19050">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Elbow Connector 14"/>
                <p:cNvCxnSpPr>
                  <a:stCxn id="17" idx="0"/>
                  <a:endCxn id="18" idx="3"/>
                </p:cNvCxnSpPr>
                <p:nvPr/>
              </p:nvCxnSpPr>
              <p:spPr>
                <a:xfrm rot="5400000">
                  <a:off x="3695700" y="3086100"/>
                  <a:ext cx="12700" cy="1447800"/>
                </a:xfrm>
                <a:prstGeom prst="bentConnector3">
                  <a:avLst>
                    <a:gd name="adj1" fmla="val 4427024"/>
                  </a:avLst>
                </a:prstGeom>
                <a:ln w="19050">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7" name="Straight Connector 6"/>
              <p:cNvCxnSpPr>
                <a:endCxn id="18" idx="1"/>
              </p:cNvCxnSpPr>
              <p:nvPr/>
            </p:nvCxnSpPr>
            <p:spPr>
              <a:xfrm>
                <a:off x="1828800" y="4093633"/>
                <a:ext cx="1430867" cy="0"/>
              </a:xfrm>
              <a:prstGeom prst="line">
                <a:avLst/>
              </a:prstGeom>
              <a:ln w="381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544233" y="4093633"/>
                <a:ext cx="0" cy="935567"/>
              </a:xfrm>
              <a:prstGeom prst="line">
                <a:avLst/>
              </a:prstGeom>
              <a:ln w="381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Elbow Connector 8"/>
              <p:cNvCxnSpPr>
                <a:endCxn id="16" idx="5"/>
              </p:cNvCxnSpPr>
              <p:nvPr/>
            </p:nvCxnSpPr>
            <p:spPr>
              <a:xfrm flipV="1">
                <a:off x="2544233" y="3983567"/>
                <a:ext cx="2806700" cy="1045633"/>
              </a:xfrm>
              <a:prstGeom prst="bentConnector3">
                <a:avLst>
                  <a:gd name="adj1" fmla="val 67170"/>
                </a:avLst>
              </a:prstGeom>
              <a:ln w="381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4525433" y="2069757"/>
                <a:ext cx="0" cy="660400"/>
              </a:xfrm>
              <a:prstGeom prst="line">
                <a:avLst/>
              </a:prstGeom>
              <a:ln w="38100">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4525433" y="5398529"/>
                <a:ext cx="0" cy="660400"/>
              </a:xfrm>
              <a:prstGeom prst="line">
                <a:avLst/>
              </a:prstGeom>
              <a:ln w="38100">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35" name="TextBox 34"/>
            <p:cNvSpPr txBox="1"/>
            <p:nvPr/>
          </p:nvSpPr>
          <p:spPr>
            <a:xfrm>
              <a:off x="457200" y="3176892"/>
              <a:ext cx="381836" cy="523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
                  <a:cs typeface="+mn-cs"/>
                </a:rPr>
                <a:t>1</a:t>
              </a:r>
            </a:p>
          </p:txBody>
        </p:sp>
        <p:sp>
          <p:nvSpPr>
            <p:cNvPr id="37" name="TextBox 36"/>
            <p:cNvSpPr txBox="1"/>
            <p:nvPr/>
          </p:nvSpPr>
          <p:spPr>
            <a:xfrm>
              <a:off x="2602595" y="4952999"/>
              <a:ext cx="381836" cy="523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
                  <a:cs typeface="+mn-cs"/>
                </a:rPr>
                <a:t>0</a:t>
              </a:r>
            </a:p>
          </p:txBody>
        </p:sp>
        <p:sp>
          <p:nvSpPr>
            <p:cNvPr id="39" name="TextBox 38"/>
            <p:cNvSpPr txBox="1"/>
            <p:nvPr/>
          </p:nvSpPr>
          <p:spPr>
            <a:xfrm>
              <a:off x="2498721" y="1303614"/>
              <a:ext cx="720069" cy="523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
                  <a:cs typeface="+mn-cs"/>
                </a:rPr>
                <a:t>V</a:t>
              </a:r>
              <a:r>
                <a:rPr kumimoji="0" lang="en-US" sz="2800" b="1" i="1" u="none" strike="noStrike" kern="1200" cap="none" spc="0" normalizeH="0" baseline="-25000" noProof="0" dirty="0">
                  <a:ln>
                    <a:noFill/>
                  </a:ln>
                  <a:solidFill>
                    <a:prstClr val="black"/>
                  </a:solidFill>
                  <a:effectLst/>
                  <a:uLnTx/>
                  <a:uFillTx/>
                  <a:latin typeface="Calibri"/>
                  <a:ea typeface=""/>
                  <a:cs typeface="+mn-cs"/>
                </a:rPr>
                <a:t>DD</a:t>
              </a:r>
            </a:p>
          </p:txBody>
        </p:sp>
      </p:grpSp>
      <p:grpSp>
        <p:nvGrpSpPr>
          <p:cNvPr id="43" name="Group 42"/>
          <p:cNvGrpSpPr/>
          <p:nvPr/>
        </p:nvGrpSpPr>
        <p:grpSpPr>
          <a:xfrm>
            <a:off x="408464" y="3427999"/>
            <a:ext cx="2715736" cy="2972801"/>
            <a:chOff x="457200" y="1410659"/>
            <a:chExt cx="3522060" cy="4298969"/>
          </a:xfrm>
        </p:grpSpPr>
        <p:grpSp>
          <p:nvGrpSpPr>
            <p:cNvPr id="44" name="Group 43"/>
            <p:cNvGrpSpPr/>
            <p:nvPr/>
          </p:nvGrpSpPr>
          <p:grpSpPr>
            <a:xfrm>
              <a:off x="915236" y="2030628"/>
              <a:ext cx="3064024" cy="2922372"/>
              <a:chOff x="1828800" y="2069757"/>
              <a:chExt cx="4182533" cy="3989172"/>
            </a:xfrm>
          </p:grpSpPr>
          <p:grpSp>
            <p:nvGrpSpPr>
              <p:cNvPr id="48" name="Group 47"/>
              <p:cNvGrpSpPr/>
              <p:nvPr/>
            </p:nvGrpSpPr>
            <p:grpSpPr>
              <a:xfrm>
                <a:off x="3039533" y="3479094"/>
                <a:ext cx="2971800" cy="1119011"/>
                <a:chOff x="2667000" y="3041650"/>
                <a:chExt cx="2057400" cy="774700"/>
              </a:xfrm>
            </p:grpSpPr>
            <p:grpSp>
              <p:nvGrpSpPr>
                <p:cNvPr id="54" name="Group 53"/>
                <p:cNvGrpSpPr/>
                <p:nvPr/>
              </p:nvGrpSpPr>
              <p:grpSpPr>
                <a:xfrm>
                  <a:off x="2667000" y="3048000"/>
                  <a:ext cx="609600" cy="762000"/>
                  <a:chOff x="2819400" y="3048000"/>
                  <a:chExt cx="609600" cy="762000"/>
                </a:xfrm>
              </p:grpSpPr>
              <p:sp>
                <p:nvSpPr>
                  <p:cNvPr id="60" name="Isosceles Triangle 59"/>
                  <p:cNvSpPr/>
                  <p:nvPr/>
                </p:nvSpPr>
                <p:spPr>
                  <a:xfrm>
                    <a:off x="2819400" y="3124200"/>
                    <a:ext cx="609600" cy="685800"/>
                  </a:xfrm>
                  <a:prstGeom prst="triangle">
                    <a:avLst/>
                  </a:prstGeom>
                  <a:solidFill>
                    <a:schemeClr val="accent1">
                      <a:lumMod val="50000"/>
                    </a:schemeClr>
                  </a:solidFill>
                  <a:ln w="31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sp>
                <p:nvSpPr>
                  <p:cNvPr id="61" name="Oval 60"/>
                  <p:cNvSpPr/>
                  <p:nvPr/>
                </p:nvSpPr>
                <p:spPr>
                  <a:xfrm>
                    <a:off x="3048000" y="3048000"/>
                    <a:ext cx="152400" cy="152400"/>
                  </a:xfrm>
                  <a:prstGeom prst="ellipse">
                    <a:avLst/>
                  </a:prstGeom>
                  <a:solidFill>
                    <a:schemeClr val="accent1">
                      <a:lumMod val="50000"/>
                    </a:schemeClr>
                  </a:solidFill>
                  <a:ln w="31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55" name="Group 54"/>
                <p:cNvGrpSpPr/>
                <p:nvPr/>
              </p:nvGrpSpPr>
              <p:grpSpPr>
                <a:xfrm rot="10800000">
                  <a:off x="4114800" y="3048000"/>
                  <a:ext cx="609600" cy="762000"/>
                  <a:chOff x="2819400" y="3048000"/>
                  <a:chExt cx="609600" cy="762000"/>
                </a:xfrm>
              </p:grpSpPr>
              <p:sp>
                <p:nvSpPr>
                  <p:cNvPr id="58" name="Isosceles Triangle 57"/>
                  <p:cNvSpPr/>
                  <p:nvPr/>
                </p:nvSpPr>
                <p:spPr>
                  <a:xfrm>
                    <a:off x="2819400" y="3124200"/>
                    <a:ext cx="609600" cy="685800"/>
                  </a:xfrm>
                  <a:prstGeom prst="triangle">
                    <a:avLst/>
                  </a:prstGeom>
                  <a:solidFill>
                    <a:schemeClr val="accent1">
                      <a:lumMod val="50000"/>
                    </a:schemeClr>
                  </a:solidFill>
                  <a:ln w="31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sp>
                <p:nvSpPr>
                  <p:cNvPr id="59" name="Oval 58"/>
                  <p:cNvSpPr/>
                  <p:nvPr/>
                </p:nvSpPr>
                <p:spPr>
                  <a:xfrm>
                    <a:off x="3048000" y="3048000"/>
                    <a:ext cx="152400" cy="152400"/>
                  </a:xfrm>
                  <a:prstGeom prst="ellipse">
                    <a:avLst/>
                  </a:prstGeom>
                  <a:solidFill>
                    <a:schemeClr val="accent1">
                      <a:lumMod val="50000"/>
                    </a:schemeClr>
                  </a:solidFill>
                  <a:ln w="31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grpSp>
            <p:cxnSp>
              <p:nvCxnSpPr>
                <p:cNvPr id="56" name="Elbow Connector 55"/>
                <p:cNvCxnSpPr>
                  <a:stCxn id="58" idx="3"/>
                  <a:endCxn id="61" idx="0"/>
                </p:cNvCxnSpPr>
                <p:nvPr/>
              </p:nvCxnSpPr>
              <p:spPr>
                <a:xfrm rot="16200000" flipV="1">
                  <a:off x="3695700" y="2324100"/>
                  <a:ext cx="12700" cy="1447800"/>
                </a:xfrm>
                <a:prstGeom prst="bentConnector3">
                  <a:avLst>
                    <a:gd name="adj1" fmla="val 4135134"/>
                  </a:avLst>
                </a:prstGeom>
                <a:ln w="19050">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7" name="Elbow Connector 56"/>
                <p:cNvCxnSpPr>
                  <a:stCxn id="59" idx="0"/>
                  <a:endCxn id="60" idx="3"/>
                </p:cNvCxnSpPr>
                <p:nvPr/>
              </p:nvCxnSpPr>
              <p:spPr>
                <a:xfrm rot="5400000">
                  <a:off x="3695700" y="3086100"/>
                  <a:ext cx="12700" cy="1447800"/>
                </a:xfrm>
                <a:prstGeom prst="bentConnector3">
                  <a:avLst>
                    <a:gd name="adj1" fmla="val 4427024"/>
                  </a:avLst>
                </a:prstGeom>
                <a:ln w="19050">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49" name="Straight Connector 48"/>
              <p:cNvCxnSpPr>
                <a:endCxn id="60" idx="1"/>
              </p:cNvCxnSpPr>
              <p:nvPr/>
            </p:nvCxnSpPr>
            <p:spPr>
              <a:xfrm>
                <a:off x="1828800" y="4093633"/>
                <a:ext cx="1430867" cy="0"/>
              </a:xfrm>
              <a:prstGeom prst="line">
                <a:avLst/>
              </a:prstGeom>
              <a:ln w="381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2544233" y="4093633"/>
                <a:ext cx="0" cy="935567"/>
              </a:xfrm>
              <a:prstGeom prst="line">
                <a:avLst/>
              </a:prstGeom>
              <a:ln w="381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1" name="Elbow Connector 50"/>
              <p:cNvCxnSpPr>
                <a:endCxn id="58" idx="5"/>
              </p:cNvCxnSpPr>
              <p:nvPr/>
            </p:nvCxnSpPr>
            <p:spPr>
              <a:xfrm flipV="1">
                <a:off x="2544233" y="3983567"/>
                <a:ext cx="2806700" cy="1045633"/>
              </a:xfrm>
              <a:prstGeom prst="bentConnector3">
                <a:avLst>
                  <a:gd name="adj1" fmla="val 67170"/>
                </a:avLst>
              </a:prstGeom>
              <a:ln w="381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V="1">
                <a:off x="4525433" y="2069757"/>
                <a:ext cx="0" cy="660400"/>
              </a:xfrm>
              <a:prstGeom prst="line">
                <a:avLst/>
              </a:prstGeom>
              <a:ln w="38100">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V="1">
                <a:off x="4525433" y="5398529"/>
                <a:ext cx="0" cy="660400"/>
              </a:xfrm>
              <a:prstGeom prst="line">
                <a:avLst/>
              </a:prstGeom>
              <a:ln w="38100">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45" name="TextBox 44"/>
            <p:cNvSpPr txBox="1"/>
            <p:nvPr/>
          </p:nvSpPr>
          <p:spPr>
            <a:xfrm>
              <a:off x="457200" y="3176892"/>
              <a:ext cx="381836" cy="523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
                  <a:cs typeface="+mn-cs"/>
                </a:rPr>
                <a:t>1</a:t>
              </a:r>
            </a:p>
          </p:txBody>
        </p:sp>
        <p:sp>
          <p:nvSpPr>
            <p:cNvPr id="46" name="TextBox 45"/>
            <p:cNvSpPr txBox="1"/>
            <p:nvPr/>
          </p:nvSpPr>
          <p:spPr>
            <a:xfrm>
              <a:off x="2602595" y="4952999"/>
              <a:ext cx="933863" cy="7566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
                  <a:cs typeface="+mn-cs"/>
                </a:rPr>
                <a:t>V</a:t>
              </a:r>
              <a:r>
                <a:rPr kumimoji="0" lang="en-US" sz="2800" b="1" i="1" u="none" strike="noStrike" kern="1200" cap="none" spc="0" normalizeH="0" baseline="-25000" noProof="0" dirty="0">
                  <a:ln>
                    <a:noFill/>
                  </a:ln>
                  <a:solidFill>
                    <a:prstClr val="black"/>
                  </a:solidFill>
                  <a:effectLst/>
                  <a:uLnTx/>
                  <a:uFillTx/>
                  <a:latin typeface="Calibri"/>
                  <a:ea typeface=""/>
                  <a:cs typeface="+mn-cs"/>
                </a:rPr>
                <a:t>DD</a:t>
              </a:r>
            </a:p>
          </p:txBody>
        </p:sp>
        <p:sp>
          <p:nvSpPr>
            <p:cNvPr id="47" name="TextBox 46"/>
            <p:cNvSpPr txBox="1"/>
            <p:nvPr/>
          </p:nvSpPr>
          <p:spPr>
            <a:xfrm>
              <a:off x="2659822" y="1410659"/>
              <a:ext cx="495206" cy="7566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
                  <a:cs typeface="+mn-cs"/>
                </a:rPr>
                <a:t>0</a:t>
              </a:r>
            </a:p>
          </p:txBody>
        </p:sp>
      </p:grpSp>
      <p:grpSp>
        <p:nvGrpSpPr>
          <p:cNvPr id="76" name="Group 75"/>
          <p:cNvGrpSpPr/>
          <p:nvPr/>
        </p:nvGrpSpPr>
        <p:grpSpPr>
          <a:xfrm>
            <a:off x="1490304" y="1828800"/>
            <a:ext cx="1546191" cy="834596"/>
            <a:chOff x="1425609" y="2590800"/>
            <a:chExt cx="1546191" cy="834596"/>
          </a:xfrm>
        </p:grpSpPr>
        <p:cxnSp>
          <p:nvCxnSpPr>
            <p:cNvPr id="77" name="Straight Connector 76"/>
            <p:cNvCxnSpPr/>
            <p:nvPr/>
          </p:nvCxnSpPr>
          <p:spPr>
            <a:xfrm>
              <a:off x="2051222"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2438400"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2438400" y="2933700"/>
              <a:ext cx="53340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0" name="Rectangle 79"/>
            <p:cNvSpPr/>
            <p:nvPr/>
          </p:nvSpPr>
          <p:spPr>
            <a:xfrm>
              <a:off x="1425609" y="3311096"/>
              <a:ext cx="125730" cy="1143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cxnSp>
          <p:nvCxnSpPr>
            <p:cNvPr id="81" name="Elbow Connector 80"/>
            <p:cNvCxnSpPr>
              <a:endCxn id="80" idx="0"/>
            </p:cNvCxnSpPr>
            <p:nvPr/>
          </p:nvCxnSpPr>
          <p:spPr>
            <a:xfrm rot="10800000" flipV="1">
              <a:off x="1488474" y="2948630"/>
              <a:ext cx="562748" cy="362465"/>
            </a:xfrm>
            <a:prstGeom prst="bentConnector2">
              <a:avLst/>
            </a:prstGeom>
            <a:ln w="28575">
              <a:solidFill>
                <a:schemeClr val="tx1">
                  <a:lumMod val="65000"/>
                  <a:lumOff val="35000"/>
                </a:schemeClr>
              </a:solidFill>
              <a:tailEnd type="arrow" w="lg" len="lg"/>
            </a:ln>
          </p:spPr>
          <p:style>
            <a:lnRef idx="1">
              <a:schemeClr val="accent1"/>
            </a:lnRef>
            <a:fillRef idx="0">
              <a:schemeClr val="accent1"/>
            </a:fillRef>
            <a:effectRef idx="0">
              <a:schemeClr val="accent1"/>
            </a:effectRef>
            <a:fontRef idx="minor">
              <a:schemeClr val="tx1"/>
            </a:fontRef>
          </p:style>
        </p:cxnSp>
      </p:grpSp>
      <p:grpSp>
        <p:nvGrpSpPr>
          <p:cNvPr id="82" name="Group 81"/>
          <p:cNvGrpSpPr/>
          <p:nvPr/>
        </p:nvGrpSpPr>
        <p:grpSpPr>
          <a:xfrm>
            <a:off x="5651290" y="1828800"/>
            <a:ext cx="1546191" cy="834596"/>
            <a:chOff x="5569439" y="1828800"/>
            <a:chExt cx="1546191" cy="834596"/>
          </a:xfrm>
        </p:grpSpPr>
        <p:sp>
          <p:nvSpPr>
            <p:cNvPr id="83" name="Rectangle 82"/>
            <p:cNvSpPr/>
            <p:nvPr/>
          </p:nvSpPr>
          <p:spPr>
            <a:xfrm>
              <a:off x="6195052" y="1828800"/>
              <a:ext cx="387178" cy="6858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grpSp>
          <p:nvGrpSpPr>
            <p:cNvPr id="84" name="Group 83"/>
            <p:cNvGrpSpPr/>
            <p:nvPr/>
          </p:nvGrpSpPr>
          <p:grpSpPr>
            <a:xfrm>
              <a:off x="5569439" y="1828800"/>
              <a:ext cx="1546191" cy="834596"/>
              <a:chOff x="1425609" y="2590800"/>
              <a:chExt cx="1546191" cy="834596"/>
            </a:xfrm>
          </p:grpSpPr>
          <p:cxnSp>
            <p:nvCxnSpPr>
              <p:cNvPr id="85" name="Straight Connector 84"/>
              <p:cNvCxnSpPr/>
              <p:nvPr/>
            </p:nvCxnSpPr>
            <p:spPr>
              <a:xfrm>
                <a:off x="2051222"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2438400"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2438400" y="2933700"/>
                <a:ext cx="53340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8" name="Rectangle 87"/>
              <p:cNvSpPr/>
              <p:nvPr/>
            </p:nvSpPr>
            <p:spPr>
              <a:xfrm>
                <a:off x="1425609" y="3311096"/>
                <a:ext cx="125730" cy="1143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cxnSp>
            <p:nvCxnSpPr>
              <p:cNvPr id="89" name="Elbow Connector 88"/>
              <p:cNvCxnSpPr>
                <a:endCxn id="88" idx="0"/>
              </p:cNvCxnSpPr>
              <p:nvPr/>
            </p:nvCxnSpPr>
            <p:spPr>
              <a:xfrm rot="10800000" flipV="1">
                <a:off x="1488474" y="2948630"/>
                <a:ext cx="562748" cy="362465"/>
              </a:xfrm>
              <a:prstGeom prst="bentConnector2">
                <a:avLst/>
              </a:prstGeom>
              <a:ln w="28575">
                <a:solidFill>
                  <a:schemeClr val="tx1">
                    <a:lumMod val="65000"/>
                    <a:lumOff val="35000"/>
                  </a:schemeClr>
                </a:solidFill>
                <a:tailEnd type="arrow" w="lg" len="lg"/>
              </a:ln>
            </p:spPr>
            <p:style>
              <a:lnRef idx="1">
                <a:schemeClr val="accent1"/>
              </a:lnRef>
              <a:fillRef idx="0">
                <a:schemeClr val="accent1"/>
              </a:fillRef>
              <a:effectRef idx="0">
                <a:schemeClr val="accent1"/>
              </a:effectRef>
              <a:fontRef idx="minor">
                <a:schemeClr val="tx1"/>
              </a:fontRef>
            </p:style>
          </p:cxnSp>
        </p:grpSp>
      </p:grpSp>
      <p:sp>
        <p:nvSpPr>
          <p:cNvPr id="90" name="Down Arrow 89"/>
          <p:cNvSpPr/>
          <p:nvPr/>
        </p:nvSpPr>
        <p:spPr>
          <a:xfrm>
            <a:off x="3886200" y="2971800"/>
            <a:ext cx="980220" cy="915401"/>
          </a:xfrm>
          <a:prstGeom prst="downArrow">
            <a:avLst>
              <a:gd name="adj1" fmla="val 50000"/>
              <a:gd name="adj2" fmla="val 20649"/>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977029310"/>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3216413" y="1828800"/>
            <a:ext cx="387178" cy="6858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sp>
        <p:nvSpPr>
          <p:cNvPr id="54" name="Rectangle 53"/>
          <p:cNvSpPr/>
          <p:nvPr/>
        </p:nvSpPr>
        <p:spPr>
          <a:xfrm>
            <a:off x="3219186" y="2114450"/>
            <a:ext cx="387178" cy="40015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itle 1"/>
          <p:cNvSpPr>
            <a:spLocks noGrp="1"/>
          </p:cNvSpPr>
          <p:nvPr>
            <p:ph type="title"/>
          </p:nvPr>
        </p:nvSpPr>
        <p:spPr/>
        <p:txBody>
          <a:bodyPr/>
          <a:lstStyle/>
          <a:p>
            <a:r>
              <a:rPr lang="en-US" dirty="0"/>
              <a:t>DRAM Cell Operation</a:t>
            </a:r>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50CCC6F-3220-49CD-89DB-71B165F2F9D5}" type="slidenum">
              <a:rPr kumimoji="0" lang="en-US" sz="1600" b="0" i="0" u="none" strike="noStrike" kern="1200" cap="none" spc="0" normalizeH="0" baseline="0" noProof="0" smtClean="0">
                <a:ln>
                  <a:noFill/>
                </a:ln>
                <a:solidFill>
                  <a:prstClr val="black">
                    <a:lumMod val="65000"/>
                    <a:lumOff val="35000"/>
                  </a:prstClr>
                </a:solidFill>
                <a:effectLst/>
                <a:uLnTx/>
                <a:uFillTx/>
                <a:latin typeface="Calibri"/>
                <a:ea typeface="ＭＳ Ｐゴシック" charset="-128"/>
                <a:cs typeface="Arial"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153</a:t>
            </a:fld>
            <a:endParaRPr kumimoji="0" lang="en-US" sz="1600" b="0" i="0" u="none" strike="noStrike" kern="1200" cap="none" spc="0" normalizeH="0" baseline="0" noProof="0" dirty="0">
              <a:ln>
                <a:noFill/>
              </a:ln>
              <a:solidFill>
                <a:prstClr val="black">
                  <a:lumMod val="65000"/>
                  <a:lumOff val="35000"/>
                </a:prstClr>
              </a:solidFill>
              <a:effectLst/>
              <a:uLnTx/>
              <a:uFillTx/>
              <a:latin typeface="Calibri"/>
              <a:ea typeface="ＭＳ Ｐゴシック" charset="-128"/>
              <a:cs typeface="Arial" pitchFamily="34" charset="0"/>
            </a:endParaRPr>
          </a:p>
        </p:txBody>
      </p:sp>
      <p:grpSp>
        <p:nvGrpSpPr>
          <p:cNvPr id="5" name="Group 4"/>
          <p:cNvGrpSpPr/>
          <p:nvPr/>
        </p:nvGrpSpPr>
        <p:grpSpPr>
          <a:xfrm>
            <a:off x="3581400" y="2792628"/>
            <a:ext cx="3064024" cy="2922372"/>
            <a:chOff x="1828800" y="2069757"/>
            <a:chExt cx="4182533" cy="3989172"/>
          </a:xfrm>
        </p:grpSpPr>
        <p:grpSp>
          <p:nvGrpSpPr>
            <p:cNvPr id="6" name="Group 5"/>
            <p:cNvGrpSpPr/>
            <p:nvPr/>
          </p:nvGrpSpPr>
          <p:grpSpPr>
            <a:xfrm>
              <a:off x="3039533" y="3479094"/>
              <a:ext cx="2971800" cy="1119011"/>
              <a:chOff x="2667000" y="3041650"/>
              <a:chExt cx="2057400" cy="774700"/>
            </a:xfrm>
          </p:grpSpPr>
          <p:grpSp>
            <p:nvGrpSpPr>
              <p:cNvPr id="12" name="Group 11"/>
              <p:cNvGrpSpPr/>
              <p:nvPr/>
            </p:nvGrpSpPr>
            <p:grpSpPr>
              <a:xfrm>
                <a:off x="2667000" y="3048000"/>
                <a:ext cx="609600" cy="762000"/>
                <a:chOff x="2819400" y="3048000"/>
                <a:chExt cx="609600" cy="762000"/>
              </a:xfrm>
            </p:grpSpPr>
            <p:sp>
              <p:nvSpPr>
                <p:cNvPr id="18" name="Isosceles Triangle 17"/>
                <p:cNvSpPr/>
                <p:nvPr/>
              </p:nvSpPr>
              <p:spPr>
                <a:xfrm>
                  <a:off x="2819400" y="3124200"/>
                  <a:ext cx="609600" cy="685800"/>
                </a:xfrm>
                <a:prstGeom prst="triangle">
                  <a:avLst/>
                </a:prstGeom>
                <a:solidFill>
                  <a:schemeClr val="accent1">
                    <a:lumMod val="50000"/>
                  </a:schemeClr>
                </a:solidFill>
                <a:ln w="31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sp>
              <p:nvSpPr>
                <p:cNvPr id="19" name="Oval 18"/>
                <p:cNvSpPr/>
                <p:nvPr/>
              </p:nvSpPr>
              <p:spPr>
                <a:xfrm>
                  <a:off x="3048000" y="3048000"/>
                  <a:ext cx="152400" cy="152400"/>
                </a:xfrm>
                <a:prstGeom prst="ellipse">
                  <a:avLst/>
                </a:prstGeom>
                <a:solidFill>
                  <a:schemeClr val="accent1">
                    <a:lumMod val="50000"/>
                  </a:schemeClr>
                </a:solidFill>
                <a:ln w="31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13" name="Group 12"/>
              <p:cNvGrpSpPr/>
              <p:nvPr/>
            </p:nvGrpSpPr>
            <p:grpSpPr>
              <a:xfrm rot="10800000">
                <a:off x="4114800" y="3048000"/>
                <a:ext cx="609600" cy="762000"/>
                <a:chOff x="2819400" y="3048000"/>
                <a:chExt cx="609600" cy="762000"/>
              </a:xfrm>
            </p:grpSpPr>
            <p:sp>
              <p:nvSpPr>
                <p:cNvPr id="16" name="Isosceles Triangle 15"/>
                <p:cNvSpPr/>
                <p:nvPr/>
              </p:nvSpPr>
              <p:spPr>
                <a:xfrm>
                  <a:off x="2819400" y="3124200"/>
                  <a:ext cx="609600" cy="685800"/>
                </a:xfrm>
                <a:prstGeom prst="triangle">
                  <a:avLst/>
                </a:prstGeom>
                <a:solidFill>
                  <a:schemeClr val="accent1">
                    <a:lumMod val="50000"/>
                  </a:schemeClr>
                </a:solidFill>
                <a:ln w="31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Oval 16"/>
                <p:cNvSpPr/>
                <p:nvPr/>
              </p:nvSpPr>
              <p:spPr>
                <a:xfrm>
                  <a:off x="3048000" y="3048000"/>
                  <a:ext cx="152400" cy="152400"/>
                </a:xfrm>
                <a:prstGeom prst="ellipse">
                  <a:avLst/>
                </a:prstGeom>
                <a:solidFill>
                  <a:schemeClr val="accent1">
                    <a:lumMod val="50000"/>
                  </a:schemeClr>
                </a:solidFill>
                <a:ln w="31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grpSp>
          <p:cxnSp>
            <p:nvCxnSpPr>
              <p:cNvPr id="14" name="Elbow Connector 13"/>
              <p:cNvCxnSpPr>
                <a:stCxn id="16" idx="3"/>
                <a:endCxn id="19" idx="0"/>
              </p:cNvCxnSpPr>
              <p:nvPr/>
            </p:nvCxnSpPr>
            <p:spPr>
              <a:xfrm rot="16200000" flipV="1">
                <a:off x="3695700" y="2324100"/>
                <a:ext cx="12700" cy="1447800"/>
              </a:xfrm>
              <a:prstGeom prst="bentConnector3">
                <a:avLst>
                  <a:gd name="adj1" fmla="val 4135134"/>
                </a:avLst>
              </a:prstGeom>
              <a:ln w="19050">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Elbow Connector 14"/>
              <p:cNvCxnSpPr>
                <a:stCxn id="17" idx="0"/>
                <a:endCxn id="18" idx="3"/>
              </p:cNvCxnSpPr>
              <p:nvPr/>
            </p:nvCxnSpPr>
            <p:spPr>
              <a:xfrm rot="5400000">
                <a:off x="3695700" y="3086100"/>
                <a:ext cx="12700" cy="1447800"/>
              </a:xfrm>
              <a:prstGeom prst="bentConnector3">
                <a:avLst>
                  <a:gd name="adj1" fmla="val 4427024"/>
                </a:avLst>
              </a:prstGeom>
              <a:ln w="19050">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7" name="Straight Connector 6"/>
            <p:cNvCxnSpPr>
              <a:endCxn id="18" idx="1"/>
            </p:cNvCxnSpPr>
            <p:nvPr/>
          </p:nvCxnSpPr>
          <p:spPr>
            <a:xfrm>
              <a:off x="1828800" y="4093633"/>
              <a:ext cx="1430867" cy="0"/>
            </a:xfrm>
            <a:prstGeom prst="line">
              <a:avLst/>
            </a:prstGeom>
            <a:ln w="381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544233" y="4093633"/>
              <a:ext cx="0" cy="935567"/>
            </a:xfrm>
            <a:prstGeom prst="line">
              <a:avLst/>
            </a:prstGeom>
            <a:ln w="381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Elbow Connector 8"/>
            <p:cNvCxnSpPr>
              <a:endCxn id="16" idx="5"/>
            </p:cNvCxnSpPr>
            <p:nvPr/>
          </p:nvCxnSpPr>
          <p:spPr>
            <a:xfrm flipV="1">
              <a:off x="2544233" y="3983567"/>
              <a:ext cx="2806700" cy="1045633"/>
            </a:xfrm>
            <a:prstGeom prst="bentConnector3">
              <a:avLst>
                <a:gd name="adj1" fmla="val 67170"/>
              </a:avLst>
            </a:prstGeom>
            <a:ln w="381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4525433" y="2069757"/>
              <a:ext cx="0" cy="660400"/>
            </a:xfrm>
            <a:prstGeom prst="line">
              <a:avLst/>
            </a:prstGeom>
            <a:ln w="38100">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4525433" y="5398529"/>
              <a:ext cx="0" cy="660400"/>
            </a:xfrm>
            <a:prstGeom prst="line">
              <a:avLst/>
            </a:prstGeom>
            <a:ln w="38100">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20" name="TextBox 19"/>
          <p:cNvSpPr txBox="1"/>
          <p:nvPr/>
        </p:nvSpPr>
        <p:spPr>
          <a:xfrm>
            <a:off x="5669739" y="5486400"/>
            <a:ext cx="1035861"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
                <a:cs typeface="+mn-cs"/>
              </a:rPr>
              <a:t>½V</a:t>
            </a:r>
            <a:r>
              <a:rPr kumimoji="0" lang="en-US" sz="2800" b="1" i="1" u="none" strike="noStrike" kern="1200" cap="none" spc="0" normalizeH="0" baseline="-25000" noProof="0" dirty="0">
                <a:ln>
                  <a:noFill/>
                </a:ln>
                <a:solidFill>
                  <a:prstClr val="black"/>
                </a:solidFill>
                <a:effectLst/>
                <a:uLnTx/>
                <a:uFillTx/>
                <a:latin typeface="Calibri"/>
                <a:ea typeface=""/>
                <a:cs typeface="+mn-cs"/>
              </a:rPr>
              <a:t>DD</a:t>
            </a:r>
          </a:p>
        </p:txBody>
      </p:sp>
      <p:sp>
        <p:nvSpPr>
          <p:cNvPr id="21" name="TextBox 20"/>
          <p:cNvSpPr txBox="1"/>
          <p:nvPr/>
        </p:nvSpPr>
        <p:spPr>
          <a:xfrm>
            <a:off x="5669739" y="2514600"/>
            <a:ext cx="1035861"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
                <a:cs typeface="+mn-cs"/>
              </a:rPr>
              <a:t>½V</a:t>
            </a:r>
            <a:r>
              <a:rPr kumimoji="0" lang="en-US" sz="2800" b="1" i="1" u="none" strike="noStrike" kern="1200" cap="none" spc="0" normalizeH="0" baseline="-25000" noProof="0" dirty="0">
                <a:ln>
                  <a:noFill/>
                </a:ln>
                <a:solidFill>
                  <a:prstClr val="black"/>
                </a:solidFill>
                <a:effectLst/>
                <a:uLnTx/>
                <a:uFillTx/>
                <a:latin typeface="Calibri"/>
                <a:ea typeface=""/>
                <a:cs typeface="+mn-cs"/>
              </a:rPr>
              <a:t>DD</a:t>
            </a:r>
          </a:p>
        </p:txBody>
      </p:sp>
      <p:sp>
        <p:nvSpPr>
          <p:cNvPr id="22" name="TextBox 21"/>
          <p:cNvSpPr txBox="1"/>
          <p:nvPr/>
        </p:nvSpPr>
        <p:spPr>
          <a:xfrm>
            <a:off x="3200400" y="4038600"/>
            <a:ext cx="381000" cy="53440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
                <a:cs typeface="+mn-cs"/>
              </a:rPr>
              <a:t>0</a:t>
            </a:r>
          </a:p>
        </p:txBody>
      </p:sp>
      <p:cxnSp>
        <p:nvCxnSpPr>
          <p:cNvPr id="24" name="Straight Connector 23"/>
          <p:cNvCxnSpPr/>
          <p:nvPr/>
        </p:nvCxnSpPr>
        <p:spPr>
          <a:xfrm flipV="1">
            <a:off x="5556889" y="1524000"/>
            <a:ext cx="0" cy="1268628"/>
          </a:xfrm>
          <a:prstGeom prst="line">
            <a:avLst/>
          </a:prstGeom>
          <a:ln w="38100">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27" name="Group 26"/>
          <p:cNvGrpSpPr/>
          <p:nvPr/>
        </p:nvGrpSpPr>
        <p:grpSpPr>
          <a:xfrm>
            <a:off x="2590800" y="1828800"/>
            <a:ext cx="1546191" cy="834596"/>
            <a:chOff x="1425609" y="2590800"/>
            <a:chExt cx="1546191" cy="834596"/>
          </a:xfrm>
        </p:grpSpPr>
        <p:cxnSp>
          <p:nvCxnSpPr>
            <p:cNvPr id="28" name="Straight Connector 27"/>
            <p:cNvCxnSpPr/>
            <p:nvPr/>
          </p:nvCxnSpPr>
          <p:spPr>
            <a:xfrm>
              <a:off x="2051222"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2438400"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2438400" y="2933700"/>
              <a:ext cx="53340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1425609" y="3311096"/>
              <a:ext cx="125730" cy="1143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cxnSp>
          <p:nvCxnSpPr>
            <p:cNvPr id="32" name="Elbow Connector 31"/>
            <p:cNvCxnSpPr>
              <a:endCxn id="31" idx="0"/>
            </p:cNvCxnSpPr>
            <p:nvPr/>
          </p:nvCxnSpPr>
          <p:spPr>
            <a:xfrm rot="10800000" flipV="1">
              <a:off x="1488474" y="2948630"/>
              <a:ext cx="562748" cy="362465"/>
            </a:xfrm>
            <a:prstGeom prst="bentConnector2">
              <a:avLst/>
            </a:prstGeom>
            <a:ln w="28575">
              <a:solidFill>
                <a:schemeClr val="tx1">
                  <a:lumMod val="65000"/>
                  <a:lumOff val="35000"/>
                </a:schemeClr>
              </a:solidFill>
              <a:tailEnd type="arrow" w="lg" len="lg"/>
            </a:ln>
          </p:spPr>
          <p:style>
            <a:lnRef idx="1">
              <a:schemeClr val="accent1"/>
            </a:lnRef>
            <a:fillRef idx="0">
              <a:schemeClr val="accent1"/>
            </a:fillRef>
            <a:effectRef idx="0">
              <a:schemeClr val="accent1"/>
            </a:effectRef>
            <a:fontRef idx="minor">
              <a:schemeClr val="tx1"/>
            </a:fontRef>
          </p:style>
        </p:cxnSp>
      </p:grpSp>
      <p:cxnSp>
        <p:nvCxnSpPr>
          <p:cNvPr id="34" name="Straight Connector 33"/>
          <p:cNvCxnSpPr/>
          <p:nvPr/>
        </p:nvCxnSpPr>
        <p:spPr>
          <a:xfrm>
            <a:off x="4710251" y="2171700"/>
            <a:ext cx="853357"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42" idx="6"/>
            <a:endCxn id="43" idx="2"/>
          </p:cNvCxnSpPr>
          <p:nvPr/>
        </p:nvCxnSpPr>
        <p:spPr>
          <a:xfrm>
            <a:off x="4153100" y="2171700"/>
            <a:ext cx="533000" cy="0"/>
          </a:xfrm>
          <a:prstGeom prst="straightConnector1">
            <a:avLst/>
          </a:prstGeom>
          <a:ln w="38100">
            <a:solidFill>
              <a:schemeClr val="accent2"/>
            </a:solidFill>
            <a:tailEnd type="stealth" w="lg" len="lg"/>
          </a:ln>
        </p:spPr>
        <p:style>
          <a:lnRef idx="1">
            <a:schemeClr val="accent1"/>
          </a:lnRef>
          <a:fillRef idx="0">
            <a:schemeClr val="accent1"/>
          </a:fillRef>
          <a:effectRef idx="0">
            <a:schemeClr val="accent1"/>
          </a:effectRef>
          <a:fontRef idx="minor">
            <a:schemeClr val="tx1"/>
          </a:fontRef>
        </p:style>
      </p:cxnSp>
      <p:sp>
        <p:nvSpPr>
          <p:cNvPr id="42" name="Oval 41"/>
          <p:cNvSpPr/>
          <p:nvPr/>
        </p:nvSpPr>
        <p:spPr>
          <a:xfrm>
            <a:off x="4038600" y="2114450"/>
            <a:ext cx="114500" cy="1145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sp>
        <p:nvSpPr>
          <p:cNvPr id="43" name="Oval 42"/>
          <p:cNvSpPr/>
          <p:nvPr/>
        </p:nvSpPr>
        <p:spPr>
          <a:xfrm>
            <a:off x="4686100" y="2114450"/>
            <a:ext cx="114500" cy="1145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sp>
        <p:nvSpPr>
          <p:cNvPr id="46" name="TextBox 45"/>
          <p:cNvSpPr txBox="1"/>
          <p:nvPr/>
        </p:nvSpPr>
        <p:spPr>
          <a:xfrm>
            <a:off x="3200400" y="4038600"/>
            <a:ext cx="381000" cy="53440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
                <a:cs typeface="+mn-cs"/>
              </a:rPr>
              <a:t>1</a:t>
            </a:r>
          </a:p>
        </p:txBody>
      </p:sp>
      <p:sp>
        <p:nvSpPr>
          <p:cNvPr id="47" name="TextBox 46"/>
          <p:cNvSpPr txBox="1"/>
          <p:nvPr/>
        </p:nvSpPr>
        <p:spPr>
          <a:xfrm>
            <a:off x="5943600" y="5485399"/>
            <a:ext cx="381000" cy="53440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
                <a:cs typeface="+mn-cs"/>
              </a:rPr>
              <a:t>0</a:t>
            </a:r>
          </a:p>
        </p:txBody>
      </p:sp>
      <p:sp>
        <p:nvSpPr>
          <p:cNvPr id="48" name="TextBox 47"/>
          <p:cNvSpPr txBox="1"/>
          <p:nvPr/>
        </p:nvSpPr>
        <p:spPr>
          <a:xfrm>
            <a:off x="5985531" y="2514600"/>
            <a:ext cx="720069"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
                <a:cs typeface="+mn-cs"/>
              </a:rPr>
              <a:t>V</a:t>
            </a:r>
            <a:r>
              <a:rPr kumimoji="0" lang="en-US" sz="2800" b="1" i="1" u="none" strike="noStrike" kern="1200" cap="none" spc="0" normalizeH="0" baseline="-25000" noProof="0" dirty="0">
                <a:ln>
                  <a:noFill/>
                </a:ln>
                <a:solidFill>
                  <a:prstClr val="black"/>
                </a:solidFill>
                <a:effectLst/>
                <a:uLnTx/>
                <a:uFillTx/>
                <a:latin typeface="Calibri"/>
                <a:ea typeface=""/>
                <a:cs typeface="+mn-cs"/>
              </a:rPr>
              <a:t>DD</a:t>
            </a:r>
          </a:p>
        </p:txBody>
      </p:sp>
      <p:cxnSp>
        <p:nvCxnSpPr>
          <p:cNvPr id="49" name="Straight Arrow Connector 48"/>
          <p:cNvCxnSpPr/>
          <p:nvPr/>
        </p:nvCxnSpPr>
        <p:spPr>
          <a:xfrm flipV="1">
            <a:off x="4152988" y="1858556"/>
            <a:ext cx="433199" cy="283388"/>
          </a:xfrm>
          <a:prstGeom prst="straightConnector1">
            <a:avLst/>
          </a:prstGeom>
          <a:ln w="38100">
            <a:solidFill>
              <a:schemeClr val="accent2"/>
            </a:solidFill>
            <a:tailEnd type="stealth" w="lg" len="lg"/>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5707638" y="2514600"/>
            <a:ext cx="1313297"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
                <a:cs typeface="+mn-cs"/>
              </a:rPr>
              <a:t>½V</a:t>
            </a:r>
            <a:r>
              <a:rPr kumimoji="0" lang="en-US" sz="2800" b="1" i="1" u="none" strike="noStrike" kern="1200" cap="none" spc="0" normalizeH="0" baseline="-25000" noProof="0" dirty="0">
                <a:ln>
                  <a:noFill/>
                </a:ln>
                <a:solidFill>
                  <a:prstClr val="black"/>
                </a:solidFill>
                <a:effectLst/>
                <a:uLnTx/>
                <a:uFillTx/>
                <a:latin typeface="Calibri"/>
                <a:ea typeface=""/>
                <a:cs typeface="+mn-cs"/>
              </a:rPr>
              <a:t>DD</a:t>
            </a:r>
            <a:r>
              <a:rPr kumimoji="0" lang="en-US" sz="2800" b="1" i="1" u="none" strike="noStrike" kern="1200" cap="none" spc="0" normalizeH="0" baseline="0" noProof="0" dirty="0">
                <a:ln>
                  <a:noFill/>
                </a:ln>
                <a:solidFill>
                  <a:prstClr val="black"/>
                </a:solidFill>
                <a:effectLst/>
                <a:uLnTx/>
                <a:uFillTx/>
                <a:latin typeface="Calibri"/>
                <a:ea typeface=""/>
                <a:cs typeface="+mn-cs"/>
              </a:rPr>
              <a:t>+</a:t>
            </a:r>
            <a:r>
              <a:rPr kumimoji="0" lang="el-GR" sz="2800" b="1" i="1" u="none" strike="noStrike" kern="1200" cap="none" spc="0" normalizeH="0" baseline="0" noProof="0" dirty="0">
                <a:ln>
                  <a:noFill/>
                </a:ln>
                <a:solidFill>
                  <a:prstClr val="black"/>
                </a:solidFill>
                <a:effectLst/>
                <a:uLnTx/>
                <a:uFillTx/>
                <a:latin typeface="Calibri"/>
                <a:ea typeface=""/>
                <a:cs typeface="+mn-cs"/>
              </a:rPr>
              <a:t>δ</a:t>
            </a:r>
            <a:endParaRPr kumimoji="0" lang="en-US" sz="2800" b="1" i="1" u="none" strike="noStrike" kern="1200" cap="none" spc="0" normalizeH="0" baseline="0" noProof="0" dirty="0">
              <a:ln>
                <a:noFill/>
              </a:ln>
              <a:solidFill>
                <a:prstClr val="black"/>
              </a:solidFill>
              <a:effectLst/>
              <a:uLnTx/>
              <a:uFillTx/>
              <a:latin typeface="Calibri"/>
              <a:ea typeface=""/>
              <a:cs typeface="+mn-cs"/>
            </a:endParaRPr>
          </a:p>
        </p:txBody>
      </p:sp>
    </p:spTree>
    <p:extLst>
      <p:ext uri="{BB962C8B-B14F-4D97-AF65-F5344CB8AC3E}">
        <p14:creationId xmlns:p14="http://schemas.microsoft.com/office/powerpoint/2010/main" val="763441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9"/>
                                        </p:tgtEl>
                                      </p:cBhvr>
                                    </p:animEffect>
                                    <p:set>
                                      <p:cBhvr>
                                        <p:cTn id="7" dur="1" fill="hold">
                                          <p:stCondLst>
                                            <p:cond delay="499"/>
                                          </p:stCondLst>
                                        </p:cTn>
                                        <p:tgtEl>
                                          <p:spTgt spid="49"/>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fade">
                                      <p:cBhvr>
                                        <p:cTn id="10" dur="500"/>
                                        <p:tgtEl>
                                          <p:spTgt spid="4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xit" presetSubtype="1" fill="hold" grpId="0" nodeType="clickEffect">
                                  <p:stCondLst>
                                    <p:cond delay="0"/>
                                  </p:stCondLst>
                                  <p:childTnLst>
                                    <p:animEffect transition="out" filter="wipe(up)">
                                      <p:cBhvr>
                                        <p:cTn id="14" dur="500"/>
                                        <p:tgtEl>
                                          <p:spTgt spid="26"/>
                                        </p:tgtEl>
                                      </p:cBhvr>
                                    </p:animEffect>
                                    <p:set>
                                      <p:cBhvr>
                                        <p:cTn id="15" dur="1" fill="hold">
                                          <p:stCondLst>
                                            <p:cond delay="499"/>
                                          </p:stCondLst>
                                        </p:cTn>
                                        <p:tgtEl>
                                          <p:spTgt spid="26"/>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0" nodeType="clickEffect">
                                  <p:stCondLst>
                                    <p:cond delay="0"/>
                                  </p:stCondLst>
                                  <p:childTnLst>
                                    <p:animEffect transition="out" filter="fade">
                                      <p:cBhvr>
                                        <p:cTn id="19" dur="500"/>
                                        <p:tgtEl>
                                          <p:spTgt spid="21"/>
                                        </p:tgtEl>
                                      </p:cBhvr>
                                    </p:animEffect>
                                    <p:set>
                                      <p:cBhvr>
                                        <p:cTn id="20" dur="1" fill="hold">
                                          <p:stCondLst>
                                            <p:cond delay="499"/>
                                          </p:stCondLst>
                                        </p:cTn>
                                        <p:tgtEl>
                                          <p:spTgt spid="21"/>
                                        </p:tgtEl>
                                        <p:attrNameLst>
                                          <p:attrName>style.visibility</p:attrName>
                                        </p:attrNameLst>
                                      </p:cBhvr>
                                      <p:to>
                                        <p:strVal val="hidden"/>
                                      </p:to>
                                    </p:set>
                                  </p:childTnLst>
                                </p:cTn>
                              </p:par>
                              <p:par>
                                <p:cTn id="21" presetID="10" presetClass="entr" presetSubtype="0" fill="hold" grpId="0" nodeType="with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fade">
                                      <p:cBhvr>
                                        <p:cTn id="23" dur="500"/>
                                        <p:tgtEl>
                                          <p:spTgt spid="3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0" nodeType="clickEffect">
                                  <p:stCondLst>
                                    <p:cond delay="0"/>
                                  </p:stCondLst>
                                  <p:childTnLst>
                                    <p:animEffect transition="out" filter="fade">
                                      <p:cBhvr>
                                        <p:cTn id="27" dur="500"/>
                                        <p:tgtEl>
                                          <p:spTgt spid="22"/>
                                        </p:tgtEl>
                                      </p:cBhvr>
                                    </p:animEffect>
                                    <p:set>
                                      <p:cBhvr>
                                        <p:cTn id="28" dur="1" fill="hold">
                                          <p:stCondLst>
                                            <p:cond delay="499"/>
                                          </p:stCondLst>
                                        </p:cTn>
                                        <p:tgtEl>
                                          <p:spTgt spid="22"/>
                                        </p:tgtEl>
                                        <p:attrNameLst>
                                          <p:attrName>style.visibility</p:attrName>
                                        </p:attrNameLst>
                                      </p:cBhvr>
                                      <p:to>
                                        <p:strVal val="hidden"/>
                                      </p:to>
                                    </p:set>
                                  </p:childTnLst>
                                </p:cTn>
                              </p:par>
                              <p:par>
                                <p:cTn id="29" presetID="10" presetClass="entr" presetSubtype="0" fill="hold" grpId="0" nodeType="withEffect">
                                  <p:stCondLst>
                                    <p:cond delay="0"/>
                                  </p:stCondLst>
                                  <p:childTnLst>
                                    <p:set>
                                      <p:cBhvr>
                                        <p:cTn id="30" dur="1" fill="hold">
                                          <p:stCondLst>
                                            <p:cond delay="0"/>
                                          </p:stCondLst>
                                        </p:cTn>
                                        <p:tgtEl>
                                          <p:spTgt spid="46"/>
                                        </p:tgtEl>
                                        <p:attrNameLst>
                                          <p:attrName>style.visibility</p:attrName>
                                        </p:attrNameLst>
                                      </p:cBhvr>
                                      <p:to>
                                        <p:strVal val="visible"/>
                                      </p:to>
                                    </p:set>
                                    <p:animEffect transition="in" filter="fade">
                                      <p:cBhvr>
                                        <p:cTn id="31" dur="500"/>
                                        <p:tgtEl>
                                          <p:spTgt spid="4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20"/>
                                        </p:tgtEl>
                                      </p:cBhvr>
                                    </p:animEffect>
                                    <p:set>
                                      <p:cBhvr>
                                        <p:cTn id="36" dur="1" fill="hold">
                                          <p:stCondLst>
                                            <p:cond delay="499"/>
                                          </p:stCondLst>
                                        </p:cTn>
                                        <p:tgtEl>
                                          <p:spTgt spid="20"/>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39"/>
                                        </p:tgtEl>
                                      </p:cBhvr>
                                    </p:animEffect>
                                    <p:set>
                                      <p:cBhvr>
                                        <p:cTn id="39" dur="1" fill="hold">
                                          <p:stCondLst>
                                            <p:cond delay="499"/>
                                          </p:stCondLst>
                                        </p:cTn>
                                        <p:tgtEl>
                                          <p:spTgt spid="39"/>
                                        </p:tgtEl>
                                        <p:attrNameLst>
                                          <p:attrName>style.visibility</p:attrName>
                                        </p:attrNameLst>
                                      </p:cBhvr>
                                      <p:to>
                                        <p:strVal val="hidden"/>
                                      </p:to>
                                    </p:set>
                                  </p:childTnLst>
                                </p:cTn>
                              </p:par>
                              <p:par>
                                <p:cTn id="40" presetID="10" presetClass="entr" presetSubtype="0" fill="hold" grpId="0" nodeType="withEffect">
                                  <p:stCondLst>
                                    <p:cond delay="0"/>
                                  </p:stCondLst>
                                  <p:childTnLst>
                                    <p:set>
                                      <p:cBhvr>
                                        <p:cTn id="41" dur="1" fill="hold">
                                          <p:stCondLst>
                                            <p:cond delay="0"/>
                                          </p:stCondLst>
                                        </p:cTn>
                                        <p:tgtEl>
                                          <p:spTgt spid="48"/>
                                        </p:tgtEl>
                                        <p:attrNameLst>
                                          <p:attrName>style.visibility</p:attrName>
                                        </p:attrNameLst>
                                      </p:cBhvr>
                                      <p:to>
                                        <p:strVal val="visible"/>
                                      </p:to>
                                    </p:set>
                                    <p:animEffect transition="in" filter="fade">
                                      <p:cBhvr>
                                        <p:cTn id="42" dur="500"/>
                                        <p:tgtEl>
                                          <p:spTgt spid="48"/>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47"/>
                                        </p:tgtEl>
                                        <p:attrNameLst>
                                          <p:attrName>style.visibility</p:attrName>
                                        </p:attrNameLst>
                                      </p:cBhvr>
                                      <p:to>
                                        <p:strVal val="visible"/>
                                      </p:to>
                                    </p:set>
                                    <p:animEffect transition="in" filter="fade">
                                      <p:cBhvr>
                                        <p:cTn id="45" dur="500"/>
                                        <p:tgtEl>
                                          <p:spTgt spid="47"/>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1" nodeType="click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wipe(down)">
                                      <p:cBhvr>
                                        <p:cTn id="5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P spid="20" grpId="0"/>
      <p:bldP spid="21" grpId="0"/>
      <p:bldP spid="22" grpId="0"/>
      <p:bldP spid="46" grpId="0"/>
      <p:bldP spid="47" grpId="0"/>
      <p:bldP spid="48" grpId="0"/>
      <p:bldP spid="39" grpId="0"/>
      <p:bldP spid="39" grpId="1"/>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DRAM Subarray – Building Block for DRAM Chip</a:t>
            </a:r>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50CCC6F-3220-49CD-89DB-71B165F2F9D5}" type="slidenum">
              <a:rPr kumimoji="0" lang="en-US" sz="1600" b="0" i="0" u="none" strike="noStrike" kern="1200" cap="none" spc="0" normalizeH="0" baseline="0" noProof="0" smtClean="0">
                <a:ln>
                  <a:noFill/>
                </a:ln>
                <a:solidFill>
                  <a:prstClr val="black">
                    <a:lumMod val="65000"/>
                    <a:lumOff val="35000"/>
                  </a:prstClr>
                </a:solidFill>
                <a:effectLst/>
                <a:uLnTx/>
                <a:uFillTx/>
                <a:latin typeface="Calibri"/>
                <a:ea typeface="ＭＳ Ｐゴシック" charset="-128"/>
                <a:cs typeface="Arial"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154</a:t>
            </a:fld>
            <a:endParaRPr kumimoji="0" lang="en-US" sz="1600" b="0" i="0" u="none" strike="noStrike" kern="1200" cap="none" spc="0" normalizeH="0" baseline="0" noProof="0" dirty="0">
              <a:ln>
                <a:noFill/>
              </a:ln>
              <a:solidFill>
                <a:prstClr val="black">
                  <a:lumMod val="65000"/>
                  <a:lumOff val="35000"/>
                </a:prstClr>
              </a:solidFill>
              <a:effectLst/>
              <a:uLnTx/>
              <a:uFillTx/>
              <a:latin typeface="Calibri"/>
              <a:ea typeface="ＭＳ Ｐゴシック" charset="-128"/>
              <a:cs typeface="Arial" pitchFamily="34" charset="0"/>
            </a:endParaRPr>
          </a:p>
        </p:txBody>
      </p:sp>
      <p:grpSp>
        <p:nvGrpSpPr>
          <p:cNvPr id="125" name="Group 124"/>
          <p:cNvGrpSpPr/>
          <p:nvPr/>
        </p:nvGrpSpPr>
        <p:grpSpPr>
          <a:xfrm>
            <a:off x="2318248" y="1447800"/>
            <a:ext cx="1264112" cy="4876800"/>
            <a:chOff x="2318248" y="1447800"/>
            <a:chExt cx="1264112" cy="4876800"/>
          </a:xfrm>
        </p:grpSpPr>
        <p:grpSp>
          <p:nvGrpSpPr>
            <p:cNvPr id="6" name="Group 5"/>
            <p:cNvGrpSpPr/>
            <p:nvPr/>
          </p:nvGrpSpPr>
          <p:grpSpPr>
            <a:xfrm>
              <a:off x="2318248" y="3124200"/>
              <a:ext cx="1264112" cy="1304405"/>
              <a:chOff x="2544232" y="2069757"/>
              <a:chExt cx="3467101" cy="3989172"/>
            </a:xfrm>
          </p:grpSpPr>
          <p:grpSp>
            <p:nvGrpSpPr>
              <p:cNvPr id="10" name="Group 9"/>
              <p:cNvGrpSpPr/>
              <p:nvPr/>
            </p:nvGrpSpPr>
            <p:grpSpPr>
              <a:xfrm>
                <a:off x="3039533" y="3479094"/>
                <a:ext cx="2971800" cy="1119011"/>
                <a:chOff x="2667000" y="3041650"/>
                <a:chExt cx="2057400" cy="774700"/>
              </a:xfrm>
            </p:grpSpPr>
            <p:grpSp>
              <p:nvGrpSpPr>
                <p:cNvPr id="16" name="Group 15"/>
                <p:cNvGrpSpPr/>
                <p:nvPr/>
              </p:nvGrpSpPr>
              <p:grpSpPr>
                <a:xfrm>
                  <a:off x="2667000" y="3048000"/>
                  <a:ext cx="609600" cy="762000"/>
                  <a:chOff x="2819400" y="3048000"/>
                  <a:chExt cx="609600" cy="762000"/>
                </a:xfrm>
              </p:grpSpPr>
              <p:sp>
                <p:nvSpPr>
                  <p:cNvPr id="22" name="Isosceles Triangle 21"/>
                  <p:cNvSpPr/>
                  <p:nvPr/>
                </p:nvSpPr>
                <p:spPr>
                  <a:xfrm>
                    <a:off x="2819400" y="3124200"/>
                    <a:ext cx="609600" cy="685800"/>
                  </a:xfrm>
                  <a:prstGeom prst="triangle">
                    <a:avLst/>
                  </a:prstGeom>
                  <a:solidFill>
                    <a:schemeClr val="accent1">
                      <a:lumMod val="50000"/>
                    </a:schemeClr>
                  </a:solidFill>
                  <a:ln w="31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sp>
                <p:nvSpPr>
                  <p:cNvPr id="23" name="Oval 22"/>
                  <p:cNvSpPr/>
                  <p:nvPr/>
                </p:nvSpPr>
                <p:spPr>
                  <a:xfrm>
                    <a:off x="3048000" y="3048000"/>
                    <a:ext cx="152400" cy="152400"/>
                  </a:xfrm>
                  <a:prstGeom prst="ellipse">
                    <a:avLst/>
                  </a:prstGeom>
                  <a:solidFill>
                    <a:schemeClr val="accent1">
                      <a:lumMod val="50000"/>
                    </a:schemeClr>
                  </a:solidFill>
                  <a:ln w="31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17" name="Group 16"/>
                <p:cNvGrpSpPr/>
                <p:nvPr/>
              </p:nvGrpSpPr>
              <p:grpSpPr>
                <a:xfrm rot="10800000">
                  <a:off x="4114800" y="3048000"/>
                  <a:ext cx="609600" cy="762000"/>
                  <a:chOff x="2819400" y="3048000"/>
                  <a:chExt cx="609600" cy="762000"/>
                </a:xfrm>
              </p:grpSpPr>
              <p:sp>
                <p:nvSpPr>
                  <p:cNvPr id="20" name="Isosceles Triangle 19"/>
                  <p:cNvSpPr/>
                  <p:nvPr/>
                </p:nvSpPr>
                <p:spPr>
                  <a:xfrm>
                    <a:off x="2819400" y="3124200"/>
                    <a:ext cx="609600" cy="685800"/>
                  </a:xfrm>
                  <a:prstGeom prst="triangle">
                    <a:avLst/>
                  </a:prstGeom>
                  <a:solidFill>
                    <a:schemeClr val="accent1">
                      <a:lumMod val="50000"/>
                    </a:schemeClr>
                  </a:solidFill>
                  <a:ln w="31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sp>
                <p:nvSpPr>
                  <p:cNvPr id="21" name="Oval 20"/>
                  <p:cNvSpPr/>
                  <p:nvPr/>
                </p:nvSpPr>
                <p:spPr>
                  <a:xfrm>
                    <a:off x="3048000" y="3048000"/>
                    <a:ext cx="152400" cy="152400"/>
                  </a:xfrm>
                  <a:prstGeom prst="ellipse">
                    <a:avLst/>
                  </a:prstGeom>
                  <a:solidFill>
                    <a:schemeClr val="accent1">
                      <a:lumMod val="50000"/>
                    </a:schemeClr>
                  </a:solidFill>
                  <a:ln w="31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grpSp>
            <p:cxnSp>
              <p:nvCxnSpPr>
                <p:cNvPr id="18" name="Elbow Connector 17"/>
                <p:cNvCxnSpPr>
                  <a:stCxn id="20" idx="3"/>
                  <a:endCxn id="23" idx="0"/>
                </p:cNvCxnSpPr>
                <p:nvPr/>
              </p:nvCxnSpPr>
              <p:spPr>
                <a:xfrm rot="16200000" flipV="1">
                  <a:off x="3695700" y="2324100"/>
                  <a:ext cx="12700" cy="1447800"/>
                </a:xfrm>
                <a:prstGeom prst="bentConnector3">
                  <a:avLst>
                    <a:gd name="adj1" fmla="val 4135134"/>
                  </a:avLst>
                </a:prstGeom>
                <a:ln w="19050">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Elbow Connector 18"/>
                <p:cNvCxnSpPr>
                  <a:stCxn id="21" idx="0"/>
                  <a:endCxn id="22" idx="3"/>
                </p:cNvCxnSpPr>
                <p:nvPr/>
              </p:nvCxnSpPr>
              <p:spPr>
                <a:xfrm rot="5400000">
                  <a:off x="3695700" y="3086100"/>
                  <a:ext cx="12700" cy="1447800"/>
                </a:xfrm>
                <a:prstGeom prst="bentConnector3">
                  <a:avLst>
                    <a:gd name="adj1" fmla="val 4427024"/>
                  </a:avLst>
                </a:prstGeom>
                <a:ln w="19050">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11" name="Straight Connector 10"/>
              <p:cNvCxnSpPr>
                <a:endCxn id="22" idx="1"/>
              </p:cNvCxnSpPr>
              <p:nvPr/>
            </p:nvCxnSpPr>
            <p:spPr>
              <a:xfrm>
                <a:off x="2544232" y="4093633"/>
                <a:ext cx="715435" cy="0"/>
              </a:xfrm>
              <a:prstGeom prst="line">
                <a:avLst/>
              </a:prstGeom>
              <a:ln w="381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544233" y="4093633"/>
                <a:ext cx="0" cy="935567"/>
              </a:xfrm>
              <a:prstGeom prst="line">
                <a:avLst/>
              </a:prstGeom>
              <a:ln w="381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 name="Elbow Connector 12"/>
              <p:cNvCxnSpPr>
                <a:endCxn id="20" idx="5"/>
              </p:cNvCxnSpPr>
              <p:nvPr/>
            </p:nvCxnSpPr>
            <p:spPr>
              <a:xfrm flipV="1">
                <a:off x="2544233" y="3983567"/>
                <a:ext cx="2806700" cy="1045633"/>
              </a:xfrm>
              <a:prstGeom prst="bentConnector3">
                <a:avLst>
                  <a:gd name="adj1" fmla="val 67170"/>
                </a:avLst>
              </a:prstGeom>
              <a:ln w="381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4525433" y="2069757"/>
                <a:ext cx="0" cy="660400"/>
              </a:xfrm>
              <a:prstGeom prst="line">
                <a:avLst/>
              </a:prstGeom>
              <a:ln w="38100">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4525433" y="5398529"/>
                <a:ext cx="0" cy="660400"/>
              </a:xfrm>
              <a:prstGeom prst="line">
                <a:avLst/>
              </a:prstGeom>
              <a:ln w="38100">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86" name="Straight Connector 85"/>
            <p:cNvCxnSpPr/>
            <p:nvPr/>
          </p:nvCxnSpPr>
          <p:spPr>
            <a:xfrm flipV="1">
              <a:off x="3040598" y="1447800"/>
              <a:ext cx="0" cy="16764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flipV="1">
              <a:off x="3040598" y="4428606"/>
              <a:ext cx="0" cy="1895994"/>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24" name="Group 123"/>
          <p:cNvGrpSpPr/>
          <p:nvPr/>
        </p:nvGrpSpPr>
        <p:grpSpPr>
          <a:xfrm>
            <a:off x="1676400" y="2743200"/>
            <a:ext cx="1367542" cy="609600"/>
            <a:chOff x="1676400" y="2514600"/>
            <a:chExt cx="1367542" cy="609600"/>
          </a:xfrm>
        </p:grpSpPr>
        <p:grpSp>
          <p:nvGrpSpPr>
            <p:cNvPr id="89" name="Group 88"/>
            <p:cNvGrpSpPr/>
            <p:nvPr/>
          </p:nvGrpSpPr>
          <p:grpSpPr>
            <a:xfrm>
              <a:off x="1676400" y="2743200"/>
              <a:ext cx="699172" cy="381000"/>
              <a:chOff x="1425609" y="2590800"/>
              <a:chExt cx="1546191" cy="842565"/>
            </a:xfrm>
          </p:grpSpPr>
          <p:cxnSp>
            <p:nvCxnSpPr>
              <p:cNvPr id="90" name="Straight Connector 89"/>
              <p:cNvCxnSpPr/>
              <p:nvPr/>
            </p:nvCxnSpPr>
            <p:spPr>
              <a:xfrm>
                <a:off x="2051222"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2438400"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2438400" y="2933700"/>
                <a:ext cx="53340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3" name="Rectangle 92"/>
              <p:cNvSpPr/>
              <p:nvPr/>
            </p:nvSpPr>
            <p:spPr>
              <a:xfrm>
                <a:off x="1425609" y="3319066"/>
                <a:ext cx="125730" cy="1142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grpSp>
        <p:cxnSp>
          <p:nvCxnSpPr>
            <p:cNvPr id="100" name="Straight Connector 99"/>
            <p:cNvCxnSpPr/>
            <p:nvPr/>
          </p:nvCxnSpPr>
          <p:spPr>
            <a:xfrm>
              <a:off x="2699489" y="2898256"/>
              <a:ext cx="344453"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flipV="1">
              <a:off x="2375572" y="2745855"/>
              <a:ext cx="0" cy="16333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flipV="1">
              <a:off x="2710542" y="2743200"/>
              <a:ext cx="0" cy="16333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2375572" y="2743200"/>
              <a:ext cx="33497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2373086" y="2688772"/>
              <a:ext cx="33497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flipV="1">
              <a:off x="2540571" y="2514600"/>
              <a:ext cx="0" cy="174172"/>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3" name="Elbow Connector 122"/>
            <p:cNvCxnSpPr>
              <a:endCxn id="93" idx="0"/>
            </p:cNvCxnSpPr>
            <p:nvPr/>
          </p:nvCxnSpPr>
          <p:spPr>
            <a:xfrm rot="10800000" flipV="1">
              <a:off x="1704828" y="2898255"/>
              <a:ext cx="254469" cy="174259"/>
            </a:xfrm>
            <a:prstGeom prst="bentConnector2">
              <a:avLst/>
            </a:prstGeom>
            <a:ln w="28575">
              <a:solidFill>
                <a:schemeClr val="tx1">
                  <a:lumMod val="65000"/>
                  <a:lumOff val="35000"/>
                </a:schemeClr>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grpSp>
      <p:grpSp>
        <p:nvGrpSpPr>
          <p:cNvPr id="126" name="Group 125"/>
          <p:cNvGrpSpPr/>
          <p:nvPr/>
        </p:nvGrpSpPr>
        <p:grpSpPr>
          <a:xfrm>
            <a:off x="1676400" y="2057400"/>
            <a:ext cx="1367542" cy="609600"/>
            <a:chOff x="1676400" y="2514600"/>
            <a:chExt cx="1367542" cy="609600"/>
          </a:xfrm>
        </p:grpSpPr>
        <p:grpSp>
          <p:nvGrpSpPr>
            <p:cNvPr id="127" name="Group 126"/>
            <p:cNvGrpSpPr/>
            <p:nvPr/>
          </p:nvGrpSpPr>
          <p:grpSpPr>
            <a:xfrm>
              <a:off x="1676400" y="2743200"/>
              <a:ext cx="699172" cy="381000"/>
              <a:chOff x="1425609" y="2590800"/>
              <a:chExt cx="1546191" cy="842565"/>
            </a:xfrm>
          </p:grpSpPr>
          <p:cxnSp>
            <p:nvCxnSpPr>
              <p:cNvPr id="135" name="Straight Connector 134"/>
              <p:cNvCxnSpPr/>
              <p:nvPr/>
            </p:nvCxnSpPr>
            <p:spPr>
              <a:xfrm>
                <a:off x="2051222"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2438400"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2438400" y="2933700"/>
                <a:ext cx="53340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38" name="Rectangle 137"/>
              <p:cNvSpPr/>
              <p:nvPr/>
            </p:nvSpPr>
            <p:spPr>
              <a:xfrm>
                <a:off x="1425609" y="3319066"/>
                <a:ext cx="125730" cy="1142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grpSp>
        <p:cxnSp>
          <p:nvCxnSpPr>
            <p:cNvPr id="128" name="Straight Connector 127"/>
            <p:cNvCxnSpPr/>
            <p:nvPr/>
          </p:nvCxnSpPr>
          <p:spPr>
            <a:xfrm>
              <a:off x="2699489" y="2898256"/>
              <a:ext cx="344453"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flipV="1">
              <a:off x="2375572" y="2745855"/>
              <a:ext cx="0" cy="16333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flipV="1">
              <a:off x="2710542" y="2743200"/>
              <a:ext cx="0" cy="16333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a:off x="2375572" y="2743200"/>
              <a:ext cx="33497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a:off x="2373086" y="2688772"/>
              <a:ext cx="33497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flipV="1">
              <a:off x="2540571" y="2514600"/>
              <a:ext cx="0" cy="174172"/>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4" name="Elbow Connector 133"/>
            <p:cNvCxnSpPr>
              <a:endCxn id="138" idx="0"/>
            </p:cNvCxnSpPr>
            <p:nvPr/>
          </p:nvCxnSpPr>
          <p:spPr>
            <a:xfrm rot="10800000" flipV="1">
              <a:off x="1704828" y="2898255"/>
              <a:ext cx="254469" cy="174259"/>
            </a:xfrm>
            <a:prstGeom prst="bentConnector2">
              <a:avLst/>
            </a:prstGeom>
            <a:ln w="28575">
              <a:solidFill>
                <a:schemeClr val="tx1">
                  <a:lumMod val="65000"/>
                  <a:lumOff val="35000"/>
                </a:schemeClr>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grpSp>
      <p:grpSp>
        <p:nvGrpSpPr>
          <p:cNvPr id="139" name="Group 138"/>
          <p:cNvGrpSpPr/>
          <p:nvPr/>
        </p:nvGrpSpPr>
        <p:grpSpPr>
          <a:xfrm>
            <a:off x="1676400" y="1371600"/>
            <a:ext cx="1367542" cy="609600"/>
            <a:chOff x="1676400" y="2514600"/>
            <a:chExt cx="1367542" cy="609600"/>
          </a:xfrm>
        </p:grpSpPr>
        <p:grpSp>
          <p:nvGrpSpPr>
            <p:cNvPr id="140" name="Group 139"/>
            <p:cNvGrpSpPr/>
            <p:nvPr/>
          </p:nvGrpSpPr>
          <p:grpSpPr>
            <a:xfrm>
              <a:off x="1676400" y="2743200"/>
              <a:ext cx="699172" cy="381000"/>
              <a:chOff x="1425609" y="2590800"/>
              <a:chExt cx="1546191" cy="842565"/>
            </a:xfrm>
          </p:grpSpPr>
          <p:cxnSp>
            <p:nvCxnSpPr>
              <p:cNvPr id="148" name="Straight Connector 147"/>
              <p:cNvCxnSpPr/>
              <p:nvPr/>
            </p:nvCxnSpPr>
            <p:spPr>
              <a:xfrm>
                <a:off x="2051222"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a:off x="2438400"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a:off x="2438400" y="2933700"/>
                <a:ext cx="53340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51" name="Rectangle 150"/>
              <p:cNvSpPr/>
              <p:nvPr/>
            </p:nvSpPr>
            <p:spPr>
              <a:xfrm>
                <a:off x="1425609" y="3319066"/>
                <a:ext cx="125730" cy="1142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grpSp>
        <p:cxnSp>
          <p:nvCxnSpPr>
            <p:cNvPr id="141" name="Straight Connector 140"/>
            <p:cNvCxnSpPr/>
            <p:nvPr/>
          </p:nvCxnSpPr>
          <p:spPr>
            <a:xfrm>
              <a:off x="2699489" y="2898256"/>
              <a:ext cx="344453"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flipV="1">
              <a:off x="2375572" y="2745855"/>
              <a:ext cx="0" cy="16333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flipV="1">
              <a:off x="2710542" y="2743200"/>
              <a:ext cx="0" cy="16333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a:off x="2375572" y="2743200"/>
              <a:ext cx="33497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a:off x="2373086" y="2688772"/>
              <a:ext cx="33497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flipV="1">
              <a:off x="2540571" y="2514600"/>
              <a:ext cx="0" cy="174172"/>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7" name="Elbow Connector 146"/>
            <p:cNvCxnSpPr>
              <a:endCxn id="151" idx="0"/>
            </p:cNvCxnSpPr>
            <p:nvPr/>
          </p:nvCxnSpPr>
          <p:spPr>
            <a:xfrm rot="10800000" flipV="1">
              <a:off x="1704828" y="2898255"/>
              <a:ext cx="254469" cy="174259"/>
            </a:xfrm>
            <a:prstGeom prst="bentConnector2">
              <a:avLst/>
            </a:prstGeom>
            <a:ln w="28575">
              <a:solidFill>
                <a:schemeClr val="tx1">
                  <a:lumMod val="65000"/>
                  <a:lumOff val="35000"/>
                </a:schemeClr>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grpSp>
      <p:grpSp>
        <p:nvGrpSpPr>
          <p:cNvPr id="152" name="Group 151"/>
          <p:cNvGrpSpPr/>
          <p:nvPr/>
        </p:nvGrpSpPr>
        <p:grpSpPr>
          <a:xfrm>
            <a:off x="1676400" y="5791200"/>
            <a:ext cx="1367542" cy="609600"/>
            <a:chOff x="1676400" y="2514600"/>
            <a:chExt cx="1367542" cy="609600"/>
          </a:xfrm>
        </p:grpSpPr>
        <p:grpSp>
          <p:nvGrpSpPr>
            <p:cNvPr id="153" name="Group 152"/>
            <p:cNvGrpSpPr/>
            <p:nvPr/>
          </p:nvGrpSpPr>
          <p:grpSpPr>
            <a:xfrm>
              <a:off x="1676400" y="2743200"/>
              <a:ext cx="699172" cy="381000"/>
              <a:chOff x="1425609" y="2590800"/>
              <a:chExt cx="1546191" cy="842565"/>
            </a:xfrm>
          </p:grpSpPr>
          <p:cxnSp>
            <p:nvCxnSpPr>
              <p:cNvPr id="161" name="Straight Connector 160"/>
              <p:cNvCxnSpPr/>
              <p:nvPr/>
            </p:nvCxnSpPr>
            <p:spPr>
              <a:xfrm>
                <a:off x="2051222"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a:off x="2438400"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3" name="Straight Connector 162"/>
              <p:cNvCxnSpPr/>
              <p:nvPr/>
            </p:nvCxnSpPr>
            <p:spPr>
              <a:xfrm>
                <a:off x="2438400" y="2933700"/>
                <a:ext cx="53340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64" name="Rectangle 163"/>
              <p:cNvSpPr/>
              <p:nvPr/>
            </p:nvSpPr>
            <p:spPr>
              <a:xfrm>
                <a:off x="1425609" y="3319066"/>
                <a:ext cx="125730" cy="1142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grpSp>
        <p:cxnSp>
          <p:nvCxnSpPr>
            <p:cNvPr id="154" name="Straight Connector 153"/>
            <p:cNvCxnSpPr/>
            <p:nvPr/>
          </p:nvCxnSpPr>
          <p:spPr>
            <a:xfrm>
              <a:off x="2699489" y="2898256"/>
              <a:ext cx="344453"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flipV="1">
              <a:off x="2375572" y="2745855"/>
              <a:ext cx="0" cy="16333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flipV="1">
              <a:off x="2710542" y="2743200"/>
              <a:ext cx="0" cy="16333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a:off x="2375572" y="2743200"/>
              <a:ext cx="33497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a:off x="2373086" y="2688772"/>
              <a:ext cx="33497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a:xfrm flipV="1">
              <a:off x="2540571" y="2514600"/>
              <a:ext cx="0" cy="174172"/>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0" name="Elbow Connector 159"/>
            <p:cNvCxnSpPr>
              <a:endCxn id="164" idx="0"/>
            </p:cNvCxnSpPr>
            <p:nvPr/>
          </p:nvCxnSpPr>
          <p:spPr>
            <a:xfrm rot="10800000" flipV="1">
              <a:off x="1704828" y="2898255"/>
              <a:ext cx="254469" cy="174259"/>
            </a:xfrm>
            <a:prstGeom prst="bentConnector2">
              <a:avLst/>
            </a:prstGeom>
            <a:ln w="28575">
              <a:solidFill>
                <a:schemeClr val="tx1">
                  <a:lumMod val="65000"/>
                  <a:lumOff val="35000"/>
                </a:schemeClr>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grpSp>
      <p:grpSp>
        <p:nvGrpSpPr>
          <p:cNvPr id="165" name="Group 164"/>
          <p:cNvGrpSpPr/>
          <p:nvPr/>
        </p:nvGrpSpPr>
        <p:grpSpPr>
          <a:xfrm>
            <a:off x="1676400" y="5105400"/>
            <a:ext cx="1367542" cy="609600"/>
            <a:chOff x="1676400" y="2514600"/>
            <a:chExt cx="1367542" cy="609600"/>
          </a:xfrm>
        </p:grpSpPr>
        <p:grpSp>
          <p:nvGrpSpPr>
            <p:cNvPr id="166" name="Group 165"/>
            <p:cNvGrpSpPr/>
            <p:nvPr/>
          </p:nvGrpSpPr>
          <p:grpSpPr>
            <a:xfrm>
              <a:off x="1676400" y="2743200"/>
              <a:ext cx="699172" cy="381000"/>
              <a:chOff x="1425609" y="2590800"/>
              <a:chExt cx="1546191" cy="842565"/>
            </a:xfrm>
          </p:grpSpPr>
          <p:cxnSp>
            <p:nvCxnSpPr>
              <p:cNvPr id="174" name="Straight Connector 173"/>
              <p:cNvCxnSpPr/>
              <p:nvPr/>
            </p:nvCxnSpPr>
            <p:spPr>
              <a:xfrm>
                <a:off x="2051222"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2438400"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a:off x="2438400" y="2933700"/>
                <a:ext cx="53340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77" name="Rectangle 176"/>
              <p:cNvSpPr/>
              <p:nvPr/>
            </p:nvSpPr>
            <p:spPr>
              <a:xfrm>
                <a:off x="1425609" y="3319066"/>
                <a:ext cx="125730" cy="1142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grpSp>
        <p:cxnSp>
          <p:nvCxnSpPr>
            <p:cNvPr id="167" name="Straight Connector 166"/>
            <p:cNvCxnSpPr/>
            <p:nvPr/>
          </p:nvCxnSpPr>
          <p:spPr>
            <a:xfrm>
              <a:off x="2699489" y="2898256"/>
              <a:ext cx="344453"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flipV="1">
              <a:off x="2375572" y="2745855"/>
              <a:ext cx="0" cy="16333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flipV="1">
              <a:off x="2710542" y="2743200"/>
              <a:ext cx="0" cy="16333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a:xfrm>
              <a:off x="2375572" y="2743200"/>
              <a:ext cx="33497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a:off x="2373086" y="2688772"/>
              <a:ext cx="33497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flipV="1">
              <a:off x="2540571" y="2514600"/>
              <a:ext cx="0" cy="174172"/>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3" name="Elbow Connector 172"/>
            <p:cNvCxnSpPr>
              <a:endCxn id="177" idx="0"/>
            </p:cNvCxnSpPr>
            <p:nvPr/>
          </p:nvCxnSpPr>
          <p:spPr>
            <a:xfrm rot="10800000" flipV="1">
              <a:off x="1704828" y="2898255"/>
              <a:ext cx="254469" cy="174259"/>
            </a:xfrm>
            <a:prstGeom prst="bentConnector2">
              <a:avLst/>
            </a:prstGeom>
            <a:ln w="28575">
              <a:solidFill>
                <a:schemeClr val="tx1">
                  <a:lumMod val="65000"/>
                  <a:lumOff val="35000"/>
                </a:schemeClr>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grpSp>
      <p:grpSp>
        <p:nvGrpSpPr>
          <p:cNvPr id="178" name="Group 177"/>
          <p:cNvGrpSpPr/>
          <p:nvPr/>
        </p:nvGrpSpPr>
        <p:grpSpPr>
          <a:xfrm>
            <a:off x="1676400" y="4419600"/>
            <a:ext cx="1367542" cy="609600"/>
            <a:chOff x="1676400" y="2514600"/>
            <a:chExt cx="1367542" cy="609600"/>
          </a:xfrm>
        </p:grpSpPr>
        <p:grpSp>
          <p:nvGrpSpPr>
            <p:cNvPr id="179" name="Group 178"/>
            <p:cNvGrpSpPr/>
            <p:nvPr/>
          </p:nvGrpSpPr>
          <p:grpSpPr>
            <a:xfrm>
              <a:off x="1676400" y="2743200"/>
              <a:ext cx="699172" cy="381000"/>
              <a:chOff x="1425609" y="2590800"/>
              <a:chExt cx="1546191" cy="842565"/>
            </a:xfrm>
          </p:grpSpPr>
          <p:cxnSp>
            <p:nvCxnSpPr>
              <p:cNvPr id="187" name="Straight Connector 186"/>
              <p:cNvCxnSpPr/>
              <p:nvPr/>
            </p:nvCxnSpPr>
            <p:spPr>
              <a:xfrm>
                <a:off x="2051222"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2438400"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a:off x="2438400" y="2933700"/>
                <a:ext cx="53340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90" name="Rectangle 189"/>
              <p:cNvSpPr/>
              <p:nvPr/>
            </p:nvSpPr>
            <p:spPr>
              <a:xfrm>
                <a:off x="1425609" y="3319066"/>
                <a:ext cx="125730" cy="1142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grpSp>
        <p:cxnSp>
          <p:nvCxnSpPr>
            <p:cNvPr id="180" name="Straight Connector 179"/>
            <p:cNvCxnSpPr/>
            <p:nvPr/>
          </p:nvCxnSpPr>
          <p:spPr>
            <a:xfrm>
              <a:off x="2699489" y="2898256"/>
              <a:ext cx="344453"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flipV="1">
              <a:off x="2375572" y="2745855"/>
              <a:ext cx="0" cy="16333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flipV="1">
              <a:off x="2710542" y="2743200"/>
              <a:ext cx="0" cy="16333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a:off x="2375572" y="2743200"/>
              <a:ext cx="33497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a:off x="2373086" y="2688772"/>
              <a:ext cx="33497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flipV="1">
              <a:off x="2540571" y="2514600"/>
              <a:ext cx="0" cy="174172"/>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6" name="Elbow Connector 185"/>
            <p:cNvCxnSpPr>
              <a:endCxn id="190" idx="0"/>
            </p:cNvCxnSpPr>
            <p:nvPr/>
          </p:nvCxnSpPr>
          <p:spPr>
            <a:xfrm rot="10800000" flipV="1">
              <a:off x="1704828" y="2898255"/>
              <a:ext cx="254469" cy="174259"/>
            </a:xfrm>
            <a:prstGeom prst="bentConnector2">
              <a:avLst/>
            </a:prstGeom>
            <a:ln w="28575">
              <a:solidFill>
                <a:schemeClr val="tx1">
                  <a:lumMod val="65000"/>
                  <a:lumOff val="35000"/>
                </a:schemeClr>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grpSp>
      <p:cxnSp>
        <p:nvCxnSpPr>
          <p:cNvPr id="480" name="Straight Connector 479"/>
          <p:cNvCxnSpPr/>
          <p:nvPr/>
        </p:nvCxnSpPr>
        <p:spPr>
          <a:xfrm flipH="1">
            <a:off x="1295400" y="2743200"/>
            <a:ext cx="6363071"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83" name="Straight Connector 482"/>
          <p:cNvCxnSpPr/>
          <p:nvPr/>
        </p:nvCxnSpPr>
        <p:spPr>
          <a:xfrm flipH="1">
            <a:off x="1295400" y="2057400"/>
            <a:ext cx="6363071"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84" name="Straight Connector 483"/>
          <p:cNvCxnSpPr/>
          <p:nvPr/>
        </p:nvCxnSpPr>
        <p:spPr>
          <a:xfrm flipH="1">
            <a:off x="1295400" y="1371600"/>
            <a:ext cx="6363071"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85" name="Straight Connector 484"/>
          <p:cNvCxnSpPr/>
          <p:nvPr/>
        </p:nvCxnSpPr>
        <p:spPr>
          <a:xfrm flipH="1">
            <a:off x="1295400" y="4419600"/>
            <a:ext cx="6363071"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86" name="Straight Connector 485"/>
          <p:cNvCxnSpPr/>
          <p:nvPr/>
        </p:nvCxnSpPr>
        <p:spPr>
          <a:xfrm flipH="1">
            <a:off x="1295400" y="5105400"/>
            <a:ext cx="6363071"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87" name="Straight Connector 486"/>
          <p:cNvCxnSpPr/>
          <p:nvPr/>
        </p:nvCxnSpPr>
        <p:spPr>
          <a:xfrm flipH="1">
            <a:off x="1295400" y="5791200"/>
            <a:ext cx="6363071"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489" name="Group 488"/>
          <p:cNvGrpSpPr/>
          <p:nvPr/>
        </p:nvGrpSpPr>
        <p:grpSpPr>
          <a:xfrm>
            <a:off x="3918448" y="1447800"/>
            <a:ext cx="1264112" cy="4876800"/>
            <a:chOff x="2318248" y="1447800"/>
            <a:chExt cx="1264112" cy="4876800"/>
          </a:xfrm>
        </p:grpSpPr>
        <p:grpSp>
          <p:nvGrpSpPr>
            <p:cNvPr id="490" name="Group 489"/>
            <p:cNvGrpSpPr/>
            <p:nvPr/>
          </p:nvGrpSpPr>
          <p:grpSpPr>
            <a:xfrm>
              <a:off x="2318248" y="3124200"/>
              <a:ext cx="1264112" cy="1304405"/>
              <a:chOff x="2544232" y="2069757"/>
              <a:chExt cx="3467101" cy="3989172"/>
            </a:xfrm>
          </p:grpSpPr>
          <p:grpSp>
            <p:nvGrpSpPr>
              <p:cNvPr id="493" name="Group 492"/>
              <p:cNvGrpSpPr/>
              <p:nvPr/>
            </p:nvGrpSpPr>
            <p:grpSpPr>
              <a:xfrm>
                <a:off x="3039533" y="3479094"/>
                <a:ext cx="2971800" cy="1119011"/>
                <a:chOff x="2667000" y="3041650"/>
                <a:chExt cx="2057400" cy="774700"/>
              </a:xfrm>
            </p:grpSpPr>
            <p:grpSp>
              <p:nvGrpSpPr>
                <p:cNvPr id="499" name="Group 498"/>
                <p:cNvGrpSpPr/>
                <p:nvPr/>
              </p:nvGrpSpPr>
              <p:grpSpPr>
                <a:xfrm>
                  <a:off x="2667000" y="3048000"/>
                  <a:ext cx="609600" cy="762000"/>
                  <a:chOff x="2819400" y="3048000"/>
                  <a:chExt cx="609600" cy="762000"/>
                </a:xfrm>
              </p:grpSpPr>
              <p:sp>
                <p:nvSpPr>
                  <p:cNvPr id="505" name="Isosceles Triangle 504"/>
                  <p:cNvSpPr/>
                  <p:nvPr/>
                </p:nvSpPr>
                <p:spPr>
                  <a:xfrm>
                    <a:off x="2819400" y="3124200"/>
                    <a:ext cx="609600" cy="685800"/>
                  </a:xfrm>
                  <a:prstGeom prst="triangle">
                    <a:avLst/>
                  </a:prstGeom>
                  <a:solidFill>
                    <a:schemeClr val="accent1">
                      <a:lumMod val="50000"/>
                    </a:schemeClr>
                  </a:solidFill>
                  <a:ln w="31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sp>
                <p:nvSpPr>
                  <p:cNvPr id="506" name="Oval 505"/>
                  <p:cNvSpPr/>
                  <p:nvPr/>
                </p:nvSpPr>
                <p:spPr>
                  <a:xfrm>
                    <a:off x="3048000" y="3048000"/>
                    <a:ext cx="152400" cy="152400"/>
                  </a:xfrm>
                  <a:prstGeom prst="ellipse">
                    <a:avLst/>
                  </a:prstGeom>
                  <a:solidFill>
                    <a:schemeClr val="accent1">
                      <a:lumMod val="50000"/>
                    </a:schemeClr>
                  </a:solidFill>
                  <a:ln w="31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500" name="Group 499"/>
                <p:cNvGrpSpPr/>
                <p:nvPr/>
              </p:nvGrpSpPr>
              <p:grpSpPr>
                <a:xfrm rot="10800000">
                  <a:off x="4114800" y="3048000"/>
                  <a:ext cx="609600" cy="762000"/>
                  <a:chOff x="2819400" y="3048000"/>
                  <a:chExt cx="609600" cy="762000"/>
                </a:xfrm>
              </p:grpSpPr>
              <p:sp>
                <p:nvSpPr>
                  <p:cNvPr id="503" name="Isosceles Triangle 502"/>
                  <p:cNvSpPr/>
                  <p:nvPr/>
                </p:nvSpPr>
                <p:spPr>
                  <a:xfrm>
                    <a:off x="2819400" y="3124200"/>
                    <a:ext cx="609600" cy="685800"/>
                  </a:xfrm>
                  <a:prstGeom prst="triangle">
                    <a:avLst/>
                  </a:prstGeom>
                  <a:solidFill>
                    <a:schemeClr val="accent1">
                      <a:lumMod val="50000"/>
                    </a:schemeClr>
                  </a:solidFill>
                  <a:ln w="31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sp>
                <p:nvSpPr>
                  <p:cNvPr id="504" name="Oval 503"/>
                  <p:cNvSpPr/>
                  <p:nvPr/>
                </p:nvSpPr>
                <p:spPr>
                  <a:xfrm>
                    <a:off x="3048000" y="3048000"/>
                    <a:ext cx="152400" cy="152400"/>
                  </a:xfrm>
                  <a:prstGeom prst="ellipse">
                    <a:avLst/>
                  </a:prstGeom>
                  <a:solidFill>
                    <a:schemeClr val="accent1">
                      <a:lumMod val="50000"/>
                    </a:schemeClr>
                  </a:solidFill>
                  <a:ln w="31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grpSp>
            <p:cxnSp>
              <p:nvCxnSpPr>
                <p:cNvPr id="501" name="Elbow Connector 500"/>
                <p:cNvCxnSpPr>
                  <a:stCxn id="503" idx="3"/>
                  <a:endCxn id="506" idx="0"/>
                </p:cNvCxnSpPr>
                <p:nvPr/>
              </p:nvCxnSpPr>
              <p:spPr>
                <a:xfrm rot="16200000" flipV="1">
                  <a:off x="3695700" y="2324100"/>
                  <a:ext cx="12700" cy="1447800"/>
                </a:xfrm>
                <a:prstGeom prst="bentConnector3">
                  <a:avLst>
                    <a:gd name="adj1" fmla="val 4135134"/>
                  </a:avLst>
                </a:prstGeom>
                <a:ln w="19050">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02" name="Elbow Connector 501"/>
                <p:cNvCxnSpPr>
                  <a:stCxn id="504" idx="0"/>
                  <a:endCxn id="505" idx="3"/>
                </p:cNvCxnSpPr>
                <p:nvPr/>
              </p:nvCxnSpPr>
              <p:spPr>
                <a:xfrm rot="5400000">
                  <a:off x="3695700" y="3086100"/>
                  <a:ext cx="12700" cy="1447800"/>
                </a:xfrm>
                <a:prstGeom prst="bentConnector3">
                  <a:avLst>
                    <a:gd name="adj1" fmla="val 4427024"/>
                  </a:avLst>
                </a:prstGeom>
                <a:ln w="19050">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494" name="Straight Connector 493"/>
              <p:cNvCxnSpPr>
                <a:endCxn id="505" idx="1"/>
              </p:cNvCxnSpPr>
              <p:nvPr/>
            </p:nvCxnSpPr>
            <p:spPr>
              <a:xfrm>
                <a:off x="2544232" y="4093633"/>
                <a:ext cx="715435" cy="0"/>
              </a:xfrm>
              <a:prstGeom prst="line">
                <a:avLst/>
              </a:prstGeom>
              <a:ln w="381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95" name="Straight Connector 494"/>
              <p:cNvCxnSpPr/>
              <p:nvPr/>
            </p:nvCxnSpPr>
            <p:spPr>
              <a:xfrm>
                <a:off x="2544233" y="4093633"/>
                <a:ext cx="0" cy="935567"/>
              </a:xfrm>
              <a:prstGeom prst="line">
                <a:avLst/>
              </a:prstGeom>
              <a:ln w="381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96" name="Elbow Connector 495"/>
              <p:cNvCxnSpPr>
                <a:endCxn id="503" idx="5"/>
              </p:cNvCxnSpPr>
              <p:nvPr/>
            </p:nvCxnSpPr>
            <p:spPr>
              <a:xfrm flipV="1">
                <a:off x="2544233" y="3983567"/>
                <a:ext cx="2806700" cy="1045633"/>
              </a:xfrm>
              <a:prstGeom prst="bentConnector3">
                <a:avLst>
                  <a:gd name="adj1" fmla="val 67170"/>
                </a:avLst>
              </a:prstGeom>
              <a:ln w="381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97" name="Straight Connector 496"/>
              <p:cNvCxnSpPr/>
              <p:nvPr/>
            </p:nvCxnSpPr>
            <p:spPr>
              <a:xfrm flipV="1">
                <a:off x="4525433" y="2069757"/>
                <a:ext cx="0" cy="660400"/>
              </a:xfrm>
              <a:prstGeom prst="line">
                <a:avLst/>
              </a:prstGeom>
              <a:ln w="38100">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98" name="Straight Connector 497"/>
              <p:cNvCxnSpPr/>
              <p:nvPr/>
            </p:nvCxnSpPr>
            <p:spPr>
              <a:xfrm flipV="1">
                <a:off x="4525433" y="5398529"/>
                <a:ext cx="0" cy="660400"/>
              </a:xfrm>
              <a:prstGeom prst="line">
                <a:avLst/>
              </a:prstGeom>
              <a:ln w="38100">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491" name="Straight Connector 490"/>
            <p:cNvCxnSpPr/>
            <p:nvPr/>
          </p:nvCxnSpPr>
          <p:spPr>
            <a:xfrm flipV="1">
              <a:off x="3040598" y="1447800"/>
              <a:ext cx="0" cy="16764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92" name="Straight Connector 491"/>
            <p:cNvCxnSpPr/>
            <p:nvPr/>
          </p:nvCxnSpPr>
          <p:spPr>
            <a:xfrm flipV="1">
              <a:off x="3040598" y="4428606"/>
              <a:ext cx="0" cy="1895994"/>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507" name="Group 506"/>
          <p:cNvGrpSpPr/>
          <p:nvPr/>
        </p:nvGrpSpPr>
        <p:grpSpPr>
          <a:xfrm>
            <a:off x="3276600" y="2743200"/>
            <a:ext cx="1367542" cy="609600"/>
            <a:chOff x="1676400" y="2514600"/>
            <a:chExt cx="1367542" cy="609600"/>
          </a:xfrm>
        </p:grpSpPr>
        <p:grpSp>
          <p:nvGrpSpPr>
            <p:cNvPr id="508" name="Group 507"/>
            <p:cNvGrpSpPr/>
            <p:nvPr/>
          </p:nvGrpSpPr>
          <p:grpSpPr>
            <a:xfrm>
              <a:off x="1676400" y="2743200"/>
              <a:ext cx="699172" cy="381000"/>
              <a:chOff x="1425609" y="2590800"/>
              <a:chExt cx="1546191" cy="842565"/>
            </a:xfrm>
          </p:grpSpPr>
          <p:cxnSp>
            <p:nvCxnSpPr>
              <p:cNvPr id="516" name="Straight Connector 515"/>
              <p:cNvCxnSpPr/>
              <p:nvPr/>
            </p:nvCxnSpPr>
            <p:spPr>
              <a:xfrm>
                <a:off x="2051222"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17" name="Straight Connector 516"/>
              <p:cNvCxnSpPr/>
              <p:nvPr/>
            </p:nvCxnSpPr>
            <p:spPr>
              <a:xfrm>
                <a:off x="2438400"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18" name="Straight Connector 517"/>
              <p:cNvCxnSpPr/>
              <p:nvPr/>
            </p:nvCxnSpPr>
            <p:spPr>
              <a:xfrm>
                <a:off x="2438400" y="2933700"/>
                <a:ext cx="53340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19" name="Rectangle 518"/>
              <p:cNvSpPr/>
              <p:nvPr/>
            </p:nvSpPr>
            <p:spPr>
              <a:xfrm>
                <a:off x="1425609" y="3319066"/>
                <a:ext cx="125730" cy="1142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grpSp>
        <p:cxnSp>
          <p:nvCxnSpPr>
            <p:cNvPr id="509" name="Straight Connector 508"/>
            <p:cNvCxnSpPr/>
            <p:nvPr/>
          </p:nvCxnSpPr>
          <p:spPr>
            <a:xfrm>
              <a:off x="2699489" y="2898256"/>
              <a:ext cx="344453"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10" name="Straight Connector 509"/>
            <p:cNvCxnSpPr/>
            <p:nvPr/>
          </p:nvCxnSpPr>
          <p:spPr>
            <a:xfrm flipV="1">
              <a:off x="2375572" y="2745855"/>
              <a:ext cx="0" cy="16333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11" name="Straight Connector 510"/>
            <p:cNvCxnSpPr/>
            <p:nvPr/>
          </p:nvCxnSpPr>
          <p:spPr>
            <a:xfrm flipV="1">
              <a:off x="2710542" y="2743200"/>
              <a:ext cx="0" cy="16333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12" name="Straight Connector 511"/>
            <p:cNvCxnSpPr/>
            <p:nvPr/>
          </p:nvCxnSpPr>
          <p:spPr>
            <a:xfrm>
              <a:off x="2375572" y="2743200"/>
              <a:ext cx="33497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13" name="Straight Connector 512"/>
            <p:cNvCxnSpPr/>
            <p:nvPr/>
          </p:nvCxnSpPr>
          <p:spPr>
            <a:xfrm>
              <a:off x="2373086" y="2688772"/>
              <a:ext cx="33497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14" name="Straight Connector 513"/>
            <p:cNvCxnSpPr/>
            <p:nvPr/>
          </p:nvCxnSpPr>
          <p:spPr>
            <a:xfrm flipV="1">
              <a:off x="2540571" y="2514600"/>
              <a:ext cx="0" cy="174172"/>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15" name="Elbow Connector 514"/>
            <p:cNvCxnSpPr>
              <a:endCxn id="519" idx="0"/>
            </p:cNvCxnSpPr>
            <p:nvPr/>
          </p:nvCxnSpPr>
          <p:spPr>
            <a:xfrm rot="10800000" flipV="1">
              <a:off x="1704828" y="2898255"/>
              <a:ext cx="254469" cy="174259"/>
            </a:xfrm>
            <a:prstGeom prst="bentConnector2">
              <a:avLst/>
            </a:prstGeom>
            <a:ln w="28575">
              <a:solidFill>
                <a:schemeClr val="tx1">
                  <a:lumMod val="65000"/>
                  <a:lumOff val="35000"/>
                </a:schemeClr>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grpSp>
      <p:grpSp>
        <p:nvGrpSpPr>
          <p:cNvPr id="520" name="Group 519"/>
          <p:cNvGrpSpPr/>
          <p:nvPr/>
        </p:nvGrpSpPr>
        <p:grpSpPr>
          <a:xfrm>
            <a:off x="3276600" y="2057400"/>
            <a:ext cx="1367542" cy="609600"/>
            <a:chOff x="1676400" y="2514600"/>
            <a:chExt cx="1367542" cy="609600"/>
          </a:xfrm>
        </p:grpSpPr>
        <p:grpSp>
          <p:nvGrpSpPr>
            <p:cNvPr id="521" name="Group 520"/>
            <p:cNvGrpSpPr/>
            <p:nvPr/>
          </p:nvGrpSpPr>
          <p:grpSpPr>
            <a:xfrm>
              <a:off x="1676400" y="2743200"/>
              <a:ext cx="699172" cy="381000"/>
              <a:chOff x="1425609" y="2590800"/>
              <a:chExt cx="1546191" cy="842565"/>
            </a:xfrm>
          </p:grpSpPr>
          <p:cxnSp>
            <p:nvCxnSpPr>
              <p:cNvPr id="529" name="Straight Connector 528"/>
              <p:cNvCxnSpPr/>
              <p:nvPr/>
            </p:nvCxnSpPr>
            <p:spPr>
              <a:xfrm>
                <a:off x="2051222"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30" name="Straight Connector 529"/>
              <p:cNvCxnSpPr/>
              <p:nvPr/>
            </p:nvCxnSpPr>
            <p:spPr>
              <a:xfrm>
                <a:off x="2438400"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31" name="Straight Connector 530"/>
              <p:cNvCxnSpPr/>
              <p:nvPr/>
            </p:nvCxnSpPr>
            <p:spPr>
              <a:xfrm>
                <a:off x="2438400" y="2933700"/>
                <a:ext cx="53340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32" name="Rectangle 531"/>
              <p:cNvSpPr/>
              <p:nvPr/>
            </p:nvSpPr>
            <p:spPr>
              <a:xfrm>
                <a:off x="1425609" y="3319066"/>
                <a:ext cx="125730" cy="1142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grpSp>
        <p:cxnSp>
          <p:nvCxnSpPr>
            <p:cNvPr id="522" name="Straight Connector 521"/>
            <p:cNvCxnSpPr/>
            <p:nvPr/>
          </p:nvCxnSpPr>
          <p:spPr>
            <a:xfrm>
              <a:off x="2699489" y="2898256"/>
              <a:ext cx="344453"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23" name="Straight Connector 522"/>
            <p:cNvCxnSpPr/>
            <p:nvPr/>
          </p:nvCxnSpPr>
          <p:spPr>
            <a:xfrm flipV="1">
              <a:off x="2375572" y="2745855"/>
              <a:ext cx="0" cy="16333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24" name="Straight Connector 523"/>
            <p:cNvCxnSpPr/>
            <p:nvPr/>
          </p:nvCxnSpPr>
          <p:spPr>
            <a:xfrm flipV="1">
              <a:off x="2710542" y="2743200"/>
              <a:ext cx="0" cy="16333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25" name="Straight Connector 524"/>
            <p:cNvCxnSpPr/>
            <p:nvPr/>
          </p:nvCxnSpPr>
          <p:spPr>
            <a:xfrm>
              <a:off x="2375572" y="2743200"/>
              <a:ext cx="33497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26" name="Straight Connector 525"/>
            <p:cNvCxnSpPr/>
            <p:nvPr/>
          </p:nvCxnSpPr>
          <p:spPr>
            <a:xfrm>
              <a:off x="2373086" y="2688772"/>
              <a:ext cx="33497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27" name="Straight Connector 526"/>
            <p:cNvCxnSpPr/>
            <p:nvPr/>
          </p:nvCxnSpPr>
          <p:spPr>
            <a:xfrm flipV="1">
              <a:off x="2540571" y="2514600"/>
              <a:ext cx="0" cy="174172"/>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28" name="Elbow Connector 527"/>
            <p:cNvCxnSpPr>
              <a:endCxn id="532" idx="0"/>
            </p:cNvCxnSpPr>
            <p:nvPr/>
          </p:nvCxnSpPr>
          <p:spPr>
            <a:xfrm rot="10800000" flipV="1">
              <a:off x="1704828" y="2898255"/>
              <a:ext cx="254469" cy="174259"/>
            </a:xfrm>
            <a:prstGeom prst="bentConnector2">
              <a:avLst/>
            </a:prstGeom>
            <a:ln w="28575">
              <a:solidFill>
                <a:schemeClr val="tx1">
                  <a:lumMod val="65000"/>
                  <a:lumOff val="35000"/>
                </a:schemeClr>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grpSp>
      <p:grpSp>
        <p:nvGrpSpPr>
          <p:cNvPr id="533" name="Group 532"/>
          <p:cNvGrpSpPr/>
          <p:nvPr/>
        </p:nvGrpSpPr>
        <p:grpSpPr>
          <a:xfrm>
            <a:off x="3276600" y="1371600"/>
            <a:ext cx="1367542" cy="609600"/>
            <a:chOff x="1676400" y="2514600"/>
            <a:chExt cx="1367542" cy="609600"/>
          </a:xfrm>
        </p:grpSpPr>
        <p:grpSp>
          <p:nvGrpSpPr>
            <p:cNvPr id="534" name="Group 533"/>
            <p:cNvGrpSpPr/>
            <p:nvPr/>
          </p:nvGrpSpPr>
          <p:grpSpPr>
            <a:xfrm>
              <a:off x="1676400" y="2743200"/>
              <a:ext cx="699172" cy="381000"/>
              <a:chOff x="1425609" y="2590800"/>
              <a:chExt cx="1546191" cy="842565"/>
            </a:xfrm>
          </p:grpSpPr>
          <p:cxnSp>
            <p:nvCxnSpPr>
              <p:cNvPr id="542" name="Straight Connector 541"/>
              <p:cNvCxnSpPr/>
              <p:nvPr/>
            </p:nvCxnSpPr>
            <p:spPr>
              <a:xfrm>
                <a:off x="2051222"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43" name="Straight Connector 542"/>
              <p:cNvCxnSpPr/>
              <p:nvPr/>
            </p:nvCxnSpPr>
            <p:spPr>
              <a:xfrm>
                <a:off x="2438400"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44" name="Straight Connector 543"/>
              <p:cNvCxnSpPr/>
              <p:nvPr/>
            </p:nvCxnSpPr>
            <p:spPr>
              <a:xfrm>
                <a:off x="2438400" y="2933700"/>
                <a:ext cx="53340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45" name="Rectangle 544"/>
              <p:cNvSpPr/>
              <p:nvPr/>
            </p:nvSpPr>
            <p:spPr>
              <a:xfrm>
                <a:off x="1425609" y="3319066"/>
                <a:ext cx="125730" cy="1142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grpSp>
        <p:cxnSp>
          <p:nvCxnSpPr>
            <p:cNvPr id="535" name="Straight Connector 534"/>
            <p:cNvCxnSpPr/>
            <p:nvPr/>
          </p:nvCxnSpPr>
          <p:spPr>
            <a:xfrm>
              <a:off x="2699489" y="2898256"/>
              <a:ext cx="344453"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36" name="Straight Connector 535"/>
            <p:cNvCxnSpPr/>
            <p:nvPr/>
          </p:nvCxnSpPr>
          <p:spPr>
            <a:xfrm flipV="1">
              <a:off x="2375572" y="2745855"/>
              <a:ext cx="0" cy="16333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37" name="Straight Connector 536"/>
            <p:cNvCxnSpPr/>
            <p:nvPr/>
          </p:nvCxnSpPr>
          <p:spPr>
            <a:xfrm flipV="1">
              <a:off x="2710542" y="2743200"/>
              <a:ext cx="0" cy="16333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38" name="Straight Connector 537"/>
            <p:cNvCxnSpPr/>
            <p:nvPr/>
          </p:nvCxnSpPr>
          <p:spPr>
            <a:xfrm>
              <a:off x="2375572" y="2743200"/>
              <a:ext cx="33497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39" name="Straight Connector 538"/>
            <p:cNvCxnSpPr/>
            <p:nvPr/>
          </p:nvCxnSpPr>
          <p:spPr>
            <a:xfrm>
              <a:off x="2373086" y="2688772"/>
              <a:ext cx="33497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40" name="Straight Connector 539"/>
            <p:cNvCxnSpPr/>
            <p:nvPr/>
          </p:nvCxnSpPr>
          <p:spPr>
            <a:xfrm flipV="1">
              <a:off x="2540571" y="2514600"/>
              <a:ext cx="0" cy="174172"/>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41" name="Elbow Connector 540"/>
            <p:cNvCxnSpPr>
              <a:endCxn id="545" idx="0"/>
            </p:cNvCxnSpPr>
            <p:nvPr/>
          </p:nvCxnSpPr>
          <p:spPr>
            <a:xfrm rot="10800000" flipV="1">
              <a:off x="1704828" y="2898255"/>
              <a:ext cx="254469" cy="174259"/>
            </a:xfrm>
            <a:prstGeom prst="bentConnector2">
              <a:avLst/>
            </a:prstGeom>
            <a:ln w="28575">
              <a:solidFill>
                <a:schemeClr val="tx1">
                  <a:lumMod val="65000"/>
                  <a:lumOff val="35000"/>
                </a:schemeClr>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grpSp>
      <p:grpSp>
        <p:nvGrpSpPr>
          <p:cNvPr id="546" name="Group 545"/>
          <p:cNvGrpSpPr/>
          <p:nvPr/>
        </p:nvGrpSpPr>
        <p:grpSpPr>
          <a:xfrm>
            <a:off x="3276600" y="5791200"/>
            <a:ext cx="1367542" cy="609600"/>
            <a:chOff x="1676400" y="2514600"/>
            <a:chExt cx="1367542" cy="609600"/>
          </a:xfrm>
        </p:grpSpPr>
        <p:grpSp>
          <p:nvGrpSpPr>
            <p:cNvPr id="547" name="Group 546"/>
            <p:cNvGrpSpPr/>
            <p:nvPr/>
          </p:nvGrpSpPr>
          <p:grpSpPr>
            <a:xfrm>
              <a:off x="1676400" y="2743200"/>
              <a:ext cx="699172" cy="381000"/>
              <a:chOff x="1425609" y="2590800"/>
              <a:chExt cx="1546191" cy="842565"/>
            </a:xfrm>
          </p:grpSpPr>
          <p:cxnSp>
            <p:nvCxnSpPr>
              <p:cNvPr id="555" name="Straight Connector 554"/>
              <p:cNvCxnSpPr/>
              <p:nvPr/>
            </p:nvCxnSpPr>
            <p:spPr>
              <a:xfrm>
                <a:off x="2051222"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56" name="Straight Connector 555"/>
              <p:cNvCxnSpPr/>
              <p:nvPr/>
            </p:nvCxnSpPr>
            <p:spPr>
              <a:xfrm>
                <a:off x="2438400"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57" name="Straight Connector 556"/>
              <p:cNvCxnSpPr/>
              <p:nvPr/>
            </p:nvCxnSpPr>
            <p:spPr>
              <a:xfrm>
                <a:off x="2438400" y="2933700"/>
                <a:ext cx="53340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58" name="Rectangle 557"/>
              <p:cNvSpPr/>
              <p:nvPr/>
            </p:nvSpPr>
            <p:spPr>
              <a:xfrm>
                <a:off x="1425609" y="3319066"/>
                <a:ext cx="125730" cy="1142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grpSp>
        <p:cxnSp>
          <p:nvCxnSpPr>
            <p:cNvPr id="548" name="Straight Connector 547"/>
            <p:cNvCxnSpPr/>
            <p:nvPr/>
          </p:nvCxnSpPr>
          <p:spPr>
            <a:xfrm>
              <a:off x="2699489" y="2898256"/>
              <a:ext cx="344453"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49" name="Straight Connector 548"/>
            <p:cNvCxnSpPr/>
            <p:nvPr/>
          </p:nvCxnSpPr>
          <p:spPr>
            <a:xfrm flipV="1">
              <a:off x="2375572" y="2745855"/>
              <a:ext cx="0" cy="16333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50" name="Straight Connector 549"/>
            <p:cNvCxnSpPr/>
            <p:nvPr/>
          </p:nvCxnSpPr>
          <p:spPr>
            <a:xfrm flipV="1">
              <a:off x="2710542" y="2743200"/>
              <a:ext cx="0" cy="16333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51" name="Straight Connector 550"/>
            <p:cNvCxnSpPr/>
            <p:nvPr/>
          </p:nvCxnSpPr>
          <p:spPr>
            <a:xfrm>
              <a:off x="2375572" y="2743200"/>
              <a:ext cx="33497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52" name="Straight Connector 551"/>
            <p:cNvCxnSpPr/>
            <p:nvPr/>
          </p:nvCxnSpPr>
          <p:spPr>
            <a:xfrm>
              <a:off x="2373086" y="2688772"/>
              <a:ext cx="33497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53" name="Straight Connector 552"/>
            <p:cNvCxnSpPr/>
            <p:nvPr/>
          </p:nvCxnSpPr>
          <p:spPr>
            <a:xfrm flipV="1">
              <a:off x="2540571" y="2514600"/>
              <a:ext cx="0" cy="174172"/>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54" name="Elbow Connector 553"/>
            <p:cNvCxnSpPr>
              <a:endCxn id="558" idx="0"/>
            </p:cNvCxnSpPr>
            <p:nvPr/>
          </p:nvCxnSpPr>
          <p:spPr>
            <a:xfrm rot="10800000" flipV="1">
              <a:off x="1704828" y="2898255"/>
              <a:ext cx="254469" cy="174259"/>
            </a:xfrm>
            <a:prstGeom prst="bentConnector2">
              <a:avLst/>
            </a:prstGeom>
            <a:ln w="28575">
              <a:solidFill>
                <a:schemeClr val="tx1">
                  <a:lumMod val="65000"/>
                  <a:lumOff val="35000"/>
                </a:schemeClr>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grpSp>
      <p:grpSp>
        <p:nvGrpSpPr>
          <p:cNvPr id="559" name="Group 558"/>
          <p:cNvGrpSpPr/>
          <p:nvPr/>
        </p:nvGrpSpPr>
        <p:grpSpPr>
          <a:xfrm>
            <a:off x="3276600" y="5105400"/>
            <a:ext cx="1367542" cy="609600"/>
            <a:chOff x="1676400" y="2514600"/>
            <a:chExt cx="1367542" cy="609600"/>
          </a:xfrm>
        </p:grpSpPr>
        <p:grpSp>
          <p:nvGrpSpPr>
            <p:cNvPr id="560" name="Group 559"/>
            <p:cNvGrpSpPr/>
            <p:nvPr/>
          </p:nvGrpSpPr>
          <p:grpSpPr>
            <a:xfrm>
              <a:off x="1676400" y="2743200"/>
              <a:ext cx="699172" cy="381000"/>
              <a:chOff x="1425609" y="2590800"/>
              <a:chExt cx="1546191" cy="842565"/>
            </a:xfrm>
          </p:grpSpPr>
          <p:cxnSp>
            <p:nvCxnSpPr>
              <p:cNvPr id="568" name="Straight Connector 567"/>
              <p:cNvCxnSpPr/>
              <p:nvPr/>
            </p:nvCxnSpPr>
            <p:spPr>
              <a:xfrm>
                <a:off x="2051222"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69" name="Straight Connector 568"/>
              <p:cNvCxnSpPr/>
              <p:nvPr/>
            </p:nvCxnSpPr>
            <p:spPr>
              <a:xfrm>
                <a:off x="2438400"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70" name="Straight Connector 569"/>
              <p:cNvCxnSpPr/>
              <p:nvPr/>
            </p:nvCxnSpPr>
            <p:spPr>
              <a:xfrm>
                <a:off x="2438400" y="2933700"/>
                <a:ext cx="53340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71" name="Rectangle 570"/>
              <p:cNvSpPr/>
              <p:nvPr/>
            </p:nvSpPr>
            <p:spPr>
              <a:xfrm>
                <a:off x="1425609" y="3319066"/>
                <a:ext cx="125730" cy="1142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grpSp>
        <p:cxnSp>
          <p:nvCxnSpPr>
            <p:cNvPr id="561" name="Straight Connector 560"/>
            <p:cNvCxnSpPr/>
            <p:nvPr/>
          </p:nvCxnSpPr>
          <p:spPr>
            <a:xfrm>
              <a:off x="2699489" y="2898256"/>
              <a:ext cx="344453"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62" name="Straight Connector 561"/>
            <p:cNvCxnSpPr/>
            <p:nvPr/>
          </p:nvCxnSpPr>
          <p:spPr>
            <a:xfrm flipV="1">
              <a:off x="2375572" y="2745855"/>
              <a:ext cx="0" cy="16333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63" name="Straight Connector 562"/>
            <p:cNvCxnSpPr/>
            <p:nvPr/>
          </p:nvCxnSpPr>
          <p:spPr>
            <a:xfrm flipV="1">
              <a:off x="2710542" y="2743200"/>
              <a:ext cx="0" cy="16333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64" name="Straight Connector 563"/>
            <p:cNvCxnSpPr/>
            <p:nvPr/>
          </p:nvCxnSpPr>
          <p:spPr>
            <a:xfrm>
              <a:off x="2375572" y="2743200"/>
              <a:ext cx="33497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65" name="Straight Connector 564"/>
            <p:cNvCxnSpPr/>
            <p:nvPr/>
          </p:nvCxnSpPr>
          <p:spPr>
            <a:xfrm>
              <a:off x="2373086" y="2688772"/>
              <a:ext cx="33497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66" name="Straight Connector 565"/>
            <p:cNvCxnSpPr/>
            <p:nvPr/>
          </p:nvCxnSpPr>
          <p:spPr>
            <a:xfrm flipV="1">
              <a:off x="2540571" y="2514600"/>
              <a:ext cx="0" cy="174172"/>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67" name="Elbow Connector 566"/>
            <p:cNvCxnSpPr>
              <a:endCxn id="571" idx="0"/>
            </p:cNvCxnSpPr>
            <p:nvPr/>
          </p:nvCxnSpPr>
          <p:spPr>
            <a:xfrm rot="10800000" flipV="1">
              <a:off x="1704828" y="2898255"/>
              <a:ext cx="254469" cy="174259"/>
            </a:xfrm>
            <a:prstGeom prst="bentConnector2">
              <a:avLst/>
            </a:prstGeom>
            <a:ln w="28575">
              <a:solidFill>
                <a:schemeClr val="tx1">
                  <a:lumMod val="65000"/>
                  <a:lumOff val="35000"/>
                </a:schemeClr>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grpSp>
      <p:grpSp>
        <p:nvGrpSpPr>
          <p:cNvPr id="572" name="Group 571"/>
          <p:cNvGrpSpPr/>
          <p:nvPr/>
        </p:nvGrpSpPr>
        <p:grpSpPr>
          <a:xfrm>
            <a:off x="3276600" y="4419600"/>
            <a:ext cx="1367542" cy="609600"/>
            <a:chOff x="1676400" y="2514600"/>
            <a:chExt cx="1367542" cy="609600"/>
          </a:xfrm>
        </p:grpSpPr>
        <p:grpSp>
          <p:nvGrpSpPr>
            <p:cNvPr id="573" name="Group 572"/>
            <p:cNvGrpSpPr/>
            <p:nvPr/>
          </p:nvGrpSpPr>
          <p:grpSpPr>
            <a:xfrm>
              <a:off x="1676400" y="2743200"/>
              <a:ext cx="699172" cy="381000"/>
              <a:chOff x="1425609" y="2590800"/>
              <a:chExt cx="1546191" cy="842565"/>
            </a:xfrm>
          </p:grpSpPr>
          <p:cxnSp>
            <p:nvCxnSpPr>
              <p:cNvPr id="581" name="Straight Connector 580"/>
              <p:cNvCxnSpPr/>
              <p:nvPr/>
            </p:nvCxnSpPr>
            <p:spPr>
              <a:xfrm>
                <a:off x="2051222"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82" name="Straight Connector 581"/>
              <p:cNvCxnSpPr/>
              <p:nvPr/>
            </p:nvCxnSpPr>
            <p:spPr>
              <a:xfrm>
                <a:off x="2438400"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83" name="Straight Connector 582"/>
              <p:cNvCxnSpPr/>
              <p:nvPr/>
            </p:nvCxnSpPr>
            <p:spPr>
              <a:xfrm>
                <a:off x="2438400" y="2933700"/>
                <a:ext cx="53340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84" name="Rectangle 583"/>
              <p:cNvSpPr/>
              <p:nvPr/>
            </p:nvSpPr>
            <p:spPr>
              <a:xfrm>
                <a:off x="1425609" y="3319066"/>
                <a:ext cx="125730" cy="1142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grpSp>
        <p:cxnSp>
          <p:nvCxnSpPr>
            <p:cNvPr id="574" name="Straight Connector 573"/>
            <p:cNvCxnSpPr/>
            <p:nvPr/>
          </p:nvCxnSpPr>
          <p:spPr>
            <a:xfrm>
              <a:off x="2699489" y="2898256"/>
              <a:ext cx="344453"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75" name="Straight Connector 574"/>
            <p:cNvCxnSpPr/>
            <p:nvPr/>
          </p:nvCxnSpPr>
          <p:spPr>
            <a:xfrm flipV="1">
              <a:off x="2375572" y="2745855"/>
              <a:ext cx="0" cy="16333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76" name="Straight Connector 575"/>
            <p:cNvCxnSpPr/>
            <p:nvPr/>
          </p:nvCxnSpPr>
          <p:spPr>
            <a:xfrm flipV="1">
              <a:off x="2710542" y="2743200"/>
              <a:ext cx="0" cy="16333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77" name="Straight Connector 576"/>
            <p:cNvCxnSpPr/>
            <p:nvPr/>
          </p:nvCxnSpPr>
          <p:spPr>
            <a:xfrm>
              <a:off x="2375572" y="2743200"/>
              <a:ext cx="33497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78" name="Straight Connector 577"/>
            <p:cNvCxnSpPr/>
            <p:nvPr/>
          </p:nvCxnSpPr>
          <p:spPr>
            <a:xfrm>
              <a:off x="2373086" y="2688772"/>
              <a:ext cx="33497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79" name="Straight Connector 578"/>
            <p:cNvCxnSpPr/>
            <p:nvPr/>
          </p:nvCxnSpPr>
          <p:spPr>
            <a:xfrm flipV="1">
              <a:off x="2540571" y="2514600"/>
              <a:ext cx="0" cy="174172"/>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80" name="Elbow Connector 579"/>
            <p:cNvCxnSpPr>
              <a:endCxn id="584" idx="0"/>
            </p:cNvCxnSpPr>
            <p:nvPr/>
          </p:nvCxnSpPr>
          <p:spPr>
            <a:xfrm rot="10800000" flipV="1">
              <a:off x="1704828" y="2898255"/>
              <a:ext cx="254469" cy="174259"/>
            </a:xfrm>
            <a:prstGeom prst="bentConnector2">
              <a:avLst/>
            </a:prstGeom>
            <a:ln w="28575">
              <a:solidFill>
                <a:schemeClr val="tx1">
                  <a:lumMod val="65000"/>
                  <a:lumOff val="35000"/>
                </a:schemeClr>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grpSp>
      <p:grpSp>
        <p:nvGrpSpPr>
          <p:cNvPr id="585" name="Group 584"/>
          <p:cNvGrpSpPr/>
          <p:nvPr/>
        </p:nvGrpSpPr>
        <p:grpSpPr>
          <a:xfrm>
            <a:off x="5517688" y="1447800"/>
            <a:ext cx="1264112" cy="4876800"/>
            <a:chOff x="2318248" y="1447800"/>
            <a:chExt cx="1264112" cy="4876800"/>
          </a:xfrm>
        </p:grpSpPr>
        <p:grpSp>
          <p:nvGrpSpPr>
            <p:cNvPr id="586" name="Group 585"/>
            <p:cNvGrpSpPr/>
            <p:nvPr/>
          </p:nvGrpSpPr>
          <p:grpSpPr>
            <a:xfrm>
              <a:off x="2318248" y="3124200"/>
              <a:ext cx="1264112" cy="1304405"/>
              <a:chOff x="2544232" y="2069757"/>
              <a:chExt cx="3467101" cy="3989172"/>
            </a:xfrm>
          </p:grpSpPr>
          <p:grpSp>
            <p:nvGrpSpPr>
              <p:cNvPr id="589" name="Group 588"/>
              <p:cNvGrpSpPr/>
              <p:nvPr/>
            </p:nvGrpSpPr>
            <p:grpSpPr>
              <a:xfrm>
                <a:off x="3039533" y="3479094"/>
                <a:ext cx="2971800" cy="1119011"/>
                <a:chOff x="2667000" y="3041650"/>
                <a:chExt cx="2057400" cy="774700"/>
              </a:xfrm>
            </p:grpSpPr>
            <p:grpSp>
              <p:nvGrpSpPr>
                <p:cNvPr id="595" name="Group 594"/>
                <p:cNvGrpSpPr/>
                <p:nvPr/>
              </p:nvGrpSpPr>
              <p:grpSpPr>
                <a:xfrm>
                  <a:off x="2667000" y="3048000"/>
                  <a:ext cx="609600" cy="762000"/>
                  <a:chOff x="2819400" y="3048000"/>
                  <a:chExt cx="609600" cy="762000"/>
                </a:xfrm>
              </p:grpSpPr>
              <p:sp>
                <p:nvSpPr>
                  <p:cNvPr id="601" name="Isosceles Triangle 600"/>
                  <p:cNvSpPr/>
                  <p:nvPr/>
                </p:nvSpPr>
                <p:spPr>
                  <a:xfrm>
                    <a:off x="2819400" y="3124200"/>
                    <a:ext cx="609600" cy="685800"/>
                  </a:xfrm>
                  <a:prstGeom prst="triangle">
                    <a:avLst/>
                  </a:prstGeom>
                  <a:solidFill>
                    <a:schemeClr val="accent1">
                      <a:lumMod val="50000"/>
                    </a:schemeClr>
                  </a:solidFill>
                  <a:ln w="31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sp>
                <p:nvSpPr>
                  <p:cNvPr id="602" name="Oval 601"/>
                  <p:cNvSpPr/>
                  <p:nvPr/>
                </p:nvSpPr>
                <p:spPr>
                  <a:xfrm>
                    <a:off x="3048000" y="3048000"/>
                    <a:ext cx="152400" cy="152400"/>
                  </a:xfrm>
                  <a:prstGeom prst="ellipse">
                    <a:avLst/>
                  </a:prstGeom>
                  <a:solidFill>
                    <a:schemeClr val="accent1">
                      <a:lumMod val="50000"/>
                    </a:schemeClr>
                  </a:solidFill>
                  <a:ln w="31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596" name="Group 595"/>
                <p:cNvGrpSpPr/>
                <p:nvPr/>
              </p:nvGrpSpPr>
              <p:grpSpPr>
                <a:xfrm rot="10800000">
                  <a:off x="4114800" y="3048000"/>
                  <a:ext cx="609600" cy="762000"/>
                  <a:chOff x="2819400" y="3048000"/>
                  <a:chExt cx="609600" cy="762000"/>
                </a:xfrm>
              </p:grpSpPr>
              <p:sp>
                <p:nvSpPr>
                  <p:cNvPr id="599" name="Isosceles Triangle 598"/>
                  <p:cNvSpPr/>
                  <p:nvPr/>
                </p:nvSpPr>
                <p:spPr>
                  <a:xfrm>
                    <a:off x="2819400" y="3124200"/>
                    <a:ext cx="609600" cy="685800"/>
                  </a:xfrm>
                  <a:prstGeom prst="triangle">
                    <a:avLst/>
                  </a:prstGeom>
                  <a:solidFill>
                    <a:schemeClr val="accent1">
                      <a:lumMod val="50000"/>
                    </a:schemeClr>
                  </a:solidFill>
                  <a:ln w="31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sp>
                <p:nvSpPr>
                  <p:cNvPr id="600" name="Oval 599"/>
                  <p:cNvSpPr/>
                  <p:nvPr/>
                </p:nvSpPr>
                <p:spPr>
                  <a:xfrm>
                    <a:off x="3048000" y="3048000"/>
                    <a:ext cx="152400" cy="152400"/>
                  </a:xfrm>
                  <a:prstGeom prst="ellipse">
                    <a:avLst/>
                  </a:prstGeom>
                  <a:solidFill>
                    <a:schemeClr val="accent1">
                      <a:lumMod val="50000"/>
                    </a:schemeClr>
                  </a:solidFill>
                  <a:ln w="31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grpSp>
            <p:cxnSp>
              <p:nvCxnSpPr>
                <p:cNvPr id="597" name="Elbow Connector 596"/>
                <p:cNvCxnSpPr>
                  <a:stCxn id="599" idx="3"/>
                  <a:endCxn id="602" idx="0"/>
                </p:cNvCxnSpPr>
                <p:nvPr/>
              </p:nvCxnSpPr>
              <p:spPr>
                <a:xfrm rot="16200000" flipV="1">
                  <a:off x="3695700" y="2324100"/>
                  <a:ext cx="12700" cy="1447800"/>
                </a:xfrm>
                <a:prstGeom prst="bentConnector3">
                  <a:avLst>
                    <a:gd name="adj1" fmla="val 4135134"/>
                  </a:avLst>
                </a:prstGeom>
                <a:ln w="19050">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98" name="Elbow Connector 597"/>
                <p:cNvCxnSpPr>
                  <a:stCxn id="600" idx="0"/>
                  <a:endCxn id="601" idx="3"/>
                </p:cNvCxnSpPr>
                <p:nvPr/>
              </p:nvCxnSpPr>
              <p:spPr>
                <a:xfrm rot="5400000">
                  <a:off x="3695700" y="3086100"/>
                  <a:ext cx="12700" cy="1447800"/>
                </a:xfrm>
                <a:prstGeom prst="bentConnector3">
                  <a:avLst>
                    <a:gd name="adj1" fmla="val 4427024"/>
                  </a:avLst>
                </a:prstGeom>
                <a:ln w="19050">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590" name="Straight Connector 589"/>
              <p:cNvCxnSpPr>
                <a:endCxn id="601" idx="1"/>
              </p:cNvCxnSpPr>
              <p:nvPr/>
            </p:nvCxnSpPr>
            <p:spPr>
              <a:xfrm>
                <a:off x="2544232" y="4093633"/>
                <a:ext cx="715435" cy="0"/>
              </a:xfrm>
              <a:prstGeom prst="line">
                <a:avLst/>
              </a:prstGeom>
              <a:ln w="381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91" name="Straight Connector 590"/>
              <p:cNvCxnSpPr/>
              <p:nvPr/>
            </p:nvCxnSpPr>
            <p:spPr>
              <a:xfrm>
                <a:off x="2544233" y="4093633"/>
                <a:ext cx="0" cy="935567"/>
              </a:xfrm>
              <a:prstGeom prst="line">
                <a:avLst/>
              </a:prstGeom>
              <a:ln w="381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92" name="Elbow Connector 591"/>
              <p:cNvCxnSpPr>
                <a:endCxn id="599" idx="5"/>
              </p:cNvCxnSpPr>
              <p:nvPr/>
            </p:nvCxnSpPr>
            <p:spPr>
              <a:xfrm flipV="1">
                <a:off x="2544233" y="3983567"/>
                <a:ext cx="2806700" cy="1045633"/>
              </a:xfrm>
              <a:prstGeom prst="bentConnector3">
                <a:avLst>
                  <a:gd name="adj1" fmla="val 67170"/>
                </a:avLst>
              </a:prstGeom>
              <a:ln w="381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93" name="Straight Connector 592"/>
              <p:cNvCxnSpPr/>
              <p:nvPr/>
            </p:nvCxnSpPr>
            <p:spPr>
              <a:xfrm flipV="1">
                <a:off x="4525433" y="2069757"/>
                <a:ext cx="0" cy="660400"/>
              </a:xfrm>
              <a:prstGeom prst="line">
                <a:avLst/>
              </a:prstGeom>
              <a:ln w="38100">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94" name="Straight Connector 593"/>
              <p:cNvCxnSpPr/>
              <p:nvPr/>
            </p:nvCxnSpPr>
            <p:spPr>
              <a:xfrm flipV="1">
                <a:off x="4525433" y="5398529"/>
                <a:ext cx="0" cy="660400"/>
              </a:xfrm>
              <a:prstGeom prst="line">
                <a:avLst/>
              </a:prstGeom>
              <a:ln w="38100">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587" name="Straight Connector 586"/>
            <p:cNvCxnSpPr/>
            <p:nvPr/>
          </p:nvCxnSpPr>
          <p:spPr>
            <a:xfrm flipV="1">
              <a:off x="3040598" y="1447800"/>
              <a:ext cx="0" cy="16764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88" name="Straight Connector 587"/>
            <p:cNvCxnSpPr/>
            <p:nvPr/>
          </p:nvCxnSpPr>
          <p:spPr>
            <a:xfrm flipV="1">
              <a:off x="3040598" y="4428606"/>
              <a:ext cx="0" cy="1895994"/>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603" name="Group 602"/>
          <p:cNvGrpSpPr/>
          <p:nvPr/>
        </p:nvGrpSpPr>
        <p:grpSpPr>
          <a:xfrm>
            <a:off x="4875840" y="2743200"/>
            <a:ext cx="1367542" cy="609600"/>
            <a:chOff x="1676400" y="2514600"/>
            <a:chExt cx="1367542" cy="609600"/>
          </a:xfrm>
        </p:grpSpPr>
        <p:grpSp>
          <p:nvGrpSpPr>
            <p:cNvPr id="604" name="Group 603"/>
            <p:cNvGrpSpPr/>
            <p:nvPr/>
          </p:nvGrpSpPr>
          <p:grpSpPr>
            <a:xfrm>
              <a:off x="1676400" y="2743200"/>
              <a:ext cx="699172" cy="381000"/>
              <a:chOff x="1425609" y="2590800"/>
              <a:chExt cx="1546191" cy="842565"/>
            </a:xfrm>
          </p:grpSpPr>
          <p:cxnSp>
            <p:nvCxnSpPr>
              <p:cNvPr id="612" name="Straight Connector 611"/>
              <p:cNvCxnSpPr/>
              <p:nvPr/>
            </p:nvCxnSpPr>
            <p:spPr>
              <a:xfrm>
                <a:off x="2051222"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13" name="Straight Connector 612"/>
              <p:cNvCxnSpPr/>
              <p:nvPr/>
            </p:nvCxnSpPr>
            <p:spPr>
              <a:xfrm>
                <a:off x="2438400"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14" name="Straight Connector 613"/>
              <p:cNvCxnSpPr/>
              <p:nvPr/>
            </p:nvCxnSpPr>
            <p:spPr>
              <a:xfrm>
                <a:off x="2438400" y="2933700"/>
                <a:ext cx="53340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15" name="Rectangle 614"/>
              <p:cNvSpPr/>
              <p:nvPr/>
            </p:nvSpPr>
            <p:spPr>
              <a:xfrm>
                <a:off x="1425609" y="3319066"/>
                <a:ext cx="125730" cy="1142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grpSp>
        <p:cxnSp>
          <p:nvCxnSpPr>
            <p:cNvPr id="605" name="Straight Connector 604"/>
            <p:cNvCxnSpPr/>
            <p:nvPr/>
          </p:nvCxnSpPr>
          <p:spPr>
            <a:xfrm>
              <a:off x="2699489" y="2898256"/>
              <a:ext cx="344453"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06" name="Straight Connector 605"/>
            <p:cNvCxnSpPr/>
            <p:nvPr/>
          </p:nvCxnSpPr>
          <p:spPr>
            <a:xfrm flipV="1">
              <a:off x="2375572" y="2745855"/>
              <a:ext cx="0" cy="16333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07" name="Straight Connector 606"/>
            <p:cNvCxnSpPr/>
            <p:nvPr/>
          </p:nvCxnSpPr>
          <p:spPr>
            <a:xfrm flipV="1">
              <a:off x="2710542" y="2743200"/>
              <a:ext cx="0" cy="16333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08" name="Straight Connector 607"/>
            <p:cNvCxnSpPr/>
            <p:nvPr/>
          </p:nvCxnSpPr>
          <p:spPr>
            <a:xfrm>
              <a:off x="2375572" y="2743200"/>
              <a:ext cx="33497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09" name="Straight Connector 608"/>
            <p:cNvCxnSpPr/>
            <p:nvPr/>
          </p:nvCxnSpPr>
          <p:spPr>
            <a:xfrm>
              <a:off x="2373086" y="2688772"/>
              <a:ext cx="33497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10" name="Straight Connector 609"/>
            <p:cNvCxnSpPr/>
            <p:nvPr/>
          </p:nvCxnSpPr>
          <p:spPr>
            <a:xfrm flipV="1">
              <a:off x="2540571" y="2514600"/>
              <a:ext cx="0" cy="174172"/>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11" name="Elbow Connector 610"/>
            <p:cNvCxnSpPr>
              <a:endCxn id="615" idx="0"/>
            </p:cNvCxnSpPr>
            <p:nvPr/>
          </p:nvCxnSpPr>
          <p:spPr>
            <a:xfrm rot="10800000" flipV="1">
              <a:off x="1704828" y="2898255"/>
              <a:ext cx="254469" cy="174259"/>
            </a:xfrm>
            <a:prstGeom prst="bentConnector2">
              <a:avLst/>
            </a:prstGeom>
            <a:ln w="28575">
              <a:solidFill>
                <a:schemeClr val="tx1">
                  <a:lumMod val="65000"/>
                  <a:lumOff val="35000"/>
                </a:schemeClr>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grpSp>
      <p:grpSp>
        <p:nvGrpSpPr>
          <p:cNvPr id="616" name="Group 615"/>
          <p:cNvGrpSpPr/>
          <p:nvPr/>
        </p:nvGrpSpPr>
        <p:grpSpPr>
          <a:xfrm>
            <a:off x="4875840" y="2057400"/>
            <a:ext cx="1367542" cy="609600"/>
            <a:chOff x="1676400" y="2514600"/>
            <a:chExt cx="1367542" cy="609600"/>
          </a:xfrm>
        </p:grpSpPr>
        <p:grpSp>
          <p:nvGrpSpPr>
            <p:cNvPr id="617" name="Group 616"/>
            <p:cNvGrpSpPr/>
            <p:nvPr/>
          </p:nvGrpSpPr>
          <p:grpSpPr>
            <a:xfrm>
              <a:off x="1676400" y="2743200"/>
              <a:ext cx="699172" cy="381000"/>
              <a:chOff x="1425609" y="2590800"/>
              <a:chExt cx="1546191" cy="842565"/>
            </a:xfrm>
          </p:grpSpPr>
          <p:cxnSp>
            <p:nvCxnSpPr>
              <p:cNvPr id="625" name="Straight Connector 624"/>
              <p:cNvCxnSpPr/>
              <p:nvPr/>
            </p:nvCxnSpPr>
            <p:spPr>
              <a:xfrm>
                <a:off x="2051222"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26" name="Straight Connector 625"/>
              <p:cNvCxnSpPr/>
              <p:nvPr/>
            </p:nvCxnSpPr>
            <p:spPr>
              <a:xfrm>
                <a:off x="2438400"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27" name="Straight Connector 626"/>
              <p:cNvCxnSpPr/>
              <p:nvPr/>
            </p:nvCxnSpPr>
            <p:spPr>
              <a:xfrm>
                <a:off x="2438400" y="2933700"/>
                <a:ext cx="53340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28" name="Rectangle 627"/>
              <p:cNvSpPr/>
              <p:nvPr/>
            </p:nvSpPr>
            <p:spPr>
              <a:xfrm>
                <a:off x="1425609" y="3319066"/>
                <a:ext cx="125730" cy="1142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grpSp>
        <p:cxnSp>
          <p:nvCxnSpPr>
            <p:cNvPr id="618" name="Straight Connector 617"/>
            <p:cNvCxnSpPr/>
            <p:nvPr/>
          </p:nvCxnSpPr>
          <p:spPr>
            <a:xfrm>
              <a:off x="2699489" y="2898256"/>
              <a:ext cx="344453"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19" name="Straight Connector 618"/>
            <p:cNvCxnSpPr/>
            <p:nvPr/>
          </p:nvCxnSpPr>
          <p:spPr>
            <a:xfrm flipV="1">
              <a:off x="2375572" y="2745855"/>
              <a:ext cx="0" cy="16333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20" name="Straight Connector 619"/>
            <p:cNvCxnSpPr/>
            <p:nvPr/>
          </p:nvCxnSpPr>
          <p:spPr>
            <a:xfrm flipV="1">
              <a:off x="2710542" y="2743200"/>
              <a:ext cx="0" cy="16333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21" name="Straight Connector 620"/>
            <p:cNvCxnSpPr/>
            <p:nvPr/>
          </p:nvCxnSpPr>
          <p:spPr>
            <a:xfrm>
              <a:off x="2375572" y="2743200"/>
              <a:ext cx="33497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22" name="Straight Connector 621"/>
            <p:cNvCxnSpPr/>
            <p:nvPr/>
          </p:nvCxnSpPr>
          <p:spPr>
            <a:xfrm>
              <a:off x="2373086" y="2688772"/>
              <a:ext cx="33497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23" name="Straight Connector 622"/>
            <p:cNvCxnSpPr/>
            <p:nvPr/>
          </p:nvCxnSpPr>
          <p:spPr>
            <a:xfrm flipV="1">
              <a:off x="2540571" y="2514600"/>
              <a:ext cx="0" cy="174172"/>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24" name="Elbow Connector 623"/>
            <p:cNvCxnSpPr>
              <a:endCxn id="628" idx="0"/>
            </p:cNvCxnSpPr>
            <p:nvPr/>
          </p:nvCxnSpPr>
          <p:spPr>
            <a:xfrm rot="10800000" flipV="1">
              <a:off x="1704828" y="2898255"/>
              <a:ext cx="254469" cy="174259"/>
            </a:xfrm>
            <a:prstGeom prst="bentConnector2">
              <a:avLst/>
            </a:prstGeom>
            <a:ln w="28575">
              <a:solidFill>
                <a:schemeClr val="tx1">
                  <a:lumMod val="65000"/>
                  <a:lumOff val="35000"/>
                </a:schemeClr>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grpSp>
      <p:grpSp>
        <p:nvGrpSpPr>
          <p:cNvPr id="629" name="Group 628"/>
          <p:cNvGrpSpPr/>
          <p:nvPr/>
        </p:nvGrpSpPr>
        <p:grpSpPr>
          <a:xfrm>
            <a:off x="4875840" y="1371600"/>
            <a:ext cx="1367542" cy="609600"/>
            <a:chOff x="1676400" y="2514600"/>
            <a:chExt cx="1367542" cy="609600"/>
          </a:xfrm>
        </p:grpSpPr>
        <p:grpSp>
          <p:nvGrpSpPr>
            <p:cNvPr id="630" name="Group 629"/>
            <p:cNvGrpSpPr/>
            <p:nvPr/>
          </p:nvGrpSpPr>
          <p:grpSpPr>
            <a:xfrm>
              <a:off x="1676400" y="2743200"/>
              <a:ext cx="699172" cy="381000"/>
              <a:chOff x="1425609" y="2590800"/>
              <a:chExt cx="1546191" cy="842565"/>
            </a:xfrm>
          </p:grpSpPr>
          <p:cxnSp>
            <p:nvCxnSpPr>
              <p:cNvPr id="638" name="Straight Connector 637"/>
              <p:cNvCxnSpPr/>
              <p:nvPr/>
            </p:nvCxnSpPr>
            <p:spPr>
              <a:xfrm>
                <a:off x="2051222"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39" name="Straight Connector 638"/>
              <p:cNvCxnSpPr/>
              <p:nvPr/>
            </p:nvCxnSpPr>
            <p:spPr>
              <a:xfrm>
                <a:off x="2438400"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40" name="Straight Connector 639"/>
              <p:cNvCxnSpPr/>
              <p:nvPr/>
            </p:nvCxnSpPr>
            <p:spPr>
              <a:xfrm>
                <a:off x="2438400" y="2933700"/>
                <a:ext cx="53340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41" name="Rectangle 640"/>
              <p:cNvSpPr/>
              <p:nvPr/>
            </p:nvSpPr>
            <p:spPr>
              <a:xfrm>
                <a:off x="1425609" y="3319066"/>
                <a:ext cx="125730" cy="1142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grpSp>
        <p:cxnSp>
          <p:nvCxnSpPr>
            <p:cNvPr id="631" name="Straight Connector 630"/>
            <p:cNvCxnSpPr/>
            <p:nvPr/>
          </p:nvCxnSpPr>
          <p:spPr>
            <a:xfrm>
              <a:off x="2699489" y="2898256"/>
              <a:ext cx="344453"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32" name="Straight Connector 631"/>
            <p:cNvCxnSpPr/>
            <p:nvPr/>
          </p:nvCxnSpPr>
          <p:spPr>
            <a:xfrm flipV="1">
              <a:off x="2375572" y="2745855"/>
              <a:ext cx="0" cy="16333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33" name="Straight Connector 632"/>
            <p:cNvCxnSpPr/>
            <p:nvPr/>
          </p:nvCxnSpPr>
          <p:spPr>
            <a:xfrm flipV="1">
              <a:off x="2710542" y="2743200"/>
              <a:ext cx="0" cy="16333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34" name="Straight Connector 633"/>
            <p:cNvCxnSpPr/>
            <p:nvPr/>
          </p:nvCxnSpPr>
          <p:spPr>
            <a:xfrm>
              <a:off x="2375572" y="2743200"/>
              <a:ext cx="33497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35" name="Straight Connector 634"/>
            <p:cNvCxnSpPr/>
            <p:nvPr/>
          </p:nvCxnSpPr>
          <p:spPr>
            <a:xfrm>
              <a:off x="2373086" y="2688772"/>
              <a:ext cx="33497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36" name="Straight Connector 635"/>
            <p:cNvCxnSpPr/>
            <p:nvPr/>
          </p:nvCxnSpPr>
          <p:spPr>
            <a:xfrm flipV="1">
              <a:off x="2540571" y="2514600"/>
              <a:ext cx="0" cy="174172"/>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37" name="Elbow Connector 636"/>
            <p:cNvCxnSpPr>
              <a:endCxn id="641" idx="0"/>
            </p:cNvCxnSpPr>
            <p:nvPr/>
          </p:nvCxnSpPr>
          <p:spPr>
            <a:xfrm rot="10800000" flipV="1">
              <a:off x="1704828" y="2898255"/>
              <a:ext cx="254469" cy="174259"/>
            </a:xfrm>
            <a:prstGeom prst="bentConnector2">
              <a:avLst/>
            </a:prstGeom>
            <a:ln w="28575">
              <a:solidFill>
                <a:schemeClr val="tx1">
                  <a:lumMod val="65000"/>
                  <a:lumOff val="35000"/>
                </a:schemeClr>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grpSp>
      <p:grpSp>
        <p:nvGrpSpPr>
          <p:cNvPr id="642" name="Group 641"/>
          <p:cNvGrpSpPr/>
          <p:nvPr/>
        </p:nvGrpSpPr>
        <p:grpSpPr>
          <a:xfrm>
            <a:off x="4875840" y="5791200"/>
            <a:ext cx="1367542" cy="609600"/>
            <a:chOff x="1676400" y="2514600"/>
            <a:chExt cx="1367542" cy="609600"/>
          </a:xfrm>
        </p:grpSpPr>
        <p:grpSp>
          <p:nvGrpSpPr>
            <p:cNvPr id="643" name="Group 642"/>
            <p:cNvGrpSpPr/>
            <p:nvPr/>
          </p:nvGrpSpPr>
          <p:grpSpPr>
            <a:xfrm>
              <a:off x="1676400" y="2743200"/>
              <a:ext cx="699172" cy="381000"/>
              <a:chOff x="1425609" y="2590800"/>
              <a:chExt cx="1546191" cy="842565"/>
            </a:xfrm>
          </p:grpSpPr>
          <p:cxnSp>
            <p:nvCxnSpPr>
              <p:cNvPr id="651" name="Straight Connector 650"/>
              <p:cNvCxnSpPr/>
              <p:nvPr/>
            </p:nvCxnSpPr>
            <p:spPr>
              <a:xfrm>
                <a:off x="2051222"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52" name="Straight Connector 651"/>
              <p:cNvCxnSpPr/>
              <p:nvPr/>
            </p:nvCxnSpPr>
            <p:spPr>
              <a:xfrm>
                <a:off x="2438400"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53" name="Straight Connector 652"/>
              <p:cNvCxnSpPr/>
              <p:nvPr/>
            </p:nvCxnSpPr>
            <p:spPr>
              <a:xfrm>
                <a:off x="2438400" y="2933700"/>
                <a:ext cx="53340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54" name="Rectangle 653"/>
              <p:cNvSpPr/>
              <p:nvPr/>
            </p:nvSpPr>
            <p:spPr>
              <a:xfrm>
                <a:off x="1425609" y="3319066"/>
                <a:ext cx="125730" cy="1142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grpSp>
        <p:cxnSp>
          <p:nvCxnSpPr>
            <p:cNvPr id="644" name="Straight Connector 643"/>
            <p:cNvCxnSpPr/>
            <p:nvPr/>
          </p:nvCxnSpPr>
          <p:spPr>
            <a:xfrm>
              <a:off x="2699489" y="2898256"/>
              <a:ext cx="344453"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45" name="Straight Connector 644"/>
            <p:cNvCxnSpPr/>
            <p:nvPr/>
          </p:nvCxnSpPr>
          <p:spPr>
            <a:xfrm flipV="1">
              <a:off x="2375572" y="2745855"/>
              <a:ext cx="0" cy="16333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46" name="Straight Connector 645"/>
            <p:cNvCxnSpPr/>
            <p:nvPr/>
          </p:nvCxnSpPr>
          <p:spPr>
            <a:xfrm flipV="1">
              <a:off x="2710542" y="2743200"/>
              <a:ext cx="0" cy="16333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47" name="Straight Connector 646"/>
            <p:cNvCxnSpPr/>
            <p:nvPr/>
          </p:nvCxnSpPr>
          <p:spPr>
            <a:xfrm>
              <a:off x="2375572" y="2743200"/>
              <a:ext cx="33497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48" name="Straight Connector 647"/>
            <p:cNvCxnSpPr/>
            <p:nvPr/>
          </p:nvCxnSpPr>
          <p:spPr>
            <a:xfrm>
              <a:off x="2373086" y="2688772"/>
              <a:ext cx="33497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49" name="Straight Connector 648"/>
            <p:cNvCxnSpPr/>
            <p:nvPr/>
          </p:nvCxnSpPr>
          <p:spPr>
            <a:xfrm flipV="1">
              <a:off x="2540571" y="2514600"/>
              <a:ext cx="0" cy="174172"/>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50" name="Elbow Connector 649"/>
            <p:cNvCxnSpPr>
              <a:endCxn id="654" idx="0"/>
            </p:cNvCxnSpPr>
            <p:nvPr/>
          </p:nvCxnSpPr>
          <p:spPr>
            <a:xfrm rot="10800000" flipV="1">
              <a:off x="1704828" y="2898255"/>
              <a:ext cx="254469" cy="174259"/>
            </a:xfrm>
            <a:prstGeom prst="bentConnector2">
              <a:avLst/>
            </a:prstGeom>
            <a:ln w="28575">
              <a:solidFill>
                <a:schemeClr val="tx1">
                  <a:lumMod val="65000"/>
                  <a:lumOff val="35000"/>
                </a:schemeClr>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grpSp>
      <p:grpSp>
        <p:nvGrpSpPr>
          <p:cNvPr id="655" name="Group 654"/>
          <p:cNvGrpSpPr/>
          <p:nvPr/>
        </p:nvGrpSpPr>
        <p:grpSpPr>
          <a:xfrm>
            <a:off x="4875840" y="5105400"/>
            <a:ext cx="1367542" cy="609600"/>
            <a:chOff x="1676400" y="2514600"/>
            <a:chExt cx="1367542" cy="609600"/>
          </a:xfrm>
        </p:grpSpPr>
        <p:grpSp>
          <p:nvGrpSpPr>
            <p:cNvPr id="656" name="Group 655"/>
            <p:cNvGrpSpPr/>
            <p:nvPr/>
          </p:nvGrpSpPr>
          <p:grpSpPr>
            <a:xfrm>
              <a:off x="1676400" y="2743200"/>
              <a:ext cx="699172" cy="381000"/>
              <a:chOff x="1425609" y="2590800"/>
              <a:chExt cx="1546191" cy="842565"/>
            </a:xfrm>
          </p:grpSpPr>
          <p:cxnSp>
            <p:nvCxnSpPr>
              <p:cNvPr id="664" name="Straight Connector 663"/>
              <p:cNvCxnSpPr/>
              <p:nvPr/>
            </p:nvCxnSpPr>
            <p:spPr>
              <a:xfrm>
                <a:off x="2051222"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65" name="Straight Connector 664"/>
              <p:cNvCxnSpPr/>
              <p:nvPr/>
            </p:nvCxnSpPr>
            <p:spPr>
              <a:xfrm>
                <a:off x="2438400"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66" name="Straight Connector 665"/>
              <p:cNvCxnSpPr/>
              <p:nvPr/>
            </p:nvCxnSpPr>
            <p:spPr>
              <a:xfrm>
                <a:off x="2438400" y="2933700"/>
                <a:ext cx="53340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67" name="Rectangle 666"/>
              <p:cNvSpPr/>
              <p:nvPr/>
            </p:nvSpPr>
            <p:spPr>
              <a:xfrm>
                <a:off x="1425609" y="3319066"/>
                <a:ext cx="125730" cy="1142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grpSp>
        <p:cxnSp>
          <p:nvCxnSpPr>
            <p:cNvPr id="657" name="Straight Connector 656"/>
            <p:cNvCxnSpPr/>
            <p:nvPr/>
          </p:nvCxnSpPr>
          <p:spPr>
            <a:xfrm>
              <a:off x="2699489" y="2898256"/>
              <a:ext cx="344453"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58" name="Straight Connector 657"/>
            <p:cNvCxnSpPr/>
            <p:nvPr/>
          </p:nvCxnSpPr>
          <p:spPr>
            <a:xfrm flipV="1">
              <a:off x="2375572" y="2745855"/>
              <a:ext cx="0" cy="16333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59" name="Straight Connector 658"/>
            <p:cNvCxnSpPr/>
            <p:nvPr/>
          </p:nvCxnSpPr>
          <p:spPr>
            <a:xfrm flipV="1">
              <a:off x="2710542" y="2743200"/>
              <a:ext cx="0" cy="16333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60" name="Straight Connector 659"/>
            <p:cNvCxnSpPr/>
            <p:nvPr/>
          </p:nvCxnSpPr>
          <p:spPr>
            <a:xfrm>
              <a:off x="2375572" y="2743200"/>
              <a:ext cx="33497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61" name="Straight Connector 660"/>
            <p:cNvCxnSpPr/>
            <p:nvPr/>
          </p:nvCxnSpPr>
          <p:spPr>
            <a:xfrm>
              <a:off x="2373086" y="2688772"/>
              <a:ext cx="33497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62" name="Straight Connector 661"/>
            <p:cNvCxnSpPr/>
            <p:nvPr/>
          </p:nvCxnSpPr>
          <p:spPr>
            <a:xfrm flipV="1">
              <a:off x="2540571" y="2514600"/>
              <a:ext cx="0" cy="174172"/>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63" name="Elbow Connector 662"/>
            <p:cNvCxnSpPr>
              <a:endCxn id="667" idx="0"/>
            </p:cNvCxnSpPr>
            <p:nvPr/>
          </p:nvCxnSpPr>
          <p:spPr>
            <a:xfrm rot="10800000" flipV="1">
              <a:off x="1704828" y="2898255"/>
              <a:ext cx="254469" cy="174259"/>
            </a:xfrm>
            <a:prstGeom prst="bentConnector2">
              <a:avLst/>
            </a:prstGeom>
            <a:ln w="28575">
              <a:solidFill>
                <a:schemeClr val="tx1">
                  <a:lumMod val="65000"/>
                  <a:lumOff val="35000"/>
                </a:schemeClr>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grpSp>
      <p:grpSp>
        <p:nvGrpSpPr>
          <p:cNvPr id="668" name="Group 667"/>
          <p:cNvGrpSpPr/>
          <p:nvPr/>
        </p:nvGrpSpPr>
        <p:grpSpPr>
          <a:xfrm>
            <a:off x="4875840" y="4419600"/>
            <a:ext cx="1367542" cy="609600"/>
            <a:chOff x="1676400" y="2514600"/>
            <a:chExt cx="1367542" cy="609600"/>
          </a:xfrm>
        </p:grpSpPr>
        <p:grpSp>
          <p:nvGrpSpPr>
            <p:cNvPr id="669" name="Group 668"/>
            <p:cNvGrpSpPr/>
            <p:nvPr/>
          </p:nvGrpSpPr>
          <p:grpSpPr>
            <a:xfrm>
              <a:off x="1676400" y="2743200"/>
              <a:ext cx="699172" cy="381000"/>
              <a:chOff x="1425609" y="2590800"/>
              <a:chExt cx="1546191" cy="842565"/>
            </a:xfrm>
          </p:grpSpPr>
          <p:cxnSp>
            <p:nvCxnSpPr>
              <p:cNvPr id="677" name="Straight Connector 676"/>
              <p:cNvCxnSpPr/>
              <p:nvPr/>
            </p:nvCxnSpPr>
            <p:spPr>
              <a:xfrm>
                <a:off x="2051222"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78" name="Straight Connector 677"/>
              <p:cNvCxnSpPr/>
              <p:nvPr/>
            </p:nvCxnSpPr>
            <p:spPr>
              <a:xfrm>
                <a:off x="2438400"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79" name="Straight Connector 678"/>
              <p:cNvCxnSpPr/>
              <p:nvPr/>
            </p:nvCxnSpPr>
            <p:spPr>
              <a:xfrm>
                <a:off x="2438400" y="2933700"/>
                <a:ext cx="53340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80" name="Rectangle 679"/>
              <p:cNvSpPr/>
              <p:nvPr/>
            </p:nvSpPr>
            <p:spPr>
              <a:xfrm>
                <a:off x="1425609" y="3319066"/>
                <a:ext cx="125730" cy="1142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grpSp>
        <p:cxnSp>
          <p:nvCxnSpPr>
            <p:cNvPr id="670" name="Straight Connector 669"/>
            <p:cNvCxnSpPr/>
            <p:nvPr/>
          </p:nvCxnSpPr>
          <p:spPr>
            <a:xfrm>
              <a:off x="2699489" y="2898256"/>
              <a:ext cx="344453"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71" name="Straight Connector 670"/>
            <p:cNvCxnSpPr/>
            <p:nvPr/>
          </p:nvCxnSpPr>
          <p:spPr>
            <a:xfrm flipV="1">
              <a:off x="2375572" y="2745855"/>
              <a:ext cx="0" cy="16333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72" name="Straight Connector 671"/>
            <p:cNvCxnSpPr/>
            <p:nvPr/>
          </p:nvCxnSpPr>
          <p:spPr>
            <a:xfrm flipV="1">
              <a:off x="2710542" y="2743200"/>
              <a:ext cx="0" cy="16333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73" name="Straight Connector 672"/>
            <p:cNvCxnSpPr/>
            <p:nvPr/>
          </p:nvCxnSpPr>
          <p:spPr>
            <a:xfrm>
              <a:off x="2375572" y="2743200"/>
              <a:ext cx="33497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74" name="Straight Connector 673"/>
            <p:cNvCxnSpPr/>
            <p:nvPr/>
          </p:nvCxnSpPr>
          <p:spPr>
            <a:xfrm>
              <a:off x="2373086" y="2688772"/>
              <a:ext cx="33497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75" name="Straight Connector 674"/>
            <p:cNvCxnSpPr/>
            <p:nvPr/>
          </p:nvCxnSpPr>
          <p:spPr>
            <a:xfrm flipV="1">
              <a:off x="2540571" y="2514600"/>
              <a:ext cx="0" cy="174172"/>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76" name="Elbow Connector 675"/>
            <p:cNvCxnSpPr>
              <a:endCxn id="680" idx="0"/>
            </p:cNvCxnSpPr>
            <p:nvPr/>
          </p:nvCxnSpPr>
          <p:spPr>
            <a:xfrm rot="10800000" flipV="1">
              <a:off x="1704828" y="2898255"/>
              <a:ext cx="254469" cy="174259"/>
            </a:xfrm>
            <a:prstGeom prst="bentConnector2">
              <a:avLst/>
            </a:prstGeom>
            <a:ln w="28575">
              <a:solidFill>
                <a:schemeClr val="tx1">
                  <a:lumMod val="65000"/>
                  <a:lumOff val="35000"/>
                </a:schemeClr>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grpSp>
      <p:grpSp>
        <p:nvGrpSpPr>
          <p:cNvPr id="681" name="Group 680"/>
          <p:cNvGrpSpPr/>
          <p:nvPr/>
        </p:nvGrpSpPr>
        <p:grpSpPr>
          <a:xfrm>
            <a:off x="7117888" y="1447800"/>
            <a:ext cx="1264112" cy="4876800"/>
            <a:chOff x="2318248" y="1447800"/>
            <a:chExt cx="1264112" cy="4876800"/>
          </a:xfrm>
        </p:grpSpPr>
        <p:grpSp>
          <p:nvGrpSpPr>
            <p:cNvPr id="682" name="Group 681"/>
            <p:cNvGrpSpPr/>
            <p:nvPr/>
          </p:nvGrpSpPr>
          <p:grpSpPr>
            <a:xfrm>
              <a:off x="2318248" y="3124200"/>
              <a:ext cx="1264112" cy="1304405"/>
              <a:chOff x="2544232" y="2069757"/>
              <a:chExt cx="3467101" cy="3989172"/>
            </a:xfrm>
          </p:grpSpPr>
          <p:grpSp>
            <p:nvGrpSpPr>
              <p:cNvPr id="685" name="Group 684"/>
              <p:cNvGrpSpPr/>
              <p:nvPr/>
            </p:nvGrpSpPr>
            <p:grpSpPr>
              <a:xfrm>
                <a:off x="3039533" y="3479094"/>
                <a:ext cx="2971800" cy="1119011"/>
                <a:chOff x="2667000" y="3041650"/>
                <a:chExt cx="2057400" cy="774700"/>
              </a:xfrm>
            </p:grpSpPr>
            <p:grpSp>
              <p:nvGrpSpPr>
                <p:cNvPr id="691" name="Group 690"/>
                <p:cNvGrpSpPr/>
                <p:nvPr/>
              </p:nvGrpSpPr>
              <p:grpSpPr>
                <a:xfrm>
                  <a:off x="2667000" y="3048000"/>
                  <a:ext cx="609600" cy="762000"/>
                  <a:chOff x="2819400" y="3048000"/>
                  <a:chExt cx="609600" cy="762000"/>
                </a:xfrm>
              </p:grpSpPr>
              <p:sp>
                <p:nvSpPr>
                  <p:cNvPr id="697" name="Isosceles Triangle 696"/>
                  <p:cNvSpPr/>
                  <p:nvPr/>
                </p:nvSpPr>
                <p:spPr>
                  <a:xfrm>
                    <a:off x="2819400" y="3124200"/>
                    <a:ext cx="609600" cy="685800"/>
                  </a:xfrm>
                  <a:prstGeom prst="triangle">
                    <a:avLst/>
                  </a:prstGeom>
                  <a:solidFill>
                    <a:schemeClr val="accent1">
                      <a:lumMod val="50000"/>
                    </a:schemeClr>
                  </a:solidFill>
                  <a:ln w="31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sp>
                <p:nvSpPr>
                  <p:cNvPr id="698" name="Oval 697"/>
                  <p:cNvSpPr/>
                  <p:nvPr/>
                </p:nvSpPr>
                <p:spPr>
                  <a:xfrm>
                    <a:off x="3048000" y="3048000"/>
                    <a:ext cx="152400" cy="152400"/>
                  </a:xfrm>
                  <a:prstGeom prst="ellipse">
                    <a:avLst/>
                  </a:prstGeom>
                  <a:solidFill>
                    <a:schemeClr val="accent1">
                      <a:lumMod val="50000"/>
                    </a:schemeClr>
                  </a:solidFill>
                  <a:ln w="31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692" name="Group 691"/>
                <p:cNvGrpSpPr/>
                <p:nvPr/>
              </p:nvGrpSpPr>
              <p:grpSpPr>
                <a:xfrm rot="10800000">
                  <a:off x="4114800" y="3048000"/>
                  <a:ext cx="609600" cy="762000"/>
                  <a:chOff x="2819400" y="3048000"/>
                  <a:chExt cx="609600" cy="762000"/>
                </a:xfrm>
              </p:grpSpPr>
              <p:sp>
                <p:nvSpPr>
                  <p:cNvPr id="695" name="Isosceles Triangle 694"/>
                  <p:cNvSpPr/>
                  <p:nvPr/>
                </p:nvSpPr>
                <p:spPr>
                  <a:xfrm>
                    <a:off x="2819400" y="3124200"/>
                    <a:ext cx="609600" cy="685800"/>
                  </a:xfrm>
                  <a:prstGeom prst="triangle">
                    <a:avLst/>
                  </a:prstGeom>
                  <a:solidFill>
                    <a:schemeClr val="accent1">
                      <a:lumMod val="50000"/>
                    </a:schemeClr>
                  </a:solidFill>
                  <a:ln w="31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sp>
                <p:nvSpPr>
                  <p:cNvPr id="696" name="Oval 695"/>
                  <p:cNvSpPr/>
                  <p:nvPr/>
                </p:nvSpPr>
                <p:spPr>
                  <a:xfrm>
                    <a:off x="3048000" y="3048000"/>
                    <a:ext cx="152400" cy="152400"/>
                  </a:xfrm>
                  <a:prstGeom prst="ellipse">
                    <a:avLst/>
                  </a:prstGeom>
                  <a:solidFill>
                    <a:schemeClr val="accent1">
                      <a:lumMod val="50000"/>
                    </a:schemeClr>
                  </a:solidFill>
                  <a:ln w="31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grpSp>
            <p:cxnSp>
              <p:nvCxnSpPr>
                <p:cNvPr id="693" name="Elbow Connector 692"/>
                <p:cNvCxnSpPr>
                  <a:stCxn id="695" idx="3"/>
                  <a:endCxn id="698" idx="0"/>
                </p:cNvCxnSpPr>
                <p:nvPr/>
              </p:nvCxnSpPr>
              <p:spPr>
                <a:xfrm rot="16200000" flipV="1">
                  <a:off x="3695700" y="2324100"/>
                  <a:ext cx="12700" cy="1447800"/>
                </a:xfrm>
                <a:prstGeom prst="bentConnector3">
                  <a:avLst>
                    <a:gd name="adj1" fmla="val 4135134"/>
                  </a:avLst>
                </a:prstGeom>
                <a:ln w="19050">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4" name="Elbow Connector 693"/>
                <p:cNvCxnSpPr>
                  <a:stCxn id="696" idx="0"/>
                  <a:endCxn id="697" idx="3"/>
                </p:cNvCxnSpPr>
                <p:nvPr/>
              </p:nvCxnSpPr>
              <p:spPr>
                <a:xfrm rot="5400000">
                  <a:off x="3695700" y="3086100"/>
                  <a:ext cx="12700" cy="1447800"/>
                </a:xfrm>
                <a:prstGeom prst="bentConnector3">
                  <a:avLst>
                    <a:gd name="adj1" fmla="val 4427024"/>
                  </a:avLst>
                </a:prstGeom>
                <a:ln w="19050">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686" name="Straight Connector 685"/>
              <p:cNvCxnSpPr>
                <a:endCxn id="697" idx="1"/>
              </p:cNvCxnSpPr>
              <p:nvPr/>
            </p:nvCxnSpPr>
            <p:spPr>
              <a:xfrm>
                <a:off x="2544232" y="4093633"/>
                <a:ext cx="715435" cy="0"/>
              </a:xfrm>
              <a:prstGeom prst="line">
                <a:avLst/>
              </a:prstGeom>
              <a:ln w="381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87" name="Straight Connector 686"/>
              <p:cNvCxnSpPr/>
              <p:nvPr/>
            </p:nvCxnSpPr>
            <p:spPr>
              <a:xfrm>
                <a:off x="2544233" y="4093633"/>
                <a:ext cx="0" cy="935567"/>
              </a:xfrm>
              <a:prstGeom prst="line">
                <a:avLst/>
              </a:prstGeom>
              <a:ln w="381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88" name="Elbow Connector 687"/>
              <p:cNvCxnSpPr>
                <a:endCxn id="695" idx="5"/>
              </p:cNvCxnSpPr>
              <p:nvPr/>
            </p:nvCxnSpPr>
            <p:spPr>
              <a:xfrm flipV="1">
                <a:off x="2544233" y="3983567"/>
                <a:ext cx="2806700" cy="1045633"/>
              </a:xfrm>
              <a:prstGeom prst="bentConnector3">
                <a:avLst>
                  <a:gd name="adj1" fmla="val 67170"/>
                </a:avLst>
              </a:prstGeom>
              <a:ln w="381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89" name="Straight Connector 688"/>
              <p:cNvCxnSpPr/>
              <p:nvPr/>
            </p:nvCxnSpPr>
            <p:spPr>
              <a:xfrm flipV="1">
                <a:off x="4525433" y="2069757"/>
                <a:ext cx="0" cy="660400"/>
              </a:xfrm>
              <a:prstGeom prst="line">
                <a:avLst/>
              </a:prstGeom>
              <a:ln w="38100">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0" name="Straight Connector 689"/>
              <p:cNvCxnSpPr/>
              <p:nvPr/>
            </p:nvCxnSpPr>
            <p:spPr>
              <a:xfrm flipV="1">
                <a:off x="4525433" y="5398529"/>
                <a:ext cx="0" cy="660400"/>
              </a:xfrm>
              <a:prstGeom prst="line">
                <a:avLst/>
              </a:prstGeom>
              <a:ln w="38100">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683" name="Straight Connector 682"/>
            <p:cNvCxnSpPr/>
            <p:nvPr/>
          </p:nvCxnSpPr>
          <p:spPr>
            <a:xfrm flipV="1">
              <a:off x="3040598" y="1447800"/>
              <a:ext cx="0" cy="16764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84" name="Straight Connector 683"/>
            <p:cNvCxnSpPr/>
            <p:nvPr/>
          </p:nvCxnSpPr>
          <p:spPr>
            <a:xfrm flipV="1">
              <a:off x="3040598" y="4428606"/>
              <a:ext cx="0" cy="1895994"/>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699" name="Group 698"/>
          <p:cNvGrpSpPr/>
          <p:nvPr/>
        </p:nvGrpSpPr>
        <p:grpSpPr>
          <a:xfrm>
            <a:off x="6476040" y="2743200"/>
            <a:ext cx="1367542" cy="609600"/>
            <a:chOff x="1676400" y="2514600"/>
            <a:chExt cx="1367542" cy="609600"/>
          </a:xfrm>
        </p:grpSpPr>
        <p:grpSp>
          <p:nvGrpSpPr>
            <p:cNvPr id="700" name="Group 699"/>
            <p:cNvGrpSpPr/>
            <p:nvPr/>
          </p:nvGrpSpPr>
          <p:grpSpPr>
            <a:xfrm>
              <a:off x="1676400" y="2743200"/>
              <a:ext cx="699172" cy="381000"/>
              <a:chOff x="1425609" y="2590800"/>
              <a:chExt cx="1546191" cy="842565"/>
            </a:xfrm>
          </p:grpSpPr>
          <p:cxnSp>
            <p:nvCxnSpPr>
              <p:cNvPr id="708" name="Straight Connector 707"/>
              <p:cNvCxnSpPr/>
              <p:nvPr/>
            </p:nvCxnSpPr>
            <p:spPr>
              <a:xfrm>
                <a:off x="2051222"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09" name="Straight Connector 708"/>
              <p:cNvCxnSpPr/>
              <p:nvPr/>
            </p:nvCxnSpPr>
            <p:spPr>
              <a:xfrm>
                <a:off x="2438400"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10" name="Straight Connector 709"/>
              <p:cNvCxnSpPr/>
              <p:nvPr/>
            </p:nvCxnSpPr>
            <p:spPr>
              <a:xfrm>
                <a:off x="2438400" y="2933700"/>
                <a:ext cx="53340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11" name="Rectangle 710"/>
              <p:cNvSpPr/>
              <p:nvPr/>
            </p:nvSpPr>
            <p:spPr>
              <a:xfrm>
                <a:off x="1425609" y="3319066"/>
                <a:ext cx="125730" cy="1142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grpSp>
        <p:cxnSp>
          <p:nvCxnSpPr>
            <p:cNvPr id="701" name="Straight Connector 700"/>
            <p:cNvCxnSpPr/>
            <p:nvPr/>
          </p:nvCxnSpPr>
          <p:spPr>
            <a:xfrm>
              <a:off x="2699489" y="2898256"/>
              <a:ext cx="344453"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02" name="Straight Connector 701"/>
            <p:cNvCxnSpPr/>
            <p:nvPr/>
          </p:nvCxnSpPr>
          <p:spPr>
            <a:xfrm flipV="1">
              <a:off x="2375572" y="2745855"/>
              <a:ext cx="0" cy="16333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03" name="Straight Connector 702"/>
            <p:cNvCxnSpPr/>
            <p:nvPr/>
          </p:nvCxnSpPr>
          <p:spPr>
            <a:xfrm flipV="1">
              <a:off x="2710542" y="2743200"/>
              <a:ext cx="0" cy="16333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04" name="Straight Connector 703"/>
            <p:cNvCxnSpPr/>
            <p:nvPr/>
          </p:nvCxnSpPr>
          <p:spPr>
            <a:xfrm>
              <a:off x="2375572" y="2743200"/>
              <a:ext cx="33497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05" name="Straight Connector 704"/>
            <p:cNvCxnSpPr/>
            <p:nvPr/>
          </p:nvCxnSpPr>
          <p:spPr>
            <a:xfrm>
              <a:off x="2373086" y="2688772"/>
              <a:ext cx="33497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06" name="Straight Connector 705"/>
            <p:cNvCxnSpPr/>
            <p:nvPr/>
          </p:nvCxnSpPr>
          <p:spPr>
            <a:xfrm flipV="1">
              <a:off x="2540571" y="2514600"/>
              <a:ext cx="0" cy="174172"/>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07" name="Elbow Connector 706"/>
            <p:cNvCxnSpPr>
              <a:endCxn id="711" idx="0"/>
            </p:cNvCxnSpPr>
            <p:nvPr/>
          </p:nvCxnSpPr>
          <p:spPr>
            <a:xfrm rot="10800000" flipV="1">
              <a:off x="1704828" y="2898255"/>
              <a:ext cx="254469" cy="174259"/>
            </a:xfrm>
            <a:prstGeom prst="bentConnector2">
              <a:avLst/>
            </a:prstGeom>
            <a:ln w="28575">
              <a:solidFill>
                <a:schemeClr val="tx1">
                  <a:lumMod val="65000"/>
                  <a:lumOff val="35000"/>
                </a:schemeClr>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grpSp>
      <p:grpSp>
        <p:nvGrpSpPr>
          <p:cNvPr id="712" name="Group 711"/>
          <p:cNvGrpSpPr/>
          <p:nvPr/>
        </p:nvGrpSpPr>
        <p:grpSpPr>
          <a:xfrm>
            <a:off x="6476040" y="2057400"/>
            <a:ext cx="1367542" cy="609600"/>
            <a:chOff x="1676400" y="2514600"/>
            <a:chExt cx="1367542" cy="609600"/>
          </a:xfrm>
        </p:grpSpPr>
        <p:grpSp>
          <p:nvGrpSpPr>
            <p:cNvPr id="713" name="Group 712"/>
            <p:cNvGrpSpPr/>
            <p:nvPr/>
          </p:nvGrpSpPr>
          <p:grpSpPr>
            <a:xfrm>
              <a:off x="1676400" y="2743200"/>
              <a:ext cx="699172" cy="381000"/>
              <a:chOff x="1425609" y="2590800"/>
              <a:chExt cx="1546191" cy="842565"/>
            </a:xfrm>
          </p:grpSpPr>
          <p:cxnSp>
            <p:nvCxnSpPr>
              <p:cNvPr id="721" name="Straight Connector 720"/>
              <p:cNvCxnSpPr/>
              <p:nvPr/>
            </p:nvCxnSpPr>
            <p:spPr>
              <a:xfrm>
                <a:off x="2051222"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22" name="Straight Connector 721"/>
              <p:cNvCxnSpPr/>
              <p:nvPr/>
            </p:nvCxnSpPr>
            <p:spPr>
              <a:xfrm>
                <a:off x="2438400"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23" name="Straight Connector 722"/>
              <p:cNvCxnSpPr/>
              <p:nvPr/>
            </p:nvCxnSpPr>
            <p:spPr>
              <a:xfrm>
                <a:off x="2438400" y="2933700"/>
                <a:ext cx="53340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24" name="Rectangle 723"/>
              <p:cNvSpPr/>
              <p:nvPr/>
            </p:nvSpPr>
            <p:spPr>
              <a:xfrm>
                <a:off x="1425609" y="3319066"/>
                <a:ext cx="125730" cy="1142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grpSp>
        <p:cxnSp>
          <p:nvCxnSpPr>
            <p:cNvPr id="714" name="Straight Connector 713"/>
            <p:cNvCxnSpPr/>
            <p:nvPr/>
          </p:nvCxnSpPr>
          <p:spPr>
            <a:xfrm>
              <a:off x="2699489" y="2898256"/>
              <a:ext cx="344453"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15" name="Straight Connector 714"/>
            <p:cNvCxnSpPr/>
            <p:nvPr/>
          </p:nvCxnSpPr>
          <p:spPr>
            <a:xfrm flipV="1">
              <a:off x="2375572" y="2745855"/>
              <a:ext cx="0" cy="16333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16" name="Straight Connector 715"/>
            <p:cNvCxnSpPr/>
            <p:nvPr/>
          </p:nvCxnSpPr>
          <p:spPr>
            <a:xfrm flipV="1">
              <a:off x="2710542" y="2743200"/>
              <a:ext cx="0" cy="16333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17" name="Straight Connector 716"/>
            <p:cNvCxnSpPr/>
            <p:nvPr/>
          </p:nvCxnSpPr>
          <p:spPr>
            <a:xfrm>
              <a:off x="2375572" y="2743200"/>
              <a:ext cx="33497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18" name="Straight Connector 717"/>
            <p:cNvCxnSpPr/>
            <p:nvPr/>
          </p:nvCxnSpPr>
          <p:spPr>
            <a:xfrm>
              <a:off x="2373086" y="2688772"/>
              <a:ext cx="33497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19" name="Straight Connector 718"/>
            <p:cNvCxnSpPr/>
            <p:nvPr/>
          </p:nvCxnSpPr>
          <p:spPr>
            <a:xfrm flipV="1">
              <a:off x="2540571" y="2514600"/>
              <a:ext cx="0" cy="174172"/>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20" name="Elbow Connector 719"/>
            <p:cNvCxnSpPr>
              <a:endCxn id="724" idx="0"/>
            </p:cNvCxnSpPr>
            <p:nvPr/>
          </p:nvCxnSpPr>
          <p:spPr>
            <a:xfrm rot="10800000" flipV="1">
              <a:off x="1704828" y="2898255"/>
              <a:ext cx="254469" cy="174259"/>
            </a:xfrm>
            <a:prstGeom prst="bentConnector2">
              <a:avLst/>
            </a:prstGeom>
            <a:ln w="28575">
              <a:solidFill>
                <a:schemeClr val="tx1">
                  <a:lumMod val="65000"/>
                  <a:lumOff val="35000"/>
                </a:schemeClr>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grpSp>
      <p:grpSp>
        <p:nvGrpSpPr>
          <p:cNvPr id="725" name="Group 724"/>
          <p:cNvGrpSpPr/>
          <p:nvPr/>
        </p:nvGrpSpPr>
        <p:grpSpPr>
          <a:xfrm>
            <a:off x="6476040" y="1371600"/>
            <a:ext cx="1367542" cy="609600"/>
            <a:chOff x="1676400" y="2514600"/>
            <a:chExt cx="1367542" cy="609600"/>
          </a:xfrm>
        </p:grpSpPr>
        <p:grpSp>
          <p:nvGrpSpPr>
            <p:cNvPr id="726" name="Group 725"/>
            <p:cNvGrpSpPr/>
            <p:nvPr/>
          </p:nvGrpSpPr>
          <p:grpSpPr>
            <a:xfrm>
              <a:off x="1676400" y="2743200"/>
              <a:ext cx="699172" cy="381000"/>
              <a:chOff x="1425609" y="2590800"/>
              <a:chExt cx="1546191" cy="842565"/>
            </a:xfrm>
          </p:grpSpPr>
          <p:cxnSp>
            <p:nvCxnSpPr>
              <p:cNvPr id="734" name="Straight Connector 733"/>
              <p:cNvCxnSpPr/>
              <p:nvPr/>
            </p:nvCxnSpPr>
            <p:spPr>
              <a:xfrm>
                <a:off x="2051222"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35" name="Straight Connector 734"/>
              <p:cNvCxnSpPr/>
              <p:nvPr/>
            </p:nvCxnSpPr>
            <p:spPr>
              <a:xfrm>
                <a:off x="2438400"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36" name="Straight Connector 735"/>
              <p:cNvCxnSpPr/>
              <p:nvPr/>
            </p:nvCxnSpPr>
            <p:spPr>
              <a:xfrm>
                <a:off x="2438400" y="2933700"/>
                <a:ext cx="53340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37" name="Rectangle 736"/>
              <p:cNvSpPr/>
              <p:nvPr/>
            </p:nvSpPr>
            <p:spPr>
              <a:xfrm>
                <a:off x="1425609" y="3319066"/>
                <a:ext cx="125730" cy="1142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grpSp>
        <p:cxnSp>
          <p:nvCxnSpPr>
            <p:cNvPr id="727" name="Straight Connector 726"/>
            <p:cNvCxnSpPr/>
            <p:nvPr/>
          </p:nvCxnSpPr>
          <p:spPr>
            <a:xfrm>
              <a:off x="2699489" y="2898256"/>
              <a:ext cx="344453"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28" name="Straight Connector 727"/>
            <p:cNvCxnSpPr/>
            <p:nvPr/>
          </p:nvCxnSpPr>
          <p:spPr>
            <a:xfrm flipV="1">
              <a:off x="2375572" y="2745855"/>
              <a:ext cx="0" cy="16333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29" name="Straight Connector 728"/>
            <p:cNvCxnSpPr/>
            <p:nvPr/>
          </p:nvCxnSpPr>
          <p:spPr>
            <a:xfrm flipV="1">
              <a:off x="2710542" y="2743200"/>
              <a:ext cx="0" cy="16333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30" name="Straight Connector 729"/>
            <p:cNvCxnSpPr/>
            <p:nvPr/>
          </p:nvCxnSpPr>
          <p:spPr>
            <a:xfrm>
              <a:off x="2375572" y="2743200"/>
              <a:ext cx="33497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31" name="Straight Connector 730"/>
            <p:cNvCxnSpPr/>
            <p:nvPr/>
          </p:nvCxnSpPr>
          <p:spPr>
            <a:xfrm>
              <a:off x="2373086" y="2688772"/>
              <a:ext cx="33497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32" name="Straight Connector 731"/>
            <p:cNvCxnSpPr/>
            <p:nvPr/>
          </p:nvCxnSpPr>
          <p:spPr>
            <a:xfrm flipV="1">
              <a:off x="2540571" y="2514600"/>
              <a:ext cx="0" cy="174172"/>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33" name="Elbow Connector 732"/>
            <p:cNvCxnSpPr>
              <a:endCxn id="737" idx="0"/>
            </p:cNvCxnSpPr>
            <p:nvPr/>
          </p:nvCxnSpPr>
          <p:spPr>
            <a:xfrm rot="10800000" flipV="1">
              <a:off x="1704828" y="2898255"/>
              <a:ext cx="254469" cy="174259"/>
            </a:xfrm>
            <a:prstGeom prst="bentConnector2">
              <a:avLst/>
            </a:prstGeom>
            <a:ln w="28575">
              <a:solidFill>
                <a:schemeClr val="tx1">
                  <a:lumMod val="65000"/>
                  <a:lumOff val="35000"/>
                </a:schemeClr>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grpSp>
      <p:grpSp>
        <p:nvGrpSpPr>
          <p:cNvPr id="738" name="Group 737"/>
          <p:cNvGrpSpPr/>
          <p:nvPr/>
        </p:nvGrpSpPr>
        <p:grpSpPr>
          <a:xfrm>
            <a:off x="6476040" y="5791200"/>
            <a:ext cx="1367542" cy="609600"/>
            <a:chOff x="1676400" y="2514600"/>
            <a:chExt cx="1367542" cy="609600"/>
          </a:xfrm>
        </p:grpSpPr>
        <p:grpSp>
          <p:nvGrpSpPr>
            <p:cNvPr id="739" name="Group 738"/>
            <p:cNvGrpSpPr/>
            <p:nvPr/>
          </p:nvGrpSpPr>
          <p:grpSpPr>
            <a:xfrm>
              <a:off x="1676400" y="2743200"/>
              <a:ext cx="699172" cy="381000"/>
              <a:chOff x="1425609" y="2590800"/>
              <a:chExt cx="1546191" cy="842565"/>
            </a:xfrm>
          </p:grpSpPr>
          <p:cxnSp>
            <p:nvCxnSpPr>
              <p:cNvPr id="747" name="Straight Connector 746"/>
              <p:cNvCxnSpPr/>
              <p:nvPr/>
            </p:nvCxnSpPr>
            <p:spPr>
              <a:xfrm>
                <a:off x="2051222"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48" name="Straight Connector 747"/>
              <p:cNvCxnSpPr/>
              <p:nvPr/>
            </p:nvCxnSpPr>
            <p:spPr>
              <a:xfrm>
                <a:off x="2438400"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49" name="Straight Connector 748"/>
              <p:cNvCxnSpPr/>
              <p:nvPr/>
            </p:nvCxnSpPr>
            <p:spPr>
              <a:xfrm>
                <a:off x="2438400" y="2933700"/>
                <a:ext cx="53340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50" name="Rectangle 749"/>
              <p:cNvSpPr/>
              <p:nvPr/>
            </p:nvSpPr>
            <p:spPr>
              <a:xfrm>
                <a:off x="1425609" y="3319066"/>
                <a:ext cx="125730" cy="1142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grpSp>
        <p:cxnSp>
          <p:nvCxnSpPr>
            <p:cNvPr id="740" name="Straight Connector 739"/>
            <p:cNvCxnSpPr/>
            <p:nvPr/>
          </p:nvCxnSpPr>
          <p:spPr>
            <a:xfrm>
              <a:off x="2699489" y="2898256"/>
              <a:ext cx="344453"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41" name="Straight Connector 740"/>
            <p:cNvCxnSpPr/>
            <p:nvPr/>
          </p:nvCxnSpPr>
          <p:spPr>
            <a:xfrm flipV="1">
              <a:off x="2375572" y="2745855"/>
              <a:ext cx="0" cy="16333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42" name="Straight Connector 741"/>
            <p:cNvCxnSpPr/>
            <p:nvPr/>
          </p:nvCxnSpPr>
          <p:spPr>
            <a:xfrm flipV="1">
              <a:off x="2710542" y="2743200"/>
              <a:ext cx="0" cy="16333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43" name="Straight Connector 742"/>
            <p:cNvCxnSpPr/>
            <p:nvPr/>
          </p:nvCxnSpPr>
          <p:spPr>
            <a:xfrm>
              <a:off x="2375572" y="2743200"/>
              <a:ext cx="33497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44" name="Straight Connector 743"/>
            <p:cNvCxnSpPr/>
            <p:nvPr/>
          </p:nvCxnSpPr>
          <p:spPr>
            <a:xfrm>
              <a:off x="2373086" y="2688772"/>
              <a:ext cx="33497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45" name="Straight Connector 744"/>
            <p:cNvCxnSpPr/>
            <p:nvPr/>
          </p:nvCxnSpPr>
          <p:spPr>
            <a:xfrm flipV="1">
              <a:off x="2540571" y="2514600"/>
              <a:ext cx="0" cy="174172"/>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46" name="Elbow Connector 745"/>
            <p:cNvCxnSpPr>
              <a:endCxn id="750" idx="0"/>
            </p:cNvCxnSpPr>
            <p:nvPr/>
          </p:nvCxnSpPr>
          <p:spPr>
            <a:xfrm rot="10800000" flipV="1">
              <a:off x="1704828" y="2898255"/>
              <a:ext cx="254469" cy="174259"/>
            </a:xfrm>
            <a:prstGeom prst="bentConnector2">
              <a:avLst/>
            </a:prstGeom>
            <a:ln w="28575">
              <a:solidFill>
                <a:schemeClr val="tx1">
                  <a:lumMod val="65000"/>
                  <a:lumOff val="35000"/>
                </a:schemeClr>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grpSp>
      <p:grpSp>
        <p:nvGrpSpPr>
          <p:cNvPr id="751" name="Group 750"/>
          <p:cNvGrpSpPr/>
          <p:nvPr/>
        </p:nvGrpSpPr>
        <p:grpSpPr>
          <a:xfrm>
            <a:off x="6476040" y="5105400"/>
            <a:ext cx="1367542" cy="609600"/>
            <a:chOff x="1676400" y="2514600"/>
            <a:chExt cx="1367542" cy="609600"/>
          </a:xfrm>
        </p:grpSpPr>
        <p:grpSp>
          <p:nvGrpSpPr>
            <p:cNvPr id="752" name="Group 751"/>
            <p:cNvGrpSpPr/>
            <p:nvPr/>
          </p:nvGrpSpPr>
          <p:grpSpPr>
            <a:xfrm>
              <a:off x="1676400" y="2743200"/>
              <a:ext cx="699172" cy="381000"/>
              <a:chOff x="1425609" y="2590800"/>
              <a:chExt cx="1546191" cy="842565"/>
            </a:xfrm>
          </p:grpSpPr>
          <p:cxnSp>
            <p:nvCxnSpPr>
              <p:cNvPr id="760" name="Straight Connector 759"/>
              <p:cNvCxnSpPr/>
              <p:nvPr/>
            </p:nvCxnSpPr>
            <p:spPr>
              <a:xfrm>
                <a:off x="2051222"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61" name="Straight Connector 760"/>
              <p:cNvCxnSpPr/>
              <p:nvPr/>
            </p:nvCxnSpPr>
            <p:spPr>
              <a:xfrm>
                <a:off x="2438400"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62" name="Straight Connector 761"/>
              <p:cNvCxnSpPr/>
              <p:nvPr/>
            </p:nvCxnSpPr>
            <p:spPr>
              <a:xfrm>
                <a:off x="2438400" y="2933700"/>
                <a:ext cx="53340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63" name="Rectangle 762"/>
              <p:cNvSpPr/>
              <p:nvPr/>
            </p:nvSpPr>
            <p:spPr>
              <a:xfrm>
                <a:off x="1425609" y="3319066"/>
                <a:ext cx="125730" cy="1142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grpSp>
        <p:cxnSp>
          <p:nvCxnSpPr>
            <p:cNvPr id="753" name="Straight Connector 752"/>
            <p:cNvCxnSpPr/>
            <p:nvPr/>
          </p:nvCxnSpPr>
          <p:spPr>
            <a:xfrm>
              <a:off x="2699489" y="2898256"/>
              <a:ext cx="344453"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54" name="Straight Connector 753"/>
            <p:cNvCxnSpPr/>
            <p:nvPr/>
          </p:nvCxnSpPr>
          <p:spPr>
            <a:xfrm flipV="1">
              <a:off x="2375572" y="2745855"/>
              <a:ext cx="0" cy="16333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55" name="Straight Connector 754"/>
            <p:cNvCxnSpPr/>
            <p:nvPr/>
          </p:nvCxnSpPr>
          <p:spPr>
            <a:xfrm flipV="1">
              <a:off x="2710542" y="2743200"/>
              <a:ext cx="0" cy="16333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56" name="Straight Connector 755"/>
            <p:cNvCxnSpPr/>
            <p:nvPr/>
          </p:nvCxnSpPr>
          <p:spPr>
            <a:xfrm>
              <a:off x="2375572" y="2743200"/>
              <a:ext cx="33497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57" name="Straight Connector 756"/>
            <p:cNvCxnSpPr/>
            <p:nvPr/>
          </p:nvCxnSpPr>
          <p:spPr>
            <a:xfrm>
              <a:off x="2373086" y="2688772"/>
              <a:ext cx="33497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58" name="Straight Connector 757"/>
            <p:cNvCxnSpPr/>
            <p:nvPr/>
          </p:nvCxnSpPr>
          <p:spPr>
            <a:xfrm flipV="1">
              <a:off x="2540571" y="2514600"/>
              <a:ext cx="0" cy="174172"/>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59" name="Elbow Connector 758"/>
            <p:cNvCxnSpPr>
              <a:endCxn id="763" idx="0"/>
            </p:cNvCxnSpPr>
            <p:nvPr/>
          </p:nvCxnSpPr>
          <p:spPr>
            <a:xfrm rot="10800000" flipV="1">
              <a:off x="1704828" y="2898255"/>
              <a:ext cx="254469" cy="174259"/>
            </a:xfrm>
            <a:prstGeom prst="bentConnector2">
              <a:avLst/>
            </a:prstGeom>
            <a:ln w="28575">
              <a:solidFill>
                <a:schemeClr val="tx1">
                  <a:lumMod val="65000"/>
                  <a:lumOff val="35000"/>
                </a:schemeClr>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grpSp>
      <p:grpSp>
        <p:nvGrpSpPr>
          <p:cNvPr id="764" name="Group 763"/>
          <p:cNvGrpSpPr/>
          <p:nvPr/>
        </p:nvGrpSpPr>
        <p:grpSpPr>
          <a:xfrm>
            <a:off x="6476040" y="4419600"/>
            <a:ext cx="1367542" cy="609600"/>
            <a:chOff x="1676400" y="2514600"/>
            <a:chExt cx="1367542" cy="609600"/>
          </a:xfrm>
        </p:grpSpPr>
        <p:grpSp>
          <p:nvGrpSpPr>
            <p:cNvPr id="765" name="Group 764"/>
            <p:cNvGrpSpPr/>
            <p:nvPr/>
          </p:nvGrpSpPr>
          <p:grpSpPr>
            <a:xfrm>
              <a:off x="1676400" y="2743200"/>
              <a:ext cx="699172" cy="381000"/>
              <a:chOff x="1425609" y="2590800"/>
              <a:chExt cx="1546191" cy="842565"/>
            </a:xfrm>
          </p:grpSpPr>
          <p:cxnSp>
            <p:nvCxnSpPr>
              <p:cNvPr id="773" name="Straight Connector 772"/>
              <p:cNvCxnSpPr/>
              <p:nvPr/>
            </p:nvCxnSpPr>
            <p:spPr>
              <a:xfrm>
                <a:off x="2051222"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74" name="Straight Connector 773"/>
              <p:cNvCxnSpPr/>
              <p:nvPr/>
            </p:nvCxnSpPr>
            <p:spPr>
              <a:xfrm>
                <a:off x="2438400"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75" name="Straight Connector 774"/>
              <p:cNvCxnSpPr/>
              <p:nvPr/>
            </p:nvCxnSpPr>
            <p:spPr>
              <a:xfrm>
                <a:off x="2438400" y="2933700"/>
                <a:ext cx="53340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76" name="Rectangle 775"/>
              <p:cNvSpPr/>
              <p:nvPr/>
            </p:nvSpPr>
            <p:spPr>
              <a:xfrm>
                <a:off x="1425609" y="3319066"/>
                <a:ext cx="125730" cy="1142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grpSp>
        <p:cxnSp>
          <p:nvCxnSpPr>
            <p:cNvPr id="766" name="Straight Connector 765"/>
            <p:cNvCxnSpPr/>
            <p:nvPr/>
          </p:nvCxnSpPr>
          <p:spPr>
            <a:xfrm>
              <a:off x="2699489" y="2898256"/>
              <a:ext cx="344453"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67" name="Straight Connector 766"/>
            <p:cNvCxnSpPr/>
            <p:nvPr/>
          </p:nvCxnSpPr>
          <p:spPr>
            <a:xfrm flipV="1">
              <a:off x="2375572" y="2745855"/>
              <a:ext cx="0" cy="16333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68" name="Straight Connector 767"/>
            <p:cNvCxnSpPr/>
            <p:nvPr/>
          </p:nvCxnSpPr>
          <p:spPr>
            <a:xfrm flipV="1">
              <a:off x="2710542" y="2743200"/>
              <a:ext cx="0" cy="16333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69" name="Straight Connector 768"/>
            <p:cNvCxnSpPr/>
            <p:nvPr/>
          </p:nvCxnSpPr>
          <p:spPr>
            <a:xfrm>
              <a:off x="2375572" y="2743200"/>
              <a:ext cx="33497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70" name="Straight Connector 769"/>
            <p:cNvCxnSpPr/>
            <p:nvPr/>
          </p:nvCxnSpPr>
          <p:spPr>
            <a:xfrm>
              <a:off x="2373086" y="2688772"/>
              <a:ext cx="33497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71" name="Straight Connector 770"/>
            <p:cNvCxnSpPr/>
            <p:nvPr/>
          </p:nvCxnSpPr>
          <p:spPr>
            <a:xfrm flipV="1">
              <a:off x="2540571" y="2514600"/>
              <a:ext cx="0" cy="174172"/>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72" name="Elbow Connector 771"/>
            <p:cNvCxnSpPr>
              <a:endCxn id="776" idx="0"/>
            </p:cNvCxnSpPr>
            <p:nvPr/>
          </p:nvCxnSpPr>
          <p:spPr>
            <a:xfrm rot="10800000" flipV="1">
              <a:off x="1704828" y="2898255"/>
              <a:ext cx="254469" cy="174259"/>
            </a:xfrm>
            <a:prstGeom prst="bentConnector2">
              <a:avLst/>
            </a:prstGeom>
            <a:ln w="28575">
              <a:solidFill>
                <a:schemeClr val="tx1">
                  <a:lumMod val="65000"/>
                  <a:lumOff val="35000"/>
                </a:schemeClr>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grpSp>
      <p:sp>
        <p:nvSpPr>
          <p:cNvPr id="777" name="Rounded Rectangle 776"/>
          <p:cNvSpPr/>
          <p:nvPr/>
        </p:nvSpPr>
        <p:spPr>
          <a:xfrm>
            <a:off x="609600" y="1219200"/>
            <a:ext cx="685800" cy="5042785"/>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Row Decoder</a:t>
            </a:r>
          </a:p>
        </p:txBody>
      </p:sp>
      <p:cxnSp>
        <p:nvCxnSpPr>
          <p:cNvPr id="778" name="Straight Connector 777"/>
          <p:cNvCxnSpPr/>
          <p:nvPr/>
        </p:nvCxnSpPr>
        <p:spPr>
          <a:xfrm flipH="1">
            <a:off x="1295400" y="3505200"/>
            <a:ext cx="6363071" cy="0"/>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80" name="Straight Connector 779"/>
          <p:cNvCxnSpPr/>
          <p:nvPr/>
        </p:nvCxnSpPr>
        <p:spPr>
          <a:xfrm flipV="1">
            <a:off x="2318248" y="3505200"/>
            <a:ext cx="0" cy="280780"/>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82" name="Straight Connector 781"/>
          <p:cNvCxnSpPr/>
          <p:nvPr/>
        </p:nvCxnSpPr>
        <p:spPr>
          <a:xfrm flipV="1">
            <a:off x="3918448" y="3505200"/>
            <a:ext cx="0" cy="280780"/>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84" name="Straight Connector 783"/>
          <p:cNvCxnSpPr/>
          <p:nvPr/>
        </p:nvCxnSpPr>
        <p:spPr>
          <a:xfrm flipV="1">
            <a:off x="5517688" y="3505200"/>
            <a:ext cx="0" cy="280779"/>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86" name="Straight Connector 785"/>
          <p:cNvCxnSpPr/>
          <p:nvPr/>
        </p:nvCxnSpPr>
        <p:spPr>
          <a:xfrm flipV="1">
            <a:off x="7117888" y="3505200"/>
            <a:ext cx="0" cy="280780"/>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88" name="Rounded Rectangle 787"/>
          <p:cNvSpPr/>
          <p:nvPr/>
        </p:nvSpPr>
        <p:spPr>
          <a:xfrm>
            <a:off x="1371600" y="1219200"/>
            <a:ext cx="7086600" cy="2012971"/>
          </a:xfrm>
          <a:prstGeom prst="roundRect">
            <a:avLst/>
          </a:prstGeom>
          <a:solidFill>
            <a:srgbClr val="26393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Cell Array</a:t>
            </a:r>
          </a:p>
        </p:txBody>
      </p:sp>
      <p:sp>
        <p:nvSpPr>
          <p:cNvPr id="789" name="Rounded Rectangle 788"/>
          <p:cNvSpPr/>
          <p:nvPr/>
        </p:nvSpPr>
        <p:spPr>
          <a:xfrm>
            <a:off x="1371600" y="4343400"/>
            <a:ext cx="7086600" cy="2057400"/>
          </a:xfrm>
          <a:prstGeom prst="roundRect">
            <a:avLst/>
          </a:prstGeom>
          <a:solidFill>
            <a:srgbClr val="26393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Cell Array</a:t>
            </a:r>
          </a:p>
        </p:txBody>
      </p:sp>
      <p:sp>
        <p:nvSpPr>
          <p:cNvPr id="787" name="Rounded Rectangle 786"/>
          <p:cNvSpPr/>
          <p:nvPr/>
        </p:nvSpPr>
        <p:spPr>
          <a:xfrm>
            <a:off x="1371600" y="3355652"/>
            <a:ext cx="7086600" cy="911548"/>
          </a:xfrm>
          <a:prstGeom prst="round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Array of Sense Amplifiers (Row Buffer) 8Kb</a:t>
            </a:r>
          </a:p>
        </p:txBody>
      </p:sp>
    </p:spTree>
    <p:extLst>
      <p:ext uri="{BB962C8B-B14F-4D97-AF65-F5344CB8AC3E}">
        <p14:creationId xmlns:p14="http://schemas.microsoft.com/office/powerpoint/2010/main" val="663994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6"/>
                                        </p:tgtEl>
                                        <p:attrNameLst>
                                          <p:attrName>style.visibility</p:attrName>
                                        </p:attrNameLst>
                                      </p:cBhvr>
                                      <p:to>
                                        <p:strVal val="visible"/>
                                      </p:to>
                                    </p:set>
                                    <p:animEffect transition="in" filter="fade">
                                      <p:cBhvr>
                                        <p:cTn id="7" dur="500"/>
                                        <p:tgtEl>
                                          <p:spTgt spid="126"/>
                                        </p:tgtEl>
                                      </p:cBhvr>
                                    </p:animEffect>
                                  </p:childTnLst>
                                </p:cTn>
                              </p:par>
                              <p:par>
                                <p:cTn id="8" presetID="10" presetClass="entr" presetSubtype="0" fill="hold" nodeType="withEffect">
                                  <p:stCondLst>
                                    <p:cond delay="0"/>
                                  </p:stCondLst>
                                  <p:childTnLst>
                                    <p:set>
                                      <p:cBhvr>
                                        <p:cTn id="9" dur="1" fill="hold">
                                          <p:stCondLst>
                                            <p:cond delay="0"/>
                                          </p:stCondLst>
                                        </p:cTn>
                                        <p:tgtEl>
                                          <p:spTgt spid="139"/>
                                        </p:tgtEl>
                                        <p:attrNameLst>
                                          <p:attrName>style.visibility</p:attrName>
                                        </p:attrNameLst>
                                      </p:cBhvr>
                                      <p:to>
                                        <p:strVal val="visible"/>
                                      </p:to>
                                    </p:set>
                                    <p:animEffect transition="in" filter="fade">
                                      <p:cBhvr>
                                        <p:cTn id="10" dur="500"/>
                                        <p:tgtEl>
                                          <p:spTgt spid="139"/>
                                        </p:tgtEl>
                                      </p:cBhvr>
                                    </p:animEffect>
                                  </p:childTnLst>
                                </p:cTn>
                              </p:par>
                              <p:par>
                                <p:cTn id="11" presetID="10" presetClass="entr" presetSubtype="0" fill="hold" nodeType="withEffect">
                                  <p:stCondLst>
                                    <p:cond delay="0"/>
                                  </p:stCondLst>
                                  <p:childTnLst>
                                    <p:set>
                                      <p:cBhvr>
                                        <p:cTn id="12" dur="1" fill="hold">
                                          <p:stCondLst>
                                            <p:cond delay="0"/>
                                          </p:stCondLst>
                                        </p:cTn>
                                        <p:tgtEl>
                                          <p:spTgt spid="178"/>
                                        </p:tgtEl>
                                        <p:attrNameLst>
                                          <p:attrName>style.visibility</p:attrName>
                                        </p:attrNameLst>
                                      </p:cBhvr>
                                      <p:to>
                                        <p:strVal val="visible"/>
                                      </p:to>
                                    </p:set>
                                    <p:animEffect transition="in" filter="fade">
                                      <p:cBhvr>
                                        <p:cTn id="13" dur="500"/>
                                        <p:tgtEl>
                                          <p:spTgt spid="178"/>
                                        </p:tgtEl>
                                      </p:cBhvr>
                                    </p:animEffect>
                                  </p:childTnLst>
                                </p:cTn>
                              </p:par>
                              <p:par>
                                <p:cTn id="14" presetID="10" presetClass="entr" presetSubtype="0" fill="hold" nodeType="withEffect">
                                  <p:stCondLst>
                                    <p:cond delay="0"/>
                                  </p:stCondLst>
                                  <p:childTnLst>
                                    <p:set>
                                      <p:cBhvr>
                                        <p:cTn id="15" dur="1" fill="hold">
                                          <p:stCondLst>
                                            <p:cond delay="0"/>
                                          </p:stCondLst>
                                        </p:cTn>
                                        <p:tgtEl>
                                          <p:spTgt spid="165"/>
                                        </p:tgtEl>
                                        <p:attrNameLst>
                                          <p:attrName>style.visibility</p:attrName>
                                        </p:attrNameLst>
                                      </p:cBhvr>
                                      <p:to>
                                        <p:strVal val="visible"/>
                                      </p:to>
                                    </p:set>
                                    <p:animEffect transition="in" filter="fade">
                                      <p:cBhvr>
                                        <p:cTn id="16" dur="500"/>
                                        <p:tgtEl>
                                          <p:spTgt spid="165"/>
                                        </p:tgtEl>
                                      </p:cBhvr>
                                    </p:animEffect>
                                  </p:childTnLst>
                                </p:cTn>
                              </p:par>
                              <p:par>
                                <p:cTn id="17" presetID="10" presetClass="entr" presetSubtype="0" fill="hold" nodeType="withEffect">
                                  <p:stCondLst>
                                    <p:cond delay="0"/>
                                  </p:stCondLst>
                                  <p:childTnLst>
                                    <p:set>
                                      <p:cBhvr>
                                        <p:cTn id="18" dur="1" fill="hold">
                                          <p:stCondLst>
                                            <p:cond delay="0"/>
                                          </p:stCondLst>
                                        </p:cTn>
                                        <p:tgtEl>
                                          <p:spTgt spid="152"/>
                                        </p:tgtEl>
                                        <p:attrNameLst>
                                          <p:attrName>style.visibility</p:attrName>
                                        </p:attrNameLst>
                                      </p:cBhvr>
                                      <p:to>
                                        <p:strVal val="visible"/>
                                      </p:to>
                                    </p:set>
                                    <p:animEffect transition="in" filter="fade">
                                      <p:cBhvr>
                                        <p:cTn id="19" dur="500"/>
                                        <p:tgtEl>
                                          <p:spTgt spid="15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89"/>
                                        </p:tgtEl>
                                        <p:attrNameLst>
                                          <p:attrName>style.visibility</p:attrName>
                                        </p:attrNameLst>
                                      </p:cBhvr>
                                      <p:to>
                                        <p:strVal val="visible"/>
                                      </p:to>
                                    </p:set>
                                    <p:animEffect transition="in" filter="fade">
                                      <p:cBhvr>
                                        <p:cTn id="24" dur="500"/>
                                        <p:tgtEl>
                                          <p:spTgt spid="489"/>
                                        </p:tgtEl>
                                      </p:cBhvr>
                                    </p:animEffect>
                                  </p:childTnLst>
                                </p:cTn>
                              </p:par>
                              <p:par>
                                <p:cTn id="25" presetID="10" presetClass="entr" presetSubtype="0" fill="hold" nodeType="withEffect">
                                  <p:stCondLst>
                                    <p:cond delay="0"/>
                                  </p:stCondLst>
                                  <p:childTnLst>
                                    <p:set>
                                      <p:cBhvr>
                                        <p:cTn id="26" dur="1" fill="hold">
                                          <p:stCondLst>
                                            <p:cond delay="0"/>
                                          </p:stCondLst>
                                        </p:cTn>
                                        <p:tgtEl>
                                          <p:spTgt spid="585"/>
                                        </p:tgtEl>
                                        <p:attrNameLst>
                                          <p:attrName>style.visibility</p:attrName>
                                        </p:attrNameLst>
                                      </p:cBhvr>
                                      <p:to>
                                        <p:strVal val="visible"/>
                                      </p:to>
                                    </p:set>
                                    <p:animEffect transition="in" filter="fade">
                                      <p:cBhvr>
                                        <p:cTn id="27" dur="500"/>
                                        <p:tgtEl>
                                          <p:spTgt spid="585"/>
                                        </p:tgtEl>
                                      </p:cBhvr>
                                    </p:animEffect>
                                  </p:childTnLst>
                                </p:cTn>
                              </p:par>
                              <p:par>
                                <p:cTn id="28" presetID="10" presetClass="entr" presetSubtype="0" fill="hold" nodeType="withEffect">
                                  <p:stCondLst>
                                    <p:cond delay="0"/>
                                  </p:stCondLst>
                                  <p:childTnLst>
                                    <p:set>
                                      <p:cBhvr>
                                        <p:cTn id="29" dur="1" fill="hold">
                                          <p:stCondLst>
                                            <p:cond delay="0"/>
                                          </p:stCondLst>
                                        </p:cTn>
                                        <p:tgtEl>
                                          <p:spTgt spid="681"/>
                                        </p:tgtEl>
                                        <p:attrNameLst>
                                          <p:attrName>style.visibility</p:attrName>
                                        </p:attrNameLst>
                                      </p:cBhvr>
                                      <p:to>
                                        <p:strVal val="visible"/>
                                      </p:to>
                                    </p:set>
                                    <p:animEffect transition="in" filter="fade">
                                      <p:cBhvr>
                                        <p:cTn id="30" dur="500"/>
                                        <p:tgtEl>
                                          <p:spTgt spid="681"/>
                                        </p:tgtEl>
                                      </p:cBhvr>
                                    </p:animEffect>
                                  </p:childTnLst>
                                </p:cTn>
                              </p:par>
                              <p:par>
                                <p:cTn id="31" presetID="10" presetClass="entr" presetSubtype="0" fill="hold" nodeType="withEffect">
                                  <p:stCondLst>
                                    <p:cond delay="0"/>
                                  </p:stCondLst>
                                  <p:childTnLst>
                                    <p:set>
                                      <p:cBhvr>
                                        <p:cTn id="32" dur="1" fill="hold">
                                          <p:stCondLst>
                                            <p:cond delay="0"/>
                                          </p:stCondLst>
                                        </p:cTn>
                                        <p:tgtEl>
                                          <p:spTgt spid="507"/>
                                        </p:tgtEl>
                                        <p:attrNameLst>
                                          <p:attrName>style.visibility</p:attrName>
                                        </p:attrNameLst>
                                      </p:cBhvr>
                                      <p:to>
                                        <p:strVal val="visible"/>
                                      </p:to>
                                    </p:set>
                                    <p:animEffect transition="in" filter="fade">
                                      <p:cBhvr>
                                        <p:cTn id="33" dur="500"/>
                                        <p:tgtEl>
                                          <p:spTgt spid="507"/>
                                        </p:tgtEl>
                                      </p:cBhvr>
                                    </p:animEffect>
                                  </p:childTnLst>
                                </p:cTn>
                              </p:par>
                              <p:par>
                                <p:cTn id="34" presetID="10" presetClass="entr" presetSubtype="0" fill="hold" nodeType="withEffect">
                                  <p:stCondLst>
                                    <p:cond delay="0"/>
                                  </p:stCondLst>
                                  <p:childTnLst>
                                    <p:set>
                                      <p:cBhvr>
                                        <p:cTn id="35" dur="1" fill="hold">
                                          <p:stCondLst>
                                            <p:cond delay="0"/>
                                          </p:stCondLst>
                                        </p:cTn>
                                        <p:tgtEl>
                                          <p:spTgt spid="520"/>
                                        </p:tgtEl>
                                        <p:attrNameLst>
                                          <p:attrName>style.visibility</p:attrName>
                                        </p:attrNameLst>
                                      </p:cBhvr>
                                      <p:to>
                                        <p:strVal val="visible"/>
                                      </p:to>
                                    </p:set>
                                    <p:animEffect transition="in" filter="fade">
                                      <p:cBhvr>
                                        <p:cTn id="36" dur="500"/>
                                        <p:tgtEl>
                                          <p:spTgt spid="520"/>
                                        </p:tgtEl>
                                      </p:cBhvr>
                                    </p:animEffect>
                                  </p:childTnLst>
                                </p:cTn>
                              </p:par>
                              <p:par>
                                <p:cTn id="37" presetID="10" presetClass="entr" presetSubtype="0" fill="hold" nodeType="withEffect">
                                  <p:stCondLst>
                                    <p:cond delay="0"/>
                                  </p:stCondLst>
                                  <p:childTnLst>
                                    <p:set>
                                      <p:cBhvr>
                                        <p:cTn id="38" dur="1" fill="hold">
                                          <p:stCondLst>
                                            <p:cond delay="0"/>
                                          </p:stCondLst>
                                        </p:cTn>
                                        <p:tgtEl>
                                          <p:spTgt spid="533"/>
                                        </p:tgtEl>
                                        <p:attrNameLst>
                                          <p:attrName>style.visibility</p:attrName>
                                        </p:attrNameLst>
                                      </p:cBhvr>
                                      <p:to>
                                        <p:strVal val="visible"/>
                                      </p:to>
                                    </p:set>
                                    <p:animEffect transition="in" filter="fade">
                                      <p:cBhvr>
                                        <p:cTn id="39" dur="500"/>
                                        <p:tgtEl>
                                          <p:spTgt spid="533"/>
                                        </p:tgtEl>
                                      </p:cBhvr>
                                    </p:animEffect>
                                  </p:childTnLst>
                                </p:cTn>
                              </p:par>
                              <p:par>
                                <p:cTn id="40" presetID="10" presetClass="entr" presetSubtype="0" fill="hold" nodeType="withEffect">
                                  <p:stCondLst>
                                    <p:cond delay="0"/>
                                  </p:stCondLst>
                                  <p:childTnLst>
                                    <p:set>
                                      <p:cBhvr>
                                        <p:cTn id="41" dur="1" fill="hold">
                                          <p:stCondLst>
                                            <p:cond delay="0"/>
                                          </p:stCondLst>
                                        </p:cTn>
                                        <p:tgtEl>
                                          <p:spTgt spid="572"/>
                                        </p:tgtEl>
                                        <p:attrNameLst>
                                          <p:attrName>style.visibility</p:attrName>
                                        </p:attrNameLst>
                                      </p:cBhvr>
                                      <p:to>
                                        <p:strVal val="visible"/>
                                      </p:to>
                                    </p:set>
                                    <p:animEffect transition="in" filter="fade">
                                      <p:cBhvr>
                                        <p:cTn id="42" dur="500"/>
                                        <p:tgtEl>
                                          <p:spTgt spid="572"/>
                                        </p:tgtEl>
                                      </p:cBhvr>
                                    </p:animEffect>
                                  </p:childTnLst>
                                </p:cTn>
                              </p:par>
                              <p:par>
                                <p:cTn id="43" presetID="10" presetClass="entr" presetSubtype="0" fill="hold" nodeType="withEffect">
                                  <p:stCondLst>
                                    <p:cond delay="0"/>
                                  </p:stCondLst>
                                  <p:childTnLst>
                                    <p:set>
                                      <p:cBhvr>
                                        <p:cTn id="44" dur="1" fill="hold">
                                          <p:stCondLst>
                                            <p:cond delay="0"/>
                                          </p:stCondLst>
                                        </p:cTn>
                                        <p:tgtEl>
                                          <p:spTgt spid="559"/>
                                        </p:tgtEl>
                                        <p:attrNameLst>
                                          <p:attrName>style.visibility</p:attrName>
                                        </p:attrNameLst>
                                      </p:cBhvr>
                                      <p:to>
                                        <p:strVal val="visible"/>
                                      </p:to>
                                    </p:set>
                                    <p:animEffect transition="in" filter="fade">
                                      <p:cBhvr>
                                        <p:cTn id="45" dur="500"/>
                                        <p:tgtEl>
                                          <p:spTgt spid="559"/>
                                        </p:tgtEl>
                                      </p:cBhvr>
                                    </p:animEffect>
                                  </p:childTnLst>
                                </p:cTn>
                              </p:par>
                              <p:par>
                                <p:cTn id="46" presetID="10" presetClass="entr" presetSubtype="0" fill="hold" nodeType="withEffect">
                                  <p:stCondLst>
                                    <p:cond delay="0"/>
                                  </p:stCondLst>
                                  <p:childTnLst>
                                    <p:set>
                                      <p:cBhvr>
                                        <p:cTn id="47" dur="1" fill="hold">
                                          <p:stCondLst>
                                            <p:cond delay="0"/>
                                          </p:stCondLst>
                                        </p:cTn>
                                        <p:tgtEl>
                                          <p:spTgt spid="546"/>
                                        </p:tgtEl>
                                        <p:attrNameLst>
                                          <p:attrName>style.visibility</p:attrName>
                                        </p:attrNameLst>
                                      </p:cBhvr>
                                      <p:to>
                                        <p:strVal val="visible"/>
                                      </p:to>
                                    </p:set>
                                    <p:animEffect transition="in" filter="fade">
                                      <p:cBhvr>
                                        <p:cTn id="48" dur="500"/>
                                        <p:tgtEl>
                                          <p:spTgt spid="546"/>
                                        </p:tgtEl>
                                      </p:cBhvr>
                                    </p:animEffect>
                                  </p:childTnLst>
                                </p:cTn>
                              </p:par>
                              <p:par>
                                <p:cTn id="49" presetID="10" presetClass="entr" presetSubtype="0" fill="hold" nodeType="withEffect">
                                  <p:stCondLst>
                                    <p:cond delay="0"/>
                                  </p:stCondLst>
                                  <p:childTnLst>
                                    <p:set>
                                      <p:cBhvr>
                                        <p:cTn id="50" dur="1" fill="hold">
                                          <p:stCondLst>
                                            <p:cond delay="0"/>
                                          </p:stCondLst>
                                        </p:cTn>
                                        <p:tgtEl>
                                          <p:spTgt spid="642"/>
                                        </p:tgtEl>
                                        <p:attrNameLst>
                                          <p:attrName>style.visibility</p:attrName>
                                        </p:attrNameLst>
                                      </p:cBhvr>
                                      <p:to>
                                        <p:strVal val="visible"/>
                                      </p:to>
                                    </p:set>
                                    <p:animEffect transition="in" filter="fade">
                                      <p:cBhvr>
                                        <p:cTn id="51" dur="500"/>
                                        <p:tgtEl>
                                          <p:spTgt spid="642"/>
                                        </p:tgtEl>
                                      </p:cBhvr>
                                    </p:animEffect>
                                  </p:childTnLst>
                                </p:cTn>
                              </p:par>
                              <p:par>
                                <p:cTn id="52" presetID="10" presetClass="entr" presetSubtype="0" fill="hold" nodeType="withEffect">
                                  <p:stCondLst>
                                    <p:cond delay="0"/>
                                  </p:stCondLst>
                                  <p:childTnLst>
                                    <p:set>
                                      <p:cBhvr>
                                        <p:cTn id="53" dur="1" fill="hold">
                                          <p:stCondLst>
                                            <p:cond delay="0"/>
                                          </p:stCondLst>
                                        </p:cTn>
                                        <p:tgtEl>
                                          <p:spTgt spid="655"/>
                                        </p:tgtEl>
                                        <p:attrNameLst>
                                          <p:attrName>style.visibility</p:attrName>
                                        </p:attrNameLst>
                                      </p:cBhvr>
                                      <p:to>
                                        <p:strVal val="visible"/>
                                      </p:to>
                                    </p:set>
                                    <p:animEffect transition="in" filter="fade">
                                      <p:cBhvr>
                                        <p:cTn id="54" dur="500"/>
                                        <p:tgtEl>
                                          <p:spTgt spid="655"/>
                                        </p:tgtEl>
                                      </p:cBhvr>
                                    </p:animEffect>
                                  </p:childTnLst>
                                </p:cTn>
                              </p:par>
                              <p:par>
                                <p:cTn id="55" presetID="10" presetClass="entr" presetSubtype="0" fill="hold" nodeType="withEffect">
                                  <p:stCondLst>
                                    <p:cond delay="0"/>
                                  </p:stCondLst>
                                  <p:childTnLst>
                                    <p:set>
                                      <p:cBhvr>
                                        <p:cTn id="56" dur="1" fill="hold">
                                          <p:stCondLst>
                                            <p:cond delay="0"/>
                                          </p:stCondLst>
                                        </p:cTn>
                                        <p:tgtEl>
                                          <p:spTgt spid="668"/>
                                        </p:tgtEl>
                                        <p:attrNameLst>
                                          <p:attrName>style.visibility</p:attrName>
                                        </p:attrNameLst>
                                      </p:cBhvr>
                                      <p:to>
                                        <p:strVal val="visible"/>
                                      </p:to>
                                    </p:set>
                                    <p:animEffect transition="in" filter="fade">
                                      <p:cBhvr>
                                        <p:cTn id="57" dur="500"/>
                                        <p:tgtEl>
                                          <p:spTgt spid="668"/>
                                        </p:tgtEl>
                                      </p:cBhvr>
                                    </p:animEffect>
                                  </p:childTnLst>
                                </p:cTn>
                              </p:par>
                              <p:par>
                                <p:cTn id="58" presetID="10" presetClass="entr" presetSubtype="0" fill="hold" nodeType="withEffect">
                                  <p:stCondLst>
                                    <p:cond delay="0"/>
                                  </p:stCondLst>
                                  <p:childTnLst>
                                    <p:set>
                                      <p:cBhvr>
                                        <p:cTn id="59" dur="1" fill="hold">
                                          <p:stCondLst>
                                            <p:cond delay="0"/>
                                          </p:stCondLst>
                                        </p:cTn>
                                        <p:tgtEl>
                                          <p:spTgt spid="603"/>
                                        </p:tgtEl>
                                        <p:attrNameLst>
                                          <p:attrName>style.visibility</p:attrName>
                                        </p:attrNameLst>
                                      </p:cBhvr>
                                      <p:to>
                                        <p:strVal val="visible"/>
                                      </p:to>
                                    </p:set>
                                    <p:animEffect transition="in" filter="fade">
                                      <p:cBhvr>
                                        <p:cTn id="60" dur="500"/>
                                        <p:tgtEl>
                                          <p:spTgt spid="603"/>
                                        </p:tgtEl>
                                      </p:cBhvr>
                                    </p:animEffect>
                                  </p:childTnLst>
                                </p:cTn>
                              </p:par>
                              <p:par>
                                <p:cTn id="61" presetID="10" presetClass="entr" presetSubtype="0" fill="hold" nodeType="withEffect">
                                  <p:stCondLst>
                                    <p:cond delay="0"/>
                                  </p:stCondLst>
                                  <p:childTnLst>
                                    <p:set>
                                      <p:cBhvr>
                                        <p:cTn id="62" dur="1" fill="hold">
                                          <p:stCondLst>
                                            <p:cond delay="0"/>
                                          </p:stCondLst>
                                        </p:cTn>
                                        <p:tgtEl>
                                          <p:spTgt spid="616"/>
                                        </p:tgtEl>
                                        <p:attrNameLst>
                                          <p:attrName>style.visibility</p:attrName>
                                        </p:attrNameLst>
                                      </p:cBhvr>
                                      <p:to>
                                        <p:strVal val="visible"/>
                                      </p:to>
                                    </p:set>
                                    <p:animEffect transition="in" filter="fade">
                                      <p:cBhvr>
                                        <p:cTn id="63" dur="500"/>
                                        <p:tgtEl>
                                          <p:spTgt spid="616"/>
                                        </p:tgtEl>
                                      </p:cBhvr>
                                    </p:animEffect>
                                  </p:childTnLst>
                                </p:cTn>
                              </p:par>
                              <p:par>
                                <p:cTn id="64" presetID="10" presetClass="entr" presetSubtype="0" fill="hold" nodeType="withEffect">
                                  <p:stCondLst>
                                    <p:cond delay="0"/>
                                  </p:stCondLst>
                                  <p:childTnLst>
                                    <p:set>
                                      <p:cBhvr>
                                        <p:cTn id="65" dur="1" fill="hold">
                                          <p:stCondLst>
                                            <p:cond delay="0"/>
                                          </p:stCondLst>
                                        </p:cTn>
                                        <p:tgtEl>
                                          <p:spTgt spid="629"/>
                                        </p:tgtEl>
                                        <p:attrNameLst>
                                          <p:attrName>style.visibility</p:attrName>
                                        </p:attrNameLst>
                                      </p:cBhvr>
                                      <p:to>
                                        <p:strVal val="visible"/>
                                      </p:to>
                                    </p:set>
                                    <p:animEffect transition="in" filter="fade">
                                      <p:cBhvr>
                                        <p:cTn id="66" dur="500"/>
                                        <p:tgtEl>
                                          <p:spTgt spid="629"/>
                                        </p:tgtEl>
                                      </p:cBhvr>
                                    </p:animEffect>
                                  </p:childTnLst>
                                </p:cTn>
                              </p:par>
                              <p:par>
                                <p:cTn id="67" presetID="10" presetClass="entr" presetSubtype="0" fill="hold" nodeType="withEffect">
                                  <p:stCondLst>
                                    <p:cond delay="0"/>
                                  </p:stCondLst>
                                  <p:childTnLst>
                                    <p:set>
                                      <p:cBhvr>
                                        <p:cTn id="68" dur="1" fill="hold">
                                          <p:stCondLst>
                                            <p:cond delay="0"/>
                                          </p:stCondLst>
                                        </p:cTn>
                                        <p:tgtEl>
                                          <p:spTgt spid="725"/>
                                        </p:tgtEl>
                                        <p:attrNameLst>
                                          <p:attrName>style.visibility</p:attrName>
                                        </p:attrNameLst>
                                      </p:cBhvr>
                                      <p:to>
                                        <p:strVal val="visible"/>
                                      </p:to>
                                    </p:set>
                                    <p:animEffect transition="in" filter="fade">
                                      <p:cBhvr>
                                        <p:cTn id="69" dur="500"/>
                                        <p:tgtEl>
                                          <p:spTgt spid="725"/>
                                        </p:tgtEl>
                                      </p:cBhvr>
                                    </p:animEffect>
                                  </p:childTnLst>
                                </p:cTn>
                              </p:par>
                              <p:par>
                                <p:cTn id="70" presetID="10" presetClass="entr" presetSubtype="0" fill="hold" nodeType="withEffect">
                                  <p:stCondLst>
                                    <p:cond delay="0"/>
                                  </p:stCondLst>
                                  <p:childTnLst>
                                    <p:set>
                                      <p:cBhvr>
                                        <p:cTn id="71" dur="1" fill="hold">
                                          <p:stCondLst>
                                            <p:cond delay="0"/>
                                          </p:stCondLst>
                                        </p:cTn>
                                        <p:tgtEl>
                                          <p:spTgt spid="712"/>
                                        </p:tgtEl>
                                        <p:attrNameLst>
                                          <p:attrName>style.visibility</p:attrName>
                                        </p:attrNameLst>
                                      </p:cBhvr>
                                      <p:to>
                                        <p:strVal val="visible"/>
                                      </p:to>
                                    </p:set>
                                    <p:animEffect transition="in" filter="fade">
                                      <p:cBhvr>
                                        <p:cTn id="72" dur="500"/>
                                        <p:tgtEl>
                                          <p:spTgt spid="712"/>
                                        </p:tgtEl>
                                      </p:cBhvr>
                                    </p:animEffect>
                                  </p:childTnLst>
                                </p:cTn>
                              </p:par>
                              <p:par>
                                <p:cTn id="73" presetID="10" presetClass="entr" presetSubtype="0" fill="hold" nodeType="withEffect">
                                  <p:stCondLst>
                                    <p:cond delay="0"/>
                                  </p:stCondLst>
                                  <p:childTnLst>
                                    <p:set>
                                      <p:cBhvr>
                                        <p:cTn id="74" dur="1" fill="hold">
                                          <p:stCondLst>
                                            <p:cond delay="0"/>
                                          </p:stCondLst>
                                        </p:cTn>
                                        <p:tgtEl>
                                          <p:spTgt spid="699"/>
                                        </p:tgtEl>
                                        <p:attrNameLst>
                                          <p:attrName>style.visibility</p:attrName>
                                        </p:attrNameLst>
                                      </p:cBhvr>
                                      <p:to>
                                        <p:strVal val="visible"/>
                                      </p:to>
                                    </p:set>
                                    <p:animEffect transition="in" filter="fade">
                                      <p:cBhvr>
                                        <p:cTn id="75" dur="500"/>
                                        <p:tgtEl>
                                          <p:spTgt spid="699"/>
                                        </p:tgtEl>
                                      </p:cBhvr>
                                    </p:animEffect>
                                  </p:childTnLst>
                                </p:cTn>
                              </p:par>
                              <p:par>
                                <p:cTn id="76" presetID="10" presetClass="entr" presetSubtype="0" fill="hold" nodeType="withEffect">
                                  <p:stCondLst>
                                    <p:cond delay="0"/>
                                  </p:stCondLst>
                                  <p:childTnLst>
                                    <p:set>
                                      <p:cBhvr>
                                        <p:cTn id="77" dur="1" fill="hold">
                                          <p:stCondLst>
                                            <p:cond delay="0"/>
                                          </p:stCondLst>
                                        </p:cTn>
                                        <p:tgtEl>
                                          <p:spTgt spid="764"/>
                                        </p:tgtEl>
                                        <p:attrNameLst>
                                          <p:attrName>style.visibility</p:attrName>
                                        </p:attrNameLst>
                                      </p:cBhvr>
                                      <p:to>
                                        <p:strVal val="visible"/>
                                      </p:to>
                                    </p:set>
                                    <p:animEffect transition="in" filter="fade">
                                      <p:cBhvr>
                                        <p:cTn id="78" dur="500"/>
                                        <p:tgtEl>
                                          <p:spTgt spid="764"/>
                                        </p:tgtEl>
                                      </p:cBhvr>
                                    </p:animEffect>
                                  </p:childTnLst>
                                </p:cTn>
                              </p:par>
                              <p:par>
                                <p:cTn id="79" presetID="10" presetClass="entr" presetSubtype="0" fill="hold" nodeType="withEffect">
                                  <p:stCondLst>
                                    <p:cond delay="0"/>
                                  </p:stCondLst>
                                  <p:childTnLst>
                                    <p:set>
                                      <p:cBhvr>
                                        <p:cTn id="80" dur="1" fill="hold">
                                          <p:stCondLst>
                                            <p:cond delay="0"/>
                                          </p:stCondLst>
                                        </p:cTn>
                                        <p:tgtEl>
                                          <p:spTgt spid="751"/>
                                        </p:tgtEl>
                                        <p:attrNameLst>
                                          <p:attrName>style.visibility</p:attrName>
                                        </p:attrNameLst>
                                      </p:cBhvr>
                                      <p:to>
                                        <p:strVal val="visible"/>
                                      </p:to>
                                    </p:set>
                                    <p:animEffect transition="in" filter="fade">
                                      <p:cBhvr>
                                        <p:cTn id="81" dur="500"/>
                                        <p:tgtEl>
                                          <p:spTgt spid="751"/>
                                        </p:tgtEl>
                                      </p:cBhvr>
                                    </p:animEffect>
                                  </p:childTnLst>
                                </p:cTn>
                              </p:par>
                              <p:par>
                                <p:cTn id="82" presetID="10" presetClass="entr" presetSubtype="0" fill="hold" nodeType="withEffect">
                                  <p:stCondLst>
                                    <p:cond delay="0"/>
                                  </p:stCondLst>
                                  <p:childTnLst>
                                    <p:set>
                                      <p:cBhvr>
                                        <p:cTn id="83" dur="1" fill="hold">
                                          <p:stCondLst>
                                            <p:cond delay="0"/>
                                          </p:stCondLst>
                                        </p:cTn>
                                        <p:tgtEl>
                                          <p:spTgt spid="738"/>
                                        </p:tgtEl>
                                        <p:attrNameLst>
                                          <p:attrName>style.visibility</p:attrName>
                                        </p:attrNameLst>
                                      </p:cBhvr>
                                      <p:to>
                                        <p:strVal val="visible"/>
                                      </p:to>
                                    </p:set>
                                    <p:animEffect transition="in" filter="fade">
                                      <p:cBhvr>
                                        <p:cTn id="84" dur="500"/>
                                        <p:tgtEl>
                                          <p:spTgt spid="738"/>
                                        </p:tgtEl>
                                      </p:cBhvr>
                                    </p:animEffect>
                                  </p:childTnLst>
                                </p:cTn>
                              </p:par>
                              <p:par>
                                <p:cTn id="85" presetID="10" presetClass="entr" presetSubtype="0" fill="hold" nodeType="withEffect">
                                  <p:stCondLst>
                                    <p:cond delay="0"/>
                                  </p:stCondLst>
                                  <p:childTnLst>
                                    <p:set>
                                      <p:cBhvr>
                                        <p:cTn id="86" dur="1" fill="hold">
                                          <p:stCondLst>
                                            <p:cond delay="0"/>
                                          </p:stCondLst>
                                        </p:cTn>
                                        <p:tgtEl>
                                          <p:spTgt spid="487"/>
                                        </p:tgtEl>
                                        <p:attrNameLst>
                                          <p:attrName>style.visibility</p:attrName>
                                        </p:attrNameLst>
                                      </p:cBhvr>
                                      <p:to>
                                        <p:strVal val="visible"/>
                                      </p:to>
                                    </p:set>
                                    <p:animEffect transition="in" filter="fade">
                                      <p:cBhvr>
                                        <p:cTn id="87" dur="500"/>
                                        <p:tgtEl>
                                          <p:spTgt spid="487"/>
                                        </p:tgtEl>
                                      </p:cBhvr>
                                    </p:animEffect>
                                  </p:childTnLst>
                                </p:cTn>
                              </p:par>
                              <p:par>
                                <p:cTn id="88" presetID="10" presetClass="entr" presetSubtype="0" fill="hold" nodeType="withEffect">
                                  <p:stCondLst>
                                    <p:cond delay="0"/>
                                  </p:stCondLst>
                                  <p:childTnLst>
                                    <p:set>
                                      <p:cBhvr>
                                        <p:cTn id="89" dur="1" fill="hold">
                                          <p:stCondLst>
                                            <p:cond delay="0"/>
                                          </p:stCondLst>
                                        </p:cTn>
                                        <p:tgtEl>
                                          <p:spTgt spid="486"/>
                                        </p:tgtEl>
                                        <p:attrNameLst>
                                          <p:attrName>style.visibility</p:attrName>
                                        </p:attrNameLst>
                                      </p:cBhvr>
                                      <p:to>
                                        <p:strVal val="visible"/>
                                      </p:to>
                                    </p:set>
                                    <p:animEffect transition="in" filter="fade">
                                      <p:cBhvr>
                                        <p:cTn id="90" dur="500"/>
                                        <p:tgtEl>
                                          <p:spTgt spid="486"/>
                                        </p:tgtEl>
                                      </p:cBhvr>
                                    </p:animEffect>
                                  </p:childTnLst>
                                </p:cTn>
                              </p:par>
                              <p:par>
                                <p:cTn id="91" presetID="10" presetClass="entr" presetSubtype="0" fill="hold" nodeType="withEffect">
                                  <p:stCondLst>
                                    <p:cond delay="0"/>
                                  </p:stCondLst>
                                  <p:childTnLst>
                                    <p:set>
                                      <p:cBhvr>
                                        <p:cTn id="92" dur="1" fill="hold">
                                          <p:stCondLst>
                                            <p:cond delay="0"/>
                                          </p:stCondLst>
                                        </p:cTn>
                                        <p:tgtEl>
                                          <p:spTgt spid="485"/>
                                        </p:tgtEl>
                                        <p:attrNameLst>
                                          <p:attrName>style.visibility</p:attrName>
                                        </p:attrNameLst>
                                      </p:cBhvr>
                                      <p:to>
                                        <p:strVal val="visible"/>
                                      </p:to>
                                    </p:set>
                                    <p:animEffect transition="in" filter="fade">
                                      <p:cBhvr>
                                        <p:cTn id="93" dur="500"/>
                                        <p:tgtEl>
                                          <p:spTgt spid="485"/>
                                        </p:tgtEl>
                                      </p:cBhvr>
                                    </p:animEffect>
                                  </p:childTnLst>
                                </p:cTn>
                              </p:par>
                              <p:par>
                                <p:cTn id="94" presetID="10" presetClass="entr" presetSubtype="0" fill="hold" nodeType="withEffect">
                                  <p:stCondLst>
                                    <p:cond delay="0"/>
                                  </p:stCondLst>
                                  <p:childTnLst>
                                    <p:set>
                                      <p:cBhvr>
                                        <p:cTn id="95" dur="1" fill="hold">
                                          <p:stCondLst>
                                            <p:cond delay="0"/>
                                          </p:stCondLst>
                                        </p:cTn>
                                        <p:tgtEl>
                                          <p:spTgt spid="480"/>
                                        </p:tgtEl>
                                        <p:attrNameLst>
                                          <p:attrName>style.visibility</p:attrName>
                                        </p:attrNameLst>
                                      </p:cBhvr>
                                      <p:to>
                                        <p:strVal val="visible"/>
                                      </p:to>
                                    </p:set>
                                    <p:animEffect transition="in" filter="fade">
                                      <p:cBhvr>
                                        <p:cTn id="96" dur="500"/>
                                        <p:tgtEl>
                                          <p:spTgt spid="480"/>
                                        </p:tgtEl>
                                      </p:cBhvr>
                                    </p:animEffect>
                                  </p:childTnLst>
                                </p:cTn>
                              </p:par>
                              <p:par>
                                <p:cTn id="97" presetID="10" presetClass="entr" presetSubtype="0" fill="hold" nodeType="withEffect">
                                  <p:stCondLst>
                                    <p:cond delay="0"/>
                                  </p:stCondLst>
                                  <p:childTnLst>
                                    <p:set>
                                      <p:cBhvr>
                                        <p:cTn id="98" dur="1" fill="hold">
                                          <p:stCondLst>
                                            <p:cond delay="0"/>
                                          </p:stCondLst>
                                        </p:cTn>
                                        <p:tgtEl>
                                          <p:spTgt spid="483"/>
                                        </p:tgtEl>
                                        <p:attrNameLst>
                                          <p:attrName>style.visibility</p:attrName>
                                        </p:attrNameLst>
                                      </p:cBhvr>
                                      <p:to>
                                        <p:strVal val="visible"/>
                                      </p:to>
                                    </p:set>
                                    <p:animEffect transition="in" filter="fade">
                                      <p:cBhvr>
                                        <p:cTn id="99" dur="500"/>
                                        <p:tgtEl>
                                          <p:spTgt spid="483"/>
                                        </p:tgtEl>
                                      </p:cBhvr>
                                    </p:animEffect>
                                  </p:childTnLst>
                                </p:cTn>
                              </p:par>
                              <p:par>
                                <p:cTn id="100" presetID="10" presetClass="entr" presetSubtype="0" fill="hold" nodeType="withEffect">
                                  <p:stCondLst>
                                    <p:cond delay="0"/>
                                  </p:stCondLst>
                                  <p:childTnLst>
                                    <p:set>
                                      <p:cBhvr>
                                        <p:cTn id="101" dur="1" fill="hold">
                                          <p:stCondLst>
                                            <p:cond delay="0"/>
                                          </p:stCondLst>
                                        </p:cTn>
                                        <p:tgtEl>
                                          <p:spTgt spid="484"/>
                                        </p:tgtEl>
                                        <p:attrNameLst>
                                          <p:attrName>style.visibility</p:attrName>
                                        </p:attrNameLst>
                                      </p:cBhvr>
                                      <p:to>
                                        <p:strVal val="visible"/>
                                      </p:to>
                                    </p:set>
                                    <p:animEffect transition="in" filter="fade">
                                      <p:cBhvr>
                                        <p:cTn id="102" dur="500"/>
                                        <p:tgtEl>
                                          <p:spTgt spid="484"/>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nodeType="clickEffect">
                                  <p:stCondLst>
                                    <p:cond delay="0"/>
                                  </p:stCondLst>
                                  <p:childTnLst>
                                    <p:set>
                                      <p:cBhvr>
                                        <p:cTn id="106" dur="1" fill="hold">
                                          <p:stCondLst>
                                            <p:cond delay="0"/>
                                          </p:stCondLst>
                                        </p:cTn>
                                        <p:tgtEl>
                                          <p:spTgt spid="778"/>
                                        </p:tgtEl>
                                        <p:attrNameLst>
                                          <p:attrName>style.visibility</p:attrName>
                                        </p:attrNameLst>
                                      </p:cBhvr>
                                      <p:to>
                                        <p:strVal val="visible"/>
                                      </p:to>
                                    </p:set>
                                    <p:animEffect transition="in" filter="fade">
                                      <p:cBhvr>
                                        <p:cTn id="107" dur="500"/>
                                        <p:tgtEl>
                                          <p:spTgt spid="778"/>
                                        </p:tgtEl>
                                      </p:cBhvr>
                                    </p:animEffect>
                                  </p:childTnLst>
                                </p:cTn>
                              </p:par>
                              <p:par>
                                <p:cTn id="108" presetID="10" presetClass="entr" presetSubtype="0" fill="hold" nodeType="withEffect">
                                  <p:stCondLst>
                                    <p:cond delay="0"/>
                                  </p:stCondLst>
                                  <p:childTnLst>
                                    <p:set>
                                      <p:cBhvr>
                                        <p:cTn id="109" dur="1" fill="hold">
                                          <p:stCondLst>
                                            <p:cond delay="0"/>
                                          </p:stCondLst>
                                        </p:cTn>
                                        <p:tgtEl>
                                          <p:spTgt spid="780"/>
                                        </p:tgtEl>
                                        <p:attrNameLst>
                                          <p:attrName>style.visibility</p:attrName>
                                        </p:attrNameLst>
                                      </p:cBhvr>
                                      <p:to>
                                        <p:strVal val="visible"/>
                                      </p:to>
                                    </p:set>
                                    <p:animEffect transition="in" filter="fade">
                                      <p:cBhvr>
                                        <p:cTn id="110" dur="500"/>
                                        <p:tgtEl>
                                          <p:spTgt spid="780"/>
                                        </p:tgtEl>
                                      </p:cBhvr>
                                    </p:animEffect>
                                  </p:childTnLst>
                                </p:cTn>
                              </p:par>
                              <p:par>
                                <p:cTn id="111" presetID="10" presetClass="entr" presetSubtype="0" fill="hold" nodeType="withEffect">
                                  <p:stCondLst>
                                    <p:cond delay="0"/>
                                  </p:stCondLst>
                                  <p:childTnLst>
                                    <p:set>
                                      <p:cBhvr>
                                        <p:cTn id="112" dur="1" fill="hold">
                                          <p:stCondLst>
                                            <p:cond delay="0"/>
                                          </p:stCondLst>
                                        </p:cTn>
                                        <p:tgtEl>
                                          <p:spTgt spid="782"/>
                                        </p:tgtEl>
                                        <p:attrNameLst>
                                          <p:attrName>style.visibility</p:attrName>
                                        </p:attrNameLst>
                                      </p:cBhvr>
                                      <p:to>
                                        <p:strVal val="visible"/>
                                      </p:to>
                                    </p:set>
                                    <p:animEffect transition="in" filter="fade">
                                      <p:cBhvr>
                                        <p:cTn id="113" dur="500"/>
                                        <p:tgtEl>
                                          <p:spTgt spid="782"/>
                                        </p:tgtEl>
                                      </p:cBhvr>
                                    </p:animEffect>
                                  </p:childTnLst>
                                </p:cTn>
                              </p:par>
                              <p:par>
                                <p:cTn id="114" presetID="10" presetClass="entr" presetSubtype="0" fill="hold" nodeType="withEffect">
                                  <p:stCondLst>
                                    <p:cond delay="0"/>
                                  </p:stCondLst>
                                  <p:childTnLst>
                                    <p:set>
                                      <p:cBhvr>
                                        <p:cTn id="115" dur="1" fill="hold">
                                          <p:stCondLst>
                                            <p:cond delay="0"/>
                                          </p:stCondLst>
                                        </p:cTn>
                                        <p:tgtEl>
                                          <p:spTgt spid="784"/>
                                        </p:tgtEl>
                                        <p:attrNameLst>
                                          <p:attrName>style.visibility</p:attrName>
                                        </p:attrNameLst>
                                      </p:cBhvr>
                                      <p:to>
                                        <p:strVal val="visible"/>
                                      </p:to>
                                    </p:set>
                                    <p:animEffect transition="in" filter="fade">
                                      <p:cBhvr>
                                        <p:cTn id="116" dur="500"/>
                                        <p:tgtEl>
                                          <p:spTgt spid="784"/>
                                        </p:tgtEl>
                                      </p:cBhvr>
                                    </p:animEffect>
                                  </p:childTnLst>
                                </p:cTn>
                              </p:par>
                              <p:par>
                                <p:cTn id="117" presetID="10" presetClass="entr" presetSubtype="0" fill="hold" nodeType="withEffect">
                                  <p:stCondLst>
                                    <p:cond delay="0"/>
                                  </p:stCondLst>
                                  <p:childTnLst>
                                    <p:set>
                                      <p:cBhvr>
                                        <p:cTn id="118" dur="1" fill="hold">
                                          <p:stCondLst>
                                            <p:cond delay="0"/>
                                          </p:stCondLst>
                                        </p:cTn>
                                        <p:tgtEl>
                                          <p:spTgt spid="786"/>
                                        </p:tgtEl>
                                        <p:attrNameLst>
                                          <p:attrName>style.visibility</p:attrName>
                                        </p:attrNameLst>
                                      </p:cBhvr>
                                      <p:to>
                                        <p:strVal val="visible"/>
                                      </p:to>
                                    </p:set>
                                    <p:animEffect transition="in" filter="fade">
                                      <p:cBhvr>
                                        <p:cTn id="119" dur="500"/>
                                        <p:tgtEl>
                                          <p:spTgt spid="786"/>
                                        </p:tgtEl>
                                      </p:cBhvr>
                                    </p:animEffect>
                                  </p:childTnLst>
                                </p:cTn>
                              </p:par>
                            </p:childTnLst>
                          </p:cTn>
                        </p:par>
                      </p:childTnLst>
                    </p:cTn>
                  </p:par>
                  <p:par>
                    <p:cTn id="120" fill="hold">
                      <p:stCondLst>
                        <p:cond delay="indefinite"/>
                      </p:stCondLst>
                      <p:childTnLst>
                        <p:par>
                          <p:cTn id="121" fill="hold">
                            <p:stCondLst>
                              <p:cond delay="0"/>
                            </p:stCondLst>
                            <p:childTnLst>
                              <p:par>
                                <p:cTn id="122" presetID="10" presetClass="entr" presetSubtype="0" fill="hold" grpId="0" nodeType="clickEffect">
                                  <p:stCondLst>
                                    <p:cond delay="0"/>
                                  </p:stCondLst>
                                  <p:childTnLst>
                                    <p:set>
                                      <p:cBhvr>
                                        <p:cTn id="123" dur="1" fill="hold">
                                          <p:stCondLst>
                                            <p:cond delay="0"/>
                                          </p:stCondLst>
                                        </p:cTn>
                                        <p:tgtEl>
                                          <p:spTgt spid="777"/>
                                        </p:tgtEl>
                                        <p:attrNameLst>
                                          <p:attrName>style.visibility</p:attrName>
                                        </p:attrNameLst>
                                      </p:cBhvr>
                                      <p:to>
                                        <p:strVal val="visible"/>
                                      </p:to>
                                    </p:set>
                                    <p:animEffect transition="in" filter="fade">
                                      <p:cBhvr>
                                        <p:cTn id="124" dur="500"/>
                                        <p:tgtEl>
                                          <p:spTgt spid="777"/>
                                        </p:tgtEl>
                                      </p:cBhvr>
                                    </p:animEffect>
                                  </p:childTnLst>
                                </p:cTn>
                              </p:par>
                            </p:childTnLst>
                          </p:cTn>
                        </p:par>
                      </p:childTnLst>
                    </p:cTn>
                  </p:par>
                  <p:par>
                    <p:cTn id="125" fill="hold">
                      <p:stCondLst>
                        <p:cond delay="indefinite"/>
                      </p:stCondLst>
                      <p:childTnLst>
                        <p:par>
                          <p:cTn id="126" fill="hold">
                            <p:stCondLst>
                              <p:cond delay="0"/>
                            </p:stCondLst>
                            <p:childTnLst>
                              <p:par>
                                <p:cTn id="127" presetID="10" presetClass="entr" presetSubtype="0" fill="hold" grpId="0" nodeType="clickEffect">
                                  <p:stCondLst>
                                    <p:cond delay="0"/>
                                  </p:stCondLst>
                                  <p:childTnLst>
                                    <p:set>
                                      <p:cBhvr>
                                        <p:cTn id="128" dur="1" fill="hold">
                                          <p:stCondLst>
                                            <p:cond delay="0"/>
                                          </p:stCondLst>
                                        </p:cTn>
                                        <p:tgtEl>
                                          <p:spTgt spid="787"/>
                                        </p:tgtEl>
                                        <p:attrNameLst>
                                          <p:attrName>style.visibility</p:attrName>
                                        </p:attrNameLst>
                                      </p:cBhvr>
                                      <p:to>
                                        <p:strVal val="visible"/>
                                      </p:to>
                                    </p:set>
                                    <p:animEffect transition="in" filter="fade">
                                      <p:cBhvr>
                                        <p:cTn id="129" dur="500"/>
                                        <p:tgtEl>
                                          <p:spTgt spid="787"/>
                                        </p:tgtEl>
                                      </p:cBhvr>
                                    </p:animEffect>
                                  </p:childTnLst>
                                </p:cTn>
                              </p:par>
                            </p:childTnLst>
                          </p:cTn>
                        </p:par>
                      </p:childTnLst>
                    </p:cTn>
                  </p:par>
                  <p:par>
                    <p:cTn id="130" fill="hold">
                      <p:stCondLst>
                        <p:cond delay="indefinite"/>
                      </p:stCondLst>
                      <p:childTnLst>
                        <p:par>
                          <p:cTn id="131" fill="hold">
                            <p:stCondLst>
                              <p:cond delay="0"/>
                            </p:stCondLst>
                            <p:childTnLst>
                              <p:par>
                                <p:cTn id="132" presetID="10" presetClass="entr" presetSubtype="0" fill="hold" grpId="0" nodeType="clickEffect">
                                  <p:stCondLst>
                                    <p:cond delay="0"/>
                                  </p:stCondLst>
                                  <p:childTnLst>
                                    <p:set>
                                      <p:cBhvr>
                                        <p:cTn id="133" dur="1" fill="hold">
                                          <p:stCondLst>
                                            <p:cond delay="0"/>
                                          </p:stCondLst>
                                        </p:cTn>
                                        <p:tgtEl>
                                          <p:spTgt spid="788"/>
                                        </p:tgtEl>
                                        <p:attrNameLst>
                                          <p:attrName>style.visibility</p:attrName>
                                        </p:attrNameLst>
                                      </p:cBhvr>
                                      <p:to>
                                        <p:strVal val="visible"/>
                                      </p:to>
                                    </p:set>
                                    <p:animEffect transition="in" filter="fade">
                                      <p:cBhvr>
                                        <p:cTn id="134" dur="500"/>
                                        <p:tgtEl>
                                          <p:spTgt spid="788"/>
                                        </p:tgtEl>
                                      </p:cBhvr>
                                    </p:animEffect>
                                  </p:childTnLst>
                                </p:cTn>
                              </p:par>
                              <p:par>
                                <p:cTn id="135" presetID="10" presetClass="entr" presetSubtype="0" fill="hold" grpId="0" nodeType="withEffect">
                                  <p:stCondLst>
                                    <p:cond delay="0"/>
                                  </p:stCondLst>
                                  <p:childTnLst>
                                    <p:set>
                                      <p:cBhvr>
                                        <p:cTn id="136" dur="1" fill="hold">
                                          <p:stCondLst>
                                            <p:cond delay="0"/>
                                          </p:stCondLst>
                                        </p:cTn>
                                        <p:tgtEl>
                                          <p:spTgt spid="789"/>
                                        </p:tgtEl>
                                        <p:attrNameLst>
                                          <p:attrName>style.visibility</p:attrName>
                                        </p:attrNameLst>
                                      </p:cBhvr>
                                      <p:to>
                                        <p:strVal val="visible"/>
                                      </p:to>
                                    </p:set>
                                    <p:animEffect transition="in" filter="fade">
                                      <p:cBhvr>
                                        <p:cTn id="137" dur="500"/>
                                        <p:tgtEl>
                                          <p:spTgt spid="7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7" grpId="0" animBg="1"/>
      <p:bldP spid="788" grpId="0" animBg="1"/>
      <p:bldP spid="789" grpId="0" animBg="1"/>
      <p:bldP spid="787" grpId="0" animBg="1"/>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Straight Connector 23"/>
          <p:cNvCxnSpPr/>
          <p:nvPr/>
        </p:nvCxnSpPr>
        <p:spPr>
          <a:xfrm>
            <a:off x="5105400" y="5572818"/>
            <a:ext cx="0" cy="398032"/>
          </a:xfrm>
          <a:prstGeom prst="line">
            <a:avLst/>
          </a:prstGeom>
          <a:ln w="28575">
            <a:solidFill>
              <a:schemeClr val="tx1">
                <a:lumMod val="65000"/>
                <a:lumOff val="35000"/>
              </a:schemeClr>
            </a:solidFill>
            <a:headEnd type="stealth" w="lg" len="lg"/>
            <a:tailEnd type="none" w="med" len="med"/>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5791200" y="5562600"/>
            <a:ext cx="0" cy="611832"/>
          </a:xfrm>
          <a:prstGeom prst="line">
            <a:avLst/>
          </a:prstGeom>
          <a:ln w="28575">
            <a:solidFill>
              <a:schemeClr val="tx1">
                <a:lumMod val="65000"/>
                <a:lumOff val="35000"/>
              </a:schemeClr>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DRAM Bank</a:t>
            </a:r>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50CCC6F-3220-49CD-89DB-71B165F2F9D5}" type="slidenum">
              <a:rPr kumimoji="0" lang="en-US" sz="1600" b="0" i="0" u="none" strike="noStrike" kern="1200" cap="none" spc="0" normalizeH="0" baseline="0" noProof="0" smtClean="0">
                <a:ln>
                  <a:noFill/>
                </a:ln>
                <a:solidFill>
                  <a:prstClr val="black">
                    <a:lumMod val="65000"/>
                    <a:lumOff val="35000"/>
                  </a:prstClr>
                </a:solidFill>
                <a:effectLst/>
                <a:uLnTx/>
                <a:uFillTx/>
                <a:latin typeface="Calibri"/>
                <a:ea typeface="ＭＳ Ｐゴシック" charset="-128"/>
                <a:cs typeface="Arial"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155</a:t>
            </a:fld>
            <a:endParaRPr kumimoji="0" lang="en-US" sz="1600" b="0" i="0" u="none" strike="noStrike" kern="1200" cap="none" spc="0" normalizeH="0" baseline="0" noProof="0" dirty="0">
              <a:ln>
                <a:noFill/>
              </a:ln>
              <a:solidFill>
                <a:prstClr val="black">
                  <a:lumMod val="65000"/>
                  <a:lumOff val="35000"/>
                </a:prstClr>
              </a:solidFill>
              <a:effectLst/>
              <a:uLnTx/>
              <a:uFillTx/>
              <a:latin typeface="Calibri"/>
              <a:ea typeface="ＭＳ Ｐゴシック" charset="-128"/>
              <a:cs typeface="Arial" pitchFamily="34" charset="0"/>
            </a:endParaRPr>
          </a:p>
        </p:txBody>
      </p:sp>
      <p:grpSp>
        <p:nvGrpSpPr>
          <p:cNvPr id="9" name="Group 8"/>
          <p:cNvGrpSpPr/>
          <p:nvPr/>
        </p:nvGrpSpPr>
        <p:grpSpPr>
          <a:xfrm>
            <a:off x="3505200" y="1447800"/>
            <a:ext cx="3429000" cy="1675096"/>
            <a:chOff x="609600" y="1187429"/>
            <a:chExt cx="7848600" cy="5074556"/>
          </a:xfrm>
        </p:grpSpPr>
        <p:sp>
          <p:nvSpPr>
            <p:cNvPr id="5" name="Rounded Rectangle 4"/>
            <p:cNvSpPr/>
            <p:nvPr/>
          </p:nvSpPr>
          <p:spPr>
            <a:xfrm>
              <a:off x="609600" y="1219200"/>
              <a:ext cx="685800" cy="5042785"/>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Row Decoder</a:t>
              </a:r>
            </a:p>
          </p:txBody>
        </p:sp>
        <p:sp>
          <p:nvSpPr>
            <p:cNvPr id="6" name="Rounded Rectangle 5"/>
            <p:cNvSpPr/>
            <p:nvPr/>
          </p:nvSpPr>
          <p:spPr>
            <a:xfrm>
              <a:off x="1371600" y="3301116"/>
              <a:ext cx="7086600" cy="911548"/>
            </a:xfrm>
            <a:prstGeom prst="round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Array of Sense Amplifiers (8Kb)</a:t>
              </a:r>
            </a:p>
          </p:txBody>
        </p:sp>
        <p:sp>
          <p:nvSpPr>
            <p:cNvPr id="7" name="Rounded Rectangle 6"/>
            <p:cNvSpPr/>
            <p:nvPr/>
          </p:nvSpPr>
          <p:spPr>
            <a:xfrm>
              <a:off x="1371600" y="1187429"/>
              <a:ext cx="7086600" cy="2012971"/>
            </a:xfrm>
            <a:prstGeom prst="roundRect">
              <a:avLst/>
            </a:prstGeom>
            <a:solidFill>
              <a:srgbClr val="26393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Cell Array</a:t>
              </a:r>
            </a:p>
          </p:txBody>
        </p:sp>
        <p:sp>
          <p:nvSpPr>
            <p:cNvPr id="8" name="Rounded Rectangle 7"/>
            <p:cNvSpPr/>
            <p:nvPr/>
          </p:nvSpPr>
          <p:spPr>
            <a:xfrm>
              <a:off x="1371601" y="4360717"/>
              <a:ext cx="7086599" cy="1870365"/>
            </a:xfrm>
            <a:prstGeom prst="roundRect">
              <a:avLst/>
            </a:prstGeom>
            <a:solidFill>
              <a:srgbClr val="26393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Cell Array</a:t>
              </a:r>
            </a:p>
          </p:txBody>
        </p:sp>
      </p:grpSp>
      <p:grpSp>
        <p:nvGrpSpPr>
          <p:cNvPr id="10" name="Group 9"/>
          <p:cNvGrpSpPr/>
          <p:nvPr/>
        </p:nvGrpSpPr>
        <p:grpSpPr>
          <a:xfrm>
            <a:off x="3505200" y="3200400"/>
            <a:ext cx="3429000" cy="1675096"/>
            <a:chOff x="609600" y="1187429"/>
            <a:chExt cx="7848600" cy="5074556"/>
          </a:xfrm>
        </p:grpSpPr>
        <p:sp>
          <p:nvSpPr>
            <p:cNvPr id="11" name="Rounded Rectangle 10"/>
            <p:cNvSpPr/>
            <p:nvPr/>
          </p:nvSpPr>
          <p:spPr>
            <a:xfrm>
              <a:off x="609600" y="1219200"/>
              <a:ext cx="685800" cy="5042785"/>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Row Decoder</a:t>
              </a:r>
            </a:p>
          </p:txBody>
        </p:sp>
        <p:sp>
          <p:nvSpPr>
            <p:cNvPr id="12" name="Rounded Rectangle 11"/>
            <p:cNvSpPr/>
            <p:nvPr/>
          </p:nvSpPr>
          <p:spPr>
            <a:xfrm>
              <a:off x="1371600" y="3301116"/>
              <a:ext cx="7086600" cy="911548"/>
            </a:xfrm>
            <a:prstGeom prst="round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Array of Sense Amplifiers</a:t>
              </a:r>
            </a:p>
          </p:txBody>
        </p:sp>
        <p:sp>
          <p:nvSpPr>
            <p:cNvPr id="13" name="Rounded Rectangle 12"/>
            <p:cNvSpPr/>
            <p:nvPr/>
          </p:nvSpPr>
          <p:spPr>
            <a:xfrm>
              <a:off x="1371600" y="1187429"/>
              <a:ext cx="7086600" cy="2012971"/>
            </a:xfrm>
            <a:prstGeom prst="roundRect">
              <a:avLst/>
            </a:prstGeom>
            <a:solidFill>
              <a:srgbClr val="26393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Cell Array</a:t>
              </a:r>
            </a:p>
          </p:txBody>
        </p:sp>
        <p:sp>
          <p:nvSpPr>
            <p:cNvPr id="14" name="Rounded Rectangle 13"/>
            <p:cNvSpPr/>
            <p:nvPr/>
          </p:nvSpPr>
          <p:spPr>
            <a:xfrm>
              <a:off x="1371601" y="4360717"/>
              <a:ext cx="7086599" cy="1870365"/>
            </a:xfrm>
            <a:prstGeom prst="roundRect">
              <a:avLst/>
            </a:prstGeom>
            <a:solidFill>
              <a:srgbClr val="26393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Cell Array</a:t>
              </a:r>
            </a:p>
          </p:txBody>
        </p:sp>
      </p:grpSp>
      <p:sp>
        <p:nvSpPr>
          <p:cNvPr id="15" name="Rounded Rectangle 14"/>
          <p:cNvSpPr/>
          <p:nvPr/>
        </p:nvSpPr>
        <p:spPr>
          <a:xfrm>
            <a:off x="3838113" y="4972365"/>
            <a:ext cx="3096087" cy="609600"/>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Bank I/O (64b)</a:t>
            </a:r>
          </a:p>
        </p:txBody>
      </p:sp>
      <p:cxnSp>
        <p:nvCxnSpPr>
          <p:cNvPr id="17" name="Straight Connector 16"/>
          <p:cNvCxnSpPr/>
          <p:nvPr/>
        </p:nvCxnSpPr>
        <p:spPr>
          <a:xfrm>
            <a:off x="2971800" y="1458288"/>
            <a:ext cx="0" cy="4512562"/>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5" idx="1"/>
          </p:cNvCxnSpPr>
          <p:nvPr/>
        </p:nvCxnSpPr>
        <p:spPr>
          <a:xfrm flipH="1">
            <a:off x="2971800" y="2290592"/>
            <a:ext cx="533400" cy="0"/>
          </a:xfrm>
          <a:prstGeom prst="line">
            <a:avLst/>
          </a:prstGeom>
          <a:ln w="28575">
            <a:solidFill>
              <a:schemeClr val="tx1">
                <a:lumMod val="65000"/>
                <a:lumOff val="35000"/>
              </a:schemeClr>
            </a:solidFill>
            <a:headEnd type="stealth" w="lg" len="lg"/>
            <a:tailEnd type="none" w="med" len="med"/>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11" idx="1"/>
          </p:cNvCxnSpPr>
          <p:nvPr/>
        </p:nvCxnSpPr>
        <p:spPr>
          <a:xfrm flipH="1">
            <a:off x="2971800" y="4043192"/>
            <a:ext cx="533400" cy="5379"/>
          </a:xfrm>
          <a:prstGeom prst="line">
            <a:avLst/>
          </a:prstGeom>
          <a:ln w="28575">
            <a:solidFill>
              <a:schemeClr val="tx1">
                <a:lumMod val="65000"/>
                <a:lumOff val="35000"/>
              </a:schemeClr>
            </a:solidFill>
            <a:headEnd type="stealth" w="lg" len="lg"/>
            <a:tailEnd type="none" w="med" len="med"/>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rot="16200000">
            <a:off x="1961240" y="2995349"/>
            <a:ext cx="134549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
                <a:cs typeface="+mn-cs"/>
              </a:rPr>
              <a:t>Address</a:t>
            </a:r>
          </a:p>
        </p:txBody>
      </p:sp>
      <p:cxnSp>
        <p:nvCxnSpPr>
          <p:cNvPr id="27" name="Straight Connector 26"/>
          <p:cNvCxnSpPr/>
          <p:nvPr/>
        </p:nvCxnSpPr>
        <p:spPr>
          <a:xfrm>
            <a:off x="2633988" y="5970850"/>
            <a:ext cx="2471412"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3429000" y="5943600"/>
            <a:ext cx="134549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
                <a:cs typeface="+mn-cs"/>
              </a:rPr>
              <a:t>Address</a:t>
            </a:r>
          </a:p>
        </p:txBody>
      </p:sp>
      <p:sp>
        <p:nvSpPr>
          <p:cNvPr id="32" name="TextBox 31"/>
          <p:cNvSpPr txBox="1"/>
          <p:nvPr/>
        </p:nvSpPr>
        <p:spPr>
          <a:xfrm>
            <a:off x="5867400" y="5715000"/>
            <a:ext cx="86113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
                <a:cs typeface="+mn-cs"/>
              </a:rPr>
              <a:t>Data</a:t>
            </a:r>
          </a:p>
        </p:txBody>
      </p:sp>
    </p:spTree>
    <p:extLst>
      <p:ext uri="{BB962C8B-B14F-4D97-AF65-F5344CB8AC3E}">
        <p14:creationId xmlns:p14="http://schemas.microsoft.com/office/powerpoint/2010/main" val="1190270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500"/>
                                        <p:tgtEl>
                                          <p:spTgt spid="3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par>
                                <p:cTn id="19" presetID="10"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10"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500"/>
                                        <p:tgtEl>
                                          <p:spTgt spid="29"/>
                                        </p:tgtEl>
                                      </p:cBhvr>
                                    </p:animEffect>
                                  </p:childTnLst>
                                </p:cTn>
                              </p:par>
                              <p:par>
                                <p:cTn id="36" presetID="10" presetClass="entr" presetSubtype="0" fill="hold"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2" grpId="0"/>
      <p:bldP spid="29" grpId="0"/>
      <p:bldP spid="32" grpId="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DRAM Chip</a:t>
            </a:r>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50CCC6F-3220-49CD-89DB-71B165F2F9D5}" type="slidenum">
              <a:rPr kumimoji="0" lang="en-US" sz="1600" b="0" i="0" u="none" strike="noStrike" kern="1200" cap="none" spc="0" normalizeH="0" baseline="0" noProof="0" smtClean="0">
                <a:ln>
                  <a:noFill/>
                </a:ln>
                <a:solidFill>
                  <a:prstClr val="black">
                    <a:lumMod val="65000"/>
                    <a:lumOff val="35000"/>
                  </a:prstClr>
                </a:solidFill>
                <a:effectLst/>
                <a:uLnTx/>
                <a:uFillTx/>
                <a:latin typeface="Calibri"/>
                <a:ea typeface="ＭＳ Ｐゴシック" charset="-128"/>
                <a:cs typeface="Arial"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156</a:t>
            </a:fld>
            <a:endParaRPr kumimoji="0" lang="en-US" sz="1600" b="0" i="0" u="none" strike="noStrike" kern="1200" cap="none" spc="0" normalizeH="0" baseline="0" noProof="0" dirty="0">
              <a:ln>
                <a:noFill/>
              </a:ln>
              <a:solidFill>
                <a:prstClr val="black">
                  <a:lumMod val="65000"/>
                  <a:lumOff val="35000"/>
                </a:prstClr>
              </a:solidFill>
              <a:effectLst/>
              <a:uLnTx/>
              <a:uFillTx/>
              <a:latin typeface="Calibri"/>
              <a:ea typeface="ＭＳ Ｐゴシック" charset="-128"/>
              <a:cs typeface="Arial"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2595202" y="2252101"/>
            <a:ext cx="3793258" cy="3158955"/>
          </a:xfrm>
          <a:prstGeom prst="rect">
            <a:avLst/>
          </a:prstGeom>
        </p:spPr>
      </p:pic>
      <p:grpSp>
        <p:nvGrpSpPr>
          <p:cNvPr id="104" name="Group 103"/>
          <p:cNvGrpSpPr/>
          <p:nvPr/>
        </p:nvGrpSpPr>
        <p:grpSpPr>
          <a:xfrm>
            <a:off x="2912353" y="1956902"/>
            <a:ext cx="3158953" cy="3758097"/>
            <a:chOff x="3581401" y="3581400"/>
            <a:chExt cx="2332080" cy="2774394"/>
          </a:xfrm>
        </p:grpSpPr>
        <p:grpSp>
          <p:nvGrpSpPr>
            <p:cNvPr id="54" name="Group 53"/>
            <p:cNvGrpSpPr/>
            <p:nvPr/>
          </p:nvGrpSpPr>
          <p:grpSpPr>
            <a:xfrm>
              <a:off x="4800600" y="3581401"/>
              <a:ext cx="1112881" cy="2774393"/>
              <a:chOff x="4800600" y="3581401"/>
              <a:chExt cx="1112881" cy="2774393"/>
            </a:xfrm>
          </p:grpSpPr>
          <p:grpSp>
            <p:nvGrpSpPr>
              <p:cNvPr id="6" name="Group 5"/>
              <p:cNvGrpSpPr/>
              <p:nvPr/>
            </p:nvGrpSpPr>
            <p:grpSpPr>
              <a:xfrm rot="5400000">
                <a:off x="5042808" y="4082328"/>
                <a:ext cx="642573" cy="1098773"/>
                <a:chOff x="3505200" y="1447800"/>
                <a:chExt cx="3429000" cy="4134165"/>
              </a:xfrm>
            </p:grpSpPr>
            <p:grpSp>
              <p:nvGrpSpPr>
                <p:cNvPr id="7" name="Group 6"/>
                <p:cNvGrpSpPr/>
                <p:nvPr/>
              </p:nvGrpSpPr>
              <p:grpSpPr>
                <a:xfrm>
                  <a:off x="3505200" y="1447800"/>
                  <a:ext cx="3429000" cy="1675096"/>
                  <a:chOff x="609600" y="1187429"/>
                  <a:chExt cx="7848600" cy="5074556"/>
                </a:xfrm>
              </p:grpSpPr>
              <p:sp>
                <p:nvSpPr>
                  <p:cNvPr id="14" name="Rounded Rectangle 13"/>
                  <p:cNvSpPr/>
                  <p:nvPr/>
                </p:nvSpPr>
                <p:spPr>
                  <a:xfrm>
                    <a:off x="609600" y="1219200"/>
                    <a:ext cx="685800" cy="5042785"/>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Row Decoder</a:t>
                    </a:r>
                  </a:p>
                </p:txBody>
              </p:sp>
              <p:sp>
                <p:nvSpPr>
                  <p:cNvPr id="15" name="Rounded Rectangle 14"/>
                  <p:cNvSpPr/>
                  <p:nvPr/>
                </p:nvSpPr>
                <p:spPr>
                  <a:xfrm>
                    <a:off x="1371600" y="3301116"/>
                    <a:ext cx="7086600" cy="911548"/>
                  </a:xfrm>
                  <a:prstGeom prst="round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Array of Sense Amplifiers</a:t>
                    </a:r>
                  </a:p>
                </p:txBody>
              </p:sp>
              <p:sp>
                <p:nvSpPr>
                  <p:cNvPr id="16" name="Rounded Rectangle 15"/>
                  <p:cNvSpPr/>
                  <p:nvPr/>
                </p:nvSpPr>
                <p:spPr>
                  <a:xfrm>
                    <a:off x="1371600" y="1187429"/>
                    <a:ext cx="7086600" cy="2012971"/>
                  </a:xfrm>
                  <a:prstGeom prst="roundRect">
                    <a:avLst/>
                  </a:prstGeom>
                  <a:solidFill>
                    <a:srgbClr val="26393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Cell Array</a:t>
                    </a:r>
                  </a:p>
                </p:txBody>
              </p:sp>
              <p:sp>
                <p:nvSpPr>
                  <p:cNvPr id="17" name="Rounded Rectangle 16"/>
                  <p:cNvSpPr/>
                  <p:nvPr/>
                </p:nvSpPr>
                <p:spPr>
                  <a:xfrm>
                    <a:off x="1371601" y="4360717"/>
                    <a:ext cx="7086599" cy="1870365"/>
                  </a:xfrm>
                  <a:prstGeom prst="roundRect">
                    <a:avLst/>
                  </a:prstGeom>
                  <a:solidFill>
                    <a:srgbClr val="26393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Cell Array</a:t>
                    </a:r>
                  </a:p>
                </p:txBody>
              </p:sp>
            </p:grpSp>
            <p:grpSp>
              <p:nvGrpSpPr>
                <p:cNvPr id="8" name="Group 7"/>
                <p:cNvGrpSpPr/>
                <p:nvPr/>
              </p:nvGrpSpPr>
              <p:grpSpPr>
                <a:xfrm>
                  <a:off x="3505200" y="3200400"/>
                  <a:ext cx="3429000" cy="1675096"/>
                  <a:chOff x="609600" y="1187429"/>
                  <a:chExt cx="7848600" cy="5074556"/>
                </a:xfrm>
              </p:grpSpPr>
              <p:sp>
                <p:nvSpPr>
                  <p:cNvPr id="10" name="Rounded Rectangle 9"/>
                  <p:cNvSpPr/>
                  <p:nvPr/>
                </p:nvSpPr>
                <p:spPr>
                  <a:xfrm>
                    <a:off x="609600" y="1219200"/>
                    <a:ext cx="685800" cy="5042785"/>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Row Decoder</a:t>
                    </a:r>
                  </a:p>
                </p:txBody>
              </p:sp>
              <p:sp>
                <p:nvSpPr>
                  <p:cNvPr id="11" name="Rounded Rectangle 10"/>
                  <p:cNvSpPr/>
                  <p:nvPr/>
                </p:nvSpPr>
                <p:spPr>
                  <a:xfrm>
                    <a:off x="1371600" y="3301116"/>
                    <a:ext cx="7086600" cy="911548"/>
                  </a:xfrm>
                  <a:prstGeom prst="round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Array of Sense Amplifiers</a:t>
                    </a:r>
                  </a:p>
                </p:txBody>
              </p:sp>
              <p:sp>
                <p:nvSpPr>
                  <p:cNvPr id="12" name="Rounded Rectangle 11"/>
                  <p:cNvSpPr/>
                  <p:nvPr/>
                </p:nvSpPr>
                <p:spPr>
                  <a:xfrm>
                    <a:off x="1371600" y="1187429"/>
                    <a:ext cx="7086600" cy="2012971"/>
                  </a:xfrm>
                  <a:prstGeom prst="roundRect">
                    <a:avLst/>
                  </a:prstGeom>
                  <a:solidFill>
                    <a:srgbClr val="26393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Cell Array</a:t>
                    </a:r>
                  </a:p>
                </p:txBody>
              </p:sp>
              <p:sp>
                <p:nvSpPr>
                  <p:cNvPr id="13" name="Rounded Rectangle 12"/>
                  <p:cNvSpPr/>
                  <p:nvPr/>
                </p:nvSpPr>
                <p:spPr>
                  <a:xfrm>
                    <a:off x="1371601" y="4360717"/>
                    <a:ext cx="7086599" cy="1870365"/>
                  </a:xfrm>
                  <a:prstGeom prst="roundRect">
                    <a:avLst/>
                  </a:prstGeom>
                  <a:solidFill>
                    <a:srgbClr val="26393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Cell Array</a:t>
                    </a:r>
                  </a:p>
                </p:txBody>
              </p:sp>
            </p:grpSp>
            <p:sp>
              <p:nvSpPr>
                <p:cNvPr id="9" name="Rounded Rectangle 8"/>
                <p:cNvSpPr/>
                <p:nvPr/>
              </p:nvSpPr>
              <p:spPr>
                <a:xfrm>
                  <a:off x="3838113" y="4972365"/>
                  <a:ext cx="3096087" cy="609600"/>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a:ea typeface="+mn-ea"/>
                      <a:cs typeface="+mn-cs"/>
                    </a:rPr>
                    <a:t>Bank I/O</a:t>
                  </a:r>
                </a:p>
              </p:txBody>
            </p:sp>
          </p:grpSp>
          <p:grpSp>
            <p:nvGrpSpPr>
              <p:cNvPr id="18" name="Group 17"/>
              <p:cNvGrpSpPr/>
              <p:nvPr/>
            </p:nvGrpSpPr>
            <p:grpSpPr>
              <a:xfrm rot="5400000" flipH="1">
                <a:off x="5023573" y="3358428"/>
                <a:ext cx="652828" cy="1098773"/>
                <a:chOff x="3505200" y="1447800"/>
                <a:chExt cx="3429000" cy="4134165"/>
              </a:xfrm>
            </p:grpSpPr>
            <p:grpSp>
              <p:nvGrpSpPr>
                <p:cNvPr id="19" name="Group 18"/>
                <p:cNvGrpSpPr/>
                <p:nvPr/>
              </p:nvGrpSpPr>
              <p:grpSpPr>
                <a:xfrm>
                  <a:off x="3505200" y="1447800"/>
                  <a:ext cx="3429000" cy="1675096"/>
                  <a:chOff x="609600" y="1187429"/>
                  <a:chExt cx="7848600" cy="5074556"/>
                </a:xfrm>
              </p:grpSpPr>
              <p:sp>
                <p:nvSpPr>
                  <p:cNvPr id="26" name="Rounded Rectangle 25"/>
                  <p:cNvSpPr/>
                  <p:nvPr/>
                </p:nvSpPr>
                <p:spPr>
                  <a:xfrm>
                    <a:off x="609600" y="1219200"/>
                    <a:ext cx="685800" cy="5042785"/>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Row Decoder</a:t>
                    </a:r>
                  </a:p>
                </p:txBody>
              </p:sp>
              <p:sp>
                <p:nvSpPr>
                  <p:cNvPr id="27" name="Rounded Rectangle 26"/>
                  <p:cNvSpPr/>
                  <p:nvPr/>
                </p:nvSpPr>
                <p:spPr>
                  <a:xfrm>
                    <a:off x="1371600" y="3301116"/>
                    <a:ext cx="7086600" cy="911548"/>
                  </a:xfrm>
                  <a:prstGeom prst="round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Array of Sense Amplifiers</a:t>
                    </a:r>
                  </a:p>
                </p:txBody>
              </p:sp>
              <p:sp>
                <p:nvSpPr>
                  <p:cNvPr id="28" name="Rounded Rectangle 27"/>
                  <p:cNvSpPr/>
                  <p:nvPr/>
                </p:nvSpPr>
                <p:spPr>
                  <a:xfrm>
                    <a:off x="1371600" y="1187429"/>
                    <a:ext cx="7086600" cy="2012971"/>
                  </a:xfrm>
                  <a:prstGeom prst="roundRect">
                    <a:avLst/>
                  </a:prstGeom>
                  <a:solidFill>
                    <a:srgbClr val="26393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Cell Array</a:t>
                    </a:r>
                  </a:p>
                </p:txBody>
              </p:sp>
              <p:sp>
                <p:nvSpPr>
                  <p:cNvPr id="29" name="Rounded Rectangle 28"/>
                  <p:cNvSpPr/>
                  <p:nvPr/>
                </p:nvSpPr>
                <p:spPr>
                  <a:xfrm>
                    <a:off x="1371601" y="4360717"/>
                    <a:ext cx="7086599" cy="1870365"/>
                  </a:xfrm>
                  <a:prstGeom prst="roundRect">
                    <a:avLst/>
                  </a:prstGeom>
                  <a:solidFill>
                    <a:srgbClr val="26393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Cell Array</a:t>
                    </a:r>
                  </a:p>
                </p:txBody>
              </p:sp>
            </p:grpSp>
            <p:grpSp>
              <p:nvGrpSpPr>
                <p:cNvPr id="20" name="Group 19"/>
                <p:cNvGrpSpPr/>
                <p:nvPr/>
              </p:nvGrpSpPr>
              <p:grpSpPr>
                <a:xfrm>
                  <a:off x="3505200" y="3200400"/>
                  <a:ext cx="3429000" cy="1675096"/>
                  <a:chOff x="609600" y="1187429"/>
                  <a:chExt cx="7848600" cy="5074556"/>
                </a:xfrm>
              </p:grpSpPr>
              <p:sp>
                <p:nvSpPr>
                  <p:cNvPr id="22" name="Rounded Rectangle 21"/>
                  <p:cNvSpPr/>
                  <p:nvPr/>
                </p:nvSpPr>
                <p:spPr>
                  <a:xfrm>
                    <a:off x="609600" y="1219200"/>
                    <a:ext cx="685800" cy="5042785"/>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Row Decoder</a:t>
                    </a:r>
                  </a:p>
                </p:txBody>
              </p:sp>
              <p:sp>
                <p:nvSpPr>
                  <p:cNvPr id="23" name="Rounded Rectangle 22"/>
                  <p:cNvSpPr/>
                  <p:nvPr/>
                </p:nvSpPr>
                <p:spPr>
                  <a:xfrm>
                    <a:off x="1371600" y="3301116"/>
                    <a:ext cx="7086600" cy="911548"/>
                  </a:xfrm>
                  <a:prstGeom prst="round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Array of Sense Amplifiers</a:t>
                    </a:r>
                  </a:p>
                </p:txBody>
              </p:sp>
              <p:sp>
                <p:nvSpPr>
                  <p:cNvPr id="24" name="Rounded Rectangle 23"/>
                  <p:cNvSpPr/>
                  <p:nvPr/>
                </p:nvSpPr>
                <p:spPr>
                  <a:xfrm>
                    <a:off x="1371600" y="1187429"/>
                    <a:ext cx="7086600" cy="2012971"/>
                  </a:xfrm>
                  <a:prstGeom prst="roundRect">
                    <a:avLst/>
                  </a:prstGeom>
                  <a:solidFill>
                    <a:srgbClr val="26393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Cell Array</a:t>
                    </a:r>
                  </a:p>
                </p:txBody>
              </p:sp>
              <p:sp>
                <p:nvSpPr>
                  <p:cNvPr id="25" name="Rounded Rectangle 24"/>
                  <p:cNvSpPr/>
                  <p:nvPr/>
                </p:nvSpPr>
                <p:spPr>
                  <a:xfrm>
                    <a:off x="1371601" y="4360717"/>
                    <a:ext cx="7086599" cy="1870365"/>
                  </a:xfrm>
                  <a:prstGeom prst="roundRect">
                    <a:avLst/>
                  </a:prstGeom>
                  <a:solidFill>
                    <a:srgbClr val="26393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Cell Array</a:t>
                    </a:r>
                  </a:p>
                </p:txBody>
              </p:sp>
            </p:grpSp>
            <p:sp>
              <p:nvSpPr>
                <p:cNvPr id="21" name="Rounded Rectangle 20"/>
                <p:cNvSpPr/>
                <p:nvPr/>
              </p:nvSpPr>
              <p:spPr>
                <a:xfrm>
                  <a:off x="3838113" y="4972365"/>
                  <a:ext cx="3096087" cy="609600"/>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a:ea typeface="+mn-ea"/>
                      <a:cs typeface="+mn-cs"/>
                    </a:rPr>
                    <a:t>Bank I/O</a:t>
                  </a:r>
                </a:p>
              </p:txBody>
            </p:sp>
          </p:grpSp>
          <p:grpSp>
            <p:nvGrpSpPr>
              <p:cNvPr id="30" name="Group 29"/>
              <p:cNvGrpSpPr/>
              <p:nvPr/>
            </p:nvGrpSpPr>
            <p:grpSpPr>
              <a:xfrm rot="5400000">
                <a:off x="5042808" y="5485121"/>
                <a:ext cx="642573" cy="1098773"/>
                <a:chOff x="3505200" y="1447800"/>
                <a:chExt cx="3429000" cy="4134165"/>
              </a:xfrm>
            </p:grpSpPr>
            <p:grpSp>
              <p:nvGrpSpPr>
                <p:cNvPr id="31" name="Group 30"/>
                <p:cNvGrpSpPr/>
                <p:nvPr/>
              </p:nvGrpSpPr>
              <p:grpSpPr>
                <a:xfrm>
                  <a:off x="3505200" y="1447800"/>
                  <a:ext cx="3429000" cy="1675096"/>
                  <a:chOff x="609600" y="1187429"/>
                  <a:chExt cx="7848600" cy="5074556"/>
                </a:xfrm>
              </p:grpSpPr>
              <p:sp>
                <p:nvSpPr>
                  <p:cNvPr id="38" name="Rounded Rectangle 37"/>
                  <p:cNvSpPr/>
                  <p:nvPr/>
                </p:nvSpPr>
                <p:spPr>
                  <a:xfrm>
                    <a:off x="609600" y="1219200"/>
                    <a:ext cx="685800" cy="5042785"/>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Row Decoder</a:t>
                    </a:r>
                  </a:p>
                </p:txBody>
              </p:sp>
              <p:sp>
                <p:nvSpPr>
                  <p:cNvPr id="39" name="Rounded Rectangle 38"/>
                  <p:cNvSpPr/>
                  <p:nvPr/>
                </p:nvSpPr>
                <p:spPr>
                  <a:xfrm>
                    <a:off x="1371600" y="3301116"/>
                    <a:ext cx="7086600" cy="911548"/>
                  </a:xfrm>
                  <a:prstGeom prst="round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Array of Sense Amplifiers</a:t>
                    </a:r>
                  </a:p>
                </p:txBody>
              </p:sp>
              <p:sp>
                <p:nvSpPr>
                  <p:cNvPr id="40" name="Rounded Rectangle 39"/>
                  <p:cNvSpPr/>
                  <p:nvPr/>
                </p:nvSpPr>
                <p:spPr>
                  <a:xfrm>
                    <a:off x="1371600" y="1187429"/>
                    <a:ext cx="7086600" cy="2012971"/>
                  </a:xfrm>
                  <a:prstGeom prst="roundRect">
                    <a:avLst/>
                  </a:prstGeom>
                  <a:solidFill>
                    <a:srgbClr val="26393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Cell Array</a:t>
                    </a:r>
                  </a:p>
                </p:txBody>
              </p:sp>
              <p:sp>
                <p:nvSpPr>
                  <p:cNvPr id="41" name="Rounded Rectangle 40"/>
                  <p:cNvSpPr/>
                  <p:nvPr/>
                </p:nvSpPr>
                <p:spPr>
                  <a:xfrm>
                    <a:off x="1371601" y="4360717"/>
                    <a:ext cx="7086599" cy="1870365"/>
                  </a:xfrm>
                  <a:prstGeom prst="roundRect">
                    <a:avLst/>
                  </a:prstGeom>
                  <a:solidFill>
                    <a:srgbClr val="26393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Cell Array</a:t>
                    </a:r>
                  </a:p>
                </p:txBody>
              </p:sp>
            </p:grpSp>
            <p:grpSp>
              <p:nvGrpSpPr>
                <p:cNvPr id="32" name="Group 31"/>
                <p:cNvGrpSpPr/>
                <p:nvPr/>
              </p:nvGrpSpPr>
              <p:grpSpPr>
                <a:xfrm>
                  <a:off x="3505200" y="3200400"/>
                  <a:ext cx="3429000" cy="1675096"/>
                  <a:chOff x="609600" y="1187429"/>
                  <a:chExt cx="7848600" cy="5074556"/>
                </a:xfrm>
              </p:grpSpPr>
              <p:sp>
                <p:nvSpPr>
                  <p:cNvPr id="34" name="Rounded Rectangle 33"/>
                  <p:cNvSpPr/>
                  <p:nvPr/>
                </p:nvSpPr>
                <p:spPr>
                  <a:xfrm>
                    <a:off x="609600" y="1219200"/>
                    <a:ext cx="685800" cy="5042785"/>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Row Decoder</a:t>
                    </a:r>
                  </a:p>
                </p:txBody>
              </p:sp>
              <p:sp>
                <p:nvSpPr>
                  <p:cNvPr id="35" name="Rounded Rectangle 34"/>
                  <p:cNvSpPr/>
                  <p:nvPr/>
                </p:nvSpPr>
                <p:spPr>
                  <a:xfrm>
                    <a:off x="1371600" y="3301116"/>
                    <a:ext cx="7086600" cy="911548"/>
                  </a:xfrm>
                  <a:prstGeom prst="round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Array of Sense Amplifiers</a:t>
                    </a:r>
                  </a:p>
                </p:txBody>
              </p:sp>
              <p:sp>
                <p:nvSpPr>
                  <p:cNvPr id="36" name="Rounded Rectangle 35"/>
                  <p:cNvSpPr/>
                  <p:nvPr/>
                </p:nvSpPr>
                <p:spPr>
                  <a:xfrm>
                    <a:off x="1371600" y="1187429"/>
                    <a:ext cx="7086600" cy="2012971"/>
                  </a:xfrm>
                  <a:prstGeom prst="roundRect">
                    <a:avLst/>
                  </a:prstGeom>
                  <a:solidFill>
                    <a:srgbClr val="26393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Cell Array</a:t>
                    </a:r>
                  </a:p>
                </p:txBody>
              </p:sp>
              <p:sp>
                <p:nvSpPr>
                  <p:cNvPr id="37" name="Rounded Rectangle 36"/>
                  <p:cNvSpPr/>
                  <p:nvPr/>
                </p:nvSpPr>
                <p:spPr>
                  <a:xfrm>
                    <a:off x="1371601" y="4360717"/>
                    <a:ext cx="7086599" cy="1870365"/>
                  </a:xfrm>
                  <a:prstGeom prst="roundRect">
                    <a:avLst/>
                  </a:prstGeom>
                  <a:solidFill>
                    <a:srgbClr val="26393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Cell Array</a:t>
                    </a:r>
                  </a:p>
                </p:txBody>
              </p:sp>
            </p:grpSp>
            <p:sp>
              <p:nvSpPr>
                <p:cNvPr id="33" name="Rounded Rectangle 32"/>
                <p:cNvSpPr/>
                <p:nvPr/>
              </p:nvSpPr>
              <p:spPr>
                <a:xfrm>
                  <a:off x="3838113" y="4972365"/>
                  <a:ext cx="3096087" cy="609600"/>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a:ea typeface="+mn-ea"/>
                      <a:cs typeface="+mn-cs"/>
                    </a:rPr>
                    <a:t>Bank I/O</a:t>
                  </a:r>
                </a:p>
              </p:txBody>
            </p:sp>
          </p:grpSp>
          <p:grpSp>
            <p:nvGrpSpPr>
              <p:cNvPr id="42" name="Group 41"/>
              <p:cNvGrpSpPr/>
              <p:nvPr/>
            </p:nvGrpSpPr>
            <p:grpSpPr>
              <a:xfrm rot="5400000" flipH="1">
                <a:off x="5023573" y="4761221"/>
                <a:ext cx="652828" cy="1098773"/>
                <a:chOff x="3505200" y="1447800"/>
                <a:chExt cx="3429000" cy="4134165"/>
              </a:xfrm>
            </p:grpSpPr>
            <p:grpSp>
              <p:nvGrpSpPr>
                <p:cNvPr id="43" name="Group 42"/>
                <p:cNvGrpSpPr/>
                <p:nvPr/>
              </p:nvGrpSpPr>
              <p:grpSpPr>
                <a:xfrm>
                  <a:off x="3505200" y="1447800"/>
                  <a:ext cx="3429000" cy="1675096"/>
                  <a:chOff x="609600" y="1187429"/>
                  <a:chExt cx="7848600" cy="5074556"/>
                </a:xfrm>
              </p:grpSpPr>
              <p:sp>
                <p:nvSpPr>
                  <p:cNvPr id="50" name="Rounded Rectangle 49"/>
                  <p:cNvSpPr/>
                  <p:nvPr/>
                </p:nvSpPr>
                <p:spPr>
                  <a:xfrm>
                    <a:off x="609600" y="1219200"/>
                    <a:ext cx="685800" cy="5042785"/>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Row Decoder</a:t>
                    </a:r>
                  </a:p>
                </p:txBody>
              </p:sp>
              <p:sp>
                <p:nvSpPr>
                  <p:cNvPr id="51" name="Rounded Rectangle 50"/>
                  <p:cNvSpPr/>
                  <p:nvPr/>
                </p:nvSpPr>
                <p:spPr>
                  <a:xfrm>
                    <a:off x="1371600" y="3301116"/>
                    <a:ext cx="7086600" cy="911548"/>
                  </a:xfrm>
                  <a:prstGeom prst="round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Array of Sense Amplifiers</a:t>
                    </a:r>
                  </a:p>
                </p:txBody>
              </p:sp>
              <p:sp>
                <p:nvSpPr>
                  <p:cNvPr id="52" name="Rounded Rectangle 51"/>
                  <p:cNvSpPr/>
                  <p:nvPr/>
                </p:nvSpPr>
                <p:spPr>
                  <a:xfrm>
                    <a:off x="1371600" y="1187429"/>
                    <a:ext cx="7086600" cy="2012971"/>
                  </a:xfrm>
                  <a:prstGeom prst="roundRect">
                    <a:avLst/>
                  </a:prstGeom>
                  <a:solidFill>
                    <a:srgbClr val="26393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Cell Array</a:t>
                    </a:r>
                  </a:p>
                </p:txBody>
              </p:sp>
              <p:sp>
                <p:nvSpPr>
                  <p:cNvPr id="53" name="Rounded Rectangle 52"/>
                  <p:cNvSpPr/>
                  <p:nvPr/>
                </p:nvSpPr>
                <p:spPr>
                  <a:xfrm>
                    <a:off x="1371601" y="4360717"/>
                    <a:ext cx="7086599" cy="1870365"/>
                  </a:xfrm>
                  <a:prstGeom prst="roundRect">
                    <a:avLst/>
                  </a:prstGeom>
                  <a:solidFill>
                    <a:srgbClr val="26393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Cell Array</a:t>
                    </a:r>
                  </a:p>
                </p:txBody>
              </p:sp>
            </p:grpSp>
            <p:grpSp>
              <p:nvGrpSpPr>
                <p:cNvPr id="44" name="Group 43"/>
                <p:cNvGrpSpPr/>
                <p:nvPr/>
              </p:nvGrpSpPr>
              <p:grpSpPr>
                <a:xfrm>
                  <a:off x="3505200" y="3200400"/>
                  <a:ext cx="3429000" cy="1675096"/>
                  <a:chOff x="609600" y="1187429"/>
                  <a:chExt cx="7848600" cy="5074556"/>
                </a:xfrm>
              </p:grpSpPr>
              <p:sp>
                <p:nvSpPr>
                  <p:cNvPr id="46" name="Rounded Rectangle 45"/>
                  <p:cNvSpPr/>
                  <p:nvPr/>
                </p:nvSpPr>
                <p:spPr>
                  <a:xfrm>
                    <a:off x="609600" y="1219200"/>
                    <a:ext cx="685800" cy="5042785"/>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Row Decoder</a:t>
                    </a:r>
                  </a:p>
                </p:txBody>
              </p:sp>
              <p:sp>
                <p:nvSpPr>
                  <p:cNvPr id="47" name="Rounded Rectangle 46"/>
                  <p:cNvSpPr/>
                  <p:nvPr/>
                </p:nvSpPr>
                <p:spPr>
                  <a:xfrm>
                    <a:off x="1371600" y="3301116"/>
                    <a:ext cx="7086600" cy="911548"/>
                  </a:xfrm>
                  <a:prstGeom prst="round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Array of Sense Amplifiers</a:t>
                    </a:r>
                  </a:p>
                </p:txBody>
              </p:sp>
              <p:sp>
                <p:nvSpPr>
                  <p:cNvPr id="48" name="Rounded Rectangle 47"/>
                  <p:cNvSpPr/>
                  <p:nvPr/>
                </p:nvSpPr>
                <p:spPr>
                  <a:xfrm>
                    <a:off x="1371600" y="1187429"/>
                    <a:ext cx="7086600" cy="2012971"/>
                  </a:xfrm>
                  <a:prstGeom prst="roundRect">
                    <a:avLst/>
                  </a:prstGeom>
                  <a:solidFill>
                    <a:srgbClr val="26393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Cell Array</a:t>
                    </a:r>
                  </a:p>
                </p:txBody>
              </p:sp>
              <p:sp>
                <p:nvSpPr>
                  <p:cNvPr id="49" name="Rounded Rectangle 48"/>
                  <p:cNvSpPr/>
                  <p:nvPr/>
                </p:nvSpPr>
                <p:spPr>
                  <a:xfrm>
                    <a:off x="1371601" y="4360717"/>
                    <a:ext cx="7086599" cy="1870365"/>
                  </a:xfrm>
                  <a:prstGeom prst="roundRect">
                    <a:avLst/>
                  </a:prstGeom>
                  <a:solidFill>
                    <a:srgbClr val="26393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Cell Array</a:t>
                    </a:r>
                  </a:p>
                </p:txBody>
              </p:sp>
            </p:grpSp>
            <p:sp>
              <p:nvSpPr>
                <p:cNvPr id="45" name="Rounded Rectangle 44"/>
                <p:cNvSpPr/>
                <p:nvPr/>
              </p:nvSpPr>
              <p:spPr>
                <a:xfrm>
                  <a:off x="3838113" y="4972365"/>
                  <a:ext cx="3096087" cy="609600"/>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a:ea typeface="+mn-ea"/>
                      <a:cs typeface="+mn-cs"/>
                    </a:rPr>
                    <a:t>Bank I/O</a:t>
                  </a:r>
                </a:p>
              </p:txBody>
            </p:sp>
          </p:grpSp>
        </p:grpSp>
        <p:grpSp>
          <p:nvGrpSpPr>
            <p:cNvPr id="55" name="Group 54"/>
            <p:cNvGrpSpPr/>
            <p:nvPr/>
          </p:nvGrpSpPr>
          <p:grpSpPr>
            <a:xfrm rot="10800000">
              <a:off x="3581401" y="3581400"/>
              <a:ext cx="1112881" cy="2774393"/>
              <a:chOff x="4800600" y="3581401"/>
              <a:chExt cx="1112881" cy="2774393"/>
            </a:xfrm>
          </p:grpSpPr>
          <p:grpSp>
            <p:nvGrpSpPr>
              <p:cNvPr id="56" name="Group 55"/>
              <p:cNvGrpSpPr/>
              <p:nvPr/>
            </p:nvGrpSpPr>
            <p:grpSpPr>
              <a:xfrm rot="5400000">
                <a:off x="5042808" y="4082328"/>
                <a:ext cx="642573" cy="1098773"/>
                <a:chOff x="3505200" y="1447800"/>
                <a:chExt cx="3429000" cy="4134165"/>
              </a:xfrm>
            </p:grpSpPr>
            <p:grpSp>
              <p:nvGrpSpPr>
                <p:cNvPr id="93" name="Group 92"/>
                <p:cNvGrpSpPr/>
                <p:nvPr/>
              </p:nvGrpSpPr>
              <p:grpSpPr>
                <a:xfrm>
                  <a:off x="3505200" y="1447800"/>
                  <a:ext cx="3429000" cy="1675096"/>
                  <a:chOff x="609600" y="1187429"/>
                  <a:chExt cx="7848600" cy="5074556"/>
                </a:xfrm>
              </p:grpSpPr>
              <p:sp>
                <p:nvSpPr>
                  <p:cNvPr id="100" name="Rounded Rectangle 99"/>
                  <p:cNvSpPr/>
                  <p:nvPr/>
                </p:nvSpPr>
                <p:spPr>
                  <a:xfrm>
                    <a:off x="609600" y="1219200"/>
                    <a:ext cx="685800" cy="5042785"/>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Row Decoder</a:t>
                    </a:r>
                  </a:p>
                </p:txBody>
              </p:sp>
              <p:sp>
                <p:nvSpPr>
                  <p:cNvPr id="101" name="Rounded Rectangle 100"/>
                  <p:cNvSpPr/>
                  <p:nvPr/>
                </p:nvSpPr>
                <p:spPr>
                  <a:xfrm>
                    <a:off x="1371600" y="3301116"/>
                    <a:ext cx="7086600" cy="911548"/>
                  </a:xfrm>
                  <a:prstGeom prst="round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Array of Sense Amplifiers</a:t>
                    </a:r>
                  </a:p>
                </p:txBody>
              </p:sp>
              <p:sp>
                <p:nvSpPr>
                  <p:cNvPr id="102" name="Rounded Rectangle 101"/>
                  <p:cNvSpPr/>
                  <p:nvPr/>
                </p:nvSpPr>
                <p:spPr>
                  <a:xfrm>
                    <a:off x="1371600" y="1187429"/>
                    <a:ext cx="7086600" cy="2012971"/>
                  </a:xfrm>
                  <a:prstGeom prst="roundRect">
                    <a:avLst/>
                  </a:prstGeom>
                  <a:solidFill>
                    <a:srgbClr val="26393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Cell Array</a:t>
                    </a:r>
                  </a:p>
                </p:txBody>
              </p:sp>
              <p:sp>
                <p:nvSpPr>
                  <p:cNvPr id="103" name="Rounded Rectangle 102"/>
                  <p:cNvSpPr/>
                  <p:nvPr/>
                </p:nvSpPr>
                <p:spPr>
                  <a:xfrm>
                    <a:off x="1371601" y="4360717"/>
                    <a:ext cx="7086599" cy="1870365"/>
                  </a:xfrm>
                  <a:prstGeom prst="roundRect">
                    <a:avLst/>
                  </a:prstGeom>
                  <a:solidFill>
                    <a:srgbClr val="26393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Cell Array</a:t>
                    </a:r>
                  </a:p>
                </p:txBody>
              </p:sp>
            </p:grpSp>
            <p:grpSp>
              <p:nvGrpSpPr>
                <p:cNvPr id="94" name="Group 93"/>
                <p:cNvGrpSpPr/>
                <p:nvPr/>
              </p:nvGrpSpPr>
              <p:grpSpPr>
                <a:xfrm>
                  <a:off x="3505200" y="3200400"/>
                  <a:ext cx="3429000" cy="1675096"/>
                  <a:chOff x="609600" y="1187429"/>
                  <a:chExt cx="7848600" cy="5074556"/>
                </a:xfrm>
              </p:grpSpPr>
              <p:sp>
                <p:nvSpPr>
                  <p:cNvPr id="96" name="Rounded Rectangle 95"/>
                  <p:cNvSpPr/>
                  <p:nvPr/>
                </p:nvSpPr>
                <p:spPr>
                  <a:xfrm>
                    <a:off x="609600" y="1219200"/>
                    <a:ext cx="685800" cy="5042785"/>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Row Decoder</a:t>
                    </a:r>
                  </a:p>
                </p:txBody>
              </p:sp>
              <p:sp>
                <p:nvSpPr>
                  <p:cNvPr id="97" name="Rounded Rectangle 96"/>
                  <p:cNvSpPr/>
                  <p:nvPr/>
                </p:nvSpPr>
                <p:spPr>
                  <a:xfrm>
                    <a:off x="1371600" y="3301116"/>
                    <a:ext cx="7086600" cy="911548"/>
                  </a:xfrm>
                  <a:prstGeom prst="round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Array of Sense Amplifiers</a:t>
                    </a:r>
                  </a:p>
                </p:txBody>
              </p:sp>
              <p:sp>
                <p:nvSpPr>
                  <p:cNvPr id="98" name="Rounded Rectangle 97"/>
                  <p:cNvSpPr/>
                  <p:nvPr/>
                </p:nvSpPr>
                <p:spPr>
                  <a:xfrm>
                    <a:off x="1371600" y="1187429"/>
                    <a:ext cx="7086600" cy="2012971"/>
                  </a:xfrm>
                  <a:prstGeom prst="roundRect">
                    <a:avLst/>
                  </a:prstGeom>
                  <a:solidFill>
                    <a:srgbClr val="26393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Cell Array</a:t>
                    </a:r>
                  </a:p>
                </p:txBody>
              </p:sp>
              <p:sp>
                <p:nvSpPr>
                  <p:cNvPr id="99" name="Rounded Rectangle 98"/>
                  <p:cNvSpPr/>
                  <p:nvPr/>
                </p:nvSpPr>
                <p:spPr>
                  <a:xfrm>
                    <a:off x="1371601" y="4360717"/>
                    <a:ext cx="7086599" cy="1870365"/>
                  </a:xfrm>
                  <a:prstGeom prst="roundRect">
                    <a:avLst/>
                  </a:prstGeom>
                  <a:solidFill>
                    <a:srgbClr val="26393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Cell Array</a:t>
                    </a:r>
                  </a:p>
                </p:txBody>
              </p:sp>
            </p:grpSp>
            <p:sp>
              <p:nvSpPr>
                <p:cNvPr id="95" name="Rounded Rectangle 94"/>
                <p:cNvSpPr/>
                <p:nvPr/>
              </p:nvSpPr>
              <p:spPr>
                <a:xfrm>
                  <a:off x="3838113" y="4972365"/>
                  <a:ext cx="3096087" cy="609600"/>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a:ea typeface="+mn-ea"/>
                      <a:cs typeface="+mn-cs"/>
                    </a:rPr>
                    <a:t>Bank I/O</a:t>
                  </a:r>
                </a:p>
              </p:txBody>
            </p:sp>
          </p:grpSp>
          <p:grpSp>
            <p:nvGrpSpPr>
              <p:cNvPr id="57" name="Group 56"/>
              <p:cNvGrpSpPr/>
              <p:nvPr/>
            </p:nvGrpSpPr>
            <p:grpSpPr>
              <a:xfrm rot="5400000" flipH="1">
                <a:off x="5023573" y="3358428"/>
                <a:ext cx="652828" cy="1098773"/>
                <a:chOff x="3505200" y="1447800"/>
                <a:chExt cx="3429000" cy="4134165"/>
              </a:xfrm>
            </p:grpSpPr>
            <p:grpSp>
              <p:nvGrpSpPr>
                <p:cNvPr id="82" name="Group 81"/>
                <p:cNvGrpSpPr/>
                <p:nvPr/>
              </p:nvGrpSpPr>
              <p:grpSpPr>
                <a:xfrm>
                  <a:off x="3505200" y="1447800"/>
                  <a:ext cx="3429000" cy="1675096"/>
                  <a:chOff x="609600" y="1187429"/>
                  <a:chExt cx="7848600" cy="5074556"/>
                </a:xfrm>
              </p:grpSpPr>
              <p:sp>
                <p:nvSpPr>
                  <p:cNvPr id="89" name="Rounded Rectangle 88"/>
                  <p:cNvSpPr/>
                  <p:nvPr/>
                </p:nvSpPr>
                <p:spPr>
                  <a:xfrm>
                    <a:off x="609600" y="1219200"/>
                    <a:ext cx="685800" cy="5042785"/>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Row Decoder</a:t>
                    </a:r>
                  </a:p>
                </p:txBody>
              </p:sp>
              <p:sp>
                <p:nvSpPr>
                  <p:cNvPr id="90" name="Rounded Rectangle 89"/>
                  <p:cNvSpPr/>
                  <p:nvPr/>
                </p:nvSpPr>
                <p:spPr>
                  <a:xfrm>
                    <a:off x="1371600" y="3301116"/>
                    <a:ext cx="7086600" cy="911548"/>
                  </a:xfrm>
                  <a:prstGeom prst="round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Array of Sense Amplifiers</a:t>
                    </a:r>
                  </a:p>
                </p:txBody>
              </p:sp>
              <p:sp>
                <p:nvSpPr>
                  <p:cNvPr id="91" name="Rounded Rectangle 90"/>
                  <p:cNvSpPr/>
                  <p:nvPr/>
                </p:nvSpPr>
                <p:spPr>
                  <a:xfrm>
                    <a:off x="1371600" y="1187429"/>
                    <a:ext cx="7086600" cy="2012971"/>
                  </a:xfrm>
                  <a:prstGeom prst="roundRect">
                    <a:avLst/>
                  </a:prstGeom>
                  <a:solidFill>
                    <a:srgbClr val="26393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Cell Array</a:t>
                    </a:r>
                  </a:p>
                </p:txBody>
              </p:sp>
              <p:sp>
                <p:nvSpPr>
                  <p:cNvPr id="92" name="Rounded Rectangle 91"/>
                  <p:cNvSpPr/>
                  <p:nvPr/>
                </p:nvSpPr>
                <p:spPr>
                  <a:xfrm>
                    <a:off x="1371601" y="4360717"/>
                    <a:ext cx="7086599" cy="1870365"/>
                  </a:xfrm>
                  <a:prstGeom prst="roundRect">
                    <a:avLst/>
                  </a:prstGeom>
                  <a:solidFill>
                    <a:srgbClr val="26393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Cell Array</a:t>
                    </a:r>
                  </a:p>
                </p:txBody>
              </p:sp>
            </p:grpSp>
            <p:grpSp>
              <p:nvGrpSpPr>
                <p:cNvPr id="83" name="Group 82"/>
                <p:cNvGrpSpPr/>
                <p:nvPr/>
              </p:nvGrpSpPr>
              <p:grpSpPr>
                <a:xfrm>
                  <a:off x="3505200" y="3200400"/>
                  <a:ext cx="3429000" cy="1675096"/>
                  <a:chOff x="609600" y="1187429"/>
                  <a:chExt cx="7848600" cy="5074556"/>
                </a:xfrm>
              </p:grpSpPr>
              <p:sp>
                <p:nvSpPr>
                  <p:cNvPr id="85" name="Rounded Rectangle 84"/>
                  <p:cNvSpPr/>
                  <p:nvPr/>
                </p:nvSpPr>
                <p:spPr>
                  <a:xfrm>
                    <a:off x="609600" y="1219200"/>
                    <a:ext cx="685800" cy="5042785"/>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Row Decoder</a:t>
                    </a:r>
                  </a:p>
                </p:txBody>
              </p:sp>
              <p:sp>
                <p:nvSpPr>
                  <p:cNvPr id="86" name="Rounded Rectangle 85"/>
                  <p:cNvSpPr/>
                  <p:nvPr/>
                </p:nvSpPr>
                <p:spPr>
                  <a:xfrm>
                    <a:off x="1371600" y="3301116"/>
                    <a:ext cx="7086600" cy="911548"/>
                  </a:xfrm>
                  <a:prstGeom prst="round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Array of Sense Amplifiers</a:t>
                    </a:r>
                  </a:p>
                </p:txBody>
              </p:sp>
              <p:sp>
                <p:nvSpPr>
                  <p:cNvPr id="87" name="Rounded Rectangle 86"/>
                  <p:cNvSpPr/>
                  <p:nvPr/>
                </p:nvSpPr>
                <p:spPr>
                  <a:xfrm>
                    <a:off x="1371600" y="1187429"/>
                    <a:ext cx="7086600" cy="2012971"/>
                  </a:xfrm>
                  <a:prstGeom prst="roundRect">
                    <a:avLst/>
                  </a:prstGeom>
                  <a:solidFill>
                    <a:srgbClr val="26393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Cell Array</a:t>
                    </a:r>
                  </a:p>
                </p:txBody>
              </p:sp>
              <p:sp>
                <p:nvSpPr>
                  <p:cNvPr id="88" name="Rounded Rectangle 87"/>
                  <p:cNvSpPr/>
                  <p:nvPr/>
                </p:nvSpPr>
                <p:spPr>
                  <a:xfrm>
                    <a:off x="1371601" y="4360717"/>
                    <a:ext cx="7086599" cy="1870365"/>
                  </a:xfrm>
                  <a:prstGeom prst="roundRect">
                    <a:avLst/>
                  </a:prstGeom>
                  <a:solidFill>
                    <a:srgbClr val="26393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Cell Array</a:t>
                    </a:r>
                  </a:p>
                </p:txBody>
              </p:sp>
            </p:grpSp>
            <p:sp>
              <p:nvSpPr>
                <p:cNvPr id="84" name="Rounded Rectangle 83"/>
                <p:cNvSpPr/>
                <p:nvPr/>
              </p:nvSpPr>
              <p:spPr>
                <a:xfrm>
                  <a:off x="3838113" y="4972365"/>
                  <a:ext cx="3096087" cy="609600"/>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a:ea typeface="+mn-ea"/>
                      <a:cs typeface="+mn-cs"/>
                    </a:rPr>
                    <a:t>Bank I/O</a:t>
                  </a:r>
                </a:p>
              </p:txBody>
            </p:sp>
          </p:grpSp>
          <p:grpSp>
            <p:nvGrpSpPr>
              <p:cNvPr id="58" name="Group 57"/>
              <p:cNvGrpSpPr/>
              <p:nvPr/>
            </p:nvGrpSpPr>
            <p:grpSpPr>
              <a:xfrm rot="5400000">
                <a:off x="5042808" y="5485121"/>
                <a:ext cx="642573" cy="1098773"/>
                <a:chOff x="3505200" y="1447800"/>
                <a:chExt cx="3429000" cy="4134165"/>
              </a:xfrm>
            </p:grpSpPr>
            <p:grpSp>
              <p:nvGrpSpPr>
                <p:cNvPr id="71" name="Group 70"/>
                <p:cNvGrpSpPr/>
                <p:nvPr/>
              </p:nvGrpSpPr>
              <p:grpSpPr>
                <a:xfrm>
                  <a:off x="3505200" y="1447800"/>
                  <a:ext cx="3429000" cy="1675096"/>
                  <a:chOff x="609600" y="1187429"/>
                  <a:chExt cx="7848600" cy="5074556"/>
                </a:xfrm>
              </p:grpSpPr>
              <p:sp>
                <p:nvSpPr>
                  <p:cNvPr id="78" name="Rounded Rectangle 77"/>
                  <p:cNvSpPr/>
                  <p:nvPr/>
                </p:nvSpPr>
                <p:spPr>
                  <a:xfrm>
                    <a:off x="609600" y="1219200"/>
                    <a:ext cx="685800" cy="5042785"/>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Row Decoder</a:t>
                    </a:r>
                  </a:p>
                </p:txBody>
              </p:sp>
              <p:sp>
                <p:nvSpPr>
                  <p:cNvPr id="79" name="Rounded Rectangle 78"/>
                  <p:cNvSpPr/>
                  <p:nvPr/>
                </p:nvSpPr>
                <p:spPr>
                  <a:xfrm>
                    <a:off x="1371600" y="3301116"/>
                    <a:ext cx="7086600" cy="911548"/>
                  </a:xfrm>
                  <a:prstGeom prst="round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Array of Sense Amplifiers</a:t>
                    </a:r>
                  </a:p>
                </p:txBody>
              </p:sp>
              <p:sp>
                <p:nvSpPr>
                  <p:cNvPr id="80" name="Rounded Rectangle 79"/>
                  <p:cNvSpPr/>
                  <p:nvPr/>
                </p:nvSpPr>
                <p:spPr>
                  <a:xfrm>
                    <a:off x="1371600" y="1187429"/>
                    <a:ext cx="7086600" cy="2012971"/>
                  </a:xfrm>
                  <a:prstGeom prst="roundRect">
                    <a:avLst/>
                  </a:prstGeom>
                  <a:solidFill>
                    <a:srgbClr val="26393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Cell Array</a:t>
                    </a:r>
                  </a:p>
                </p:txBody>
              </p:sp>
              <p:sp>
                <p:nvSpPr>
                  <p:cNvPr id="81" name="Rounded Rectangle 80"/>
                  <p:cNvSpPr/>
                  <p:nvPr/>
                </p:nvSpPr>
                <p:spPr>
                  <a:xfrm>
                    <a:off x="1371601" y="4360717"/>
                    <a:ext cx="7086599" cy="1870365"/>
                  </a:xfrm>
                  <a:prstGeom prst="roundRect">
                    <a:avLst/>
                  </a:prstGeom>
                  <a:solidFill>
                    <a:srgbClr val="26393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Cell Array</a:t>
                    </a:r>
                  </a:p>
                </p:txBody>
              </p:sp>
            </p:grpSp>
            <p:grpSp>
              <p:nvGrpSpPr>
                <p:cNvPr id="72" name="Group 71"/>
                <p:cNvGrpSpPr/>
                <p:nvPr/>
              </p:nvGrpSpPr>
              <p:grpSpPr>
                <a:xfrm>
                  <a:off x="3505200" y="3200400"/>
                  <a:ext cx="3429000" cy="1675096"/>
                  <a:chOff x="609600" y="1187429"/>
                  <a:chExt cx="7848600" cy="5074556"/>
                </a:xfrm>
              </p:grpSpPr>
              <p:sp>
                <p:nvSpPr>
                  <p:cNvPr id="74" name="Rounded Rectangle 73"/>
                  <p:cNvSpPr/>
                  <p:nvPr/>
                </p:nvSpPr>
                <p:spPr>
                  <a:xfrm>
                    <a:off x="609600" y="1219200"/>
                    <a:ext cx="685800" cy="5042785"/>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Row Decoder</a:t>
                    </a:r>
                  </a:p>
                </p:txBody>
              </p:sp>
              <p:sp>
                <p:nvSpPr>
                  <p:cNvPr id="75" name="Rounded Rectangle 74"/>
                  <p:cNvSpPr/>
                  <p:nvPr/>
                </p:nvSpPr>
                <p:spPr>
                  <a:xfrm>
                    <a:off x="1371600" y="3301116"/>
                    <a:ext cx="7086600" cy="911548"/>
                  </a:xfrm>
                  <a:prstGeom prst="round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Array of Sense Amplifiers</a:t>
                    </a:r>
                  </a:p>
                </p:txBody>
              </p:sp>
              <p:sp>
                <p:nvSpPr>
                  <p:cNvPr id="76" name="Rounded Rectangle 75"/>
                  <p:cNvSpPr/>
                  <p:nvPr/>
                </p:nvSpPr>
                <p:spPr>
                  <a:xfrm>
                    <a:off x="1371600" y="1187429"/>
                    <a:ext cx="7086600" cy="2012971"/>
                  </a:xfrm>
                  <a:prstGeom prst="roundRect">
                    <a:avLst/>
                  </a:prstGeom>
                  <a:solidFill>
                    <a:srgbClr val="26393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Cell Array</a:t>
                    </a:r>
                  </a:p>
                </p:txBody>
              </p:sp>
              <p:sp>
                <p:nvSpPr>
                  <p:cNvPr id="77" name="Rounded Rectangle 76"/>
                  <p:cNvSpPr/>
                  <p:nvPr/>
                </p:nvSpPr>
                <p:spPr>
                  <a:xfrm>
                    <a:off x="1371601" y="4360717"/>
                    <a:ext cx="7086599" cy="1870365"/>
                  </a:xfrm>
                  <a:prstGeom prst="roundRect">
                    <a:avLst/>
                  </a:prstGeom>
                  <a:solidFill>
                    <a:srgbClr val="26393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Cell Array</a:t>
                    </a:r>
                  </a:p>
                </p:txBody>
              </p:sp>
            </p:grpSp>
            <p:sp>
              <p:nvSpPr>
                <p:cNvPr id="73" name="Rounded Rectangle 72"/>
                <p:cNvSpPr/>
                <p:nvPr/>
              </p:nvSpPr>
              <p:spPr>
                <a:xfrm>
                  <a:off x="3838113" y="4972365"/>
                  <a:ext cx="3096087" cy="609600"/>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a:ea typeface="+mn-ea"/>
                      <a:cs typeface="+mn-cs"/>
                    </a:rPr>
                    <a:t>Bank I/O</a:t>
                  </a:r>
                </a:p>
              </p:txBody>
            </p:sp>
          </p:grpSp>
          <p:grpSp>
            <p:nvGrpSpPr>
              <p:cNvPr id="59" name="Group 58"/>
              <p:cNvGrpSpPr/>
              <p:nvPr/>
            </p:nvGrpSpPr>
            <p:grpSpPr>
              <a:xfrm rot="5400000" flipH="1">
                <a:off x="5023573" y="4761221"/>
                <a:ext cx="652828" cy="1098773"/>
                <a:chOff x="3505200" y="1447800"/>
                <a:chExt cx="3429000" cy="4134165"/>
              </a:xfrm>
            </p:grpSpPr>
            <p:grpSp>
              <p:nvGrpSpPr>
                <p:cNvPr id="60" name="Group 59"/>
                <p:cNvGrpSpPr/>
                <p:nvPr/>
              </p:nvGrpSpPr>
              <p:grpSpPr>
                <a:xfrm>
                  <a:off x="3505200" y="1447800"/>
                  <a:ext cx="3429000" cy="1675096"/>
                  <a:chOff x="609600" y="1187429"/>
                  <a:chExt cx="7848600" cy="5074556"/>
                </a:xfrm>
              </p:grpSpPr>
              <p:sp>
                <p:nvSpPr>
                  <p:cNvPr id="67" name="Rounded Rectangle 66"/>
                  <p:cNvSpPr/>
                  <p:nvPr/>
                </p:nvSpPr>
                <p:spPr>
                  <a:xfrm>
                    <a:off x="609600" y="1219200"/>
                    <a:ext cx="685800" cy="5042785"/>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Row Decoder</a:t>
                    </a:r>
                  </a:p>
                </p:txBody>
              </p:sp>
              <p:sp>
                <p:nvSpPr>
                  <p:cNvPr id="68" name="Rounded Rectangle 67"/>
                  <p:cNvSpPr/>
                  <p:nvPr/>
                </p:nvSpPr>
                <p:spPr>
                  <a:xfrm>
                    <a:off x="1371600" y="3301116"/>
                    <a:ext cx="7086600" cy="911548"/>
                  </a:xfrm>
                  <a:prstGeom prst="round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Array of Sense Amplifiers</a:t>
                    </a:r>
                  </a:p>
                </p:txBody>
              </p:sp>
              <p:sp>
                <p:nvSpPr>
                  <p:cNvPr id="69" name="Rounded Rectangle 68"/>
                  <p:cNvSpPr/>
                  <p:nvPr/>
                </p:nvSpPr>
                <p:spPr>
                  <a:xfrm>
                    <a:off x="1371600" y="1187429"/>
                    <a:ext cx="7086600" cy="2012971"/>
                  </a:xfrm>
                  <a:prstGeom prst="roundRect">
                    <a:avLst/>
                  </a:prstGeom>
                  <a:solidFill>
                    <a:srgbClr val="26393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Cell Array</a:t>
                    </a:r>
                  </a:p>
                </p:txBody>
              </p:sp>
              <p:sp>
                <p:nvSpPr>
                  <p:cNvPr id="70" name="Rounded Rectangle 69"/>
                  <p:cNvSpPr/>
                  <p:nvPr/>
                </p:nvSpPr>
                <p:spPr>
                  <a:xfrm>
                    <a:off x="1371601" y="4360717"/>
                    <a:ext cx="7086599" cy="1870365"/>
                  </a:xfrm>
                  <a:prstGeom prst="roundRect">
                    <a:avLst/>
                  </a:prstGeom>
                  <a:solidFill>
                    <a:srgbClr val="26393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Cell Array</a:t>
                    </a:r>
                  </a:p>
                </p:txBody>
              </p:sp>
            </p:grpSp>
            <p:grpSp>
              <p:nvGrpSpPr>
                <p:cNvPr id="61" name="Group 60"/>
                <p:cNvGrpSpPr/>
                <p:nvPr/>
              </p:nvGrpSpPr>
              <p:grpSpPr>
                <a:xfrm>
                  <a:off x="3505200" y="3200400"/>
                  <a:ext cx="3429000" cy="1675096"/>
                  <a:chOff x="609600" y="1187429"/>
                  <a:chExt cx="7848600" cy="5074556"/>
                </a:xfrm>
              </p:grpSpPr>
              <p:sp>
                <p:nvSpPr>
                  <p:cNvPr id="63" name="Rounded Rectangle 62"/>
                  <p:cNvSpPr/>
                  <p:nvPr/>
                </p:nvSpPr>
                <p:spPr>
                  <a:xfrm>
                    <a:off x="609600" y="1219200"/>
                    <a:ext cx="685800" cy="5042785"/>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Row Decoder</a:t>
                    </a:r>
                  </a:p>
                </p:txBody>
              </p:sp>
              <p:sp>
                <p:nvSpPr>
                  <p:cNvPr id="64" name="Rounded Rectangle 63"/>
                  <p:cNvSpPr/>
                  <p:nvPr/>
                </p:nvSpPr>
                <p:spPr>
                  <a:xfrm>
                    <a:off x="1371600" y="3301116"/>
                    <a:ext cx="7086600" cy="911548"/>
                  </a:xfrm>
                  <a:prstGeom prst="round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Array of Sense Amplifiers</a:t>
                    </a:r>
                  </a:p>
                </p:txBody>
              </p:sp>
              <p:sp>
                <p:nvSpPr>
                  <p:cNvPr id="65" name="Rounded Rectangle 64"/>
                  <p:cNvSpPr/>
                  <p:nvPr/>
                </p:nvSpPr>
                <p:spPr>
                  <a:xfrm>
                    <a:off x="1371600" y="1187429"/>
                    <a:ext cx="7086600" cy="2012971"/>
                  </a:xfrm>
                  <a:prstGeom prst="roundRect">
                    <a:avLst/>
                  </a:prstGeom>
                  <a:solidFill>
                    <a:srgbClr val="26393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Cell Array</a:t>
                    </a:r>
                  </a:p>
                </p:txBody>
              </p:sp>
              <p:sp>
                <p:nvSpPr>
                  <p:cNvPr id="66" name="Rounded Rectangle 65"/>
                  <p:cNvSpPr/>
                  <p:nvPr/>
                </p:nvSpPr>
                <p:spPr>
                  <a:xfrm>
                    <a:off x="1371601" y="4360717"/>
                    <a:ext cx="7086599" cy="1870365"/>
                  </a:xfrm>
                  <a:prstGeom prst="roundRect">
                    <a:avLst/>
                  </a:prstGeom>
                  <a:solidFill>
                    <a:srgbClr val="26393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Cell Array</a:t>
                    </a:r>
                  </a:p>
                </p:txBody>
              </p:sp>
            </p:grpSp>
            <p:sp>
              <p:nvSpPr>
                <p:cNvPr id="62" name="Rounded Rectangle 61"/>
                <p:cNvSpPr/>
                <p:nvPr/>
              </p:nvSpPr>
              <p:spPr>
                <a:xfrm>
                  <a:off x="3838113" y="4972365"/>
                  <a:ext cx="3096087" cy="609600"/>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a:ea typeface="+mn-ea"/>
                      <a:cs typeface="+mn-cs"/>
                    </a:rPr>
                    <a:t>Bank I/O</a:t>
                  </a:r>
                </a:p>
              </p:txBody>
            </p:sp>
          </p:grpSp>
        </p:grpSp>
      </p:grpSp>
      <p:cxnSp>
        <p:nvCxnSpPr>
          <p:cNvPr id="106" name="Straight Connector 105"/>
          <p:cNvCxnSpPr>
            <a:stCxn id="5" idx="3"/>
            <a:endCxn id="5" idx="1"/>
          </p:cNvCxnSpPr>
          <p:nvPr/>
        </p:nvCxnSpPr>
        <p:spPr>
          <a:xfrm>
            <a:off x="4491831" y="1934949"/>
            <a:ext cx="1" cy="3793259"/>
          </a:xfrm>
          <a:prstGeom prst="line">
            <a:avLst/>
          </a:prstGeom>
          <a:ln w="76200">
            <a:solidFill>
              <a:srgbClr val="FFFF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7" name="TextBox 106"/>
          <p:cNvSpPr txBox="1"/>
          <p:nvPr/>
        </p:nvSpPr>
        <p:spPr>
          <a:xfrm>
            <a:off x="259065" y="1295400"/>
            <a:ext cx="345562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
                <a:cs typeface="+mn-cs"/>
              </a:rPr>
              <a:t>Shared internal bus</a:t>
            </a:r>
          </a:p>
        </p:txBody>
      </p:sp>
      <p:cxnSp>
        <p:nvCxnSpPr>
          <p:cNvPr id="109" name="Curved Connector 108"/>
          <p:cNvCxnSpPr>
            <a:stCxn id="107" idx="3"/>
            <a:endCxn id="5" idx="3"/>
          </p:cNvCxnSpPr>
          <p:nvPr/>
        </p:nvCxnSpPr>
        <p:spPr>
          <a:xfrm>
            <a:off x="3714691" y="1557010"/>
            <a:ext cx="777140" cy="377939"/>
          </a:xfrm>
          <a:prstGeom prst="curvedConnector2">
            <a:avLst/>
          </a:prstGeom>
          <a:ln w="28575">
            <a:solidFill>
              <a:schemeClr val="tx1">
                <a:lumMod val="65000"/>
                <a:lumOff val="35000"/>
              </a:schemeClr>
            </a:solidFill>
            <a:prstDash val="dash"/>
            <a:headEnd type="none" w="med" len="med"/>
            <a:tailEnd type="stealth" w="lg" len="lg"/>
          </a:ln>
        </p:spPr>
        <p:style>
          <a:lnRef idx="1">
            <a:schemeClr val="accent1"/>
          </a:lnRef>
          <a:fillRef idx="0">
            <a:schemeClr val="accent1"/>
          </a:fillRef>
          <a:effectRef idx="0">
            <a:schemeClr val="accent1"/>
          </a:effectRef>
          <a:fontRef idx="minor">
            <a:schemeClr val="tx1"/>
          </a:fontRef>
        </p:style>
      </p:cxnSp>
      <p:sp>
        <p:nvSpPr>
          <p:cNvPr id="110" name="TextBox 109"/>
          <p:cNvSpPr txBox="1"/>
          <p:nvPr/>
        </p:nvSpPr>
        <p:spPr>
          <a:xfrm>
            <a:off x="0" y="5943600"/>
            <a:ext cx="4031563"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
                <a:cs typeface="+mn-cs"/>
              </a:rPr>
              <a:t>Memory channel - 8bits</a:t>
            </a:r>
          </a:p>
        </p:txBody>
      </p:sp>
      <p:cxnSp>
        <p:nvCxnSpPr>
          <p:cNvPr id="112" name="Elbow Connector 111"/>
          <p:cNvCxnSpPr>
            <a:stCxn id="5" idx="1"/>
            <a:endCxn id="110" idx="3"/>
          </p:cNvCxnSpPr>
          <p:nvPr/>
        </p:nvCxnSpPr>
        <p:spPr>
          <a:xfrm rot="5400000">
            <a:off x="4038586" y="5721186"/>
            <a:ext cx="446225" cy="460269"/>
          </a:xfrm>
          <a:prstGeom prst="bentConnector2">
            <a:avLst/>
          </a:prstGeom>
          <a:ln w="28575">
            <a:solidFill>
              <a:schemeClr val="tx1">
                <a:lumMod val="65000"/>
                <a:lumOff val="35000"/>
              </a:schemeClr>
            </a:solidFill>
            <a:headEnd type="none" w="med" len="med"/>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6313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fade">
                                      <p:cBhvr>
                                        <p:cTn id="7" dur="500"/>
                                        <p:tgtEl>
                                          <p:spTgt spid="10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6"/>
                                        </p:tgtEl>
                                        <p:attrNameLst>
                                          <p:attrName>style.visibility</p:attrName>
                                        </p:attrNameLst>
                                      </p:cBhvr>
                                      <p:to>
                                        <p:strVal val="visible"/>
                                      </p:to>
                                    </p:set>
                                    <p:animEffect transition="in" filter="fade">
                                      <p:cBhvr>
                                        <p:cTn id="12" dur="500"/>
                                        <p:tgtEl>
                                          <p:spTgt spid="10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7"/>
                                        </p:tgtEl>
                                        <p:attrNameLst>
                                          <p:attrName>style.visibility</p:attrName>
                                        </p:attrNameLst>
                                      </p:cBhvr>
                                      <p:to>
                                        <p:strVal val="visible"/>
                                      </p:to>
                                    </p:set>
                                    <p:animEffect transition="in" filter="fade">
                                      <p:cBhvr>
                                        <p:cTn id="15" dur="500"/>
                                        <p:tgtEl>
                                          <p:spTgt spid="107"/>
                                        </p:tgtEl>
                                      </p:cBhvr>
                                    </p:animEffect>
                                  </p:childTnLst>
                                </p:cTn>
                              </p:par>
                              <p:par>
                                <p:cTn id="16" presetID="10" presetClass="entr" presetSubtype="0" fill="hold" nodeType="withEffect">
                                  <p:stCondLst>
                                    <p:cond delay="0"/>
                                  </p:stCondLst>
                                  <p:childTnLst>
                                    <p:set>
                                      <p:cBhvr>
                                        <p:cTn id="17" dur="1" fill="hold">
                                          <p:stCondLst>
                                            <p:cond delay="0"/>
                                          </p:stCondLst>
                                        </p:cTn>
                                        <p:tgtEl>
                                          <p:spTgt spid="109"/>
                                        </p:tgtEl>
                                        <p:attrNameLst>
                                          <p:attrName>style.visibility</p:attrName>
                                        </p:attrNameLst>
                                      </p:cBhvr>
                                      <p:to>
                                        <p:strVal val="visible"/>
                                      </p:to>
                                    </p:set>
                                    <p:animEffect transition="in" filter="fade">
                                      <p:cBhvr>
                                        <p:cTn id="18"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DRAM Operation</a:t>
            </a:r>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50CCC6F-3220-49CD-89DB-71B165F2F9D5}" type="slidenum">
              <a:rPr kumimoji="0" lang="en-US" sz="1600" b="0" i="0" u="none" strike="noStrike" kern="1200" cap="none" spc="0" normalizeH="0" baseline="0" noProof="0" smtClean="0">
                <a:ln>
                  <a:noFill/>
                </a:ln>
                <a:solidFill>
                  <a:prstClr val="black">
                    <a:lumMod val="65000"/>
                    <a:lumOff val="35000"/>
                  </a:prstClr>
                </a:solidFill>
                <a:effectLst/>
                <a:uLnTx/>
                <a:uFillTx/>
                <a:latin typeface="Calibri"/>
                <a:ea typeface="ＭＳ Ｐゴシック" charset="-128"/>
                <a:cs typeface="Arial"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157</a:t>
            </a:fld>
            <a:endParaRPr kumimoji="0" lang="en-US" sz="1600" b="0" i="0" u="none" strike="noStrike" kern="1200" cap="none" spc="0" normalizeH="0" baseline="0" noProof="0" dirty="0">
              <a:ln>
                <a:noFill/>
              </a:ln>
              <a:solidFill>
                <a:prstClr val="black">
                  <a:lumMod val="65000"/>
                  <a:lumOff val="35000"/>
                </a:prstClr>
              </a:solidFill>
              <a:effectLst/>
              <a:uLnTx/>
              <a:uFillTx/>
              <a:latin typeface="Calibri"/>
              <a:ea typeface="ＭＳ Ｐゴシック" charset="-128"/>
              <a:cs typeface="Arial" pitchFamily="34" charset="0"/>
            </a:endParaRPr>
          </a:p>
        </p:txBody>
      </p:sp>
      <p:cxnSp>
        <p:nvCxnSpPr>
          <p:cNvPr id="5" name="Straight Connector 4"/>
          <p:cNvCxnSpPr/>
          <p:nvPr/>
        </p:nvCxnSpPr>
        <p:spPr>
          <a:xfrm>
            <a:off x="2776212" y="5572818"/>
            <a:ext cx="0" cy="398032"/>
          </a:xfrm>
          <a:prstGeom prst="line">
            <a:avLst/>
          </a:prstGeom>
          <a:ln w="28575">
            <a:solidFill>
              <a:schemeClr val="tx1">
                <a:lumMod val="65000"/>
                <a:lumOff val="35000"/>
              </a:schemeClr>
            </a:solidFill>
            <a:headEnd type="stealth" w="lg" len="lg"/>
            <a:tailEnd type="none" w="med" len="med"/>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3462012" y="5562600"/>
            <a:ext cx="0" cy="611832"/>
          </a:xfrm>
          <a:prstGeom prst="line">
            <a:avLst/>
          </a:prstGeom>
          <a:ln w="28575">
            <a:solidFill>
              <a:schemeClr val="tx1">
                <a:lumMod val="65000"/>
                <a:lumOff val="35000"/>
              </a:schemeClr>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grpSp>
        <p:nvGrpSpPr>
          <p:cNvPr id="7" name="Group 6"/>
          <p:cNvGrpSpPr/>
          <p:nvPr/>
        </p:nvGrpSpPr>
        <p:grpSpPr>
          <a:xfrm>
            <a:off x="1176012" y="1447800"/>
            <a:ext cx="3429000" cy="1675096"/>
            <a:chOff x="609600" y="1187429"/>
            <a:chExt cx="7848600" cy="5074556"/>
          </a:xfrm>
        </p:grpSpPr>
        <p:sp>
          <p:nvSpPr>
            <p:cNvPr id="8" name="Rounded Rectangle 7"/>
            <p:cNvSpPr/>
            <p:nvPr/>
          </p:nvSpPr>
          <p:spPr>
            <a:xfrm>
              <a:off x="609600" y="1219200"/>
              <a:ext cx="685800" cy="5042785"/>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Row Decoder</a:t>
              </a:r>
            </a:p>
          </p:txBody>
        </p:sp>
        <p:sp>
          <p:nvSpPr>
            <p:cNvPr id="9" name="Rounded Rectangle 8"/>
            <p:cNvSpPr/>
            <p:nvPr/>
          </p:nvSpPr>
          <p:spPr>
            <a:xfrm>
              <a:off x="1371600" y="3301116"/>
              <a:ext cx="7086600" cy="911548"/>
            </a:xfrm>
            <a:prstGeom prst="round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Rounded Rectangle 9"/>
            <p:cNvSpPr/>
            <p:nvPr/>
          </p:nvSpPr>
          <p:spPr>
            <a:xfrm>
              <a:off x="1371600" y="1187429"/>
              <a:ext cx="7086600" cy="2012971"/>
            </a:xfrm>
            <a:prstGeom prst="roundRect">
              <a:avLst/>
            </a:prstGeom>
            <a:solidFill>
              <a:srgbClr val="26393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Rounded Rectangle 10"/>
            <p:cNvSpPr/>
            <p:nvPr/>
          </p:nvSpPr>
          <p:spPr>
            <a:xfrm>
              <a:off x="1371601" y="4360717"/>
              <a:ext cx="7086599" cy="1870365"/>
            </a:xfrm>
            <a:prstGeom prst="roundRect">
              <a:avLst/>
            </a:prstGeom>
            <a:solidFill>
              <a:srgbClr val="26393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12" name="Group 11"/>
          <p:cNvGrpSpPr/>
          <p:nvPr/>
        </p:nvGrpSpPr>
        <p:grpSpPr>
          <a:xfrm>
            <a:off x="1176012" y="3200400"/>
            <a:ext cx="3429000" cy="1675096"/>
            <a:chOff x="609600" y="1187429"/>
            <a:chExt cx="7848600" cy="5074556"/>
          </a:xfrm>
        </p:grpSpPr>
        <p:sp>
          <p:nvSpPr>
            <p:cNvPr id="13" name="Rounded Rectangle 12"/>
            <p:cNvSpPr/>
            <p:nvPr/>
          </p:nvSpPr>
          <p:spPr>
            <a:xfrm>
              <a:off x="609600" y="1219200"/>
              <a:ext cx="685800" cy="5042785"/>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Row Decoder</a:t>
              </a:r>
            </a:p>
          </p:txBody>
        </p:sp>
        <p:sp>
          <p:nvSpPr>
            <p:cNvPr id="14" name="Rounded Rectangle 13"/>
            <p:cNvSpPr/>
            <p:nvPr/>
          </p:nvSpPr>
          <p:spPr>
            <a:xfrm>
              <a:off x="1371600" y="3301116"/>
              <a:ext cx="7086600" cy="911548"/>
            </a:xfrm>
            <a:prstGeom prst="round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Array of Sense Amplifiers</a:t>
              </a:r>
            </a:p>
          </p:txBody>
        </p:sp>
        <p:sp>
          <p:nvSpPr>
            <p:cNvPr id="15" name="Rounded Rectangle 14"/>
            <p:cNvSpPr/>
            <p:nvPr/>
          </p:nvSpPr>
          <p:spPr>
            <a:xfrm>
              <a:off x="1371600" y="1187429"/>
              <a:ext cx="7086600" cy="2012971"/>
            </a:xfrm>
            <a:prstGeom prst="roundRect">
              <a:avLst/>
            </a:prstGeom>
            <a:solidFill>
              <a:srgbClr val="26393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Cell Array</a:t>
              </a:r>
            </a:p>
          </p:txBody>
        </p:sp>
        <p:sp>
          <p:nvSpPr>
            <p:cNvPr id="16" name="Rounded Rectangle 15"/>
            <p:cNvSpPr/>
            <p:nvPr/>
          </p:nvSpPr>
          <p:spPr>
            <a:xfrm>
              <a:off x="1371601" y="4360717"/>
              <a:ext cx="7086599" cy="1870365"/>
            </a:xfrm>
            <a:prstGeom prst="roundRect">
              <a:avLst/>
            </a:prstGeom>
            <a:solidFill>
              <a:srgbClr val="26393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Cell Array</a:t>
              </a:r>
            </a:p>
          </p:txBody>
        </p:sp>
      </p:grpSp>
      <p:sp>
        <p:nvSpPr>
          <p:cNvPr id="17" name="Rounded Rectangle 16"/>
          <p:cNvSpPr/>
          <p:nvPr/>
        </p:nvSpPr>
        <p:spPr>
          <a:xfrm>
            <a:off x="1508925" y="4972365"/>
            <a:ext cx="3096087" cy="609600"/>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Bank I/O</a:t>
            </a:r>
          </a:p>
        </p:txBody>
      </p:sp>
      <p:cxnSp>
        <p:nvCxnSpPr>
          <p:cNvPr id="18" name="Straight Connector 17"/>
          <p:cNvCxnSpPr/>
          <p:nvPr/>
        </p:nvCxnSpPr>
        <p:spPr>
          <a:xfrm>
            <a:off x="642612" y="1458288"/>
            <a:ext cx="0" cy="4512562"/>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8" idx="1"/>
          </p:cNvCxnSpPr>
          <p:nvPr/>
        </p:nvCxnSpPr>
        <p:spPr>
          <a:xfrm flipH="1">
            <a:off x="642612" y="2290592"/>
            <a:ext cx="533400" cy="0"/>
          </a:xfrm>
          <a:prstGeom prst="line">
            <a:avLst/>
          </a:prstGeom>
          <a:ln w="28575">
            <a:solidFill>
              <a:schemeClr val="tx1">
                <a:lumMod val="65000"/>
                <a:lumOff val="35000"/>
              </a:schemeClr>
            </a:solidFill>
            <a:headEnd type="stealth" w="lg" len="lg"/>
            <a:tailEnd type="none" w="med" len="med"/>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stCxn id="13" idx="1"/>
          </p:cNvCxnSpPr>
          <p:nvPr/>
        </p:nvCxnSpPr>
        <p:spPr>
          <a:xfrm flipH="1">
            <a:off x="642612" y="4043192"/>
            <a:ext cx="533400" cy="5379"/>
          </a:xfrm>
          <a:prstGeom prst="line">
            <a:avLst/>
          </a:prstGeom>
          <a:ln w="28575">
            <a:solidFill>
              <a:schemeClr val="tx1">
                <a:lumMod val="65000"/>
                <a:lumOff val="35000"/>
              </a:schemeClr>
            </a:solidFill>
            <a:headEnd type="stealth" w="lg" len="lg"/>
            <a:tailEnd type="none" w="med" len="med"/>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304800" y="5970850"/>
            <a:ext cx="2471412"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3538212" y="5715000"/>
            <a:ext cx="86113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
                <a:cs typeface="+mn-cs"/>
              </a:rPr>
              <a:t>Data</a:t>
            </a:r>
          </a:p>
        </p:txBody>
      </p:sp>
      <p:sp>
        <p:nvSpPr>
          <p:cNvPr id="25" name="Rounded Rectangle 24"/>
          <p:cNvSpPr/>
          <p:nvPr/>
        </p:nvSpPr>
        <p:spPr>
          <a:xfrm>
            <a:off x="1508925" y="1676400"/>
            <a:ext cx="3096087" cy="103638"/>
          </a:xfrm>
          <a:prstGeom prst="roundRect">
            <a:avLst/>
          </a:prstGeom>
          <a:solidFill>
            <a:schemeClr val="accent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sp>
        <p:nvSpPr>
          <p:cNvPr id="26" name="Rounded Rectangle 25"/>
          <p:cNvSpPr/>
          <p:nvPr/>
        </p:nvSpPr>
        <p:spPr>
          <a:xfrm>
            <a:off x="3300644" y="1676400"/>
            <a:ext cx="280756" cy="103638"/>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sp>
        <p:nvSpPr>
          <p:cNvPr id="27" name="Oval 26"/>
          <p:cNvSpPr/>
          <p:nvPr/>
        </p:nvSpPr>
        <p:spPr>
          <a:xfrm>
            <a:off x="5029200" y="1600200"/>
            <a:ext cx="449155" cy="44915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1</a:t>
            </a:r>
          </a:p>
        </p:txBody>
      </p:sp>
      <p:sp>
        <p:nvSpPr>
          <p:cNvPr id="28" name="Oval 27"/>
          <p:cNvSpPr/>
          <p:nvPr/>
        </p:nvSpPr>
        <p:spPr>
          <a:xfrm>
            <a:off x="5029199" y="3076619"/>
            <a:ext cx="449155" cy="44915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2</a:t>
            </a:r>
          </a:p>
        </p:txBody>
      </p:sp>
      <p:sp>
        <p:nvSpPr>
          <p:cNvPr id="29" name="TextBox 28"/>
          <p:cNvSpPr txBox="1"/>
          <p:nvPr/>
        </p:nvSpPr>
        <p:spPr>
          <a:xfrm>
            <a:off x="5566622" y="1563167"/>
            <a:ext cx="242329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Inconsolata" pitchFamily="49" charset="0"/>
                <a:ea typeface=""/>
                <a:cs typeface="+mn-cs"/>
              </a:rPr>
              <a:t>ACTIVATE</a:t>
            </a:r>
            <a:r>
              <a:rPr kumimoji="0" lang="en-US" sz="2800" b="0" i="0" u="none" strike="noStrike" kern="1200" cap="none" spc="0" normalizeH="0" baseline="0" noProof="0" dirty="0">
                <a:ln>
                  <a:noFill/>
                </a:ln>
                <a:solidFill>
                  <a:prstClr val="black"/>
                </a:solidFill>
                <a:effectLst/>
                <a:uLnTx/>
                <a:uFillTx/>
                <a:latin typeface="Calibri"/>
                <a:ea typeface=""/>
                <a:cs typeface="+mn-cs"/>
              </a:rPr>
              <a:t> Row</a:t>
            </a:r>
          </a:p>
        </p:txBody>
      </p:sp>
      <p:sp>
        <p:nvSpPr>
          <p:cNvPr id="30" name="TextBox 29"/>
          <p:cNvSpPr txBox="1"/>
          <p:nvPr/>
        </p:nvSpPr>
        <p:spPr>
          <a:xfrm>
            <a:off x="5566622" y="3039586"/>
            <a:ext cx="337945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Inconsolata" pitchFamily="49" charset="0"/>
                <a:ea typeface=""/>
                <a:cs typeface="+mn-cs"/>
              </a:rPr>
              <a:t>READ/WRITE</a:t>
            </a:r>
            <a:r>
              <a:rPr kumimoji="0" lang="en-US" sz="2800" b="0" i="0" u="none" strike="noStrike" kern="1200" cap="none" spc="0" normalizeH="0" baseline="0" noProof="0" dirty="0">
                <a:ln>
                  <a:noFill/>
                </a:ln>
                <a:solidFill>
                  <a:prstClr val="black"/>
                </a:solidFill>
                <a:effectLst/>
                <a:uLnTx/>
                <a:uFillTx/>
                <a:latin typeface="Calibri"/>
                <a:ea typeface=""/>
                <a:cs typeface="+mn-cs"/>
              </a:rPr>
              <a:t> Column</a:t>
            </a:r>
            <a:endParaRPr kumimoji="0" lang="en-US" sz="2800" b="0" i="0" u="none" strike="noStrike" kern="1200" cap="none" spc="0" normalizeH="0" baseline="0" noProof="0" dirty="0">
              <a:ln>
                <a:noFill/>
              </a:ln>
              <a:solidFill>
                <a:prstClr val="black"/>
              </a:solidFill>
              <a:effectLst/>
              <a:uLnTx/>
              <a:uFillTx/>
              <a:latin typeface="Inconsolata" pitchFamily="49" charset="0"/>
              <a:ea typeface=""/>
              <a:cs typeface="+mn-cs"/>
            </a:endParaRPr>
          </a:p>
        </p:txBody>
      </p:sp>
      <p:sp>
        <p:nvSpPr>
          <p:cNvPr id="31" name="Oval 30"/>
          <p:cNvSpPr/>
          <p:nvPr/>
        </p:nvSpPr>
        <p:spPr>
          <a:xfrm>
            <a:off x="5029200" y="4466813"/>
            <a:ext cx="449155" cy="44915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3</a:t>
            </a:r>
          </a:p>
        </p:txBody>
      </p:sp>
      <p:sp>
        <p:nvSpPr>
          <p:cNvPr id="32" name="TextBox 31"/>
          <p:cNvSpPr txBox="1"/>
          <p:nvPr/>
        </p:nvSpPr>
        <p:spPr>
          <a:xfrm>
            <a:off x="5566623" y="4429780"/>
            <a:ext cx="180049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Inconsolata" pitchFamily="49" charset="0"/>
                <a:ea typeface=""/>
                <a:cs typeface="+mn-cs"/>
              </a:rPr>
              <a:t>PRECHARGE</a:t>
            </a:r>
          </a:p>
        </p:txBody>
      </p:sp>
      <p:cxnSp>
        <p:nvCxnSpPr>
          <p:cNvPr id="21" name="Curved Connector 20"/>
          <p:cNvCxnSpPr>
            <a:stCxn id="25" idx="3"/>
            <a:endCxn id="9" idx="3"/>
          </p:cNvCxnSpPr>
          <p:nvPr/>
        </p:nvCxnSpPr>
        <p:spPr>
          <a:xfrm>
            <a:off x="4605012" y="1728219"/>
            <a:ext cx="12700" cy="567753"/>
          </a:xfrm>
          <a:prstGeom prst="curvedConnector3">
            <a:avLst>
              <a:gd name="adj1" fmla="val 1800000"/>
            </a:avLst>
          </a:prstGeom>
          <a:ln w="28575">
            <a:solidFill>
              <a:schemeClr val="tx1">
                <a:lumMod val="65000"/>
                <a:lumOff val="35000"/>
              </a:schemeClr>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sp>
        <p:nvSpPr>
          <p:cNvPr id="33" name="Rounded Rectangle 32"/>
          <p:cNvSpPr/>
          <p:nvPr/>
        </p:nvSpPr>
        <p:spPr>
          <a:xfrm>
            <a:off x="1524000" y="2133600"/>
            <a:ext cx="3096087" cy="300899"/>
          </a:xfrm>
          <a:prstGeom prst="roundRect">
            <a:avLst/>
          </a:prstGeom>
          <a:solidFill>
            <a:srgbClr val="FFFFFF">
              <a:alpha val="8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Calibri"/>
              <a:ea typeface="+mn-ea"/>
              <a:cs typeface="+mn-cs"/>
            </a:endParaRPr>
          </a:p>
        </p:txBody>
      </p:sp>
      <p:sp>
        <p:nvSpPr>
          <p:cNvPr id="34" name="Rounded Rectangle 33"/>
          <p:cNvSpPr/>
          <p:nvPr/>
        </p:nvSpPr>
        <p:spPr>
          <a:xfrm>
            <a:off x="3300644" y="2112275"/>
            <a:ext cx="280756" cy="322223"/>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sp>
        <p:nvSpPr>
          <p:cNvPr id="23" name="TextBox 22"/>
          <p:cNvSpPr txBox="1"/>
          <p:nvPr/>
        </p:nvSpPr>
        <p:spPr>
          <a:xfrm rot="16200000">
            <a:off x="-603512" y="2942645"/>
            <a:ext cx="203504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
                <a:cs typeface="+mn-cs"/>
              </a:rPr>
              <a:t>Row Address</a:t>
            </a:r>
          </a:p>
        </p:txBody>
      </p:sp>
      <p:sp>
        <p:nvSpPr>
          <p:cNvPr id="35" name="TextBox 34"/>
          <p:cNvSpPr txBox="1"/>
          <p:nvPr/>
        </p:nvSpPr>
        <p:spPr>
          <a:xfrm>
            <a:off x="228600" y="5966860"/>
            <a:ext cx="2549352" cy="55861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
                <a:cs typeface="+mn-cs"/>
              </a:rPr>
              <a:t>Column Address</a:t>
            </a:r>
          </a:p>
        </p:txBody>
      </p:sp>
    </p:spTree>
    <p:extLst>
      <p:ext uri="{BB962C8B-B14F-4D97-AF65-F5344CB8AC3E}">
        <p14:creationId xmlns:p14="http://schemas.microsoft.com/office/powerpoint/2010/main" val="2729033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fade">
                                      <p:cBhvr>
                                        <p:cTn id="20" dur="500"/>
                                        <p:tgtEl>
                                          <p:spTgt spid="3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par>
                                <p:cTn id="24" presetID="10" presetClass="entr" presetSubtype="0" fill="hold"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1" nodeType="clickEffect">
                                  <p:stCondLst>
                                    <p:cond delay="0"/>
                                  </p:stCondLst>
                                  <p:childTnLst>
                                    <p:animEffect transition="out" filter="fade">
                                      <p:cBhvr>
                                        <p:cTn id="30" dur="500"/>
                                        <p:tgtEl>
                                          <p:spTgt spid="23"/>
                                        </p:tgtEl>
                                      </p:cBhvr>
                                    </p:animEffect>
                                    <p:set>
                                      <p:cBhvr>
                                        <p:cTn id="31" dur="1" fill="hold">
                                          <p:stCondLst>
                                            <p:cond delay="499"/>
                                          </p:stCondLst>
                                        </p:cTn>
                                        <p:tgtEl>
                                          <p:spTgt spid="23"/>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21"/>
                                        </p:tgtEl>
                                      </p:cBhvr>
                                    </p:animEffect>
                                    <p:set>
                                      <p:cBhvr>
                                        <p:cTn id="34" dur="1" fill="hold">
                                          <p:stCondLst>
                                            <p:cond delay="499"/>
                                          </p:stCondLst>
                                        </p:cTn>
                                        <p:tgtEl>
                                          <p:spTgt spid="21"/>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500"/>
                                        <p:tgtEl>
                                          <p:spTgt spid="30"/>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500"/>
                                        <p:tgtEl>
                                          <p:spTgt spid="2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fade">
                                      <p:cBhvr>
                                        <p:cTn id="47" dur="500"/>
                                        <p:tgtEl>
                                          <p:spTgt spid="35"/>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path" presetSubtype="0" accel="50000" decel="50000" fill="hold" grpId="1" nodeType="clickEffect">
                                  <p:stCondLst>
                                    <p:cond delay="0"/>
                                  </p:stCondLst>
                                  <p:childTnLst>
                                    <p:animMotion origin="layout" path="M 4.72222E-6 -1.48148E-6 L 4.72222E-6 0.56852 " pathEditMode="relative" rAng="0" ptsTypes="AA">
                                      <p:cBhvr>
                                        <p:cTn id="51" dur="500" fill="hold"/>
                                        <p:tgtEl>
                                          <p:spTgt spid="34"/>
                                        </p:tgtEl>
                                        <p:attrNameLst>
                                          <p:attrName>ppt_x</p:attrName>
                                          <p:attrName>ppt_y</p:attrName>
                                        </p:attrNameLst>
                                      </p:cBhvr>
                                      <p:rCtr x="0" y="28426"/>
                                    </p:animMotion>
                                  </p:childTnLst>
                                </p:cTn>
                              </p:par>
                              <p:par>
                                <p:cTn id="52" presetID="10" presetClass="entr" presetSubtype="0" fill="hold" nodeType="with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fade">
                                      <p:cBhvr>
                                        <p:cTn id="54" dur="500"/>
                                        <p:tgtEl>
                                          <p:spTgt spid="6"/>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fade">
                                      <p:cBhvr>
                                        <p:cTn id="57" dur="500"/>
                                        <p:tgtEl>
                                          <p:spTgt spid="2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1" nodeType="clickEffect">
                                  <p:stCondLst>
                                    <p:cond delay="0"/>
                                  </p:stCondLst>
                                  <p:childTnLst>
                                    <p:animEffect transition="out" filter="fade">
                                      <p:cBhvr>
                                        <p:cTn id="61" dur="500"/>
                                        <p:tgtEl>
                                          <p:spTgt spid="35"/>
                                        </p:tgtEl>
                                      </p:cBhvr>
                                    </p:animEffect>
                                    <p:set>
                                      <p:cBhvr>
                                        <p:cTn id="62" dur="1" fill="hold">
                                          <p:stCondLst>
                                            <p:cond delay="499"/>
                                          </p:stCondLst>
                                        </p:cTn>
                                        <p:tgtEl>
                                          <p:spTgt spid="35"/>
                                        </p:tgtEl>
                                        <p:attrNameLst>
                                          <p:attrName>style.visibility</p:attrName>
                                        </p:attrNameLst>
                                      </p:cBhvr>
                                      <p:to>
                                        <p:strVal val="hidden"/>
                                      </p:to>
                                    </p:set>
                                  </p:childTnLst>
                                </p:cTn>
                              </p:par>
                              <p:par>
                                <p:cTn id="63" presetID="10" presetClass="exit" presetSubtype="0" fill="hold" grpId="2" nodeType="withEffect">
                                  <p:stCondLst>
                                    <p:cond delay="0"/>
                                  </p:stCondLst>
                                  <p:childTnLst>
                                    <p:animEffect transition="out" filter="fade">
                                      <p:cBhvr>
                                        <p:cTn id="64" dur="500"/>
                                        <p:tgtEl>
                                          <p:spTgt spid="34"/>
                                        </p:tgtEl>
                                      </p:cBhvr>
                                    </p:animEffect>
                                    <p:set>
                                      <p:cBhvr>
                                        <p:cTn id="65" dur="1" fill="hold">
                                          <p:stCondLst>
                                            <p:cond delay="499"/>
                                          </p:stCondLst>
                                        </p:cTn>
                                        <p:tgtEl>
                                          <p:spTgt spid="34"/>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6"/>
                                        </p:tgtEl>
                                      </p:cBhvr>
                                    </p:animEffect>
                                    <p:set>
                                      <p:cBhvr>
                                        <p:cTn id="68" dur="1" fill="hold">
                                          <p:stCondLst>
                                            <p:cond delay="499"/>
                                          </p:stCondLst>
                                        </p:cTn>
                                        <p:tgtEl>
                                          <p:spTgt spid="6"/>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24"/>
                                        </p:tgtEl>
                                      </p:cBhvr>
                                    </p:animEffect>
                                    <p:set>
                                      <p:cBhvr>
                                        <p:cTn id="71" dur="1" fill="hold">
                                          <p:stCondLst>
                                            <p:cond delay="499"/>
                                          </p:stCondLst>
                                        </p:cTn>
                                        <p:tgtEl>
                                          <p:spTgt spid="24"/>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31"/>
                                        </p:tgtEl>
                                        <p:attrNameLst>
                                          <p:attrName>style.visibility</p:attrName>
                                        </p:attrNameLst>
                                      </p:cBhvr>
                                      <p:to>
                                        <p:strVal val="visible"/>
                                      </p:to>
                                    </p:set>
                                    <p:animEffect transition="in" filter="fade">
                                      <p:cBhvr>
                                        <p:cTn id="76" dur="500"/>
                                        <p:tgtEl>
                                          <p:spTgt spid="31"/>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32"/>
                                        </p:tgtEl>
                                        <p:attrNameLst>
                                          <p:attrName>style.visibility</p:attrName>
                                        </p:attrNameLst>
                                      </p:cBhvr>
                                      <p:to>
                                        <p:strVal val="visible"/>
                                      </p:to>
                                    </p:set>
                                    <p:animEffect transition="in" filter="fade">
                                      <p:cBhvr>
                                        <p:cTn id="79" dur="500"/>
                                        <p:tgtEl>
                                          <p:spTgt spid="32"/>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grpId="1" nodeType="clickEffect">
                                  <p:stCondLst>
                                    <p:cond delay="0"/>
                                  </p:stCondLst>
                                  <p:childTnLst>
                                    <p:animEffect transition="out" filter="fade">
                                      <p:cBhvr>
                                        <p:cTn id="83" dur="500"/>
                                        <p:tgtEl>
                                          <p:spTgt spid="33"/>
                                        </p:tgtEl>
                                      </p:cBhvr>
                                    </p:animEffect>
                                    <p:set>
                                      <p:cBhvr>
                                        <p:cTn id="84" dur="1" fill="hold">
                                          <p:stCondLst>
                                            <p:cond delay="499"/>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4" grpId="1"/>
      <p:bldP spid="27" grpId="0" animBg="1"/>
      <p:bldP spid="28" grpId="0" animBg="1"/>
      <p:bldP spid="29" grpId="0"/>
      <p:bldP spid="30" grpId="0"/>
      <p:bldP spid="31" grpId="0" animBg="1"/>
      <p:bldP spid="32" grpId="0"/>
      <p:bldP spid="33" grpId="0" animBg="1"/>
      <p:bldP spid="33" grpId="1" animBg="1"/>
      <p:bldP spid="34" grpId="0" animBg="1"/>
      <p:bldP spid="34" grpId="1" animBg="1"/>
      <p:bldP spid="34" grpId="2" animBg="1"/>
      <p:bldP spid="23" grpId="0"/>
      <p:bldP spid="23" grpId="1"/>
      <p:bldP spid="35" grpId="0"/>
      <p:bldP spid="35" grpId="1"/>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48408"/>
            <a:ext cx="7924800" cy="1752600"/>
          </a:xfrm>
        </p:spPr>
        <p:txBody>
          <a:bodyPr/>
          <a:lstStyle/>
          <a:p>
            <a:r>
              <a:rPr lang="en-US" dirty="0"/>
              <a:t>Simulating Memory</a:t>
            </a:r>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fld id="{7341D3D9-3FE8-4025-BF66-8DAB1ABB951F}" type="slidenum">
              <a:rPr lang="en-US" altLang="en-US" smtClean="0"/>
              <a:pPr/>
              <a:t>158</a:t>
            </a:fld>
            <a:endParaRPr lang="en-US" altLang="en-US"/>
          </a:p>
        </p:txBody>
      </p:sp>
    </p:spTree>
    <p:extLst>
      <p:ext uri="{BB962C8B-B14F-4D97-AF65-F5344CB8AC3E}">
        <p14:creationId xmlns:p14="http://schemas.microsoft.com/office/powerpoint/2010/main" val="2371851263"/>
      </p:ext>
    </p:extLst>
  </p:cSld>
  <p:clrMapOvr>
    <a:masterClrMapping/>
  </p:clrMapOvr>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12776"/>
            <a:ext cx="7924800" cy="1752600"/>
          </a:xfrm>
        </p:spPr>
        <p:txBody>
          <a:bodyPr/>
          <a:lstStyle/>
          <a:p>
            <a:r>
              <a:rPr lang="en-US" sz="4000" dirty="0" err="1"/>
              <a:t>Ramulator</a:t>
            </a:r>
            <a:r>
              <a:rPr lang="en-US" sz="4000" dirty="0"/>
              <a:t>: A Fast and Extensible DRAM Simulator </a:t>
            </a:r>
            <a:br>
              <a:rPr lang="en-US" sz="4000" dirty="0"/>
            </a:br>
            <a:r>
              <a:rPr lang="en-US" sz="4000" dirty="0"/>
              <a:t>	</a:t>
            </a:r>
            <a:r>
              <a:rPr lang="en-US" sz="3000" b="1" dirty="0"/>
              <a:t>[IEEE Comp Arch Letters’15]</a:t>
            </a:r>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159</a:t>
            </a:fld>
            <a:endParaRPr kumimoji="0" lang="en-US" sz="12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3672067133"/>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Genome Sequence Alignment: Example</a:t>
            </a:r>
          </a:p>
        </p:txBody>
      </p:sp>
      <p:pic>
        <p:nvPicPr>
          <p:cNvPr id="5" name="Content Placeholder 4" descr="A_genome_alignment_of_eight_Yersinia_isolates 2.png"/>
          <p:cNvPicPr>
            <a:picLocks noGrp="1" noChangeAspect="1"/>
          </p:cNvPicPr>
          <p:nvPr>
            <p:ph idx="1"/>
          </p:nvPr>
        </p:nvPicPr>
        <p:blipFill>
          <a:blip r:embed="rId2" cstate="print">
            <a:extLst>
              <a:ext uri="{28A0092B-C50C-407E-A947-70E740481C1C}">
                <a14:useLocalDpi xmlns:a14="http://schemas.microsoft.com/office/drawing/2010/main" val="0"/>
              </a:ext>
            </a:extLst>
          </a:blip>
          <a:srcRect t="2363" b="2363"/>
          <a:stretch>
            <a:fillRect/>
          </a:stretch>
        </p:blipFill>
        <p:spPr>
          <a:xfrm>
            <a:off x="228600" y="1044631"/>
            <a:ext cx="8925728" cy="5383801"/>
          </a:xfrm>
        </p:spPr>
      </p:pic>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6" name="TextBox 5"/>
          <p:cNvSpPr txBox="1"/>
          <p:nvPr/>
        </p:nvSpPr>
        <p:spPr>
          <a:xfrm>
            <a:off x="35496" y="6474822"/>
            <a:ext cx="8163513"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alibri"/>
                <a:ea typeface="+mn-ea"/>
                <a:cs typeface="Calibri"/>
              </a:rPr>
              <a:t>Source: By Aaron E. Darling, </a:t>
            </a:r>
            <a:r>
              <a:rPr kumimoji="0" lang="en-US" sz="800" b="0" i="0" u="none" strike="noStrike" kern="1200" cap="none" spc="0" normalizeH="0" baseline="0" noProof="0" dirty="0" err="1">
                <a:ln>
                  <a:noFill/>
                </a:ln>
                <a:solidFill>
                  <a:srgbClr val="000000"/>
                </a:solidFill>
                <a:effectLst/>
                <a:uLnTx/>
                <a:uFillTx/>
                <a:latin typeface="Calibri"/>
                <a:ea typeface="+mn-ea"/>
                <a:cs typeface="Calibri"/>
              </a:rPr>
              <a:t>István</a:t>
            </a:r>
            <a:r>
              <a:rPr kumimoji="0" lang="en-US" sz="800" b="0" i="0" u="none" strike="noStrike" kern="1200" cap="none" spc="0" normalizeH="0" baseline="0" noProof="0" dirty="0">
                <a:ln>
                  <a:noFill/>
                </a:ln>
                <a:solidFill>
                  <a:srgbClr val="000000"/>
                </a:solidFill>
                <a:effectLst/>
                <a:uLnTx/>
                <a:uFillTx/>
                <a:latin typeface="Calibri"/>
                <a:ea typeface="+mn-ea"/>
                <a:cs typeface="Calibri"/>
              </a:rPr>
              <a:t> </a:t>
            </a:r>
            <a:r>
              <a:rPr kumimoji="0" lang="en-US" sz="800" b="0" i="0" u="none" strike="noStrike" kern="1200" cap="none" spc="0" normalizeH="0" baseline="0" noProof="0" dirty="0" err="1">
                <a:ln>
                  <a:noFill/>
                </a:ln>
                <a:solidFill>
                  <a:srgbClr val="000000"/>
                </a:solidFill>
                <a:effectLst/>
                <a:uLnTx/>
                <a:uFillTx/>
                <a:latin typeface="Calibri"/>
                <a:ea typeface="+mn-ea"/>
                <a:cs typeface="Calibri"/>
              </a:rPr>
              <a:t>Miklós</a:t>
            </a:r>
            <a:r>
              <a:rPr kumimoji="0" lang="en-US" sz="800" b="0" i="0" u="none" strike="noStrike" kern="1200" cap="none" spc="0" normalizeH="0" baseline="0" noProof="0" dirty="0">
                <a:ln>
                  <a:noFill/>
                </a:ln>
                <a:solidFill>
                  <a:srgbClr val="000000"/>
                </a:solidFill>
                <a:effectLst/>
                <a:uLnTx/>
                <a:uFillTx/>
                <a:latin typeface="Calibri"/>
                <a:ea typeface="+mn-ea"/>
                <a:cs typeface="Calibri"/>
              </a:rPr>
              <a:t>, Mark A. Ragan - Figure 1 from Darling AE, </a:t>
            </a:r>
            <a:r>
              <a:rPr kumimoji="0" lang="en-US" sz="800" b="0" i="0" u="none" strike="noStrike" kern="1200" cap="none" spc="0" normalizeH="0" baseline="0" noProof="0" dirty="0" err="1">
                <a:ln>
                  <a:noFill/>
                </a:ln>
                <a:solidFill>
                  <a:srgbClr val="000000"/>
                </a:solidFill>
                <a:effectLst/>
                <a:uLnTx/>
                <a:uFillTx/>
                <a:latin typeface="Calibri"/>
                <a:ea typeface="+mn-ea"/>
                <a:cs typeface="Calibri"/>
              </a:rPr>
              <a:t>Miklós</a:t>
            </a:r>
            <a:r>
              <a:rPr kumimoji="0" lang="en-US" sz="800" b="0" i="0" u="none" strike="noStrike" kern="1200" cap="none" spc="0" normalizeH="0" baseline="0" noProof="0" dirty="0">
                <a:ln>
                  <a:noFill/>
                </a:ln>
                <a:solidFill>
                  <a:srgbClr val="000000"/>
                </a:solidFill>
                <a:effectLst/>
                <a:uLnTx/>
                <a:uFillTx/>
                <a:latin typeface="Calibri"/>
                <a:ea typeface="+mn-ea"/>
                <a:cs typeface="Calibri"/>
              </a:rPr>
              <a:t> I, Ragan MA (2008).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alibri"/>
                <a:ea typeface="+mn-ea"/>
                <a:cs typeface="Calibri"/>
              </a:rPr>
              <a:t>"Dynamics of Genome Rearrangement in Bacterial Populations". PLOS Genetics. DOI:10.1371/journal.pgen.1000128., CC BY 2.5, </a:t>
            </a:r>
            <a:r>
              <a:rPr kumimoji="0" lang="en-US" sz="800" b="0" i="0" u="none" strike="noStrike" kern="1200" cap="none" spc="0" normalizeH="0" baseline="0" noProof="0" dirty="0">
                <a:ln>
                  <a:noFill/>
                </a:ln>
                <a:solidFill>
                  <a:srgbClr val="000000"/>
                </a:solidFill>
                <a:effectLst/>
                <a:uLnTx/>
                <a:uFillTx/>
                <a:latin typeface="Calibri"/>
                <a:ea typeface="+mn-ea"/>
                <a:cs typeface="Calibri"/>
                <a:hlinkClick r:id="rId3"/>
              </a:rPr>
              <a:t>https://commons.wikimedia.org/w/index.php?curid=30550950</a:t>
            </a:r>
            <a:r>
              <a:rPr kumimoji="0" lang="en-US" sz="800" b="0" i="0" u="none" strike="noStrike" kern="1200" cap="none" spc="0" normalizeH="0" baseline="0" noProof="0" dirty="0">
                <a:ln>
                  <a:noFill/>
                </a:ln>
                <a:solidFill>
                  <a:srgbClr val="000000"/>
                </a:solidFill>
                <a:effectLst/>
                <a:uLnTx/>
                <a:uFillTx/>
                <a:latin typeface="Calibri"/>
                <a:ea typeface="+mn-ea"/>
                <a:cs typeface="Calibri"/>
              </a:rPr>
              <a:t> </a:t>
            </a:r>
          </a:p>
        </p:txBody>
      </p:sp>
    </p:spTree>
    <p:extLst>
      <p:ext uri="{BB962C8B-B14F-4D97-AF65-F5344CB8AC3E}">
        <p14:creationId xmlns:p14="http://schemas.microsoft.com/office/powerpoint/2010/main" val="247667512"/>
      </p:ext>
    </p:extLst>
  </p:cSld>
  <p:clrMapOvr>
    <a:masterClrMapping/>
  </p:clrMapOvr>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Ramulator</a:t>
            </a:r>
            <a:r>
              <a:rPr lang="en-US" dirty="0"/>
              <a:t> Motivation</a:t>
            </a:r>
          </a:p>
        </p:txBody>
      </p:sp>
      <p:sp>
        <p:nvSpPr>
          <p:cNvPr id="3" name="Content Placeholder 2"/>
          <p:cNvSpPr>
            <a:spLocks noGrp="1"/>
          </p:cNvSpPr>
          <p:nvPr>
            <p:ph idx="1"/>
          </p:nvPr>
        </p:nvSpPr>
        <p:spPr/>
        <p:txBody>
          <a:bodyPr/>
          <a:lstStyle/>
          <a:p>
            <a:r>
              <a:rPr lang="en-US" sz="2000" dirty="0"/>
              <a:t>DRAM and Memory Controller landscape is changing</a:t>
            </a:r>
          </a:p>
          <a:p>
            <a:r>
              <a:rPr lang="en-US" sz="2000" dirty="0"/>
              <a:t>Many new and upcoming standards</a:t>
            </a:r>
          </a:p>
          <a:p>
            <a:r>
              <a:rPr lang="en-US" sz="2000" dirty="0"/>
              <a:t>Many new controller designs</a:t>
            </a:r>
          </a:p>
          <a:p>
            <a:r>
              <a:rPr lang="en-US" sz="2000" dirty="0"/>
              <a:t>A fast and easy-to-extend simulator is very much needed</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160</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2"/>
          <a:stretch>
            <a:fillRect/>
          </a:stretch>
        </p:blipFill>
        <p:spPr>
          <a:xfrm>
            <a:off x="755576" y="2708920"/>
            <a:ext cx="7315200" cy="4064000"/>
          </a:xfrm>
          <a:prstGeom prst="rect">
            <a:avLst/>
          </a:prstGeom>
        </p:spPr>
      </p:pic>
    </p:spTree>
    <p:extLst>
      <p:ext uri="{BB962C8B-B14F-4D97-AF65-F5344CB8AC3E}">
        <p14:creationId xmlns:p14="http://schemas.microsoft.com/office/powerpoint/2010/main" val="1513787765"/>
      </p:ext>
    </p:extLst>
  </p:cSld>
  <p:clrMapOvr>
    <a:masterClrMapping/>
  </p:clrMapOvr>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Ramulator</a:t>
            </a:r>
            <a:r>
              <a:rPr lang="en-US" dirty="0"/>
              <a:t> </a:t>
            </a:r>
          </a:p>
        </p:txBody>
      </p:sp>
      <p:sp>
        <p:nvSpPr>
          <p:cNvPr id="3" name="Content Placeholder 2"/>
          <p:cNvSpPr>
            <a:spLocks noGrp="1"/>
          </p:cNvSpPr>
          <p:nvPr>
            <p:ph idx="1"/>
          </p:nvPr>
        </p:nvSpPr>
        <p:spPr/>
        <p:txBody>
          <a:bodyPr/>
          <a:lstStyle/>
          <a:p>
            <a:r>
              <a:rPr lang="en-US" dirty="0"/>
              <a:t>Provides out-of-the box support for many DRAM standards:</a:t>
            </a:r>
          </a:p>
          <a:p>
            <a:pPr lvl="1"/>
            <a:r>
              <a:rPr lang="en-US" dirty="0"/>
              <a:t>DDR3/4, LPDDR3/4, GDDR5, WIO1/2, HBM, plus new proposals (SALP, AL-DRAM, TLDRAM, RowClone, and SARP)</a:t>
            </a:r>
          </a:p>
          <a:p>
            <a:r>
              <a:rPr lang="en-US" dirty="0"/>
              <a:t>~2.5X faster than fastest open-source simulator</a:t>
            </a:r>
          </a:p>
          <a:p>
            <a:r>
              <a:rPr lang="en-US" dirty="0"/>
              <a:t>Modular and extensible to different standards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161</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2"/>
          <a:stretch>
            <a:fillRect/>
          </a:stretch>
        </p:blipFill>
        <p:spPr>
          <a:xfrm>
            <a:off x="827584" y="3501008"/>
            <a:ext cx="7073900" cy="2654300"/>
          </a:xfrm>
          <a:prstGeom prst="rect">
            <a:avLst/>
          </a:prstGeom>
        </p:spPr>
      </p:pic>
    </p:spTree>
    <p:extLst>
      <p:ext uri="{BB962C8B-B14F-4D97-AF65-F5344CB8AC3E}">
        <p14:creationId xmlns:p14="http://schemas.microsoft.com/office/powerpoint/2010/main" val="40785037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600" dirty="0"/>
              <a:t>Case Study: Comparison of DRAM Standards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162</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2"/>
          <a:stretch>
            <a:fillRect/>
          </a:stretch>
        </p:blipFill>
        <p:spPr>
          <a:xfrm>
            <a:off x="683568" y="4129360"/>
            <a:ext cx="6997700" cy="2540000"/>
          </a:xfrm>
          <a:prstGeom prst="rect">
            <a:avLst/>
          </a:prstGeom>
        </p:spPr>
      </p:pic>
      <p:pic>
        <p:nvPicPr>
          <p:cNvPr id="6" name="Picture 5"/>
          <p:cNvPicPr>
            <a:picLocks noChangeAspect="1"/>
          </p:cNvPicPr>
          <p:nvPr/>
        </p:nvPicPr>
        <p:blipFill>
          <a:blip r:embed="rId3"/>
          <a:stretch>
            <a:fillRect/>
          </a:stretch>
        </p:blipFill>
        <p:spPr>
          <a:xfrm>
            <a:off x="1043608" y="764704"/>
            <a:ext cx="6985000" cy="3048000"/>
          </a:xfrm>
          <a:prstGeom prst="rect">
            <a:avLst/>
          </a:prstGeom>
        </p:spPr>
      </p:pic>
      <p:sp>
        <p:nvSpPr>
          <p:cNvPr id="8" name="Rectangle 7"/>
          <p:cNvSpPr/>
          <p:nvPr/>
        </p:nvSpPr>
        <p:spPr>
          <a:xfrm>
            <a:off x="7812360" y="4604935"/>
            <a:ext cx="1944216"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Across 22 workloads, simple CPU model</a:t>
            </a:r>
          </a:p>
        </p:txBody>
      </p:sp>
    </p:spTree>
    <p:extLst>
      <p:ext uri="{BB962C8B-B14F-4D97-AF65-F5344CB8AC3E}">
        <p14:creationId xmlns:p14="http://schemas.microsoft.com/office/powerpoint/2010/main" val="2812875735"/>
      </p:ext>
    </p:extLst>
  </p:cSld>
  <p:clrMapOvr>
    <a:masterClrMapping/>
  </p:clrMapOvr>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Ramulator</a:t>
            </a:r>
            <a:r>
              <a:rPr lang="en-US" dirty="0"/>
              <a:t> Paper and Source Code</a:t>
            </a:r>
          </a:p>
        </p:txBody>
      </p:sp>
      <p:sp>
        <p:nvSpPr>
          <p:cNvPr id="3" name="Content Placeholder 2"/>
          <p:cNvSpPr>
            <a:spLocks noGrp="1"/>
          </p:cNvSpPr>
          <p:nvPr>
            <p:ph idx="1"/>
          </p:nvPr>
        </p:nvSpPr>
        <p:spPr/>
        <p:txBody>
          <a:bodyPr/>
          <a:lstStyle/>
          <a:p>
            <a:r>
              <a:rPr lang="en-US" dirty="0"/>
              <a:t>Yoongu Kim, </a:t>
            </a:r>
            <a:r>
              <a:rPr lang="en-US" dirty="0" err="1"/>
              <a:t>Weikun</a:t>
            </a:r>
            <a:r>
              <a:rPr lang="en-US" dirty="0"/>
              <a:t> Yang, and </a:t>
            </a:r>
            <a:r>
              <a:rPr lang="en-US" u="sng" dirty="0"/>
              <a:t>Onur Mutlu</a:t>
            </a:r>
            <a:r>
              <a:rPr lang="en-US" dirty="0"/>
              <a:t>,</a:t>
            </a:r>
            <a:br>
              <a:rPr lang="en-US" dirty="0"/>
            </a:br>
            <a:r>
              <a:rPr lang="en-US" b="1" dirty="0">
                <a:hlinkClick r:id="rId2"/>
              </a:rPr>
              <a:t>"Ramulator: A Fast and Extensible DRAM Simulator"</a:t>
            </a:r>
            <a:br>
              <a:rPr lang="en-US" dirty="0"/>
            </a:br>
            <a:r>
              <a:rPr lang="en-US" i="1" dirty="0">
                <a:hlinkClick r:id="rId3"/>
              </a:rPr>
              <a:t>IEEE Computer Architecture Letters</a:t>
            </a:r>
            <a:r>
              <a:rPr lang="en-US" i="1" dirty="0"/>
              <a:t> (</a:t>
            </a:r>
            <a:r>
              <a:rPr lang="en-US" b="1" i="1" dirty="0"/>
              <a:t>CAL</a:t>
            </a:r>
            <a:r>
              <a:rPr lang="en-US" i="1" dirty="0"/>
              <a:t>)</a:t>
            </a:r>
            <a:r>
              <a:rPr lang="en-US" dirty="0"/>
              <a:t>, March 2015. </a:t>
            </a:r>
            <a:br>
              <a:rPr lang="en-US" dirty="0"/>
            </a:br>
            <a:r>
              <a:rPr lang="en-US" dirty="0"/>
              <a:t>[</a:t>
            </a:r>
            <a:r>
              <a:rPr lang="en-US" dirty="0">
                <a:hlinkClick r:id="rId4"/>
              </a:rPr>
              <a:t>Source Code</a:t>
            </a:r>
            <a:r>
              <a:rPr lang="en-US" dirty="0"/>
              <a:t>] </a:t>
            </a:r>
          </a:p>
          <a:p>
            <a:endParaRPr lang="en-US" dirty="0"/>
          </a:p>
          <a:p>
            <a:r>
              <a:rPr lang="en-US" dirty="0"/>
              <a:t>Source code is released under the liberal MIT License</a:t>
            </a:r>
          </a:p>
          <a:p>
            <a:pPr lvl="1"/>
            <a:r>
              <a:rPr lang="en-US" dirty="0">
                <a:hlinkClick r:id="rId4"/>
              </a:rPr>
              <a:t>https://github.com/CMU-SAFARI/ramulator</a:t>
            </a:r>
            <a:r>
              <a:rPr lang="en-US"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163</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3225D1E6-2663-EA49-84A4-26269A4EDF1B}"/>
              </a:ext>
            </a:extLst>
          </p:cNvPr>
          <p:cNvPicPr>
            <a:picLocks noChangeAspect="1"/>
          </p:cNvPicPr>
          <p:nvPr/>
        </p:nvPicPr>
        <p:blipFill>
          <a:blip r:embed="rId5"/>
          <a:stretch>
            <a:fillRect/>
          </a:stretch>
        </p:blipFill>
        <p:spPr>
          <a:xfrm>
            <a:off x="0" y="4653136"/>
            <a:ext cx="9144000" cy="1194534"/>
          </a:xfrm>
          <a:prstGeom prst="rect">
            <a:avLst/>
          </a:prstGeom>
        </p:spPr>
      </p:pic>
    </p:spTree>
    <p:extLst>
      <p:ext uri="{BB962C8B-B14F-4D97-AF65-F5344CB8AC3E}">
        <p14:creationId xmlns:p14="http://schemas.microsoft.com/office/powerpoint/2010/main" val="3168667070"/>
      </p:ext>
    </p:extLst>
  </p:cSld>
  <p:clrMapOvr>
    <a:masterClrMapping/>
  </p:clrMapOvr>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Optional Assignment</a:t>
            </a:r>
          </a:p>
        </p:txBody>
      </p:sp>
      <p:sp>
        <p:nvSpPr>
          <p:cNvPr id="3" name="Content Placeholder 2"/>
          <p:cNvSpPr>
            <a:spLocks noGrp="1"/>
          </p:cNvSpPr>
          <p:nvPr>
            <p:ph idx="1"/>
          </p:nvPr>
        </p:nvSpPr>
        <p:spPr>
          <a:xfrm>
            <a:off x="228600" y="997527"/>
            <a:ext cx="8682038" cy="5193723"/>
          </a:xfrm>
        </p:spPr>
        <p:txBody>
          <a:bodyPr/>
          <a:lstStyle/>
          <a:p>
            <a:r>
              <a:rPr lang="en-US" dirty="0">
                <a:solidFill>
                  <a:srgbClr val="0000FF"/>
                </a:solidFill>
              </a:rPr>
              <a:t>Review the </a:t>
            </a:r>
            <a:r>
              <a:rPr lang="en-US" dirty="0" err="1">
                <a:solidFill>
                  <a:srgbClr val="0000FF"/>
                </a:solidFill>
              </a:rPr>
              <a:t>Ramulator</a:t>
            </a:r>
            <a:r>
              <a:rPr lang="en-US" dirty="0">
                <a:solidFill>
                  <a:srgbClr val="0000FF"/>
                </a:solidFill>
              </a:rPr>
              <a:t> paper</a:t>
            </a:r>
          </a:p>
          <a:p>
            <a:pPr lvl="1"/>
            <a:r>
              <a:rPr lang="en-US" dirty="0"/>
              <a:t>Email me your review (</a:t>
            </a:r>
            <a:r>
              <a:rPr lang="en-US" dirty="0">
                <a:hlinkClick r:id="rId2"/>
              </a:rPr>
              <a:t>omutlu@gmail.com</a:t>
            </a:r>
            <a:r>
              <a:rPr lang="en-US" dirty="0"/>
              <a:t>) </a:t>
            </a:r>
          </a:p>
          <a:p>
            <a:pPr lvl="1"/>
            <a:endParaRPr lang="en-US" dirty="0"/>
          </a:p>
          <a:p>
            <a:r>
              <a:rPr lang="en-US" dirty="0">
                <a:solidFill>
                  <a:srgbClr val="0000FF"/>
                </a:solidFill>
              </a:rPr>
              <a:t>Download and run </a:t>
            </a:r>
            <a:r>
              <a:rPr lang="en-US" dirty="0" err="1">
                <a:solidFill>
                  <a:srgbClr val="0000FF"/>
                </a:solidFill>
              </a:rPr>
              <a:t>Ramulator</a:t>
            </a:r>
            <a:endParaRPr lang="en-US" dirty="0">
              <a:solidFill>
                <a:srgbClr val="0000FF"/>
              </a:solidFill>
            </a:endParaRPr>
          </a:p>
          <a:p>
            <a:pPr lvl="1"/>
            <a:r>
              <a:rPr lang="en-US" dirty="0"/>
              <a:t>Compare DDR3, DDR4, SALP, HBM for the </a:t>
            </a:r>
            <a:r>
              <a:rPr lang="en-US" dirty="0" err="1"/>
              <a:t>libquantum</a:t>
            </a:r>
            <a:r>
              <a:rPr lang="en-US" dirty="0"/>
              <a:t> benchmark (provided in </a:t>
            </a:r>
            <a:r>
              <a:rPr lang="en-US" dirty="0" err="1"/>
              <a:t>Ramulator</a:t>
            </a:r>
            <a:r>
              <a:rPr lang="en-US" dirty="0"/>
              <a:t> repository)</a:t>
            </a:r>
          </a:p>
          <a:p>
            <a:pPr lvl="1"/>
            <a:r>
              <a:rPr lang="en-US" dirty="0">
                <a:solidFill>
                  <a:srgbClr val="000000"/>
                </a:solidFill>
              </a:rPr>
              <a:t>Email me your report </a:t>
            </a:r>
            <a:r>
              <a:rPr lang="en-US" dirty="0"/>
              <a:t>(</a:t>
            </a:r>
            <a:r>
              <a:rPr lang="en-US" dirty="0">
                <a:hlinkClick r:id="rId2"/>
              </a:rPr>
              <a:t>omutlu@gmail.com</a:t>
            </a:r>
            <a:r>
              <a:rPr lang="en-US" dirty="0"/>
              <a:t>) </a:t>
            </a:r>
            <a:endParaRPr lang="en-US" dirty="0">
              <a:solidFill>
                <a:srgbClr val="000000"/>
              </a:solidFill>
            </a:endParaRPr>
          </a:p>
          <a:p>
            <a:pPr lvl="1"/>
            <a:endParaRPr lang="en-US" dirty="0">
              <a:solidFill>
                <a:srgbClr val="000000"/>
              </a:solidFill>
            </a:endParaRPr>
          </a:p>
          <a:p>
            <a:endParaRPr lang="en-US" dirty="0">
              <a:solidFill>
                <a:srgbClr val="000000"/>
              </a:solidFill>
            </a:endParaRPr>
          </a:p>
          <a:p>
            <a:r>
              <a:rPr lang="en-US" dirty="0">
                <a:solidFill>
                  <a:srgbClr val="FF0000"/>
                </a:solidFill>
              </a:rPr>
              <a:t>This may help you get into memory systems research quickly</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164</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spTree>
    <p:extLst>
      <p:ext uri="{BB962C8B-B14F-4D97-AF65-F5344CB8AC3E}">
        <p14:creationId xmlns:p14="http://schemas.microsoft.com/office/powerpoint/2010/main" val="1067780653"/>
      </p:ext>
    </p:extLst>
  </p:cSld>
  <p:clrMapOvr>
    <a:masterClrMapping/>
  </p:clrMapOvr>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4"/>
          <p:cNvSpPr>
            <a:spLocks noGrp="1" noChangeArrowheads="1"/>
          </p:cNvSpPr>
          <p:nvPr>
            <p:ph type="ctrTitle"/>
          </p:nvPr>
        </p:nvSpPr>
        <p:spPr>
          <a:xfrm>
            <a:off x="366713" y="1768475"/>
            <a:ext cx="8428037" cy="822325"/>
          </a:xfrm>
        </p:spPr>
        <p:txBody>
          <a:bodyPr/>
          <a:lstStyle/>
          <a:p>
            <a:pPr algn="ctr" eaLnBrk="1" hangingPunct="1"/>
            <a:r>
              <a:rPr lang="en-US" sz="4000">
                <a:latin typeface="Garamond" charset="0"/>
              </a:rPr>
              <a:t>Memory Controllers</a:t>
            </a:r>
          </a:p>
        </p:txBody>
      </p:sp>
      <p:sp>
        <p:nvSpPr>
          <p:cNvPr id="89090"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3042263980"/>
      </p:ext>
    </p:extLst>
  </p:cSld>
  <p:clrMapOvr>
    <a:masterClrMapping/>
  </p:clrMapOvr>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Title 1"/>
          <p:cNvSpPr>
            <a:spLocks noGrp="1"/>
          </p:cNvSpPr>
          <p:nvPr>
            <p:ph type="title"/>
          </p:nvPr>
        </p:nvSpPr>
        <p:spPr/>
        <p:txBody>
          <a:bodyPr/>
          <a:lstStyle/>
          <a:p>
            <a:r>
              <a:rPr lang="en-US">
                <a:latin typeface="Garamond" charset="0"/>
              </a:rPr>
              <a:t>DRAM versus Other Types of Memories</a:t>
            </a:r>
          </a:p>
        </p:txBody>
      </p:sp>
      <p:sp>
        <p:nvSpPr>
          <p:cNvPr id="3" name="Content Placeholder 2"/>
          <p:cNvSpPr>
            <a:spLocks noGrp="1"/>
          </p:cNvSpPr>
          <p:nvPr>
            <p:ph idx="1"/>
          </p:nvPr>
        </p:nvSpPr>
        <p:spPr/>
        <p:txBody>
          <a:bodyPr/>
          <a:lstStyle/>
          <a:p>
            <a:r>
              <a:rPr lang="en-US" dirty="0">
                <a:latin typeface="Tahoma" charset="0"/>
              </a:rPr>
              <a:t>Long latency memories have similar characteristics that need to be controlled.</a:t>
            </a:r>
          </a:p>
          <a:p>
            <a:endParaRPr lang="en-US" dirty="0">
              <a:latin typeface="Tahoma" charset="0"/>
            </a:endParaRPr>
          </a:p>
          <a:p>
            <a:r>
              <a:rPr lang="en-US" dirty="0">
                <a:latin typeface="Tahoma" charset="0"/>
              </a:rPr>
              <a:t>The following discussion will use DRAM as an example, but many scheduling and control issues are similar in the design of controllers for other types of memories</a:t>
            </a:r>
          </a:p>
          <a:p>
            <a:pPr lvl="1"/>
            <a:r>
              <a:rPr lang="en-US" dirty="0">
                <a:latin typeface="Tahoma" charset="0"/>
              </a:rPr>
              <a:t>Flash memory</a:t>
            </a:r>
          </a:p>
          <a:p>
            <a:pPr lvl="1"/>
            <a:r>
              <a:rPr lang="en-US" dirty="0">
                <a:latin typeface="Tahoma" charset="0"/>
              </a:rPr>
              <a:t>Other emerging memory technologies</a:t>
            </a:r>
          </a:p>
          <a:p>
            <a:pPr lvl="2"/>
            <a:r>
              <a:rPr lang="en-US" dirty="0">
                <a:latin typeface="Tahoma" charset="0"/>
              </a:rPr>
              <a:t>Phase Change Memory</a:t>
            </a:r>
          </a:p>
          <a:p>
            <a:pPr lvl="2"/>
            <a:r>
              <a:rPr lang="en-US" dirty="0">
                <a:latin typeface="Tahoma" charset="0"/>
              </a:rPr>
              <a:t>Spin-Transfer Torque Magnetic Memory</a:t>
            </a:r>
          </a:p>
          <a:p>
            <a:pPr lvl="1"/>
            <a:r>
              <a:rPr lang="en-US" dirty="0">
                <a:latin typeface="Tahoma" charset="0"/>
              </a:rPr>
              <a:t>These other technologies can place other demands on the controller</a:t>
            </a:r>
          </a:p>
          <a:p>
            <a:pPr lvl="1"/>
            <a:endParaRPr lang="en-US" dirty="0">
              <a:latin typeface="Tahoma" charset="0"/>
            </a:endParaRPr>
          </a:p>
        </p:txBody>
      </p:sp>
      <p:sp>
        <p:nvSpPr>
          <p:cNvPr id="152579"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988B2BD-19D5-4149-91E9-99856BC8F547}"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166</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207301913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Flash Memory (SSD) Controllers</a:t>
            </a:r>
          </a:p>
        </p:txBody>
      </p:sp>
      <p:sp>
        <p:nvSpPr>
          <p:cNvPr id="3" name="Content Placeholder 2"/>
          <p:cNvSpPr>
            <a:spLocks noGrp="1"/>
          </p:cNvSpPr>
          <p:nvPr>
            <p:ph idx="1"/>
          </p:nvPr>
        </p:nvSpPr>
        <p:spPr>
          <a:xfrm>
            <a:off x="228600" y="902277"/>
            <a:ext cx="8610600" cy="5193723"/>
          </a:xfrm>
        </p:spPr>
        <p:txBody>
          <a:bodyPr/>
          <a:lstStyle/>
          <a:p>
            <a:r>
              <a:rPr lang="en-US" dirty="0"/>
              <a:t>Similar to DRAM memory controllers, except:</a:t>
            </a:r>
          </a:p>
          <a:p>
            <a:pPr lvl="1"/>
            <a:r>
              <a:rPr lang="en-US" dirty="0"/>
              <a:t>They are flash memory specific</a:t>
            </a:r>
          </a:p>
          <a:p>
            <a:pPr lvl="1"/>
            <a:r>
              <a:rPr lang="en-US" dirty="0"/>
              <a:t>They do much more: error correction, garbage collection, page remapping, …</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167</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128"/>
              <a:cs typeface="Arial" charset="0"/>
            </a:endParaRPr>
          </a:p>
        </p:txBody>
      </p:sp>
      <p:pic>
        <p:nvPicPr>
          <p:cNvPr id="5" name="Picture 4"/>
          <p:cNvPicPr>
            <a:picLocks noChangeAspect="1"/>
          </p:cNvPicPr>
          <p:nvPr/>
        </p:nvPicPr>
        <p:blipFill>
          <a:blip r:embed="rId2"/>
          <a:stretch>
            <a:fillRect/>
          </a:stretch>
        </p:blipFill>
        <p:spPr>
          <a:xfrm>
            <a:off x="0" y="2578311"/>
            <a:ext cx="9144000" cy="3898689"/>
          </a:xfrm>
          <a:prstGeom prst="rect">
            <a:avLst/>
          </a:prstGeom>
        </p:spPr>
      </p:pic>
      <p:sp>
        <p:nvSpPr>
          <p:cNvPr id="6" name="Rectangle 5"/>
          <p:cNvSpPr/>
          <p:nvPr/>
        </p:nvSpPr>
        <p:spPr>
          <a:xfrm>
            <a:off x="-8173" y="6410980"/>
            <a:ext cx="8458200" cy="52322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err="1">
                <a:ln>
                  <a:noFill/>
                </a:ln>
                <a:solidFill>
                  <a:srgbClr val="000000"/>
                </a:solidFill>
                <a:effectLst/>
                <a:uLnTx/>
                <a:uFillTx/>
                <a:latin typeface="Arial" charset="0"/>
                <a:ea typeface="ＭＳ Ｐゴシック" charset="0"/>
                <a:cs typeface="ＭＳ Ｐゴシック" charset="0"/>
              </a:rPr>
              <a:t>Cai</a:t>
            </a:r>
            <a:r>
              <a:rPr kumimoji="0" lang="en-US" sz="14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 </a:t>
            </a:r>
            <a:r>
              <a:rPr kumimoji="0" lang="en-US" sz="1400" b="0" i="0" u="none" strike="noStrike" kern="1200" cap="none" spc="0" normalizeH="0" baseline="0" noProof="0" dirty="0">
                <a:ln>
                  <a:noFill/>
                </a:ln>
                <a:solidFill>
                  <a:srgbClr val="0000FF"/>
                </a:solidFill>
                <a:effectLst/>
                <a:uLnTx/>
                <a:uFillTx/>
                <a:latin typeface="Arial" charset="0"/>
                <a:ea typeface="ＭＳ Ｐゴシック" charset="0"/>
                <a:cs typeface="ＭＳ Ｐゴシック" charset="0"/>
              </a:rPr>
              <a:t>“Flash Correct-and-Refresh: Retention-Aware Error Management for Increased Flash Memory Lifetime”, </a:t>
            </a:r>
            <a:r>
              <a:rPr kumimoji="0" lang="en-US" sz="14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ICCD 2012.</a:t>
            </a:r>
          </a:p>
        </p:txBody>
      </p:sp>
    </p:spTree>
    <p:extLst>
      <p:ext uri="{BB962C8B-B14F-4D97-AF65-F5344CB8AC3E}">
        <p14:creationId xmlns:p14="http://schemas.microsoft.com/office/powerpoint/2010/main" val="3287373793"/>
      </p:ext>
    </p:extLst>
  </p:cSld>
  <p:clrMapOvr>
    <a:masterClrMapping/>
  </p:clrMapOvr>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Another View of the SSD Controller</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168</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128"/>
              <a:cs typeface="Arial" charset="0"/>
            </a:endParaRPr>
          </a:p>
        </p:txBody>
      </p:sp>
      <p:pic>
        <p:nvPicPr>
          <p:cNvPr id="6" name="Picture 5"/>
          <p:cNvPicPr>
            <a:picLocks noChangeAspect="1"/>
          </p:cNvPicPr>
          <p:nvPr/>
        </p:nvPicPr>
        <p:blipFill>
          <a:blip r:embed="rId2"/>
          <a:stretch>
            <a:fillRect/>
          </a:stretch>
        </p:blipFill>
        <p:spPr>
          <a:xfrm>
            <a:off x="879475" y="1143000"/>
            <a:ext cx="7308850" cy="4726864"/>
          </a:xfrm>
          <a:prstGeom prst="rect">
            <a:avLst/>
          </a:prstGeom>
        </p:spPr>
      </p:pic>
      <p:sp>
        <p:nvSpPr>
          <p:cNvPr id="7" name="TextBox 6"/>
          <p:cNvSpPr txBox="1"/>
          <p:nvPr/>
        </p:nvSpPr>
        <p:spPr>
          <a:xfrm>
            <a:off x="116110" y="6096000"/>
            <a:ext cx="9332690" cy="30777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Arial" charset="0"/>
                <a:ea typeface="ＭＳ Ｐゴシック" charset="-128"/>
                <a:cs typeface="+mn-cs"/>
              </a:rPr>
              <a:t>Cai+, “</a:t>
            </a:r>
            <a:r>
              <a:rPr kumimoji="0" lang="en-US" sz="1350" b="0" i="0" u="none" strike="noStrike" kern="1200" cap="none" spc="0" normalizeH="0" baseline="0" noProof="0" dirty="0">
                <a:ln>
                  <a:noFill/>
                </a:ln>
                <a:solidFill>
                  <a:srgbClr val="0000FF"/>
                </a:solidFill>
                <a:effectLst/>
                <a:uLnTx/>
                <a:uFillTx/>
                <a:latin typeface="Arial" charset="0"/>
                <a:ea typeface="ＭＳ Ｐゴシック" charset="-128"/>
                <a:cs typeface="+mn-cs"/>
              </a:rPr>
              <a:t>Error Characterization, Mitigation, and Recovery in Flash Memory Based Solid State Drives</a:t>
            </a:r>
            <a:r>
              <a:rPr kumimoji="0" lang="en-US" sz="1350" b="0" i="0" u="none" strike="noStrike" kern="1200" cap="none" spc="0" normalizeH="0" baseline="0" noProof="0" dirty="0">
                <a:ln>
                  <a:noFill/>
                </a:ln>
                <a:solidFill>
                  <a:srgbClr val="000000"/>
                </a:solidFill>
                <a:effectLst/>
                <a:uLnTx/>
                <a:uFillTx/>
                <a:latin typeface="Arial" charset="0"/>
                <a:ea typeface="ＭＳ Ｐゴシック" charset="-128"/>
                <a:cs typeface="+mn-cs"/>
              </a:rPr>
              <a:t>,” Proc. IEEE 2017.</a:t>
            </a:r>
          </a:p>
        </p:txBody>
      </p:sp>
      <p:sp>
        <p:nvSpPr>
          <p:cNvPr id="3" name="TextBox 2">
            <a:extLst>
              <a:ext uri="{FF2B5EF4-FFF2-40B4-BE49-F238E27FC236}">
                <a16:creationId xmlns:a16="http://schemas.microsoft.com/office/drawing/2014/main" id="{547FB7BF-9E20-8D4B-B3C6-3A9DACECCAF0}"/>
              </a:ext>
            </a:extLst>
          </p:cNvPr>
          <p:cNvSpPr txBox="1"/>
          <p:nvPr/>
        </p:nvSpPr>
        <p:spPr>
          <a:xfrm>
            <a:off x="2533480" y="6488668"/>
            <a:ext cx="4000839" cy="369332"/>
          </a:xfrm>
          <a:prstGeom prst="rect">
            <a:avLst/>
          </a:prstGeom>
          <a:noFill/>
        </p:spPr>
        <p:txBody>
          <a:bodyPr wrap="none" rtlCol="0">
            <a:spAutoFit/>
          </a:bodyPr>
          <a:lstStyle/>
          <a:p>
            <a:r>
              <a:rPr lang="en-US" dirty="0">
                <a:hlinkClick r:id="rId3"/>
              </a:rPr>
              <a:t>https://arxiv.org/pdf/1711.11427.pdf</a:t>
            </a:r>
            <a:r>
              <a:rPr lang="en-US" dirty="0"/>
              <a:t> </a:t>
            </a:r>
          </a:p>
        </p:txBody>
      </p:sp>
    </p:spTree>
    <p:extLst>
      <p:ext uri="{BB962C8B-B14F-4D97-AF65-F5344CB8AC3E}">
        <p14:creationId xmlns:p14="http://schemas.microsoft.com/office/powerpoint/2010/main" val="3076533506"/>
      </p:ext>
    </p:extLst>
  </p:cSld>
  <p:clrMapOvr>
    <a:masterClrMapping/>
  </p:clrMapOvr>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DRAM Types</a:t>
            </a:r>
          </a:p>
        </p:txBody>
      </p:sp>
      <p:sp>
        <p:nvSpPr>
          <p:cNvPr id="3" name="Content Placeholder 2"/>
          <p:cNvSpPr>
            <a:spLocks noGrp="1"/>
          </p:cNvSpPr>
          <p:nvPr>
            <p:ph idx="1"/>
          </p:nvPr>
        </p:nvSpPr>
        <p:spPr>
          <a:xfrm>
            <a:off x="228600" y="1066800"/>
            <a:ext cx="8915400" cy="5029200"/>
          </a:xfrm>
        </p:spPr>
        <p:txBody>
          <a:bodyPr/>
          <a:lstStyle/>
          <a:p>
            <a:r>
              <a:rPr lang="en-US" dirty="0">
                <a:solidFill>
                  <a:srgbClr val="0000FF"/>
                </a:solidFill>
              </a:rPr>
              <a:t>DRAM has different types with different interfaces optimized for different purposes</a:t>
            </a:r>
          </a:p>
          <a:p>
            <a:pPr lvl="1"/>
            <a:r>
              <a:rPr lang="en-US" dirty="0"/>
              <a:t>Commodity: DDR, DDR2, DDR3, DDR4, …</a:t>
            </a:r>
          </a:p>
          <a:p>
            <a:pPr lvl="1"/>
            <a:r>
              <a:rPr lang="en-US" dirty="0"/>
              <a:t>Low power (for mobile): LPDDR1, …, LPDDR5, …</a:t>
            </a:r>
          </a:p>
          <a:p>
            <a:pPr lvl="1"/>
            <a:r>
              <a:rPr lang="en-US" dirty="0"/>
              <a:t>High bandwidth (for graphics): GDDR2, …, GDDR5, …</a:t>
            </a:r>
          </a:p>
          <a:p>
            <a:pPr lvl="1"/>
            <a:r>
              <a:rPr lang="en-US" dirty="0"/>
              <a:t>Low latency: </a:t>
            </a:r>
            <a:r>
              <a:rPr lang="en-US" dirty="0" err="1"/>
              <a:t>eDRAM</a:t>
            </a:r>
            <a:r>
              <a:rPr lang="en-US" dirty="0"/>
              <a:t>, RLDRAM, …</a:t>
            </a:r>
          </a:p>
          <a:p>
            <a:pPr lvl="1"/>
            <a:r>
              <a:rPr lang="en-US" dirty="0"/>
              <a:t>3D stacked: WIO, HBM, HMC, …</a:t>
            </a:r>
          </a:p>
          <a:p>
            <a:pPr lvl="1"/>
            <a:r>
              <a:rPr lang="en-US" dirty="0"/>
              <a:t>…</a:t>
            </a:r>
          </a:p>
          <a:p>
            <a:r>
              <a:rPr lang="en-US" dirty="0"/>
              <a:t>Underlying microarchitecture is fundamentally the same</a:t>
            </a:r>
          </a:p>
          <a:p>
            <a:r>
              <a:rPr lang="en-US" dirty="0"/>
              <a:t>A flexible memory controller can support various DRAM types </a:t>
            </a:r>
          </a:p>
          <a:p>
            <a:r>
              <a:rPr lang="en-US" dirty="0"/>
              <a:t>This complicates the memory controller</a:t>
            </a:r>
          </a:p>
          <a:p>
            <a:pPr lvl="1"/>
            <a:r>
              <a:rPr lang="en-US" dirty="0"/>
              <a:t>Difficult to support all types (and upgrades)</a:t>
            </a:r>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9B27038-8888-7442-BB11-7A96E507CFEC}"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0"/>
            </a:endParaRPr>
          </a:p>
        </p:txBody>
      </p:sp>
    </p:spTree>
    <p:extLst>
      <p:ext uri="{BB962C8B-B14F-4D97-AF65-F5344CB8AC3E}">
        <p14:creationId xmlns:p14="http://schemas.microsoft.com/office/powerpoint/2010/main" val="16423527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Genetic Similarity Between Species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17410" name="Picture 2" descr="Image result for hum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0833" y="1948084"/>
            <a:ext cx="2885194" cy="162002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403648" y="4263755"/>
            <a:ext cx="157702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ahoma"/>
                <a:ea typeface="+mn-ea"/>
                <a:cs typeface="+mn-cs"/>
              </a:rPr>
              <a:t>99.9%</a:t>
            </a:r>
          </a:p>
        </p:txBody>
      </p:sp>
      <p:pic>
        <p:nvPicPr>
          <p:cNvPr id="17414" name="Picture 6" descr="Image result for human and chimpanze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64693" y="980728"/>
            <a:ext cx="1834344" cy="123484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6007795" y="1582344"/>
            <a:ext cx="157702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ahoma"/>
                <a:ea typeface="+mn-ea"/>
                <a:cs typeface="+mn-cs"/>
              </a:rPr>
              <a:t>96%</a:t>
            </a:r>
          </a:p>
        </p:txBody>
      </p:sp>
      <p:sp>
        <p:nvSpPr>
          <p:cNvPr id="6" name="Rectangle 5"/>
          <p:cNvSpPr/>
          <p:nvPr/>
        </p:nvSpPr>
        <p:spPr>
          <a:xfrm>
            <a:off x="5678708" y="1213012"/>
            <a:ext cx="2709716"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ahoma"/>
                <a:ea typeface="+mn-ea"/>
                <a:cs typeface="+mn-cs"/>
              </a:rPr>
              <a:t>Human ~ Chimpanzee</a:t>
            </a:r>
          </a:p>
        </p:txBody>
      </p:sp>
      <p:sp>
        <p:nvSpPr>
          <p:cNvPr id="11" name="Rectangle 10"/>
          <p:cNvSpPr/>
          <p:nvPr/>
        </p:nvSpPr>
        <p:spPr>
          <a:xfrm>
            <a:off x="691287" y="3785491"/>
            <a:ext cx="2544286"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ahoma"/>
                <a:ea typeface="+mn-ea"/>
                <a:cs typeface="+mn-cs"/>
              </a:rPr>
              <a:t>Human ~ Human</a:t>
            </a:r>
          </a:p>
        </p:txBody>
      </p:sp>
      <p:pic>
        <p:nvPicPr>
          <p:cNvPr id="17416" name="Picture 8" descr="Image result for human and ca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64829" y="2398918"/>
            <a:ext cx="1824062" cy="1230344"/>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5954004" y="2953540"/>
            <a:ext cx="157702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ahoma"/>
                <a:ea typeface="+mn-ea"/>
                <a:cs typeface="+mn-cs"/>
              </a:rPr>
              <a:t>90%</a:t>
            </a:r>
          </a:p>
        </p:txBody>
      </p:sp>
      <p:sp>
        <p:nvSpPr>
          <p:cNvPr id="14" name="Rectangle 13"/>
          <p:cNvSpPr/>
          <p:nvPr/>
        </p:nvSpPr>
        <p:spPr>
          <a:xfrm>
            <a:off x="5624917" y="2584208"/>
            <a:ext cx="1713931"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ahoma"/>
                <a:ea typeface="+mn-ea"/>
                <a:cs typeface="+mn-cs"/>
              </a:rPr>
              <a:t>Human ~ Cat</a:t>
            </a:r>
          </a:p>
        </p:txBody>
      </p:sp>
      <p:pic>
        <p:nvPicPr>
          <p:cNvPr id="17418" name="Picture 10" descr="Image result for human and cow"/>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64829" y="3812604"/>
            <a:ext cx="1824062" cy="102603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6007795" y="4403097"/>
            <a:ext cx="157702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ahoma"/>
                <a:ea typeface="+mn-ea"/>
                <a:cs typeface="+mn-cs"/>
              </a:rPr>
              <a:t>80%</a:t>
            </a:r>
          </a:p>
        </p:txBody>
      </p:sp>
      <p:sp>
        <p:nvSpPr>
          <p:cNvPr id="17" name="Rectangle 16"/>
          <p:cNvSpPr/>
          <p:nvPr/>
        </p:nvSpPr>
        <p:spPr>
          <a:xfrm>
            <a:off x="5678708" y="4033765"/>
            <a:ext cx="1822935"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ahoma"/>
                <a:ea typeface="+mn-ea"/>
                <a:cs typeface="+mn-cs"/>
              </a:rPr>
              <a:t>Human ~ Cow</a:t>
            </a:r>
          </a:p>
        </p:txBody>
      </p:sp>
      <p:pic>
        <p:nvPicPr>
          <p:cNvPr id="17420" name="Picture 12" descr="Image result for human and banan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64829" y="5068970"/>
            <a:ext cx="1824062" cy="1213831"/>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6007795" y="5636027"/>
            <a:ext cx="157702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ahoma"/>
                <a:ea typeface="+mn-ea"/>
                <a:cs typeface="+mn-cs"/>
              </a:rPr>
              <a:t>50-60%</a:t>
            </a:r>
          </a:p>
        </p:txBody>
      </p:sp>
      <p:sp>
        <p:nvSpPr>
          <p:cNvPr id="20" name="Rectangle 19"/>
          <p:cNvSpPr/>
          <p:nvPr/>
        </p:nvSpPr>
        <p:spPr>
          <a:xfrm>
            <a:off x="5678708" y="5266695"/>
            <a:ext cx="2180084"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ahoma"/>
                <a:ea typeface="+mn-ea"/>
                <a:cs typeface="+mn-cs"/>
              </a:rPr>
              <a:t>Human ~ Banana</a:t>
            </a:r>
          </a:p>
        </p:txBody>
      </p:sp>
    </p:spTree>
    <p:extLst>
      <p:ext uri="{BB962C8B-B14F-4D97-AF65-F5344CB8AC3E}">
        <p14:creationId xmlns:p14="http://schemas.microsoft.com/office/powerpoint/2010/main" val="3093011041"/>
      </p:ext>
    </p:extLst>
  </p:cSld>
  <p:clrMapOvr>
    <a:masterClrMapping/>
  </p:clrMapOvr>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DRAM Types (circa 2015)</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9B27038-8888-7442-BB11-7A96E507CFEC}"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0"/>
            </a:endParaRPr>
          </a:p>
        </p:txBody>
      </p:sp>
      <p:pic>
        <p:nvPicPr>
          <p:cNvPr id="5" name="Picture 4"/>
          <p:cNvPicPr>
            <a:picLocks noChangeAspect="1"/>
          </p:cNvPicPr>
          <p:nvPr/>
        </p:nvPicPr>
        <p:blipFill>
          <a:blip r:embed="rId2"/>
          <a:stretch>
            <a:fillRect/>
          </a:stretch>
        </p:blipFill>
        <p:spPr>
          <a:xfrm>
            <a:off x="304800" y="1066800"/>
            <a:ext cx="8541066" cy="4648200"/>
          </a:xfrm>
          <a:prstGeom prst="rect">
            <a:avLst/>
          </a:prstGeom>
        </p:spPr>
      </p:pic>
      <p:sp>
        <p:nvSpPr>
          <p:cNvPr id="6" name="TextBox 5"/>
          <p:cNvSpPr txBox="1"/>
          <p:nvPr/>
        </p:nvSpPr>
        <p:spPr>
          <a:xfrm>
            <a:off x="109383" y="5986046"/>
            <a:ext cx="8806017" cy="33855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Kim et al., “</a:t>
            </a:r>
            <a:r>
              <a:rPr kumimoji="0" lang="en-US" sz="1600" b="0" i="0" u="none" strike="noStrike" kern="1200" cap="none" spc="0" normalizeH="0" baseline="0" noProof="0" dirty="0" err="1">
                <a:ln>
                  <a:noFill/>
                </a:ln>
                <a:solidFill>
                  <a:srgbClr val="0000FF"/>
                </a:solidFill>
                <a:effectLst/>
                <a:uLnTx/>
                <a:uFillTx/>
                <a:latin typeface="Arial" charset="0"/>
                <a:ea typeface="ＭＳ Ｐゴシック" charset="0"/>
                <a:cs typeface="ＭＳ Ｐゴシック" charset="0"/>
              </a:rPr>
              <a:t>Ramulator</a:t>
            </a:r>
            <a:r>
              <a:rPr kumimoji="0" lang="en-US" sz="1600" b="0" i="0" u="none" strike="noStrike" kern="1200" cap="none" spc="0" normalizeH="0" baseline="0" noProof="0" dirty="0">
                <a:ln>
                  <a:noFill/>
                </a:ln>
                <a:solidFill>
                  <a:srgbClr val="0000FF"/>
                </a:solidFill>
                <a:effectLst/>
                <a:uLnTx/>
                <a:uFillTx/>
                <a:latin typeface="Arial" charset="0"/>
                <a:ea typeface="ＭＳ Ｐゴシック" charset="0"/>
                <a:cs typeface="ＭＳ Ｐゴシック" charset="0"/>
              </a:rPr>
              <a:t>: A Fast and Extensible DRAM Simulator</a:t>
            </a:r>
            <a:r>
              <a:rPr kumimoji="0" lang="en-US" sz="16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 IEEE Comp Arch Letters 2015.</a:t>
            </a:r>
          </a:p>
        </p:txBody>
      </p:sp>
    </p:spTree>
    <p:extLst>
      <p:ext uri="{BB962C8B-B14F-4D97-AF65-F5344CB8AC3E}">
        <p14:creationId xmlns:p14="http://schemas.microsoft.com/office/powerpoint/2010/main" val="2459368421"/>
      </p:ext>
    </p:extLst>
  </p:cSld>
  <p:clrMapOvr>
    <a:masterClrMapping/>
  </p:clrMapOvr>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itle 1"/>
          <p:cNvSpPr>
            <a:spLocks noGrp="1"/>
          </p:cNvSpPr>
          <p:nvPr>
            <p:ph type="title"/>
          </p:nvPr>
        </p:nvSpPr>
        <p:spPr/>
        <p:txBody>
          <a:bodyPr/>
          <a:lstStyle/>
          <a:p>
            <a:r>
              <a:rPr lang="en-US">
                <a:latin typeface="Garamond" charset="0"/>
              </a:rPr>
              <a:t>DRAM Controller: Functions</a:t>
            </a:r>
          </a:p>
        </p:txBody>
      </p:sp>
      <p:sp>
        <p:nvSpPr>
          <p:cNvPr id="140290" name="Content Placeholder 2"/>
          <p:cNvSpPr>
            <a:spLocks noGrp="1"/>
          </p:cNvSpPr>
          <p:nvPr>
            <p:ph idx="1"/>
          </p:nvPr>
        </p:nvSpPr>
        <p:spPr>
          <a:xfrm>
            <a:off x="228600" y="996950"/>
            <a:ext cx="8839200" cy="5194300"/>
          </a:xfrm>
        </p:spPr>
        <p:txBody>
          <a:bodyPr/>
          <a:lstStyle/>
          <a:p>
            <a:r>
              <a:rPr lang="en-US" dirty="0">
                <a:solidFill>
                  <a:srgbClr val="0000FF"/>
                </a:solidFill>
                <a:latin typeface="Tahoma" charset="0"/>
              </a:rPr>
              <a:t>Ensure correct operation </a:t>
            </a:r>
            <a:r>
              <a:rPr lang="en-US" dirty="0">
                <a:latin typeface="Tahoma" charset="0"/>
              </a:rPr>
              <a:t>of DRAM (refresh and timing)</a:t>
            </a:r>
          </a:p>
          <a:p>
            <a:endParaRPr lang="en-US" dirty="0">
              <a:latin typeface="Tahoma" charset="0"/>
            </a:endParaRPr>
          </a:p>
          <a:p>
            <a:r>
              <a:rPr lang="en-US" dirty="0">
                <a:solidFill>
                  <a:srgbClr val="0000FF"/>
                </a:solidFill>
                <a:latin typeface="Tahoma" charset="0"/>
              </a:rPr>
              <a:t>Service DRAM requests while obeying timing constraints of DRAM chips</a:t>
            </a:r>
          </a:p>
          <a:p>
            <a:pPr lvl="1"/>
            <a:r>
              <a:rPr lang="en-US" dirty="0">
                <a:latin typeface="Tahoma" charset="0"/>
                <a:ea typeface="ＭＳ Ｐゴシック" charset="0"/>
              </a:rPr>
              <a:t>Constraints: resource conflicts (bank, bus, channel), minimum write-to-read delays</a:t>
            </a:r>
          </a:p>
          <a:p>
            <a:pPr lvl="1"/>
            <a:r>
              <a:rPr lang="en-US" dirty="0">
                <a:solidFill>
                  <a:srgbClr val="0000FF"/>
                </a:solidFill>
                <a:latin typeface="Tahoma" charset="0"/>
                <a:ea typeface="ＭＳ Ｐゴシック" charset="0"/>
              </a:rPr>
              <a:t>Translate requests to DRAM command sequences</a:t>
            </a:r>
          </a:p>
          <a:p>
            <a:endParaRPr lang="en-US" dirty="0">
              <a:solidFill>
                <a:srgbClr val="0033CC"/>
              </a:solidFill>
              <a:latin typeface="Tahoma" charset="0"/>
            </a:endParaRPr>
          </a:p>
          <a:p>
            <a:r>
              <a:rPr lang="en-US" dirty="0">
                <a:solidFill>
                  <a:srgbClr val="0000FF"/>
                </a:solidFill>
                <a:latin typeface="Tahoma" charset="0"/>
              </a:rPr>
              <a:t>Buffer and schedule requests to for high performance + QoS</a:t>
            </a:r>
          </a:p>
          <a:p>
            <a:pPr lvl="1"/>
            <a:r>
              <a:rPr lang="en-US" dirty="0">
                <a:latin typeface="Tahoma" charset="0"/>
                <a:ea typeface="ＭＳ Ｐゴシック" charset="0"/>
              </a:rPr>
              <a:t>Reordering, row-buffer, bank, rank, bus management</a:t>
            </a:r>
          </a:p>
          <a:p>
            <a:endParaRPr lang="en-US" dirty="0">
              <a:latin typeface="Tahoma" charset="0"/>
            </a:endParaRPr>
          </a:p>
          <a:p>
            <a:r>
              <a:rPr lang="en-US" dirty="0">
                <a:solidFill>
                  <a:srgbClr val="0000FF"/>
                </a:solidFill>
                <a:latin typeface="Tahoma" charset="0"/>
              </a:rPr>
              <a:t>Manage power consumption and thermals in DRAM</a:t>
            </a:r>
          </a:p>
          <a:p>
            <a:pPr lvl="1"/>
            <a:r>
              <a:rPr lang="en-US" dirty="0">
                <a:latin typeface="Tahoma" charset="0"/>
                <a:ea typeface="ＭＳ Ｐゴシック" charset="0"/>
              </a:rPr>
              <a:t>Turn on/off DRAM chips, manage power modes</a:t>
            </a:r>
          </a:p>
          <a:p>
            <a:pPr lvl="2"/>
            <a:endParaRPr lang="en-US" dirty="0">
              <a:latin typeface="Tahoma" charset="0"/>
              <a:ea typeface="ＭＳ Ｐゴシック" charset="0"/>
            </a:endParaRPr>
          </a:p>
        </p:txBody>
      </p:sp>
      <p:sp>
        <p:nvSpPr>
          <p:cNvPr id="91139"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2952D2B-B8F8-FD49-8104-A59E93B3C1E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171</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Tree>
    <p:extLst>
      <p:ext uri="{BB962C8B-B14F-4D97-AF65-F5344CB8AC3E}">
        <p14:creationId xmlns:p14="http://schemas.microsoft.com/office/powerpoint/2010/main" val="220449217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029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40290">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0290">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0290">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40290">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0290">
                                            <p:txEl>
                                              <p:pRg st="7" end="7"/>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140290">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0290">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Title 1"/>
          <p:cNvSpPr>
            <a:spLocks noGrp="1"/>
          </p:cNvSpPr>
          <p:nvPr>
            <p:ph type="title"/>
          </p:nvPr>
        </p:nvSpPr>
        <p:spPr/>
        <p:txBody>
          <a:bodyPr/>
          <a:lstStyle/>
          <a:p>
            <a:r>
              <a:rPr lang="en-US" dirty="0">
                <a:latin typeface="Garamond" charset="0"/>
              </a:rPr>
              <a:t>A Modern DRAM Controller (I)</a:t>
            </a:r>
          </a:p>
        </p:txBody>
      </p:sp>
      <p:sp>
        <p:nvSpPr>
          <p:cNvPr id="93186" name="Content Placeholder 2"/>
          <p:cNvSpPr>
            <a:spLocks noGrp="1"/>
          </p:cNvSpPr>
          <p:nvPr>
            <p:ph idx="1"/>
          </p:nvPr>
        </p:nvSpPr>
        <p:spPr>
          <a:xfrm>
            <a:off x="228600" y="996950"/>
            <a:ext cx="8610600" cy="5194300"/>
          </a:xfrm>
        </p:spPr>
        <p:txBody>
          <a:bodyPr/>
          <a:lstStyle/>
          <a:p>
            <a:endParaRPr lang="en-US">
              <a:latin typeface="Tahoma" charset="0"/>
            </a:endParaRPr>
          </a:p>
        </p:txBody>
      </p:sp>
      <p:sp>
        <p:nvSpPr>
          <p:cNvPr id="93187"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CC79851-31B7-244E-98CE-042B1EBFBC3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172</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93188"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286000"/>
            <a:ext cx="8153400" cy="2600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3283630"/>
      </p:ext>
    </p:extLst>
  </p:cSld>
  <p:clrMapOvr>
    <a:masterClrMapping/>
  </p:clrMapOvr>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lide Number Placeholder 4"/>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9155F93-7693-5B40-8E2A-F412E3EBEF27}"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173</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
        <p:nvSpPr>
          <p:cNvPr id="94210" name="Rectangle 2"/>
          <p:cNvSpPr>
            <a:spLocks noGrp="1" noChangeArrowheads="1"/>
          </p:cNvSpPr>
          <p:nvPr>
            <p:ph type="title"/>
          </p:nvPr>
        </p:nvSpPr>
        <p:spPr/>
        <p:txBody>
          <a:bodyPr/>
          <a:lstStyle/>
          <a:p>
            <a:r>
              <a:rPr lang="en-US">
                <a:latin typeface="Garamond" charset="0"/>
              </a:rPr>
              <a:t>A Modern DRAM Controller</a:t>
            </a:r>
          </a:p>
        </p:txBody>
      </p:sp>
      <p:pic>
        <p:nvPicPr>
          <p:cNvPr id="9421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5075" y="1273175"/>
            <a:ext cx="6673850" cy="4805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9843250"/>
      </p:ext>
    </p:extLst>
  </p:cSld>
  <p:clrMapOvr>
    <a:masterClrMapping/>
  </p:clrMapOvr>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le 1"/>
          <p:cNvSpPr>
            <a:spLocks noGrp="1"/>
          </p:cNvSpPr>
          <p:nvPr>
            <p:ph type="title"/>
          </p:nvPr>
        </p:nvSpPr>
        <p:spPr/>
        <p:txBody>
          <a:bodyPr/>
          <a:lstStyle/>
          <a:p>
            <a:r>
              <a:rPr lang="en-US">
                <a:latin typeface="Garamond" charset="0"/>
              </a:rPr>
              <a:t>DRAM Scheduling Policies (I)</a:t>
            </a:r>
          </a:p>
        </p:txBody>
      </p:sp>
      <p:sp>
        <p:nvSpPr>
          <p:cNvPr id="3" name="Content Placeholder 2"/>
          <p:cNvSpPr>
            <a:spLocks noGrp="1"/>
          </p:cNvSpPr>
          <p:nvPr>
            <p:ph idx="1"/>
          </p:nvPr>
        </p:nvSpPr>
        <p:spPr>
          <a:xfrm>
            <a:off x="228600" y="996950"/>
            <a:ext cx="8915400" cy="5194300"/>
          </a:xfrm>
        </p:spPr>
        <p:txBody>
          <a:bodyPr/>
          <a:lstStyle/>
          <a:p>
            <a:r>
              <a:rPr lang="en-US">
                <a:solidFill>
                  <a:srgbClr val="0000FF"/>
                </a:solidFill>
                <a:latin typeface="Tahoma" charset="0"/>
              </a:rPr>
              <a:t>FCFS</a:t>
            </a:r>
            <a:r>
              <a:rPr lang="en-US">
                <a:latin typeface="Tahoma" charset="0"/>
              </a:rPr>
              <a:t> (first come first served)</a:t>
            </a:r>
          </a:p>
          <a:p>
            <a:pPr lvl="1"/>
            <a:r>
              <a:rPr lang="en-US">
                <a:latin typeface="Tahoma" charset="0"/>
                <a:ea typeface="ＭＳ Ｐゴシック" charset="0"/>
              </a:rPr>
              <a:t>Oldest request first</a:t>
            </a:r>
          </a:p>
          <a:p>
            <a:endParaRPr lang="en-US">
              <a:latin typeface="Tahoma" charset="0"/>
            </a:endParaRPr>
          </a:p>
          <a:p>
            <a:r>
              <a:rPr lang="en-US">
                <a:solidFill>
                  <a:srgbClr val="0000FF"/>
                </a:solidFill>
                <a:latin typeface="Tahoma" charset="0"/>
              </a:rPr>
              <a:t>FR-FCFS </a:t>
            </a:r>
            <a:r>
              <a:rPr lang="en-US">
                <a:latin typeface="Tahoma" charset="0"/>
              </a:rPr>
              <a:t>(first ready, first come first served)</a:t>
            </a:r>
          </a:p>
          <a:p>
            <a:pPr lvl="1">
              <a:buFont typeface="Wingdings" charset="0"/>
              <a:buNone/>
            </a:pPr>
            <a:r>
              <a:rPr lang="en-US">
                <a:latin typeface="Tahoma" charset="0"/>
                <a:ea typeface="ＭＳ Ｐゴシック" charset="0"/>
              </a:rPr>
              <a:t>1. Row-hit first</a:t>
            </a:r>
          </a:p>
          <a:p>
            <a:pPr lvl="1">
              <a:buFont typeface="Wingdings" charset="0"/>
              <a:buNone/>
            </a:pPr>
            <a:r>
              <a:rPr lang="en-US">
                <a:latin typeface="Tahoma" charset="0"/>
                <a:ea typeface="ＭＳ Ｐゴシック" charset="0"/>
              </a:rPr>
              <a:t>2. Oldest first</a:t>
            </a:r>
          </a:p>
          <a:p>
            <a:pPr lvl="1">
              <a:buFont typeface="Wingdings" charset="0"/>
              <a:buNone/>
            </a:pPr>
            <a:r>
              <a:rPr lang="en-US">
                <a:latin typeface="Tahoma" charset="0"/>
                <a:ea typeface="ＭＳ Ｐゴシック" charset="0"/>
              </a:rPr>
              <a:t>Goal: Maximize row buffer hit rate </a:t>
            </a:r>
            <a:r>
              <a:rPr lang="en-US">
                <a:latin typeface="Tahoma" charset="0"/>
                <a:ea typeface="ＭＳ Ｐゴシック" charset="0"/>
                <a:sym typeface="Wingdings" charset="0"/>
              </a:rPr>
              <a:t> </a:t>
            </a:r>
            <a:r>
              <a:rPr lang="en-US">
                <a:solidFill>
                  <a:srgbClr val="0000FF"/>
                </a:solidFill>
                <a:latin typeface="Tahoma" charset="0"/>
                <a:ea typeface="ＭＳ Ｐゴシック" charset="0"/>
                <a:sym typeface="Wingdings" charset="0"/>
              </a:rPr>
              <a:t>maximize DRAM throughput</a:t>
            </a:r>
            <a:endParaRPr lang="en-US">
              <a:solidFill>
                <a:srgbClr val="0000FF"/>
              </a:solidFill>
              <a:latin typeface="Tahoma" charset="0"/>
              <a:ea typeface="ＭＳ Ｐゴシック" charset="0"/>
            </a:endParaRPr>
          </a:p>
          <a:p>
            <a:pPr lvl="1">
              <a:buFont typeface="Wingdings" charset="0"/>
              <a:buNone/>
            </a:pPr>
            <a:endParaRPr lang="en-US">
              <a:latin typeface="Tahoma" charset="0"/>
              <a:ea typeface="ＭＳ Ｐゴシック" charset="0"/>
            </a:endParaRPr>
          </a:p>
          <a:p>
            <a:pPr lvl="1"/>
            <a:r>
              <a:rPr lang="en-US">
                <a:latin typeface="Tahoma" charset="0"/>
                <a:ea typeface="ＭＳ Ｐゴシック" charset="0"/>
              </a:rPr>
              <a:t>Actually, scheduling is done at the </a:t>
            </a:r>
            <a:r>
              <a:rPr lang="en-US">
                <a:solidFill>
                  <a:srgbClr val="0000FF"/>
                </a:solidFill>
                <a:latin typeface="Tahoma" charset="0"/>
                <a:ea typeface="ＭＳ Ｐゴシック" charset="0"/>
              </a:rPr>
              <a:t>command level</a:t>
            </a:r>
          </a:p>
          <a:p>
            <a:pPr lvl="2"/>
            <a:r>
              <a:rPr lang="en-US">
                <a:latin typeface="Tahoma" charset="0"/>
                <a:ea typeface="ＭＳ Ｐゴシック" charset="0"/>
              </a:rPr>
              <a:t>Column commands (read/write) prioritized over row commands (activate/precharge)</a:t>
            </a:r>
          </a:p>
          <a:p>
            <a:pPr lvl="2"/>
            <a:r>
              <a:rPr lang="en-US">
                <a:latin typeface="Tahoma" charset="0"/>
                <a:ea typeface="ＭＳ Ｐゴシック" charset="0"/>
              </a:rPr>
              <a:t>Within each group, older commands prioritized over younger ones</a:t>
            </a:r>
          </a:p>
          <a:p>
            <a:pPr lvl="2"/>
            <a:endParaRPr lang="en-US">
              <a:latin typeface="Tahoma" charset="0"/>
              <a:ea typeface="ＭＳ Ｐゴシック" charset="0"/>
            </a:endParaRPr>
          </a:p>
          <a:p>
            <a:pPr lvl="1">
              <a:buFont typeface="Wingdings" charset="0"/>
              <a:buNone/>
            </a:pPr>
            <a:endParaRPr lang="en-US">
              <a:latin typeface="Tahoma" charset="0"/>
              <a:ea typeface="ＭＳ Ｐゴシック" charset="0"/>
            </a:endParaRPr>
          </a:p>
          <a:p>
            <a:endParaRPr lang="en-US">
              <a:latin typeface="Tahoma" charset="0"/>
            </a:endParaRPr>
          </a:p>
        </p:txBody>
      </p:sp>
      <p:sp>
        <p:nvSpPr>
          <p:cNvPr id="95235"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3A757B1-8578-AC4E-8377-2F7EB84F7BD0}"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174</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Tree>
    <p:extLst>
      <p:ext uri="{BB962C8B-B14F-4D97-AF65-F5344CB8AC3E}">
        <p14:creationId xmlns:p14="http://schemas.microsoft.com/office/powerpoint/2010/main" val="44660415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9" end="9"/>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le 1"/>
          <p:cNvSpPr>
            <a:spLocks noGrp="1"/>
          </p:cNvSpPr>
          <p:nvPr>
            <p:ph type="title"/>
          </p:nvPr>
        </p:nvSpPr>
        <p:spPr/>
        <p:txBody>
          <a:bodyPr/>
          <a:lstStyle/>
          <a:p>
            <a:r>
              <a:rPr lang="en-US" dirty="0">
                <a:latin typeface="Garamond" charset="0"/>
              </a:rPr>
              <a:t>Review: DRAM Bank Operation</a:t>
            </a:r>
          </a:p>
        </p:txBody>
      </p:sp>
      <p:sp>
        <p:nvSpPr>
          <p:cNvPr id="95234" name="Content Placeholder 2"/>
          <p:cNvSpPr>
            <a:spLocks noGrp="1"/>
          </p:cNvSpPr>
          <p:nvPr>
            <p:ph idx="1"/>
          </p:nvPr>
        </p:nvSpPr>
        <p:spPr>
          <a:xfrm>
            <a:off x="228600" y="996950"/>
            <a:ext cx="8610600" cy="5194300"/>
          </a:xfrm>
        </p:spPr>
        <p:txBody>
          <a:bodyPr/>
          <a:lstStyle/>
          <a:p>
            <a:endParaRPr lang="en-US">
              <a:latin typeface="Tahoma" charset="0"/>
            </a:endParaRPr>
          </a:p>
        </p:txBody>
      </p:sp>
      <p:sp>
        <p:nvSpPr>
          <p:cNvPr id="95235"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F9E44A4-065B-A840-BBD2-298D274489B8}"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175</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
        <p:nvSpPr>
          <p:cNvPr id="95236" name="Rectangle 4"/>
          <p:cNvSpPr>
            <a:spLocks noChangeArrowheads="1"/>
          </p:cNvSpPr>
          <p:nvPr/>
        </p:nvSpPr>
        <p:spPr bwMode="auto">
          <a:xfrm>
            <a:off x="3822700" y="1643063"/>
            <a:ext cx="1612900" cy="224631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95237" name="Line 5"/>
          <p:cNvSpPr>
            <a:spLocks noChangeShapeType="1"/>
          </p:cNvSpPr>
          <p:nvPr/>
        </p:nvSpPr>
        <p:spPr bwMode="auto">
          <a:xfrm>
            <a:off x="3822700" y="1931988"/>
            <a:ext cx="1612900" cy="0"/>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95238" name="Line 6"/>
          <p:cNvSpPr>
            <a:spLocks noChangeShapeType="1"/>
          </p:cNvSpPr>
          <p:nvPr/>
        </p:nvSpPr>
        <p:spPr bwMode="auto">
          <a:xfrm>
            <a:off x="3822700" y="2219325"/>
            <a:ext cx="1612900" cy="0"/>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95239" name="Line 7"/>
          <p:cNvSpPr>
            <a:spLocks noChangeShapeType="1"/>
          </p:cNvSpPr>
          <p:nvPr/>
        </p:nvSpPr>
        <p:spPr bwMode="auto">
          <a:xfrm>
            <a:off x="3822700" y="2508250"/>
            <a:ext cx="1612900" cy="0"/>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95240" name="Line 8"/>
          <p:cNvSpPr>
            <a:spLocks noChangeShapeType="1"/>
          </p:cNvSpPr>
          <p:nvPr/>
        </p:nvSpPr>
        <p:spPr bwMode="auto">
          <a:xfrm>
            <a:off x="3822700" y="2795588"/>
            <a:ext cx="1612900" cy="0"/>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95241" name="Line 9"/>
          <p:cNvSpPr>
            <a:spLocks noChangeShapeType="1"/>
          </p:cNvSpPr>
          <p:nvPr/>
        </p:nvSpPr>
        <p:spPr bwMode="auto">
          <a:xfrm>
            <a:off x="3822700" y="3082925"/>
            <a:ext cx="1612900" cy="0"/>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95242" name="Line 10"/>
          <p:cNvSpPr>
            <a:spLocks noChangeShapeType="1"/>
          </p:cNvSpPr>
          <p:nvPr/>
        </p:nvSpPr>
        <p:spPr bwMode="auto">
          <a:xfrm>
            <a:off x="3822700" y="3371850"/>
            <a:ext cx="1612900" cy="0"/>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2" name="Rectangle 12"/>
          <p:cNvSpPr>
            <a:spLocks noChangeArrowheads="1"/>
          </p:cNvSpPr>
          <p:nvPr/>
        </p:nvSpPr>
        <p:spPr bwMode="auto">
          <a:xfrm>
            <a:off x="3822700" y="4465638"/>
            <a:ext cx="1612900" cy="288925"/>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3" name="Line 13"/>
          <p:cNvSpPr>
            <a:spLocks noChangeShapeType="1"/>
          </p:cNvSpPr>
          <p:nvPr/>
        </p:nvSpPr>
        <p:spPr bwMode="auto">
          <a:xfrm>
            <a:off x="4629150" y="3889375"/>
            <a:ext cx="0" cy="576263"/>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4" name="Text Box 14"/>
          <p:cNvSpPr txBox="1">
            <a:spLocks noChangeArrowheads="1"/>
          </p:cNvSpPr>
          <p:nvPr/>
        </p:nvSpPr>
        <p:spPr bwMode="auto">
          <a:xfrm>
            <a:off x="5389563" y="4408488"/>
            <a:ext cx="13144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CC0000"/>
                </a:solidFill>
                <a:effectLst/>
                <a:uLnTx/>
                <a:uFillTx/>
                <a:latin typeface="Arial" charset="0"/>
                <a:ea typeface="ＭＳ Ｐゴシック" charset="0"/>
                <a:cs typeface="Arial" charset="0"/>
              </a:rPr>
              <a:t>Row Buffer</a:t>
            </a:r>
          </a:p>
        </p:txBody>
      </p:sp>
      <p:sp>
        <p:nvSpPr>
          <p:cNvPr id="15" name="Text Box 15"/>
          <p:cNvSpPr txBox="1">
            <a:spLocks noChangeArrowheads="1"/>
          </p:cNvSpPr>
          <p:nvPr/>
        </p:nvSpPr>
        <p:spPr bwMode="auto">
          <a:xfrm>
            <a:off x="136525" y="1244600"/>
            <a:ext cx="21717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3399"/>
                </a:solidFill>
                <a:effectLst/>
                <a:uLnTx/>
                <a:uFillTx/>
                <a:latin typeface="Arial" charset="0"/>
                <a:ea typeface="ＭＳ Ｐゴシック" charset="0"/>
                <a:cs typeface="Arial" charset="0"/>
              </a:rPr>
              <a:t>(Row 0, Column 0)</a:t>
            </a:r>
          </a:p>
        </p:txBody>
      </p:sp>
      <p:sp>
        <p:nvSpPr>
          <p:cNvPr id="16" name="Rectangle 16"/>
          <p:cNvSpPr>
            <a:spLocks noChangeArrowheads="1"/>
          </p:cNvSpPr>
          <p:nvPr/>
        </p:nvSpPr>
        <p:spPr bwMode="auto">
          <a:xfrm>
            <a:off x="2900363" y="1643063"/>
            <a:ext cx="461962" cy="224631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7" name="Text Box 17"/>
          <p:cNvSpPr txBox="1">
            <a:spLocks noChangeArrowheads="1"/>
          </p:cNvSpPr>
          <p:nvPr/>
        </p:nvSpPr>
        <p:spPr bwMode="auto">
          <a:xfrm rot="-5400000">
            <a:off x="2356644" y="2596357"/>
            <a:ext cx="15303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rPr>
              <a:t>Row decoder</a:t>
            </a:r>
          </a:p>
        </p:txBody>
      </p:sp>
      <p:sp>
        <p:nvSpPr>
          <p:cNvPr id="18" name="Text Box 19"/>
          <p:cNvSpPr txBox="1">
            <a:spLocks noChangeArrowheads="1"/>
          </p:cNvSpPr>
          <p:nvPr/>
        </p:nvSpPr>
        <p:spPr bwMode="auto">
          <a:xfrm>
            <a:off x="3889375" y="5056188"/>
            <a:ext cx="147955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rPr>
              <a:t>Column mux</a:t>
            </a:r>
          </a:p>
        </p:txBody>
      </p:sp>
      <p:sp>
        <p:nvSpPr>
          <p:cNvPr id="95250" name="Line 20"/>
          <p:cNvSpPr>
            <a:spLocks noChangeShapeType="1"/>
          </p:cNvSpPr>
          <p:nvPr/>
        </p:nvSpPr>
        <p:spPr bwMode="auto">
          <a:xfrm>
            <a:off x="4052888" y="1643063"/>
            <a:ext cx="0" cy="2246312"/>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95251" name="Line 21"/>
          <p:cNvSpPr>
            <a:spLocks noChangeShapeType="1"/>
          </p:cNvSpPr>
          <p:nvPr/>
        </p:nvSpPr>
        <p:spPr bwMode="auto">
          <a:xfrm>
            <a:off x="4283075" y="1643063"/>
            <a:ext cx="0" cy="2246312"/>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95252" name="Line 22"/>
          <p:cNvSpPr>
            <a:spLocks noChangeShapeType="1"/>
          </p:cNvSpPr>
          <p:nvPr/>
        </p:nvSpPr>
        <p:spPr bwMode="auto">
          <a:xfrm>
            <a:off x="4514850" y="1643063"/>
            <a:ext cx="0" cy="2246312"/>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95253" name="Line 23"/>
          <p:cNvSpPr>
            <a:spLocks noChangeShapeType="1"/>
          </p:cNvSpPr>
          <p:nvPr/>
        </p:nvSpPr>
        <p:spPr bwMode="auto">
          <a:xfrm>
            <a:off x="4745038" y="1643063"/>
            <a:ext cx="0" cy="2246312"/>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95254" name="Line 24"/>
          <p:cNvSpPr>
            <a:spLocks noChangeShapeType="1"/>
          </p:cNvSpPr>
          <p:nvPr/>
        </p:nvSpPr>
        <p:spPr bwMode="auto">
          <a:xfrm>
            <a:off x="4975225" y="1643063"/>
            <a:ext cx="0" cy="2246312"/>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95255" name="Line 25"/>
          <p:cNvSpPr>
            <a:spLocks noChangeShapeType="1"/>
          </p:cNvSpPr>
          <p:nvPr/>
        </p:nvSpPr>
        <p:spPr bwMode="auto">
          <a:xfrm>
            <a:off x="5205413" y="1643063"/>
            <a:ext cx="0" cy="2246312"/>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95256" name="Line 26"/>
          <p:cNvSpPr>
            <a:spLocks noChangeShapeType="1"/>
          </p:cNvSpPr>
          <p:nvPr/>
        </p:nvSpPr>
        <p:spPr bwMode="auto">
          <a:xfrm>
            <a:off x="3822700" y="3636963"/>
            <a:ext cx="1612900" cy="0"/>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 name="Line 27"/>
          <p:cNvSpPr>
            <a:spLocks noChangeShapeType="1"/>
          </p:cNvSpPr>
          <p:nvPr/>
        </p:nvSpPr>
        <p:spPr bwMode="auto">
          <a:xfrm>
            <a:off x="3362325" y="2795588"/>
            <a:ext cx="460375"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7" name="Line 28"/>
          <p:cNvSpPr>
            <a:spLocks noChangeShapeType="1"/>
          </p:cNvSpPr>
          <p:nvPr/>
        </p:nvSpPr>
        <p:spPr bwMode="auto">
          <a:xfrm>
            <a:off x="4637088" y="4754563"/>
            <a:ext cx="0" cy="287337"/>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8" name="Line 39"/>
          <p:cNvSpPr>
            <a:spLocks noChangeShapeType="1"/>
          </p:cNvSpPr>
          <p:nvPr/>
        </p:nvSpPr>
        <p:spPr bwMode="auto">
          <a:xfrm>
            <a:off x="2266950" y="2795588"/>
            <a:ext cx="633413"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9" name="Text Box 40"/>
          <p:cNvSpPr txBox="1">
            <a:spLocks noChangeArrowheads="1"/>
          </p:cNvSpPr>
          <p:nvPr/>
        </p:nvSpPr>
        <p:spPr bwMode="auto">
          <a:xfrm>
            <a:off x="558800" y="2565400"/>
            <a:ext cx="1708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rPr>
              <a:t>Row address 0</a:t>
            </a:r>
          </a:p>
        </p:txBody>
      </p:sp>
      <p:sp>
        <p:nvSpPr>
          <p:cNvPr id="30" name="Text Box 41"/>
          <p:cNvSpPr txBox="1">
            <a:spLocks noChangeArrowheads="1"/>
          </p:cNvSpPr>
          <p:nvPr/>
        </p:nvSpPr>
        <p:spPr bwMode="auto">
          <a:xfrm>
            <a:off x="1301750" y="5078413"/>
            <a:ext cx="20383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rPr>
              <a:t>Column address 0</a:t>
            </a:r>
          </a:p>
        </p:txBody>
      </p:sp>
      <p:sp>
        <p:nvSpPr>
          <p:cNvPr id="31" name="Line 42"/>
          <p:cNvSpPr>
            <a:spLocks noChangeShapeType="1"/>
          </p:cNvSpPr>
          <p:nvPr/>
        </p:nvSpPr>
        <p:spPr bwMode="auto">
          <a:xfrm>
            <a:off x="3414713" y="5272088"/>
            <a:ext cx="460375"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32" name="Line 43"/>
          <p:cNvSpPr>
            <a:spLocks noChangeShapeType="1"/>
          </p:cNvSpPr>
          <p:nvPr/>
        </p:nvSpPr>
        <p:spPr bwMode="auto">
          <a:xfrm>
            <a:off x="4629150" y="5445125"/>
            <a:ext cx="0" cy="346075"/>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33" name="Text Box 44"/>
          <p:cNvSpPr txBox="1">
            <a:spLocks noChangeArrowheads="1"/>
          </p:cNvSpPr>
          <p:nvPr/>
        </p:nvSpPr>
        <p:spPr bwMode="auto">
          <a:xfrm>
            <a:off x="4283075" y="5734050"/>
            <a:ext cx="6667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rPr>
              <a:t>Data</a:t>
            </a:r>
          </a:p>
        </p:txBody>
      </p:sp>
      <p:sp>
        <p:nvSpPr>
          <p:cNvPr id="34" name="Rectangle 45"/>
          <p:cNvSpPr>
            <a:spLocks noChangeArrowheads="1"/>
          </p:cNvSpPr>
          <p:nvPr/>
        </p:nvSpPr>
        <p:spPr bwMode="auto">
          <a:xfrm>
            <a:off x="3822700" y="1643063"/>
            <a:ext cx="1612900" cy="288925"/>
          </a:xfrm>
          <a:prstGeom prst="rect">
            <a:avLst/>
          </a:prstGeom>
          <a:solidFill>
            <a:srgbClr val="0000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35" name="Rectangle 47"/>
          <p:cNvSpPr>
            <a:spLocks noChangeArrowheads="1"/>
          </p:cNvSpPr>
          <p:nvPr/>
        </p:nvSpPr>
        <p:spPr bwMode="auto">
          <a:xfrm>
            <a:off x="3822700" y="4465638"/>
            <a:ext cx="1612900" cy="288925"/>
          </a:xfrm>
          <a:prstGeom prst="rect">
            <a:avLst/>
          </a:prstGeom>
          <a:solidFill>
            <a:srgbClr val="0000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36" name="Rectangle 48"/>
          <p:cNvSpPr>
            <a:spLocks noChangeArrowheads="1"/>
          </p:cNvSpPr>
          <p:nvPr/>
        </p:nvSpPr>
        <p:spPr bwMode="auto">
          <a:xfrm>
            <a:off x="3822700" y="4465638"/>
            <a:ext cx="230188" cy="288925"/>
          </a:xfrm>
          <a:prstGeom prst="rect">
            <a:avLst/>
          </a:prstGeom>
          <a:solidFill>
            <a:srgbClr val="FF66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37" name="Text Box 49"/>
          <p:cNvSpPr txBox="1">
            <a:spLocks noChangeArrowheads="1"/>
          </p:cNvSpPr>
          <p:nvPr/>
        </p:nvSpPr>
        <p:spPr bwMode="auto">
          <a:xfrm>
            <a:off x="4225925" y="4421188"/>
            <a:ext cx="8318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rPr>
              <a:t>Row 0</a:t>
            </a:r>
          </a:p>
        </p:txBody>
      </p:sp>
      <p:sp>
        <p:nvSpPr>
          <p:cNvPr id="38" name="Text Box 50"/>
          <p:cNvSpPr txBox="1">
            <a:spLocks noChangeArrowheads="1"/>
          </p:cNvSpPr>
          <p:nvPr/>
        </p:nvSpPr>
        <p:spPr bwMode="auto">
          <a:xfrm>
            <a:off x="4237038" y="4421188"/>
            <a:ext cx="8318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rPr>
              <a:t>Empty</a:t>
            </a:r>
          </a:p>
        </p:txBody>
      </p:sp>
      <p:sp>
        <p:nvSpPr>
          <p:cNvPr id="39" name="Text Box 51"/>
          <p:cNvSpPr txBox="1">
            <a:spLocks noChangeArrowheads="1"/>
          </p:cNvSpPr>
          <p:nvPr/>
        </p:nvSpPr>
        <p:spPr bwMode="auto">
          <a:xfrm>
            <a:off x="7938" y="1530350"/>
            <a:ext cx="2301875"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3399"/>
                </a:solidFill>
                <a:effectLst/>
                <a:uLnTx/>
                <a:uFillTx/>
                <a:latin typeface="Arial" charset="0"/>
                <a:ea typeface="ＭＳ Ｐゴシック" charset="0"/>
                <a:cs typeface="Arial" charset="0"/>
              </a:rPr>
              <a:t>  (Row 0, Column 1)</a:t>
            </a:r>
          </a:p>
        </p:txBody>
      </p:sp>
      <p:sp>
        <p:nvSpPr>
          <p:cNvPr id="40" name="Text Box 52"/>
          <p:cNvSpPr txBox="1">
            <a:spLocks noChangeArrowheads="1"/>
          </p:cNvSpPr>
          <p:nvPr/>
        </p:nvSpPr>
        <p:spPr bwMode="auto">
          <a:xfrm>
            <a:off x="1301750" y="5078413"/>
            <a:ext cx="20383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rPr>
              <a:t>Column address 1</a:t>
            </a:r>
          </a:p>
        </p:txBody>
      </p:sp>
      <p:sp>
        <p:nvSpPr>
          <p:cNvPr id="41" name="Rectangle 53"/>
          <p:cNvSpPr>
            <a:spLocks noChangeArrowheads="1"/>
          </p:cNvSpPr>
          <p:nvPr/>
        </p:nvSpPr>
        <p:spPr bwMode="auto">
          <a:xfrm>
            <a:off x="4054475" y="4465638"/>
            <a:ext cx="230188" cy="288925"/>
          </a:xfrm>
          <a:prstGeom prst="rect">
            <a:avLst/>
          </a:prstGeom>
          <a:solidFill>
            <a:srgbClr val="FF66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42" name="Text Box 54"/>
          <p:cNvSpPr txBox="1">
            <a:spLocks noChangeArrowheads="1"/>
          </p:cNvSpPr>
          <p:nvPr/>
        </p:nvSpPr>
        <p:spPr bwMode="auto">
          <a:xfrm>
            <a:off x="136525" y="1797050"/>
            <a:ext cx="2236788"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3399"/>
                </a:solidFill>
                <a:effectLst/>
                <a:uLnTx/>
                <a:uFillTx/>
                <a:latin typeface="Arial" charset="0"/>
                <a:ea typeface="ＭＳ Ｐゴシック" charset="0"/>
                <a:cs typeface="Arial" charset="0"/>
              </a:rPr>
              <a:t>(Row 0, Column 85)</a:t>
            </a:r>
          </a:p>
        </p:txBody>
      </p:sp>
      <p:sp>
        <p:nvSpPr>
          <p:cNvPr id="43" name="Rectangle 55"/>
          <p:cNvSpPr>
            <a:spLocks noChangeArrowheads="1"/>
          </p:cNvSpPr>
          <p:nvPr/>
        </p:nvSpPr>
        <p:spPr bwMode="auto">
          <a:xfrm>
            <a:off x="5032375" y="4465638"/>
            <a:ext cx="230188" cy="288925"/>
          </a:xfrm>
          <a:prstGeom prst="rect">
            <a:avLst/>
          </a:prstGeom>
          <a:solidFill>
            <a:srgbClr val="FF66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44" name="Text Box 56"/>
          <p:cNvSpPr txBox="1">
            <a:spLocks noChangeArrowheads="1"/>
          </p:cNvSpPr>
          <p:nvPr/>
        </p:nvSpPr>
        <p:spPr bwMode="auto">
          <a:xfrm>
            <a:off x="1301750" y="5078413"/>
            <a:ext cx="218440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rPr>
              <a:t>Column address 85</a:t>
            </a:r>
          </a:p>
        </p:txBody>
      </p:sp>
      <p:sp>
        <p:nvSpPr>
          <p:cNvPr id="45" name="Text Box 58"/>
          <p:cNvSpPr txBox="1">
            <a:spLocks noChangeArrowheads="1"/>
          </p:cNvSpPr>
          <p:nvPr/>
        </p:nvSpPr>
        <p:spPr bwMode="auto">
          <a:xfrm>
            <a:off x="144463" y="2070100"/>
            <a:ext cx="2173287"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3399"/>
                </a:solidFill>
                <a:effectLst/>
                <a:uLnTx/>
                <a:uFillTx/>
                <a:latin typeface="Arial" charset="0"/>
                <a:ea typeface="ＭＳ Ｐゴシック" charset="0"/>
                <a:cs typeface="Arial" charset="0"/>
              </a:rPr>
              <a:t>(Row 1, Column 0)</a:t>
            </a:r>
          </a:p>
        </p:txBody>
      </p:sp>
      <p:sp>
        <p:nvSpPr>
          <p:cNvPr id="46" name="Text Box 59"/>
          <p:cNvSpPr txBox="1">
            <a:spLocks noChangeArrowheads="1"/>
          </p:cNvSpPr>
          <p:nvPr/>
        </p:nvSpPr>
        <p:spPr bwMode="auto">
          <a:xfrm>
            <a:off x="6669088" y="4408488"/>
            <a:ext cx="5524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3B812F"/>
                </a:solidFill>
                <a:effectLst/>
                <a:uLnTx/>
                <a:uFillTx/>
                <a:latin typeface="Arial" charset="0"/>
                <a:ea typeface="ＭＳ Ｐゴシック" charset="0"/>
                <a:cs typeface="Arial" charset="0"/>
              </a:rPr>
              <a:t>HIT</a:t>
            </a:r>
          </a:p>
        </p:txBody>
      </p:sp>
      <p:sp>
        <p:nvSpPr>
          <p:cNvPr id="47" name="Text Box 60"/>
          <p:cNvSpPr txBox="1">
            <a:spLocks noChangeArrowheads="1"/>
          </p:cNvSpPr>
          <p:nvPr/>
        </p:nvSpPr>
        <p:spPr bwMode="auto">
          <a:xfrm>
            <a:off x="6667500" y="4408488"/>
            <a:ext cx="5524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3B812F"/>
                </a:solidFill>
                <a:effectLst/>
                <a:uLnTx/>
                <a:uFillTx/>
                <a:latin typeface="Arial" charset="0"/>
                <a:ea typeface="ＭＳ Ｐゴシック" charset="0"/>
                <a:cs typeface="Arial" charset="0"/>
              </a:rPr>
              <a:t>HIT</a:t>
            </a:r>
          </a:p>
        </p:txBody>
      </p:sp>
      <p:sp>
        <p:nvSpPr>
          <p:cNvPr id="48" name="Text Box 61"/>
          <p:cNvSpPr txBox="1">
            <a:spLocks noChangeArrowheads="1"/>
          </p:cNvSpPr>
          <p:nvPr/>
        </p:nvSpPr>
        <p:spPr bwMode="auto">
          <a:xfrm>
            <a:off x="561975" y="2565400"/>
            <a:ext cx="1708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rPr>
              <a:t>Row address 1</a:t>
            </a:r>
          </a:p>
        </p:txBody>
      </p:sp>
      <p:sp>
        <p:nvSpPr>
          <p:cNvPr id="49" name="Rectangle 62"/>
          <p:cNvSpPr>
            <a:spLocks noChangeArrowheads="1"/>
          </p:cNvSpPr>
          <p:nvPr/>
        </p:nvSpPr>
        <p:spPr bwMode="auto">
          <a:xfrm>
            <a:off x="3822700" y="1931988"/>
            <a:ext cx="1612900" cy="288925"/>
          </a:xfrm>
          <a:prstGeom prst="rect">
            <a:avLst/>
          </a:prstGeom>
          <a:solidFill>
            <a:srgbClr val="0000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50" name="Rectangle 63"/>
          <p:cNvSpPr>
            <a:spLocks noChangeArrowheads="1"/>
          </p:cNvSpPr>
          <p:nvPr/>
        </p:nvSpPr>
        <p:spPr bwMode="auto">
          <a:xfrm>
            <a:off x="3822700" y="4465638"/>
            <a:ext cx="1612900" cy="288925"/>
          </a:xfrm>
          <a:prstGeom prst="rect">
            <a:avLst/>
          </a:prstGeom>
          <a:solidFill>
            <a:srgbClr val="0000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51" name="Rectangle 64"/>
          <p:cNvSpPr>
            <a:spLocks noChangeArrowheads="1"/>
          </p:cNvSpPr>
          <p:nvPr/>
        </p:nvSpPr>
        <p:spPr bwMode="auto">
          <a:xfrm>
            <a:off x="3822700" y="4465638"/>
            <a:ext cx="230188" cy="288925"/>
          </a:xfrm>
          <a:prstGeom prst="rect">
            <a:avLst/>
          </a:prstGeom>
          <a:solidFill>
            <a:srgbClr val="FF66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52" name="Text Box 65"/>
          <p:cNvSpPr txBox="1">
            <a:spLocks noChangeArrowheads="1"/>
          </p:cNvSpPr>
          <p:nvPr/>
        </p:nvSpPr>
        <p:spPr bwMode="auto">
          <a:xfrm>
            <a:off x="4273550" y="4419600"/>
            <a:ext cx="8318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rPr>
              <a:t>Row 1</a:t>
            </a:r>
          </a:p>
        </p:txBody>
      </p:sp>
      <p:sp>
        <p:nvSpPr>
          <p:cNvPr id="53" name="Text Box 66"/>
          <p:cNvSpPr txBox="1">
            <a:spLocks noChangeArrowheads="1"/>
          </p:cNvSpPr>
          <p:nvPr/>
        </p:nvSpPr>
        <p:spPr bwMode="auto">
          <a:xfrm>
            <a:off x="1301750" y="5076825"/>
            <a:ext cx="20383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rPr>
              <a:t>Column address 0</a:t>
            </a:r>
          </a:p>
        </p:txBody>
      </p:sp>
      <p:sp>
        <p:nvSpPr>
          <p:cNvPr id="54" name="Text Box 67"/>
          <p:cNvSpPr txBox="1">
            <a:spLocks noChangeArrowheads="1"/>
          </p:cNvSpPr>
          <p:nvPr/>
        </p:nvSpPr>
        <p:spPr bwMode="auto">
          <a:xfrm>
            <a:off x="6645275" y="4408488"/>
            <a:ext cx="14541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Arial" charset="0"/>
              </a:rPr>
              <a:t>CONFLICT !</a:t>
            </a:r>
          </a:p>
        </p:txBody>
      </p:sp>
      <p:sp>
        <p:nvSpPr>
          <p:cNvPr id="95286" name="Text Box 69"/>
          <p:cNvSpPr txBox="1">
            <a:spLocks noChangeArrowheads="1"/>
          </p:cNvSpPr>
          <p:nvPr/>
        </p:nvSpPr>
        <p:spPr bwMode="auto">
          <a:xfrm>
            <a:off x="4052888" y="1296988"/>
            <a:ext cx="10858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Arial" charset="0"/>
              </a:rPr>
              <a:t>Columns</a:t>
            </a:r>
          </a:p>
        </p:txBody>
      </p:sp>
      <p:sp>
        <p:nvSpPr>
          <p:cNvPr id="95287" name="Text Box 70"/>
          <p:cNvSpPr txBox="1">
            <a:spLocks noChangeArrowheads="1"/>
          </p:cNvSpPr>
          <p:nvPr/>
        </p:nvSpPr>
        <p:spPr bwMode="auto">
          <a:xfrm rot="5400000">
            <a:off x="5220494" y="2637632"/>
            <a:ext cx="7556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Arial" charset="0"/>
              </a:rPr>
              <a:t>Rows</a:t>
            </a:r>
          </a:p>
        </p:txBody>
      </p:sp>
      <p:sp>
        <p:nvSpPr>
          <p:cNvPr id="57" name="Text Box 15"/>
          <p:cNvSpPr txBox="1">
            <a:spLocks noChangeArrowheads="1"/>
          </p:cNvSpPr>
          <p:nvPr/>
        </p:nvSpPr>
        <p:spPr bwMode="auto">
          <a:xfrm>
            <a:off x="153988" y="979488"/>
            <a:ext cx="207010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3399"/>
                </a:solidFill>
                <a:effectLst/>
                <a:uLnTx/>
                <a:uFillTx/>
                <a:latin typeface="Arial" charset="0"/>
                <a:ea typeface="ＭＳ Ｐゴシック" charset="0"/>
                <a:cs typeface="Arial" charset="0"/>
              </a:rPr>
              <a:t>  Access Address: </a:t>
            </a:r>
          </a:p>
        </p:txBody>
      </p:sp>
      <p:sp>
        <p:nvSpPr>
          <p:cNvPr id="58" name="Trapezoid 57"/>
          <p:cNvSpPr/>
          <p:nvPr/>
        </p:nvSpPr>
        <p:spPr bwMode="auto">
          <a:xfrm rot="10800000">
            <a:off x="3814763" y="5026025"/>
            <a:ext cx="1617662" cy="422275"/>
          </a:xfrm>
          <a:prstGeom prst="trapezoid">
            <a:avLst/>
          </a:prstGeom>
          <a:noFill/>
          <a:ln w="9525" cap="flat" cmpd="sng" algn="ctr">
            <a:solidFill>
              <a:schemeClr val="tx1"/>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ＭＳ Ｐゴシック" charset="0"/>
              <a:cs typeface="ＭＳ Ｐゴシック" charset="0"/>
            </a:endParaRPr>
          </a:p>
        </p:txBody>
      </p:sp>
    </p:spTree>
    <p:extLst>
      <p:ext uri="{BB962C8B-B14F-4D97-AF65-F5344CB8AC3E}">
        <p14:creationId xmlns:p14="http://schemas.microsoft.com/office/powerpoint/2010/main" val="24137074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7"/>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4"/>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par>
                                <p:cTn id="41" presetID="1" presetClass="exit" presetSubtype="0" fill="hold" grpId="1" nodeType="withEffect">
                                  <p:stCondLst>
                                    <p:cond delay="0"/>
                                  </p:stCondLst>
                                  <p:childTnLst>
                                    <p:set>
                                      <p:cBhvr>
                                        <p:cTn id="42" dur="1" fill="hold">
                                          <p:stCondLst>
                                            <p:cond delay="0"/>
                                          </p:stCondLst>
                                        </p:cTn>
                                        <p:tgtEl>
                                          <p:spTgt spid="34"/>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38"/>
                                        </p:tgtEl>
                                        <p:attrNameLst>
                                          <p:attrName>style.visibility</p:attrName>
                                        </p:attrNameLst>
                                      </p:cBhvr>
                                      <p:to>
                                        <p:strVal val="hidden"/>
                                      </p:to>
                                    </p:set>
                                  </p:childTnLst>
                                </p:cTn>
                              </p:par>
                              <p:par>
                                <p:cTn id="45" presetID="1" presetClass="entr" presetSubtype="0" fill="hold" grpId="0" nodeType="withEffect">
                                  <p:stCondLst>
                                    <p:cond delay="0"/>
                                  </p:stCondLst>
                                  <p:childTnLst>
                                    <p:set>
                                      <p:cBhvr>
                                        <p:cTn id="46" dur="1" fill="hold">
                                          <p:stCondLst>
                                            <p:cond delay="0"/>
                                          </p:stCondLst>
                                        </p:cTn>
                                        <p:tgtEl>
                                          <p:spTgt spid="37"/>
                                        </p:tgtEl>
                                        <p:attrNameLst>
                                          <p:attrName>style.visibility</p:attrName>
                                        </p:attrNameLst>
                                      </p:cBhvr>
                                      <p:to>
                                        <p:strVal val="visible"/>
                                      </p:to>
                                    </p:set>
                                  </p:childTnLst>
                                </p:cTn>
                              </p:par>
                              <p:par>
                                <p:cTn id="47" presetID="1" presetClass="exit" presetSubtype="0" fill="hold" grpId="1" nodeType="withEffect">
                                  <p:stCondLst>
                                    <p:cond delay="0"/>
                                  </p:stCondLst>
                                  <p:childTnLst>
                                    <p:set>
                                      <p:cBhvr>
                                        <p:cTn id="48" dur="1" fill="hold">
                                          <p:stCondLst>
                                            <p:cond delay="0"/>
                                          </p:stCondLst>
                                        </p:cTn>
                                        <p:tgtEl>
                                          <p:spTgt spid="29"/>
                                        </p:tgtEl>
                                        <p:attrNameLst>
                                          <p:attrName>style.visibility</p:attrName>
                                        </p:attrNameLst>
                                      </p:cBhvr>
                                      <p:to>
                                        <p:strVal val="hidden"/>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58"/>
                                        </p:tgtEl>
                                        <p:attrNameLst>
                                          <p:attrName>style.visibility</p:attrName>
                                        </p:attrNameLst>
                                      </p:cBhvr>
                                      <p:to>
                                        <p:strVal val="visible"/>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6"/>
                                        </p:tgtEl>
                                        <p:attrNameLst>
                                          <p:attrName>style.visibility</p:attrName>
                                        </p:attrNameLst>
                                      </p:cBhvr>
                                      <p:to>
                                        <p:strVal val="visible"/>
                                      </p:to>
                                    </p:set>
                                  </p:childTnLst>
                                </p:cTn>
                              </p:par>
                            </p:childTnLst>
                          </p:cTn>
                        </p:par>
                      </p:childTnLst>
                    </p:cTn>
                  </p:par>
                  <p:par>
                    <p:cTn id="65" fill="hold" nodeType="clickPar">
                      <p:stCondLst>
                        <p:cond delay="indefinite"/>
                      </p:stCondLst>
                      <p:childTnLst>
                        <p:par>
                          <p:cTn id="66" fill="hold" nodeType="withGroup">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2"/>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3"/>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0" presetClass="path" presetSubtype="0" accel="50000" decel="50000" fill="hold" grpId="1" nodeType="clickEffect">
                                  <p:stCondLst>
                                    <p:cond delay="0"/>
                                  </p:stCondLst>
                                  <p:childTnLst>
                                    <p:animMotion origin="layout" path="M 0.01354 0.00232 L 0.07899 0.0007 L 0.07413 0.22616 " pathEditMode="relative" ptsTypes="AAA">
                                      <p:cBhvr>
                                        <p:cTn id="74" dur="1000" fill="hold"/>
                                        <p:tgtEl>
                                          <p:spTgt spid="36"/>
                                        </p:tgtEl>
                                        <p:attrNameLst>
                                          <p:attrName>ppt_x</p:attrName>
                                          <p:attrName>ppt_y</p:attrName>
                                        </p:attrNameLst>
                                      </p:cBhvr>
                                    </p:animMotion>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xit" presetSubtype="0" fill="hold" grpId="2" nodeType="clickEffect">
                                  <p:stCondLst>
                                    <p:cond delay="0"/>
                                  </p:stCondLst>
                                  <p:childTnLst>
                                    <p:set>
                                      <p:cBhvr>
                                        <p:cTn id="78" dur="1" fill="hold">
                                          <p:stCondLst>
                                            <p:cond delay="0"/>
                                          </p:stCondLst>
                                        </p:cTn>
                                        <p:tgtEl>
                                          <p:spTgt spid="36"/>
                                        </p:tgtEl>
                                        <p:attrNameLst>
                                          <p:attrName>style.visibility</p:attrName>
                                        </p:attrNameLst>
                                      </p:cBhvr>
                                      <p:to>
                                        <p:strVal val="hidden"/>
                                      </p:to>
                                    </p:set>
                                  </p:childTnLst>
                                </p:cTn>
                              </p:par>
                              <p:par>
                                <p:cTn id="79" presetID="1" presetClass="exit" presetSubtype="0" fill="hold" grpId="1" nodeType="withEffect">
                                  <p:stCondLst>
                                    <p:cond delay="0"/>
                                  </p:stCondLst>
                                  <p:childTnLst>
                                    <p:set>
                                      <p:cBhvr>
                                        <p:cTn id="80" dur="1" fill="hold">
                                          <p:stCondLst>
                                            <p:cond delay="0"/>
                                          </p:stCondLst>
                                        </p:cTn>
                                        <p:tgtEl>
                                          <p:spTgt spid="30"/>
                                        </p:tgtEl>
                                        <p:attrNameLst>
                                          <p:attrName>style.visibility</p:attrName>
                                        </p:attrNameLst>
                                      </p:cBhvr>
                                      <p:to>
                                        <p:strVal val="hidden"/>
                                      </p:to>
                                    </p:set>
                                  </p:childTnLst>
                                </p:cTn>
                              </p:par>
                              <p:par>
                                <p:cTn id="81" presetID="3" presetClass="emph" presetSubtype="2" fill="hold" grpId="1" nodeType="withEffect">
                                  <p:stCondLst>
                                    <p:cond delay="0"/>
                                  </p:stCondLst>
                                  <p:childTnLst>
                                    <p:animClr clrSpc="rgb" dir="cw">
                                      <p:cBhvr override="childStyle">
                                        <p:cTn id="82" dur="500" fill="hold"/>
                                        <p:tgtEl>
                                          <p:spTgt spid="15"/>
                                        </p:tgtEl>
                                        <p:attrNameLst>
                                          <p:attrName>style.color</p:attrName>
                                        </p:attrNameLst>
                                      </p:cBhvr>
                                      <p:to>
                                        <a:srgbClr val="C0C0C0"/>
                                      </p:to>
                                    </p:animClr>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9"/>
                                        </p:tgtEl>
                                        <p:attrNameLst>
                                          <p:attrName>style.visibility</p:attrName>
                                        </p:attrNameLst>
                                      </p:cBhvr>
                                      <p:to>
                                        <p:strVal val="visible"/>
                                      </p:to>
                                    </p:set>
                                  </p:childTnLst>
                                </p:cTn>
                              </p:par>
                            </p:childTnLst>
                          </p:cTn>
                        </p:par>
                      </p:childTnLst>
                    </p:cTn>
                  </p:par>
                  <p:par>
                    <p:cTn id="87" fill="hold" nodeType="clickPar">
                      <p:stCondLst>
                        <p:cond delay="indefinite"/>
                      </p:stCondLst>
                      <p:childTnLst>
                        <p:par>
                          <p:cTn id="88" fill="hold" nodeType="withGroup">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46"/>
                                        </p:tgtEl>
                                        <p:attrNameLst>
                                          <p:attrName>style.visibility</p:attrName>
                                        </p:attrNameLst>
                                      </p:cBhvr>
                                      <p:to>
                                        <p:strVal val="visible"/>
                                      </p:to>
                                    </p:set>
                                  </p:childTnLst>
                                </p:cTn>
                              </p:par>
                            </p:childTnLst>
                          </p:cTn>
                        </p:par>
                      </p:childTnLst>
                    </p:cTn>
                  </p:par>
                  <p:par>
                    <p:cTn id="91" fill="hold" nodeType="clickPar">
                      <p:stCondLst>
                        <p:cond delay="indefinite"/>
                      </p:stCondLst>
                      <p:childTnLst>
                        <p:par>
                          <p:cTn id="92" fill="hold" nodeType="withGroup">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0"/>
                                        </p:tgtEl>
                                        <p:attrNameLst>
                                          <p:attrName>style.visibility</p:attrName>
                                        </p:attrNameLst>
                                      </p:cBhvr>
                                      <p:to>
                                        <p:strVal val="visible"/>
                                      </p:to>
                                    </p:set>
                                  </p:childTnLst>
                                </p:cTn>
                              </p:par>
                            </p:childTnLst>
                          </p:cTn>
                        </p:par>
                      </p:childTnLst>
                    </p:cTn>
                  </p:par>
                  <p:par>
                    <p:cTn id="95" fill="hold" nodeType="clickPar">
                      <p:stCondLst>
                        <p:cond delay="indefinite"/>
                      </p:stCondLst>
                      <p:childTnLst>
                        <p:par>
                          <p:cTn id="96" fill="hold" nodeType="withGroup">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41"/>
                                        </p:tgtEl>
                                        <p:attrNameLst>
                                          <p:attrName>style.visibility</p:attrName>
                                        </p:attrNameLst>
                                      </p:cBhvr>
                                      <p:to>
                                        <p:strVal val="visible"/>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0" presetClass="path" presetSubtype="0" accel="50000" decel="50000" fill="hold" grpId="1" nodeType="clickEffect">
                                  <p:stCondLst>
                                    <p:cond delay="0"/>
                                  </p:stCondLst>
                                  <p:childTnLst>
                                    <p:animMotion origin="layout" path="M 0.0132 0.0007 C 0.02622 0.00116 0.05243 0.00232 0.05243 0.00232 L 0.04879 0.22778 " pathEditMode="relative" ptsTypes="fAA">
                                      <p:cBhvr>
                                        <p:cTn id="102" dur="1000" fill="hold"/>
                                        <p:tgtEl>
                                          <p:spTgt spid="41"/>
                                        </p:tgtEl>
                                        <p:attrNameLst>
                                          <p:attrName>ppt_x</p:attrName>
                                          <p:attrName>ppt_y</p:attrName>
                                        </p:attrNameLst>
                                      </p:cBhvr>
                                    </p:animMotion>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 presetClass="exit" presetSubtype="0" fill="hold" grpId="1" nodeType="clickEffect">
                                  <p:stCondLst>
                                    <p:cond delay="0"/>
                                  </p:stCondLst>
                                  <p:childTnLst>
                                    <p:set>
                                      <p:cBhvr>
                                        <p:cTn id="106" dur="1" fill="hold">
                                          <p:stCondLst>
                                            <p:cond delay="0"/>
                                          </p:stCondLst>
                                        </p:cTn>
                                        <p:tgtEl>
                                          <p:spTgt spid="40"/>
                                        </p:tgtEl>
                                        <p:attrNameLst>
                                          <p:attrName>style.visibility</p:attrName>
                                        </p:attrNameLst>
                                      </p:cBhvr>
                                      <p:to>
                                        <p:strVal val="hidden"/>
                                      </p:to>
                                    </p:set>
                                  </p:childTnLst>
                                </p:cTn>
                              </p:par>
                              <p:par>
                                <p:cTn id="107" presetID="1" presetClass="exit" presetSubtype="0" fill="hold" grpId="2" nodeType="withEffect">
                                  <p:stCondLst>
                                    <p:cond delay="0"/>
                                  </p:stCondLst>
                                  <p:childTnLst>
                                    <p:set>
                                      <p:cBhvr>
                                        <p:cTn id="108" dur="1" fill="hold">
                                          <p:stCondLst>
                                            <p:cond delay="0"/>
                                          </p:stCondLst>
                                        </p:cTn>
                                        <p:tgtEl>
                                          <p:spTgt spid="41"/>
                                        </p:tgtEl>
                                        <p:attrNameLst>
                                          <p:attrName>style.visibility</p:attrName>
                                        </p:attrNameLst>
                                      </p:cBhvr>
                                      <p:to>
                                        <p:strVal val="hidden"/>
                                      </p:to>
                                    </p:set>
                                  </p:childTnLst>
                                </p:cTn>
                              </p:par>
                              <p:par>
                                <p:cTn id="109" presetID="1" presetClass="exit" presetSubtype="0" fill="hold" grpId="1" nodeType="withEffect">
                                  <p:stCondLst>
                                    <p:cond delay="0"/>
                                  </p:stCondLst>
                                  <p:childTnLst>
                                    <p:set>
                                      <p:cBhvr>
                                        <p:cTn id="110" dur="1" fill="hold">
                                          <p:stCondLst>
                                            <p:cond delay="0"/>
                                          </p:stCondLst>
                                        </p:cTn>
                                        <p:tgtEl>
                                          <p:spTgt spid="46"/>
                                        </p:tgtEl>
                                        <p:attrNameLst>
                                          <p:attrName>style.visibility</p:attrName>
                                        </p:attrNameLst>
                                      </p:cBhvr>
                                      <p:to>
                                        <p:strVal val="hidden"/>
                                      </p:to>
                                    </p:set>
                                  </p:childTnLst>
                                </p:cTn>
                              </p:par>
                              <p:par>
                                <p:cTn id="111" presetID="3" presetClass="emph" presetSubtype="2" fill="hold" grpId="1" nodeType="withEffect">
                                  <p:stCondLst>
                                    <p:cond delay="0"/>
                                  </p:stCondLst>
                                  <p:childTnLst>
                                    <p:animClr clrSpc="rgb" dir="cw">
                                      <p:cBhvr override="childStyle">
                                        <p:cTn id="112" dur="500" fill="hold"/>
                                        <p:tgtEl>
                                          <p:spTgt spid="39"/>
                                        </p:tgtEl>
                                        <p:attrNameLst>
                                          <p:attrName>style.color</p:attrName>
                                        </p:attrNameLst>
                                      </p:cBhvr>
                                      <p:to>
                                        <a:srgbClr val="C0C0C0"/>
                                      </p:to>
                                    </p:animClr>
                                  </p:childTnLst>
                                </p:cTn>
                              </p:par>
                            </p:childTnLst>
                          </p:cTn>
                        </p:par>
                      </p:childTnLst>
                    </p:cTn>
                  </p:par>
                  <p:par>
                    <p:cTn id="113" fill="hold" nodeType="clickPar">
                      <p:stCondLst>
                        <p:cond delay="indefinite"/>
                      </p:stCondLst>
                      <p:childTnLst>
                        <p:par>
                          <p:cTn id="114" fill="hold" nodeType="withGroup">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42"/>
                                        </p:tgtEl>
                                        <p:attrNameLst>
                                          <p:attrName>style.visibility</p:attrName>
                                        </p:attrNameLst>
                                      </p:cBhvr>
                                      <p:to>
                                        <p:strVal val="visible"/>
                                      </p:to>
                                    </p:se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47"/>
                                        </p:tgtEl>
                                        <p:attrNameLst>
                                          <p:attrName>style.visibility</p:attrName>
                                        </p:attrNameLst>
                                      </p:cBhvr>
                                      <p:to>
                                        <p:strVal val="visible"/>
                                      </p:to>
                                    </p:set>
                                  </p:childTnLst>
                                </p:cTn>
                              </p:par>
                            </p:childTnLst>
                          </p:cTn>
                        </p:par>
                      </p:childTnLst>
                    </p:cTn>
                  </p:par>
                  <p:par>
                    <p:cTn id="121" fill="hold" nodeType="clickPar">
                      <p:stCondLst>
                        <p:cond delay="indefinite"/>
                      </p:stCondLst>
                      <p:childTnLst>
                        <p:par>
                          <p:cTn id="122" fill="hold" nodeType="withGroup">
                            <p:stCondLst>
                              <p:cond delay="0"/>
                            </p:stCondLst>
                            <p:childTnLst>
                              <p:par>
                                <p:cTn id="123" presetID="1" presetClass="entr" presetSubtype="0" fill="hold" grpId="0" nodeType="clickEffect">
                                  <p:stCondLst>
                                    <p:cond delay="0"/>
                                  </p:stCondLst>
                                  <p:childTnLst>
                                    <p:set>
                                      <p:cBhvr>
                                        <p:cTn id="124" dur="1" fill="hold">
                                          <p:stCondLst>
                                            <p:cond delay="0"/>
                                          </p:stCondLst>
                                        </p:cTn>
                                        <p:tgtEl>
                                          <p:spTgt spid="44"/>
                                        </p:tgtEl>
                                        <p:attrNameLst>
                                          <p:attrName>style.visibility</p:attrName>
                                        </p:attrNameLst>
                                      </p:cBhvr>
                                      <p:to>
                                        <p:strVal val="visible"/>
                                      </p:to>
                                    </p:set>
                                  </p:childTnLst>
                                </p:cTn>
                              </p:par>
                            </p:childTnLst>
                          </p:cTn>
                        </p:par>
                      </p:childTnLst>
                    </p:cTn>
                  </p:par>
                  <p:par>
                    <p:cTn id="125" fill="hold" nodeType="clickPar">
                      <p:stCondLst>
                        <p:cond delay="indefinite"/>
                      </p:stCondLst>
                      <p:childTnLst>
                        <p:par>
                          <p:cTn id="126" fill="hold" nodeType="withGroup">
                            <p:stCondLst>
                              <p:cond delay="0"/>
                            </p:stCondLst>
                            <p:childTnLst>
                              <p:par>
                                <p:cTn id="127" presetID="1" presetClass="entr" presetSubtype="0" fill="hold" grpId="0" nodeType="clickEffect">
                                  <p:stCondLst>
                                    <p:cond delay="0"/>
                                  </p:stCondLst>
                                  <p:childTnLst>
                                    <p:set>
                                      <p:cBhvr>
                                        <p:cTn id="128" dur="1" fill="hold">
                                          <p:stCondLst>
                                            <p:cond delay="0"/>
                                          </p:stCondLst>
                                        </p:cTn>
                                        <p:tgtEl>
                                          <p:spTgt spid="43"/>
                                        </p:tgtEl>
                                        <p:attrNameLst>
                                          <p:attrName>style.visibility</p:attrName>
                                        </p:attrNameLst>
                                      </p:cBhvr>
                                      <p:to>
                                        <p:strVal val="visible"/>
                                      </p:to>
                                    </p:set>
                                  </p:childTnLst>
                                </p:cTn>
                              </p:par>
                            </p:childTnLst>
                          </p:cTn>
                        </p:par>
                      </p:childTnLst>
                    </p:cTn>
                  </p:par>
                  <p:par>
                    <p:cTn id="129" fill="hold" nodeType="clickPar">
                      <p:stCondLst>
                        <p:cond delay="indefinite"/>
                      </p:stCondLst>
                      <p:childTnLst>
                        <p:par>
                          <p:cTn id="130" fill="hold" nodeType="withGroup">
                            <p:stCondLst>
                              <p:cond delay="0"/>
                            </p:stCondLst>
                            <p:childTnLst>
                              <p:par>
                                <p:cTn id="131" presetID="0" presetClass="path" presetSubtype="0" accel="50000" decel="50000" fill="hold" grpId="1" nodeType="clickEffect">
                                  <p:stCondLst>
                                    <p:cond delay="0"/>
                                  </p:stCondLst>
                                  <p:childTnLst>
                                    <p:animMotion origin="layout" path="M -0.01407 0.00232 L -0.05695 0.00232 L -0.05816 0.22616 " pathEditMode="relative" ptsTypes="AAA">
                                      <p:cBhvr>
                                        <p:cTn id="132" dur="1000" fill="hold"/>
                                        <p:tgtEl>
                                          <p:spTgt spid="43"/>
                                        </p:tgtEl>
                                        <p:attrNameLst>
                                          <p:attrName>ppt_x</p:attrName>
                                          <p:attrName>ppt_y</p:attrName>
                                        </p:attrNameLst>
                                      </p:cBhvr>
                                    </p:animMotion>
                                  </p:childTnLst>
                                </p:cTn>
                              </p:par>
                            </p:childTnLst>
                          </p:cTn>
                        </p:par>
                      </p:childTnLst>
                    </p:cTn>
                  </p:par>
                  <p:par>
                    <p:cTn id="133" fill="hold" nodeType="clickPar">
                      <p:stCondLst>
                        <p:cond delay="indefinite"/>
                      </p:stCondLst>
                      <p:childTnLst>
                        <p:par>
                          <p:cTn id="134" fill="hold" nodeType="withGroup">
                            <p:stCondLst>
                              <p:cond delay="0"/>
                            </p:stCondLst>
                            <p:childTnLst>
                              <p:par>
                                <p:cTn id="135" presetID="1" presetClass="exit" presetSubtype="0" fill="hold" grpId="2" nodeType="clickEffect">
                                  <p:stCondLst>
                                    <p:cond delay="0"/>
                                  </p:stCondLst>
                                  <p:childTnLst>
                                    <p:set>
                                      <p:cBhvr>
                                        <p:cTn id="136" dur="1" fill="hold">
                                          <p:stCondLst>
                                            <p:cond delay="0"/>
                                          </p:stCondLst>
                                        </p:cTn>
                                        <p:tgtEl>
                                          <p:spTgt spid="43"/>
                                        </p:tgtEl>
                                        <p:attrNameLst>
                                          <p:attrName>style.visibility</p:attrName>
                                        </p:attrNameLst>
                                      </p:cBhvr>
                                      <p:to>
                                        <p:strVal val="hidden"/>
                                      </p:to>
                                    </p:set>
                                  </p:childTnLst>
                                </p:cTn>
                              </p:par>
                              <p:par>
                                <p:cTn id="137" presetID="1" presetClass="exit" presetSubtype="0" fill="hold" grpId="1" nodeType="withEffect">
                                  <p:stCondLst>
                                    <p:cond delay="0"/>
                                  </p:stCondLst>
                                  <p:childTnLst>
                                    <p:set>
                                      <p:cBhvr>
                                        <p:cTn id="138" dur="1" fill="hold">
                                          <p:stCondLst>
                                            <p:cond delay="0"/>
                                          </p:stCondLst>
                                        </p:cTn>
                                        <p:tgtEl>
                                          <p:spTgt spid="47"/>
                                        </p:tgtEl>
                                        <p:attrNameLst>
                                          <p:attrName>style.visibility</p:attrName>
                                        </p:attrNameLst>
                                      </p:cBhvr>
                                      <p:to>
                                        <p:strVal val="hidden"/>
                                      </p:to>
                                    </p:set>
                                  </p:childTnLst>
                                </p:cTn>
                              </p:par>
                              <p:par>
                                <p:cTn id="139" presetID="3" presetClass="emph" presetSubtype="2" fill="hold" grpId="1" nodeType="withEffect">
                                  <p:stCondLst>
                                    <p:cond delay="0"/>
                                  </p:stCondLst>
                                  <p:childTnLst>
                                    <p:animClr clrSpc="rgb" dir="cw">
                                      <p:cBhvr override="childStyle">
                                        <p:cTn id="140" dur="500" fill="hold"/>
                                        <p:tgtEl>
                                          <p:spTgt spid="42"/>
                                        </p:tgtEl>
                                        <p:attrNameLst>
                                          <p:attrName>style.color</p:attrName>
                                        </p:attrNameLst>
                                      </p:cBhvr>
                                      <p:to>
                                        <a:srgbClr val="C0C0C0"/>
                                      </p:to>
                                    </p:animClr>
                                  </p:childTnLst>
                                </p:cTn>
                              </p:par>
                              <p:par>
                                <p:cTn id="141" presetID="1" presetClass="exit" presetSubtype="0" fill="hold" grpId="1" nodeType="withEffect">
                                  <p:stCondLst>
                                    <p:cond delay="0"/>
                                  </p:stCondLst>
                                  <p:childTnLst>
                                    <p:set>
                                      <p:cBhvr>
                                        <p:cTn id="142" dur="1" fill="hold">
                                          <p:stCondLst>
                                            <p:cond delay="0"/>
                                          </p:stCondLst>
                                        </p:cTn>
                                        <p:tgtEl>
                                          <p:spTgt spid="44"/>
                                        </p:tgtEl>
                                        <p:attrNameLst>
                                          <p:attrName>style.visibility</p:attrName>
                                        </p:attrNameLst>
                                      </p:cBhvr>
                                      <p:to>
                                        <p:strVal val="hidden"/>
                                      </p:to>
                                    </p:set>
                                  </p:childTnLst>
                                </p:cTn>
                              </p:par>
                            </p:childTnLst>
                          </p:cTn>
                        </p:par>
                      </p:childTnLst>
                    </p:cTn>
                  </p:par>
                  <p:par>
                    <p:cTn id="143" fill="hold" nodeType="clickPar">
                      <p:stCondLst>
                        <p:cond delay="indefinite"/>
                      </p:stCondLst>
                      <p:childTnLst>
                        <p:par>
                          <p:cTn id="144" fill="hold" nodeType="withGroup">
                            <p:stCondLst>
                              <p:cond delay="0"/>
                            </p:stCondLst>
                            <p:childTnLst>
                              <p:par>
                                <p:cTn id="145" presetID="1" presetClass="entr" presetSubtype="0" fill="hold" grpId="0" nodeType="clickEffect">
                                  <p:stCondLst>
                                    <p:cond delay="0"/>
                                  </p:stCondLst>
                                  <p:childTnLst>
                                    <p:set>
                                      <p:cBhvr>
                                        <p:cTn id="146" dur="1" fill="hold">
                                          <p:stCondLst>
                                            <p:cond delay="0"/>
                                          </p:stCondLst>
                                        </p:cTn>
                                        <p:tgtEl>
                                          <p:spTgt spid="45"/>
                                        </p:tgtEl>
                                        <p:attrNameLst>
                                          <p:attrName>style.visibility</p:attrName>
                                        </p:attrNameLst>
                                      </p:cBhvr>
                                      <p:to>
                                        <p:strVal val="visible"/>
                                      </p:to>
                                    </p:set>
                                  </p:childTnLst>
                                </p:cTn>
                              </p:par>
                            </p:childTnLst>
                          </p:cTn>
                        </p:par>
                      </p:childTnLst>
                    </p:cTn>
                  </p:par>
                  <p:par>
                    <p:cTn id="147" fill="hold" nodeType="clickPar">
                      <p:stCondLst>
                        <p:cond delay="indefinite"/>
                      </p:stCondLst>
                      <p:childTnLst>
                        <p:par>
                          <p:cTn id="148" fill="hold" nodeType="withGroup">
                            <p:stCondLst>
                              <p:cond delay="0"/>
                            </p:stCondLst>
                            <p:childTnLst>
                              <p:par>
                                <p:cTn id="149" presetID="1" presetClass="entr" presetSubtype="0" fill="hold" grpId="0" nodeType="clickEffect">
                                  <p:stCondLst>
                                    <p:cond delay="0"/>
                                  </p:stCondLst>
                                  <p:childTnLst>
                                    <p:set>
                                      <p:cBhvr>
                                        <p:cTn id="150" dur="1" fill="hold">
                                          <p:stCondLst>
                                            <p:cond delay="0"/>
                                          </p:stCondLst>
                                        </p:cTn>
                                        <p:tgtEl>
                                          <p:spTgt spid="54"/>
                                        </p:tgtEl>
                                        <p:attrNameLst>
                                          <p:attrName>style.visibility</p:attrName>
                                        </p:attrNameLst>
                                      </p:cBhvr>
                                      <p:to>
                                        <p:strVal val="visible"/>
                                      </p:to>
                                    </p:set>
                                  </p:childTnLst>
                                </p:cTn>
                              </p:par>
                            </p:childTnLst>
                          </p:cTn>
                        </p:par>
                      </p:childTnLst>
                    </p:cTn>
                  </p:par>
                  <p:par>
                    <p:cTn id="151" fill="hold" nodeType="clickPar">
                      <p:stCondLst>
                        <p:cond delay="indefinite"/>
                      </p:stCondLst>
                      <p:childTnLst>
                        <p:par>
                          <p:cTn id="152" fill="hold" nodeType="withGroup">
                            <p:stCondLst>
                              <p:cond delay="0"/>
                            </p:stCondLst>
                            <p:childTnLst>
                              <p:par>
                                <p:cTn id="153" presetID="5" presetClass="exit" presetSubtype="10" fill="hold" grpId="1" nodeType="clickEffect">
                                  <p:stCondLst>
                                    <p:cond delay="0"/>
                                  </p:stCondLst>
                                  <p:childTnLst>
                                    <p:animEffect transition="out" filter="checkerboard(across)">
                                      <p:cBhvr>
                                        <p:cTn id="154" dur="2000"/>
                                        <p:tgtEl>
                                          <p:spTgt spid="37"/>
                                        </p:tgtEl>
                                      </p:cBhvr>
                                    </p:animEffect>
                                    <p:set>
                                      <p:cBhvr>
                                        <p:cTn id="155" dur="1" fill="hold">
                                          <p:stCondLst>
                                            <p:cond delay="1999"/>
                                          </p:stCondLst>
                                        </p:cTn>
                                        <p:tgtEl>
                                          <p:spTgt spid="37"/>
                                        </p:tgtEl>
                                        <p:attrNameLst>
                                          <p:attrName>style.visibility</p:attrName>
                                        </p:attrNameLst>
                                      </p:cBhvr>
                                      <p:to>
                                        <p:strVal val="hidden"/>
                                      </p:to>
                                    </p:set>
                                  </p:childTnLst>
                                </p:cTn>
                              </p:par>
                              <p:par>
                                <p:cTn id="156" presetID="5" presetClass="exit" presetSubtype="10" fill="hold" grpId="1" nodeType="withEffect">
                                  <p:stCondLst>
                                    <p:cond delay="0"/>
                                  </p:stCondLst>
                                  <p:childTnLst>
                                    <p:animEffect transition="out" filter="checkerboard(across)">
                                      <p:cBhvr>
                                        <p:cTn id="157" dur="2000"/>
                                        <p:tgtEl>
                                          <p:spTgt spid="35"/>
                                        </p:tgtEl>
                                      </p:cBhvr>
                                    </p:animEffect>
                                    <p:set>
                                      <p:cBhvr>
                                        <p:cTn id="158" dur="1" fill="hold">
                                          <p:stCondLst>
                                            <p:cond delay="1999"/>
                                          </p:stCondLst>
                                        </p:cTn>
                                        <p:tgtEl>
                                          <p:spTgt spid="35"/>
                                        </p:tgtEl>
                                        <p:attrNameLst>
                                          <p:attrName>style.visibility</p:attrName>
                                        </p:attrNameLst>
                                      </p:cBhvr>
                                      <p:to>
                                        <p:strVal val="hidden"/>
                                      </p:to>
                                    </p:set>
                                  </p:childTnLst>
                                </p:cTn>
                              </p:par>
                            </p:childTnLst>
                          </p:cTn>
                        </p:par>
                      </p:childTnLst>
                    </p:cTn>
                  </p:par>
                  <p:par>
                    <p:cTn id="159" fill="hold" nodeType="clickPar">
                      <p:stCondLst>
                        <p:cond delay="indefinite"/>
                      </p:stCondLst>
                      <p:childTnLst>
                        <p:par>
                          <p:cTn id="160" fill="hold" nodeType="withGroup">
                            <p:stCondLst>
                              <p:cond delay="0"/>
                            </p:stCondLst>
                            <p:childTnLst>
                              <p:par>
                                <p:cTn id="161" presetID="1" presetClass="entr" presetSubtype="0" fill="hold" grpId="0" nodeType="clickEffect">
                                  <p:stCondLst>
                                    <p:cond delay="0"/>
                                  </p:stCondLst>
                                  <p:childTnLst>
                                    <p:set>
                                      <p:cBhvr>
                                        <p:cTn id="162" dur="1" fill="hold">
                                          <p:stCondLst>
                                            <p:cond delay="0"/>
                                          </p:stCondLst>
                                        </p:cTn>
                                        <p:tgtEl>
                                          <p:spTgt spid="48"/>
                                        </p:tgtEl>
                                        <p:attrNameLst>
                                          <p:attrName>style.visibility</p:attrName>
                                        </p:attrNameLst>
                                      </p:cBhvr>
                                      <p:to>
                                        <p:strVal val="visible"/>
                                      </p:to>
                                    </p:set>
                                  </p:childTnLst>
                                </p:cTn>
                              </p:par>
                            </p:childTnLst>
                          </p:cTn>
                        </p:par>
                      </p:childTnLst>
                    </p:cTn>
                  </p:par>
                  <p:par>
                    <p:cTn id="163" fill="hold" nodeType="clickPar">
                      <p:stCondLst>
                        <p:cond delay="indefinite"/>
                      </p:stCondLst>
                      <p:childTnLst>
                        <p:par>
                          <p:cTn id="164" fill="hold" nodeType="withGroup">
                            <p:stCondLst>
                              <p:cond delay="0"/>
                            </p:stCondLst>
                            <p:childTnLst>
                              <p:par>
                                <p:cTn id="165" presetID="1" presetClass="entr" presetSubtype="0" fill="hold" grpId="0" nodeType="clickEffect">
                                  <p:stCondLst>
                                    <p:cond delay="0"/>
                                  </p:stCondLst>
                                  <p:childTnLst>
                                    <p:set>
                                      <p:cBhvr>
                                        <p:cTn id="166" dur="1" fill="hold">
                                          <p:stCondLst>
                                            <p:cond delay="0"/>
                                          </p:stCondLst>
                                        </p:cTn>
                                        <p:tgtEl>
                                          <p:spTgt spid="49"/>
                                        </p:tgtEl>
                                        <p:attrNameLst>
                                          <p:attrName>style.visibility</p:attrName>
                                        </p:attrNameLst>
                                      </p:cBhvr>
                                      <p:to>
                                        <p:strVal val="visible"/>
                                      </p:to>
                                    </p:set>
                                  </p:childTnLst>
                                </p:cTn>
                              </p:par>
                            </p:childTnLst>
                          </p:cTn>
                        </p:par>
                      </p:childTnLst>
                    </p:cTn>
                  </p:par>
                  <p:par>
                    <p:cTn id="167" fill="hold" nodeType="clickPar">
                      <p:stCondLst>
                        <p:cond delay="indefinite"/>
                      </p:stCondLst>
                      <p:childTnLst>
                        <p:par>
                          <p:cTn id="168" fill="hold" nodeType="withGroup">
                            <p:stCondLst>
                              <p:cond delay="0"/>
                            </p:stCondLst>
                            <p:childTnLst>
                              <p:par>
                                <p:cTn id="169" presetID="1" presetClass="exit" presetSubtype="0" fill="hold" grpId="1" nodeType="clickEffect">
                                  <p:stCondLst>
                                    <p:cond delay="0"/>
                                  </p:stCondLst>
                                  <p:childTnLst>
                                    <p:set>
                                      <p:cBhvr>
                                        <p:cTn id="170" dur="1" fill="hold">
                                          <p:stCondLst>
                                            <p:cond delay="0"/>
                                          </p:stCondLst>
                                        </p:cTn>
                                        <p:tgtEl>
                                          <p:spTgt spid="49"/>
                                        </p:tgtEl>
                                        <p:attrNameLst>
                                          <p:attrName>style.visibility</p:attrName>
                                        </p:attrNameLst>
                                      </p:cBhvr>
                                      <p:to>
                                        <p:strVal val="hidden"/>
                                      </p:to>
                                    </p:set>
                                  </p:childTnLst>
                                </p:cTn>
                              </p:par>
                              <p:par>
                                <p:cTn id="171" presetID="1" presetClass="entr" presetSubtype="0" fill="hold" grpId="0" nodeType="withEffect">
                                  <p:stCondLst>
                                    <p:cond delay="0"/>
                                  </p:stCondLst>
                                  <p:childTnLst>
                                    <p:set>
                                      <p:cBhvr>
                                        <p:cTn id="172" dur="1" fill="hold">
                                          <p:stCondLst>
                                            <p:cond delay="0"/>
                                          </p:stCondLst>
                                        </p:cTn>
                                        <p:tgtEl>
                                          <p:spTgt spid="50"/>
                                        </p:tgtEl>
                                        <p:attrNameLst>
                                          <p:attrName>style.visibility</p:attrName>
                                        </p:attrNameLst>
                                      </p:cBhvr>
                                      <p:to>
                                        <p:strVal val="visible"/>
                                      </p:to>
                                    </p:set>
                                  </p:childTnLst>
                                </p:cTn>
                              </p:par>
                              <p:par>
                                <p:cTn id="173" presetID="1" presetClass="entr" presetSubtype="0" fill="hold" grpId="0" nodeType="withEffect">
                                  <p:stCondLst>
                                    <p:cond delay="0"/>
                                  </p:stCondLst>
                                  <p:childTnLst>
                                    <p:set>
                                      <p:cBhvr>
                                        <p:cTn id="174" dur="1" fill="hold">
                                          <p:stCondLst>
                                            <p:cond delay="0"/>
                                          </p:stCondLst>
                                        </p:cTn>
                                        <p:tgtEl>
                                          <p:spTgt spid="52"/>
                                        </p:tgtEl>
                                        <p:attrNameLst>
                                          <p:attrName>style.visibility</p:attrName>
                                        </p:attrNameLst>
                                      </p:cBhvr>
                                      <p:to>
                                        <p:strVal val="visible"/>
                                      </p:to>
                                    </p:set>
                                  </p:childTnLst>
                                </p:cTn>
                              </p:par>
                              <p:par>
                                <p:cTn id="175" presetID="1" presetClass="exit" presetSubtype="0" fill="hold" grpId="1" nodeType="withEffect">
                                  <p:stCondLst>
                                    <p:cond delay="0"/>
                                  </p:stCondLst>
                                  <p:childTnLst>
                                    <p:set>
                                      <p:cBhvr>
                                        <p:cTn id="176" dur="1" fill="hold">
                                          <p:stCondLst>
                                            <p:cond delay="0"/>
                                          </p:stCondLst>
                                        </p:cTn>
                                        <p:tgtEl>
                                          <p:spTgt spid="48"/>
                                        </p:tgtEl>
                                        <p:attrNameLst>
                                          <p:attrName>style.visibility</p:attrName>
                                        </p:attrNameLst>
                                      </p:cBhvr>
                                      <p:to>
                                        <p:strVal val="hidden"/>
                                      </p:to>
                                    </p:set>
                                  </p:childTnLst>
                                </p:cTn>
                              </p:par>
                            </p:childTnLst>
                          </p:cTn>
                        </p:par>
                      </p:childTnLst>
                    </p:cTn>
                  </p:par>
                  <p:par>
                    <p:cTn id="177" fill="hold" nodeType="clickPar">
                      <p:stCondLst>
                        <p:cond delay="indefinite"/>
                      </p:stCondLst>
                      <p:childTnLst>
                        <p:par>
                          <p:cTn id="178" fill="hold" nodeType="withGroup">
                            <p:stCondLst>
                              <p:cond delay="0"/>
                            </p:stCondLst>
                            <p:childTnLst>
                              <p:par>
                                <p:cTn id="179" presetID="1" presetClass="entr" presetSubtype="0" fill="hold" grpId="0" nodeType="clickEffect">
                                  <p:stCondLst>
                                    <p:cond delay="0"/>
                                  </p:stCondLst>
                                  <p:childTnLst>
                                    <p:set>
                                      <p:cBhvr>
                                        <p:cTn id="180" dur="1" fill="hold">
                                          <p:stCondLst>
                                            <p:cond delay="0"/>
                                          </p:stCondLst>
                                        </p:cTn>
                                        <p:tgtEl>
                                          <p:spTgt spid="53"/>
                                        </p:tgtEl>
                                        <p:attrNameLst>
                                          <p:attrName>style.visibility</p:attrName>
                                        </p:attrNameLst>
                                      </p:cBhvr>
                                      <p:to>
                                        <p:strVal val="visible"/>
                                      </p:to>
                                    </p:set>
                                  </p:childTnLst>
                                </p:cTn>
                              </p:par>
                            </p:childTnLst>
                          </p:cTn>
                        </p:par>
                      </p:childTnLst>
                    </p:cTn>
                  </p:par>
                  <p:par>
                    <p:cTn id="181" fill="hold" nodeType="clickPar">
                      <p:stCondLst>
                        <p:cond delay="indefinite"/>
                      </p:stCondLst>
                      <p:childTnLst>
                        <p:par>
                          <p:cTn id="182" fill="hold" nodeType="withGroup">
                            <p:stCondLst>
                              <p:cond delay="0"/>
                            </p:stCondLst>
                            <p:childTnLst>
                              <p:par>
                                <p:cTn id="183" presetID="1" presetClass="entr" presetSubtype="0" fill="hold" grpId="0" nodeType="clickEffect">
                                  <p:stCondLst>
                                    <p:cond delay="0"/>
                                  </p:stCondLst>
                                  <p:childTnLst>
                                    <p:set>
                                      <p:cBhvr>
                                        <p:cTn id="184" dur="1" fill="hold">
                                          <p:stCondLst>
                                            <p:cond delay="0"/>
                                          </p:stCondLst>
                                        </p:cTn>
                                        <p:tgtEl>
                                          <p:spTgt spid="51"/>
                                        </p:tgtEl>
                                        <p:attrNameLst>
                                          <p:attrName>style.visibility</p:attrName>
                                        </p:attrNameLst>
                                      </p:cBhvr>
                                      <p:to>
                                        <p:strVal val="visible"/>
                                      </p:to>
                                    </p:set>
                                  </p:childTnLst>
                                </p:cTn>
                              </p:par>
                            </p:childTnLst>
                          </p:cTn>
                        </p:par>
                      </p:childTnLst>
                    </p:cTn>
                  </p:par>
                  <p:par>
                    <p:cTn id="185" fill="hold" nodeType="clickPar">
                      <p:stCondLst>
                        <p:cond delay="indefinite"/>
                      </p:stCondLst>
                      <p:childTnLst>
                        <p:par>
                          <p:cTn id="186" fill="hold" nodeType="withGroup">
                            <p:stCondLst>
                              <p:cond delay="0"/>
                            </p:stCondLst>
                            <p:childTnLst>
                              <p:par>
                                <p:cTn id="187" presetID="0" presetClass="path" presetSubtype="0" accel="50000" decel="50000" fill="hold" grpId="1" nodeType="clickEffect">
                                  <p:stCondLst>
                                    <p:cond delay="0"/>
                                  </p:stCondLst>
                                  <p:childTnLst>
                                    <p:animMotion origin="layout" path="M 0.01354 0.00232 L 0.07899 0.0007 L 0.07413 0.22616 " pathEditMode="relative" ptsTypes="AAA">
                                      <p:cBhvr>
                                        <p:cTn id="188" dur="1000" fill="hold"/>
                                        <p:tgtEl>
                                          <p:spTgt spid="51"/>
                                        </p:tgtEl>
                                        <p:attrNameLst>
                                          <p:attrName>ppt_x</p:attrName>
                                          <p:attrName>ppt_y</p:attrName>
                                        </p:attrNameLst>
                                      </p:cBhvr>
                                    </p:animMotion>
                                  </p:childTnLst>
                                </p:cTn>
                              </p:par>
                              <p:par>
                                <p:cTn id="189" presetID="1" presetClass="exit" presetSubtype="0" fill="hold" grpId="1" nodeType="withEffect">
                                  <p:stCondLst>
                                    <p:cond delay="0"/>
                                  </p:stCondLst>
                                  <p:childTnLst>
                                    <p:set>
                                      <p:cBhvr>
                                        <p:cTn id="190" dur="1" fill="hold">
                                          <p:stCondLst>
                                            <p:cond delay="0"/>
                                          </p:stCondLst>
                                        </p:cTn>
                                        <p:tgtEl>
                                          <p:spTgt spid="5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p:bldP spid="15" grpId="0"/>
      <p:bldP spid="15" grpId="1"/>
      <p:bldP spid="16" grpId="0" animBg="1"/>
      <p:bldP spid="17" grpId="0"/>
      <p:bldP spid="18" grpId="0"/>
      <p:bldP spid="26" grpId="0" animBg="1"/>
      <p:bldP spid="27" grpId="0" animBg="1"/>
      <p:bldP spid="28" grpId="0" animBg="1"/>
      <p:bldP spid="29" grpId="0"/>
      <p:bldP spid="29" grpId="1"/>
      <p:bldP spid="30" grpId="0"/>
      <p:bldP spid="30" grpId="1"/>
      <p:bldP spid="31" grpId="0" animBg="1"/>
      <p:bldP spid="32" grpId="0" animBg="1"/>
      <p:bldP spid="33" grpId="0"/>
      <p:bldP spid="34" grpId="0" animBg="1"/>
      <p:bldP spid="34" grpId="1" animBg="1"/>
      <p:bldP spid="35" grpId="0" animBg="1"/>
      <p:bldP spid="35" grpId="1" animBg="1"/>
      <p:bldP spid="36" grpId="0" animBg="1"/>
      <p:bldP spid="36" grpId="1" animBg="1"/>
      <p:bldP spid="36" grpId="2" animBg="1"/>
      <p:bldP spid="37" grpId="0"/>
      <p:bldP spid="37" grpId="1"/>
      <p:bldP spid="38" grpId="0"/>
      <p:bldP spid="38" grpId="1"/>
      <p:bldP spid="39" grpId="0"/>
      <p:bldP spid="39" grpId="1"/>
      <p:bldP spid="40" grpId="0"/>
      <p:bldP spid="40" grpId="1"/>
      <p:bldP spid="41" grpId="0" animBg="1"/>
      <p:bldP spid="41" grpId="1" animBg="1"/>
      <p:bldP spid="41" grpId="2" animBg="1"/>
      <p:bldP spid="42" grpId="0"/>
      <p:bldP spid="42" grpId="1"/>
      <p:bldP spid="43" grpId="0" animBg="1"/>
      <p:bldP spid="43" grpId="1" animBg="1"/>
      <p:bldP spid="43" grpId="2" animBg="1"/>
      <p:bldP spid="44" grpId="0"/>
      <p:bldP spid="44" grpId="1"/>
      <p:bldP spid="45" grpId="0"/>
      <p:bldP spid="46" grpId="0"/>
      <p:bldP spid="46" grpId="1"/>
      <p:bldP spid="47" grpId="0"/>
      <p:bldP spid="47" grpId="1"/>
      <p:bldP spid="48" grpId="0"/>
      <p:bldP spid="48" grpId="1"/>
      <p:bldP spid="49" grpId="0" animBg="1"/>
      <p:bldP spid="49" grpId="1" animBg="1"/>
      <p:bldP spid="50" grpId="0" animBg="1"/>
      <p:bldP spid="51" grpId="0" animBg="1"/>
      <p:bldP spid="51" grpId="1" animBg="1"/>
      <p:bldP spid="52" grpId="0"/>
      <p:bldP spid="53" grpId="0"/>
      <p:bldP spid="54" grpId="0"/>
      <p:bldP spid="54" grpId="1"/>
      <p:bldP spid="57" grpId="0"/>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Title 1"/>
          <p:cNvSpPr>
            <a:spLocks noGrp="1"/>
          </p:cNvSpPr>
          <p:nvPr>
            <p:ph type="title"/>
          </p:nvPr>
        </p:nvSpPr>
        <p:spPr/>
        <p:txBody>
          <a:bodyPr/>
          <a:lstStyle/>
          <a:p>
            <a:r>
              <a:rPr lang="en-US">
                <a:latin typeface="Garamond" charset="0"/>
              </a:rPr>
              <a:t>DRAM Scheduling Policies (II)</a:t>
            </a:r>
          </a:p>
        </p:txBody>
      </p:sp>
      <p:sp>
        <p:nvSpPr>
          <p:cNvPr id="96258" name="Content Placeholder 2"/>
          <p:cNvSpPr>
            <a:spLocks noGrp="1"/>
          </p:cNvSpPr>
          <p:nvPr>
            <p:ph idx="1"/>
          </p:nvPr>
        </p:nvSpPr>
        <p:spPr>
          <a:xfrm>
            <a:off x="228600" y="996950"/>
            <a:ext cx="8610600" cy="5194300"/>
          </a:xfrm>
        </p:spPr>
        <p:txBody>
          <a:bodyPr/>
          <a:lstStyle/>
          <a:p>
            <a:r>
              <a:rPr lang="en-US" dirty="0">
                <a:solidFill>
                  <a:srgbClr val="0000FF"/>
                </a:solidFill>
                <a:latin typeface="Tahoma" charset="0"/>
              </a:rPr>
              <a:t>A scheduling policy is a request prioritization order</a:t>
            </a:r>
          </a:p>
          <a:p>
            <a:endParaRPr lang="en-US" dirty="0">
              <a:latin typeface="Tahoma" charset="0"/>
            </a:endParaRPr>
          </a:p>
          <a:p>
            <a:r>
              <a:rPr lang="en-US" dirty="0">
                <a:latin typeface="Tahoma" charset="0"/>
              </a:rPr>
              <a:t>Prioritization can be based on</a:t>
            </a:r>
          </a:p>
          <a:p>
            <a:pPr lvl="1"/>
            <a:r>
              <a:rPr lang="en-US" dirty="0">
                <a:latin typeface="Tahoma" charset="0"/>
                <a:ea typeface="ＭＳ Ｐゴシック" charset="0"/>
              </a:rPr>
              <a:t>Request age</a:t>
            </a:r>
          </a:p>
          <a:p>
            <a:pPr lvl="1"/>
            <a:r>
              <a:rPr lang="en-US" dirty="0">
                <a:latin typeface="Tahoma" charset="0"/>
                <a:ea typeface="ＭＳ Ｐゴシック" charset="0"/>
              </a:rPr>
              <a:t>Row buffer hit/miss status</a:t>
            </a:r>
          </a:p>
          <a:p>
            <a:pPr lvl="1"/>
            <a:r>
              <a:rPr lang="en-US" dirty="0">
                <a:latin typeface="Tahoma" charset="0"/>
                <a:ea typeface="ＭＳ Ｐゴシック" charset="0"/>
              </a:rPr>
              <a:t>Request type (prefetch, read, write)</a:t>
            </a:r>
          </a:p>
          <a:p>
            <a:pPr lvl="1"/>
            <a:r>
              <a:rPr lang="en-US" dirty="0">
                <a:latin typeface="Tahoma" charset="0"/>
                <a:ea typeface="ＭＳ Ｐゴシック" charset="0"/>
              </a:rPr>
              <a:t>Requestor type (load miss or store miss)</a:t>
            </a:r>
          </a:p>
          <a:p>
            <a:pPr lvl="1"/>
            <a:r>
              <a:rPr lang="en-US" dirty="0">
                <a:latin typeface="Tahoma" charset="0"/>
                <a:ea typeface="ＭＳ Ｐゴシック" charset="0"/>
              </a:rPr>
              <a:t>Request criticality</a:t>
            </a:r>
          </a:p>
          <a:p>
            <a:pPr lvl="2"/>
            <a:r>
              <a:rPr lang="en-US" dirty="0">
                <a:latin typeface="Tahoma" charset="0"/>
                <a:ea typeface="ＭＳ Ｐゴシック" charset="0"/>
              </a:rPr>
              <a:t>Oldest miss in the core?</a:t>
            </a:r>
          </a:p>
          <a:p>
            <a:pPr lvl="2"/>
            <a:r>
              <a:rPr lang="en-US" dirty="0">
                <a:latin typeface="Tahoma" charset="0"/>
                <a:ea typeface="ＭＳ Ｐゴシック" charset="0"/>
              </a:rPr>
              <a:t>How many instructions in core are dependent on it?</a:t>
            </a:r>
          </a:p>
          <a:p>
            <a:pPr lvl="2"/>
            <a:r>
              <a:rPr lang="en-US" dirty="0">
                <a:latin typeface="Tahoma" charset="0"/>
                <a:ea typeface="ＭＳ Ｐゴシック" charset="0"/>
              </a:rPr>
              <a:t>Will it stall the processor?</a:t>
            </a:r>
          </a:p>
          <a:p>
            <a:pPr lvl="1"/>
            <a:r>
              <a:rPr lang="en-US" dirty="0">
                <a:latin typeface="Tahoma" charset="0"/>
                <a:ea typeface="ＭＳ Ｐゴシック" charset="0"/>
              </a:rPr>
              <a:t>Interference caused to other cores</a:t>
            </a:r>
          </a:p>
          <a:p>
            <a:pPr lvl="1"/>
            <a:r>
              <a:rPr lang="en-US" dirty="0">
                <a:latin typeface="Tahoma" charset="0"/>
                <a:ea typeface="ＭＳ Ｐゴシック" charset="0"/>
              </a:rPr>
              <a:t>…</a:t>
            </a:r>
          </a:p>
          <a:p>
            <a:pPr lvl="2"/>
            <a:endParaRPr lang="en-US" dirty="0">
              <a:latin typeface="Tahoma" charset="0"/>
              <a:ea typeface="ＭＳ Ｐゴシック" charset="0"/>
            </a:endParaRPr>
          </a:p>
          <a:p>
            <a:pPr lvl="2"/>
            <a:endParaRPr lang="en-US" dirty="0">
              <a:latin typeface="Tahoma" charset="0"/>
              <a:ea typeface="ＭＳ Ｐゴシック" charset="0"/>
            </a:endParaRPr>
          </a:p>
          <a:p>
            <a:pPr lvl="2"/>
            <a:endParaRPr lang="en-US" dirty="0">
              <a:latin typeface="Tahoma" charset="0"/>
              <a:ea typeface="ＭＳ Ｐゴシック" charset="0"/>
            </a:endParaRPr>
          </a:p>
        </p:txBody>
      </p:sp>
      <p:sp>
        <p:nvSpPr>
          <p:cNvPr id="96259"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BD35CD9-6311-BF4C-9F21-0362849C603F}"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176</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Tree>
    <p:extLst>
      <p:ext uri="{BB962C8B-B14F-4D97-AF65-F5344CB8AC3E}">
        <p14:creationId xmlns:p14="http://schemas.microsoft.com/office/powerpoint/2010/main" val="6486737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625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6258">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625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6258">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6258">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6258">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6258">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6258">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6258">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96258">
                                            <p:txEl>
                                              <p:pRg st="11" end="1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96258">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Title 1"/>
          <p:cNvSpPr>
            <a:spLocks noGrp="1"/>
          </p:cNvSpPr>
          <p:nvPr>
            <p:ph type="title"/>
          </p:nvPr>
        </p:nvSpPr>
        <p:spPr/>
        <p:txBody>
          <a:bodyPr/>
          <a:lstStyle/>
          <a:p>
            <a:r>
              <a:rPr lang="en-US">
                <a:latin typeface="Garamond" charset="0"/>
              </a:rPr>
              <a:t>Row Buffer Management Policies</a:t>
            </a:r>
          </a:p>
        </p:txBody>
      </p:sp>
      <p:sp>
        <p:nvSpPr>
          <p:cNvPr id="50179" name="Content Placeholder 2"/>
          <p:cNvSpPr>
            <a:spLocks noGrp="1"/>
          </p:cNvSpPr>
          <p:nvPr>
            <p:ph idx="1"/>
          </p:nvPr>
        </p:nvSpPr>
        <p:spPr>
          <a:xfrm>
            <a:off x="228600" y="996950"/>
            <a:ext cx="8610600" cy="5194300"/>
          </a:xfrm>
        </p:spPr>
        <p:txBody>
          <a:bodyPr/>
          <a:lstStyle/>
          <a:p>
            <a:r>
              <a:rPr lang="en-US">
                <a:latin typeface="Tahoma" charset="0"/>
              </a:rPr>
              <a:t>Open row</a:t>
            </a:r>
          </a:p>
          <a:p>
            <a:pPr lvl="1"/>
            <a:r>
              <a:rPr lang="en-US" sz="1800">
                <a:latin typeface="Tahoma" charset="0"/>
                <a:ea typeface="ＭＳ Ｐゴシック" charset="0"/>
              </a:rPr>
              <a:t>Keep the row open after an access</a:t>
            </a:r>
          </a:p>
          <a:p>
            <a:pPr lvl="1">
              <a:buFont typeface="Wingdings" charset="0"/>
              <a:buNone/>
            </a:pPr>
            <a:r>
              <a:rPr lang="en-US" sz="1800">
                <a:latin typeface="Tahoma" charset="0"/>
                <a:ea typeface="ＭＳ Ｐゴシック" charset="0"/>
              </a:rPr>
              <a:t>+ Next access might need the same row </a:t>
            </a:r>
            <a:r>
              <a:rPr lang="en-US" sz="1800">
                <a:latin typeface="Tahoma" charset="0"/>
                <a:ea typeface="ＭＳ Ｐゴシック" charset="0"/>
                <a:sym typeface="Wingdings" charset="0"/>
              </a:rPr>
              <a:t> row hit</a:t>
            </a:r>
          </a:p>
          <a:p>
            <a:pPr lvl="1">
              <a:buFont typeface="Wingdings" charset="0"/>
              <a:buNone/>
            </a:pPr>
            <a:r>
              <a:rPr lang="en-US" sz="1800">
                <a:latin typeface="Tahoma" charset="0"/>
                <a:ea typeface="ＭＳ Ｐゴシック" charset="0"/>
                <a:sym typeface="Wingdings" charset="0"/>
              </a:rPr>
              <a:t>-- Next access might need a different row  row conflict, wasted energy</a:t>
            </a:r>
            <a:endParaRPr lang="en-US" sz="1800">
              <a:latin typeface="Tahoma" charset="0"/>
              <a:ea typeface="ＭＳ Ｐゴシック" charset="0"/>
            </a:endParaRPr>
          </a:p>
          <a:p>
            <a:pPr lvl="1"/>
            <a:endParaRPr lang="en-US">
              <a:latin typeface="Tahoma" charset="0"/>
              <a:ea typeface="ＭＳ Ｐゴシック" charset="0"/>
            </a:endParaRPr>
          </a:p>
          <a:p>
            <a:r>
              <a:rPr lang="en-US">
                <a:latin typeface="Tahoma" charset="0"/>
              </a:rPr>
              <a:t>Closed row</a:t>
            </a:r>
          </a:p>
          <a:p>
            <a:pPr lvl="1"/>
            <a:r>
              <a:rPr lang="en-US" sz="1800">
                <a:latin typeface="Tahoma" charset="0"/>
                <a:ea typeface="ＭＳ Ｐゴシック" charset="0"/>
              </a:rPr>
              <a:t>Close the row after an access (if no other requests already in the request buffer need the same row)</a:t>
            </a:r>
            <a:endParaRPr lang="en-US" sz="1600">
              <a:latin typeface="Tahoma" charset="0"/>
              <a:ea typeface="ＭＳ Ｐゴシック" charset="0"/>
            </a:endParaRPr>
          </a:p>
          <a:p>
            <a:pPr lvl="1">
              <a:buFont typeface="Wingdings" charset="0"/>
              <a:buNone/>
            </a:pPr>
            <a:r>
              <a:rPr lang="en-US" sz="1800">
                <a:latin typeface="Tahoma" charset="0"/>
                <a:ea typeface="ＭＳ Ｐゴシック" charset="0"/>
              </a:rPr>
              <a:t>+ Next access might need a different row </a:t>
            </a:r>
            <a:r>
              <a:rPr lang="en-US" sz="1800">
                <a:latin typeface="Tahoma" charset="0"/>
                <a:ea typeface="ＭＳ Ｐゴシック" charset="0"/>
                <a:sym typeface="Wingdings" charset="0"/>
              </a:rPr>
              <a:t> avoid a row conflict</a:t>
            </a:r>
          </a:p>
          <a:p>
            <a:pPr lvl="1">
              <a:buFont typeface="Wingdings" charset="0"/>
              <a:buNone/>
            </a:pPr>
            <a:r>
              <a:rPr lang="en-US" sz="1800">
                <a:latin typeface="Tahoma" charset="0"/>
                <a:ea typeface="ＭＳ Ｐゴシック" charset="0"/>
                <a:sym typeface="Wingdings" charset="0"/>
              </a:rPr>
              <a:t>-- Next access might need the same row  extra activate latency</a:t>
            </a:r>
          </a:p>
          <a:p>
            <a:pPr lvl="1">
              <a:buFont typeface="Wingdings" charset="0"/>
              <a:buNone/>
            </a:pPr>
            <a:endParaRPr lang="en-US">
              <a:latin typeface="Tahoma" charset="0"/>
              <a:ea typeface="ＭＳ Ｐゴシック" charset="0"/>
              <a:sym typeface="Wingdings" charset="0"/>
            </a:endParaRPr>
          </a:p>
          <a:p>
            <a:r>
              <a:rPr lang="en-US">
                <a:latin typeface="Tahoma" charset="0"/>
                <a:sym typeface="Wingdings" charset="0"/>
              </a:rPr>
              <a:t>Adaptive policies</a:t>
            </a:r>
          </a:p>
          <a:p>
            <a:pPr lvl="1"/>
            <a:r>
              <a:rPr lang="en-US">
                <a:latin typeface="Tahoma" charset="0"/>
                <a:ea typeface="ＭＳ Ｐゴシック" charset="0"/>
                <a:sym typeface="Wingdings" charset="0"/>
              </a:rPr>
              <a:t>Predict whether or not the next access to the bank will be to the same row</a:t>
            </a:r>
            <a:endParaRPr lang="en-US">
              <a:latin typeface="Tahoma" charset="0"/>
              <a:ea typeface="ＭＳ Ｐゴシック" charset="0"/>
            </a:endParaRPr>
          </a:p>
        </p:txBody>
      </p:sp>
      <p:sp>
        <p:nvSpPr>
          <p:cNvPr id="97283"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807F5B7-C131-FD49-B58A-55F96869452A}"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177</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Tree>
    <p:extLst>
      <p:ext uri="{BB962C8B-B14F-4D97-AF65-F5344CB8AC3E}">
        <p14:creationId xmlns:p14="http://schemas.microsoft.com/office/powerpoint/2010/main" val="78325379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17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0179">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0179">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0179">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0179">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0179">
                                            <p:txEl>
                                              <p:pRg st="6" end="6"/>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0179">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0179">
                                            <p:txEl>
                                              <p:pRg st="8" end="8"/>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0179">
                                            <p:txEl>
                                              <p:pRg st="10" end="1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0179">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9" grpId="0" build="p"/>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itle 1"/>
          <p:cNvSpPr>
            <a:spLocks noGrp="1"/>
          </p:cNvSpPr>
          <p:nvPr>
            <p:ph type="title"/>
          </p:nvPr>
        </p:nvSpPr>
        <p:spPr/>
        <p:txBody>
          <a:bodyPr/>
          <a:lstStyle/>
          <a:p>
            <a:r>
              <a:rPr lang="en-US">
                <a:latin typeface="Garamond" charset="0"/>
              </a:rPr>
              <a:t>Open vs. Closed Row Policies</a:t>
            </a:r>
          </a:p>
        </p:txBody>
      </p:sp>
      <p:graphicFrame>
        <p:nvGraphicFramePr>
          <p:cNvPr id="5" name="Content Placeholder 4"/>
          <p:cNvGraphicFramePr>
            <a:graphicFrameLocks noGrp="1"/>
          </p:cNvGraphicFramePr>
          <p:nvPr>
            <p:ph idx="1"/>
          </p:nvPr>
        </p:nvGraphicFramePr>
        <p:xfrm>
          <a:off x="228600" y="1420813"/>
          <a:ext cx="8610600" cy="4668957"/>
        </p:xfrm>
        <a:graphic>
          <a:graphicData uri="http://schemas.openxmlformats.org/drawingml/2006/table">
            <a:tbl>
              <a:tblPr/>
              <a:tblGrid>
                <a:gridCol w="2152650">
                  <a:extLst>
                    <a:ext uri="{9D8B030D-6E8A-4147-A177-3AD203B41FA5}">
                      <a16:colId xmlns:a16="http://schemas.microsoft.com/office/drawing/2014/main" val="20000"/>
                    </a:ext>
                  </a:extLst>
                </a:gridCol>
                <a:gridCol w="2152650">
                  <a:extLst>
                    <a:ext uri="{9D8B030D-6E8A-4147-A177-3AD203B41FA5}">
                      <a16:colId xmlns:a16="http://schemas.microsoft.com/office/drawing/2014/main" val="20001"/>
                    </a:ext>
                  </a:extLst>
                </a:gridCol>
                <a:gridCol w="2152650">
                  <a:extLst>
                    <a:ext uri="{9D8B030D-6E8A-4147-A177-3AD203B41FA5}">
                      <a16:colId xmlns:a16="http://schemas.microsoft.com/office/drawing/2014/main" val="20002"/>
                    </a:ext>
                  </a:extLst>
                </a:gridCol>
                <a:gridCol w="2152650">
                  <a:extLst>
                    <a:ext uri="{9D8B030D-6E8A-4147-A177-3AD203B41FA5}">
                      <a16:colId xmlns:a16="http://schemas.microsoft.com/office/drawing/2014/main" val="20003"/>
                    </a:ext>
                  </a:extLst>
                </a:gridCol>
              </a:tblGrid>
              <a:tr h="91435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Tahoma" charset="0"/>
                          <a:ea typeface="Arial" charset="0"/>
                          <a:cs typeface="Arial" charset="0"/>
                        </a:rPr>
                        <a:t>Policy</a:t>
                      </a:r>
                    </a:p>
                  </a:txBody>
                  <a:tcPr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Tahoma" charset="0"/>
                          <a:ea typeface="Arial" charset="0"/>
                          <a:cs typeface="Arial" charset="0"/>
                        </a:rPr>
                        <a:t>First access</a:t>
                      </a:r>
                    </a:p>
                  </a:txBody>
                  <a:tcPr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Tahoma" charset="0"/>
                          <a:ea typeface="Arial" charset="0"/>
                          <a:cs typeface="Arial" charset="0"/>
                        </a:rPr>
                        <a:t>Next access</a:t>
                      </a:r>
                    </a:p>
                  </a:txBody>
                  <a:tcPr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Tahoma" charset="0"/>
                          <a:ea typeface="Arial" charset="0"/>
                          <a:cs typeface="Arial" charset="0"/>
                        </a:rPr>
                        <a:t>Commands needed for next access</a:t>
                      </a:r>
                    </a:p>
                  </a:txBody>
                  <a:tcPr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37138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Tahoma" charset="0"/>
                          <a:ea typeface="Arial" charset="0"/>
                          <a:cs typeface="Arial" charset="0"/>
                        </a:rPr>
                        <a:t>Open row</a:t>
                      </a:r>
                    </a:p>
                  </a:txBody>
                  <a:tcPr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DEC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Tahoma" charset="0"/>
                          <a:ea typeface="Arial" charset="0"/>
                          <a:cs typeface="Arial" charset="0"/>
                        </a:rPr>
                        <a:t>Row 0</a:t>
                      </a:r>
                    </a:p>
                  </a:txBody>
                  <a:tcPr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DEC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Tahoma" charset="0"/>
                          <a:ea typeface="Arial" charset="0"/>
                          <a:cs typeface="Arial" charset="0"/>
                        </a:rPr>
                        <a:t>Row 0 (row hit)</a:t>
                      </a:r>
                    </a:p>
                  </a:txBody>
                  <a:tcPr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DEC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Tahoma" charset="0"/>
                          <a:ea typeface="Arial" charset="0"/>
                          <a:cs typeface="Arial" charset="0"/>
                        </a:rPr>
                        <a:t>Read </a:t>
                      </a:r>
                    </a:p>
                  </a:txBody>
                  <a:tcPr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DECB"/>
                    </a:solidFill>
                  </a:tcPr>
                </a:tc>
                <a:extLst>
                  <a:ext uri="{0D108BD9-81ED-4DB2-BD59-A6C34878D82A}">
                    <a16:rowId xmlns:a16="http://schemas.microsoft.com/office/drawing/2014/main" val="10001"/>
                  </a:ext>
                </a:extLst>
              </a:tr>
              <a:tr h="91435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Tahoma" charset="0"/>
                          <a:ea typeface="Arial" charset="0"/>
                          <a:cs typeface="Arial" charset="0"/>
                        </a:rPr>
                        <a:t>Open row</a:t>
                      </a:r>
                    </a:p>
                  </a:txBody>
                  <a:tcPr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EF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Tahoma" charset="0"/>
                          <a:ea typeface="Arial" charset="0"/>
                          <a:cs typeface="Arial" charset="0"/>
                        </a:rPr>
                        <a:t>Row 0</a:t>
                      </a:r>
                    </a:p>
                  </a:txBody>
                  <a:tcPr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EF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Tahoma" charset="0"/>
                          <a:ea typeface="Arial" charset="0"/>
                          <a:cs typeface="Arial" charset="0"/>
                        </a:rPr>
                        <a:t>Row 1 (row conflict)</a:t>
                      </a:r>
                    </a:p>
                  </a:txBody>
                  <a:tcPr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EF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Tahoma" charset="0"/>
                          <a:ea typeface="Arial" charset="0"/>
                          <a:cs typeface="Arial" charset="0"/>
                        </a:rPr>
                        <a:t>Precharge + Activate Row 1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Tahoma" charset="0"/>
                          <a:ea typeface="Arial" charset="0"/>
                          <a:cs typeface="Arial" charset="0"/>
                        </a:rPr>
                        <a:t>Read</a:t>
                      </a:r>
                    </a:p>
                  </a:txBody>
                  <a:tcPr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EFE7"/>
                    </a:solidFill>
                  </a:tcPr>
                </a:tc>
                <a:extLst>
                  <a:ext uri="{0D108BD9-81ED-4DB2-BD59-A6C34878D82A}">
                    <a16:rowId xmlns:a16="http://schemas.microsoft.com/office/drawing/2014/main" val="10002"/>
                  </a:ext>
                </a:extLst>
              </a:tr>
              <a:tr h="91435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Tahoma" charset="0"/>
                          <a:ea typeface="Arial" charset="0"/>
                          <a:cs typeface="Arial" charset="0"/>
                        </a:rPr>
                        <a:t>Closed row</a:t>
                      </a:r>
                    </a:p>
                  </a:txBody>
                  <a:tcPr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DEC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Tahoma" charset="0"/>
                          <a:ea typeface="Arial" charset="0"/>
                          <a:cs typeface="Arial" charset="0"/>
                        </a:rPr>
                        <a:t>Row 0</a:t>
                      </a:r>
                    </a:p>
                  </a:txBody>
                  <a:tcPr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DEC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Tahoma" charset="0"/>
                          <a:ea typeface="Arial" charset="0"/>
                          <a:cs typeface="Arial" charset="0"/>
                        </a:rPr>
                        <a:t>Row 0 – access in request buffer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Tahoma" charset="0"/>
                          <a:ea typeface="Arial" charset="0"/>
                          <a:cs typeface="Arial" charset="0"/>
                        </a:rPr>
                        <a:t>(row hit)</a:t>
                      </a:r>
                    </a:p>
                  </a:txBody>
                  <a:tcPr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DEC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Tahoma" charset="0"/>
                          <a:ea typeface="Arial" charset="0"/>
                          <a:cs typeface="Arial" charset="0"/>
                        </a:rPr>
                        <a:t>Read</a:t>
                      </a:r>
                    </a:p>
                  </a:txBody>
                  <a:tcPr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DECB"/>
                    </a:solidFill>
                  </a:tcPr>
                </a:tc>
                <a:extLst>
                  <a:ext uri="{0D108BD9-81ED-4DB2-BD59-A6C34878D82A}">
                    <a16:rowId xmlns:a16="http://schemas.microsoft.com/office/drawing/2014/main" val="10003"/>
                  </a:ext>
                </a:extLst>
              </a:tr>
              <a:tr h="91435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Tahoma" charset="0"/>
                          <a:ea typeface="Arial" charset="0"/>
                          <a:cs typeface="Arial" charset="0"/>
                        </a:rPr>
                        <a:t>Closed row</a:t>
                      </a:r>
                    </a:p>
                  </a:txBody>
                  <a:tcPr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EF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Tahoma" charset="0"/>
                          <a:ea typeface="Arial" charset="0"/>
                          <a:cs typeface="Arial" charset="0"/>
                        </a:rPr>
                        <a:t>Row 0</a:t>
                      </a:r>
                    </a:p>
                  </a:txBody>
                  <a:tcPr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EF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Tahoma" charset="0"/>
                          <a:ea typeface="Arial" charset="0"/>
                          <a:cs typeface="Arial" charset="0"/>
                        </a:rPr>
                        <a:t>Row 0 – access not in request buffer (row closed)</a:t>
                      </a:r>
                    </a:p>
                  </a:txBody>
                  <a:tcPr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EF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Tahoma" charset="0"/>
                          <a:ea typeface="Arial" charset="0"/>
                          <a:cs typeface="Arial" charset="0"/>
                        </a:rPr>
                        <a:t>Activate Row 0 + Read + </a:t>
                      </a:r>
                      <a:r>
                        <a:rPr kumimoji="0" lang="en-US" sz="1800" b="0" i="0" u="none" strike="noStrike" cap="none" normalizeH="0" baseline="0">
                          <a:ln>
                            <a:noFill/>
                          </a:ln>
                          <a:solidFill>
                            <a:srgbClr val="404040"/>
                          </a:solidFill>
                          <a:effectLst/>
                          <a:latin typeface="Tahoma" charset="0"/>
                          <a:ea typeface="Arial" charset="0"/>
                          <a:cs typeface="Arial" charset="0"/>
                        </a:rPr>
                        <a:t>Precharge</a:t>
                      </a:r>
                    </a:p>
                  </a:txBody>
                  <a:tcPr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EFE7"/>
                    </a:solidFill>
                  </a:tcPr>
                </a:tc>
                <a:extLst>
                  <a:ext uri="{0D108BD9-81ED-4DB2-BD59-A6C34878D82A}">
                    <a16:rowId xmlns:a16="http://schemas.microsoft.com/office/drawing/2014/main" val="10004"/>
                  </a:ext>
                </a:extLst>
              </a:tr>
              <a:tr h="64004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Tahoma" charset="0"/>
                          <a:ea typeface="Arial" charset="0"/>
                          <a:cs typeface="Arial" charset="0"/>
                        </a:rPr>
                        <a:t>Closed row</a:t>
                      </a:r>
                    </a:p>
                  </a:txBody>
                  <a:tcPr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DEC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Tahoma" charset="0"/>
                          <a:ea typeface="Arial" charset="0"/>
                          <a:cs typeface="Arial" charset="0"/>
                        </a:rPr>
                        <a:t>Row 0</a:t>
                      </a:r>
                    </a:p>
                  </a:txBody>
                  <a:tcPr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DEC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Tahoma" charset="0"/>
                          <a:ea typeface="Arial" charset="0"/>
                          <a:cs typeface="Arial" charset="0"/>
                        </a:rPr>
                        <a:t>Row 1 (row closed)</a:t>
                      </a:r>
                    </a:p>
                  </a:txBody>
                  <a:tcPr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DEC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Tahoma" charset="0"/>
                          <a:ea typeface="Arial" charset="0"/>
                          <a:cs typeface="Arial" charset="0"/>
                        </a:rPr>
                        <a:t>Activate Row 1 + Read + </a:t>
                      </a:r>
                      <a:r>
                        <a:rPr kumimoji="0" lang="en-US" sz="1800" b="0" i="0" u="none" strike="noStrike" cap="none" normalizeH="0" baseline="0">
                          <a:ln>
                            <a:noFill/>
                          </a:ln>
                          <a:solidFill>
                            <a:srgbClr val="404040"/>
                          </a:solidFill>
                          <a:effectLst/>
                          <a:latin typeface="Tahoma" charset="0"/>
                          <a:ea typeface="Arial" charset="0"/>
                          <a:cs typeface="Arial" charset="0"/>
                        </a:rPr>
                        <a:t>Precharge</a:t>
                      </a:r>
                    </a:p>
                  </a:txBody>
                  <a:tcPr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DECB"/>
                    </a:solidFill>
                  </a:tcPr>
                </a:tc>
                <a:extLst>
                  <a:ext uri="{0D108BD9-81ED-4DB2-BD59-A6C34878D82A}">
                    <a16:rowId xmlns:a16="http://schemas.microsoft.com/office/drawing/2014/main" val="10005"/>
                  </a:ext>
                </a:extLst>
              </a:tr>
            </a:tbl>
          </a:graphicData>
        </a:graphic>
      </p:graphicFrame>
      <p:sp>
        <p:nvSpPr>
          <p:cNvPr id="98343"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6D8639E-3A54-7D4A-90B0-63014AD9B552}"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178</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Tree>
    <p:extLst>
      <p:ext uri="{BB962C8B-B14F-4D97-AF65-F5344CB8AC3E}">
        <p14:creationId xmlns:p14="http://schemas.microsoft.com/office/powerpoint/2010/main" val="541042541"/>
      </p:ext>
    </p:extLst>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Title 1"/>
          <p:cNvSpPr>
            <a:spLocks noGrp="1"/>
          </p:cNvSpPr>
          <p:nvPr>
            <p:ph type="title"/>
          </p:nvPr>
        </p:nvSpPr>
        <p:spPr/>
        <p:txBody>
          <a:bodyPr/>
          <a:lstStyle/>
          <a:p>
            <a:r>
              <a:rPr lang="en-US" dirty="0">
                <a:latin typeface="Garamond" charset="0"/>
              </a:rPr>
              <a:t>DRAM Power Management</a:t>
            </a:r>
          </a:p>
        </p:txBody>
      </p:sp>
      <p:sp>
        <p:nvSpPr>
          <p:cNvPr id="101378" name="Content Placeholder 2"/>
          <p:cNvSpPr>
            <a:spLocks noGrp="1"/>
          </p:cNvSpPr>
          <p:nvPr>
            <p:ph idx="1"/>
          </p:nvPr>
        </p:nvSpPr>
        <p:spPr>
          <a:xfrm>
            <a:off x="228600" y="996950"/>
            <a:ext cx="8610600" cy="5194300"/>
          </a:xfrm>
        </p:spPr>
        <p:txBody>
          <a:bodyPr/>
          <a:lstStyle/>
          <a:p>
            <a:r>
              <a:rPr lang="en-US" dirty="0">
                <a:latin typeface="Tahoma" charset="0"/>
              </a:rPr>
              <a:t>DRAM chips have power modes</a:t>
            </a:r>
          </a:p>
          <a:p>
            <a:r>
              <a:rPr lang="en-US" dirty="0">
                <a:latin typeface="Tahoma" charset="0"/>
              </a:rPr>
              <a:t>Idea: </a:t>
            </a:r>
            <a:r>
              <a:rPr lang="en-US" dirty="0">
                <a:solidFill>
                  <a:srgbClr val="0000FF"/>
                </a:solidFill>
                <a:latin typeface="Tahoma" charset="0"/>
              </a:rPr>
              <a:t>When not accessing a chip power it down</a:t>
            </a:r>
          </a:p>
          <a:p>
            <a:endParaRPr lang="en-US" dirty="0">
              <a:solidFill>
                <a:srgbClr val="0000FF"/>
              </a:solidFill>
              <a:latin typeface="Tahoma" charset="0"/>
            </a:endParaRPr>
          </a:p>
          <a:p>
            <a:r>
              <a:rPr lang="en-US" dirty="0">
                <a:latin typeface="Tahoma" charset="0"/>
              </a:rPr>
              <a:t>Power states</a:t>
            </a:r>
          </a:p>
          <a:p>
            <a:pPr lvl="1"/>
            <a:r>
              <a:rPr lang="en-US" dirty="0">
                <a:latin typeface="Tahoma" charset="0"/>
                <a:ea typeface="ＭＳ Ｐゴシック" charset="0"/>
              </a:rPr>
              <a:t>Active (highest power)</a:t>
            </a:r>
          </a:p>
          <a:p>
            <a:pPr lvl="1"/>
            <a:r>
              <a:rPr lang="en-US" dirty="0">
                <a:latin typeface="Tahoma" charset="0"/>
                <a:ea typeface="ＭＳ Ｐゴシック" charset="0"/>
              </a:rPr>
              <a:t>All banks idle</a:t>
            </a:r>
          </a:p>
          <a:p>
            <a:pPr lvl="1"/>
            <a:r>
              <a:rPr lang="en-US" dirty="0">
                <a:latin typeface="Tahoma" charset="0"/>
                <a:ea typeface="ＭＳ Ｐゴシック" charset="0"/>
              </a:rPr>
              <a:t>Power-down</a:t>
            </a:r>
          </a:p>
          <a:p>
            <a:pPr lvl="1"/>
            <a:r>
              <a:rPr lang="en-US" dirty="0">
                <a:latin typeface="Tahoma" charset="0"/>
                <a:ea typeface="ＭＳ Ｐゴシック" charset="0"/>
              </a:rPr>
              <a:t>Self-refresh (lowest power)</a:t>
            </a:r>
          </a:p>
          <a:p>
            <a:pPr lvl="1"/>
            <a:endParaRPr lang="en-US" dirty="0">
              <a:latin typeface="Tahoma" charset="0"/>
              <a:ea typeface="ＭＳ Ｐゴシック" charset="0"/>
            </a:endParaRPr>
          </a:p>
          <a:p>
            <a:r>
              <a:rPr lang="en-US" dirty="0">
                <a:latin typeface="Tahoma" charset="0"/>
              </a:rPr>
              <a:t>Tradeoff: State transitions incur latency during which the chip cannot be accessed</a:t>
            </a:r>
          </a:p>
          <a:p>
            <a:endParaRPr lang="en-US" dirty="0">
              <a:latin typeface="Tahoma" charset="0"/>
            </a:endParaRPr>
          </a:p>
          <a:p>
            <a:endParaRPr lang="en-US" dirty="0">
              <a:latin typeface="Tahoma" charset="0"/>
            </a:endParaRPr>
          </a:p>
        </p:txBody>
      </p:sp>
      <p:sp>
        <p:nvSpPr>
          <p:cNvPr id="101379"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D4ECB3-5230-6C4B-8205-64B9DE21D764}"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179</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Tree>
    <p:extLst>
      <p:ext uri="{BB962C8B-B14F-4D97-AF65-F5344CB8AC3E}">
        <p14:creationId xmlns:p14="http://schemas.microsoft.com/office/powerpoint/2010/main" val="13694657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137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1378">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1378">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1378">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1378">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1378">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137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13" name="TextBox 12"/>
          <p:cNvSpPr txBox="1"/>
          <p:nvPr/>
        </p:nvSpPr>
        <p:spPr>
          <a:xfrm>
            <a:off x="457200" y="180094"/>
            <a:ext cx="85250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ahoma"/>
                <a:ea typeface="+mn-ea"/>
                <a:cs typeface="+mn-cs"/>
              </a:rPr>
              <a:t>Metagenomics, genome assembly, de novo sequencing</a:t>
            </a:r>
          </a:p>
        </p:txBody>
      </p:sp>
      <p:pic>
        <p:nvPicPr>
          <p:cNvPr id="7170" name="Picture 2" descr="Image result for Quikr"/>
          <p:cNvPicPr>
            <a:picLocks noChangeAspect="1" noChangeArrowheads="1"/>
          </p:cNvPicPr>
          <p:nvPr/>
        </p:nvPicPr>
        <p:blipFill rotWithShape="1">
          <a:blip r:embed="rId3">
            <a:extLst>
              <a:ext uri="{28A0092B-C50C-407E-A947-70E740481C1C}">
                <a14:useLocalDpi xmlns:a14="http://schemas.microsoft.com/office/drawing/2010/main" val="0"/>
              </a:ext>
            </a:extLst>
          </a:blip>
          <a:srcRect l="3649" t="1978" r="2811" b="1795"/>
          <a:stretch/>
        </p:blipFill>
        <p:spPr bwMode="auto">
          <a:xfrm rot="16200000">
            <a:off x="4123020" y="1645732"/>
            <a:ext cx="4320480" cy="515071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08126" y="5882440"/>
            <a:ext cx="3777573"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mn-ea"/>
                <a:cs typeface="+mn-cs"/>
                <a:hlinkClick r:id="rId4"/>
              </a:rPr>
              <a:t>http://math.oregonstate.edu/~koslickd</a:t>
            </a:r>
            <a:r>
              <a:rPr kumimoji="0" lang="en-US" sz="1600" b="0" i="0" u="none" strike="noStrike" kern="1200" cap="none" spc="0" normalizeH="0" baseline="0" noProof="0" dirty="0">
                <a:ln>
                  <a:noFill/>
                </a:ln>
                <a:solidFill>
                  <a:srgbClr val="000000"/>
                </a:solidFill>
                <a:effectLst/>
                <a:uLnTx/>
                <a:uFillTx/>
                <a:latin typeface="Tahoma"/>
                <a:ea typeface="+mn-ea"/>
                <a:cs typeface="+mn-cs"/>
              </a:rPr>
              <a:t> </a:t>
            </a:r>
          </a:p>
        </p:txBody>
      </p:sp>
      <p:sp>
        <p:nvSpPr>
          <p:cNvPr id="6" name="Rectangle 5"/>
          <p:cNvSpPr/>
          <p:nvPr/>
        </p:nvSpPr>
        <p:spPr>
          <a:xfrm>
            <a:off x="591735" y="5513108"/>
            <a:ext cx="287771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92F33"/>
                </a:solidFill>
                <a:effectLst/>
                <a:uLnTx/>
                <a:uFillTx/>
                <a:latin typeface="Arial" panose="020B0604020202020204" pitchFamily="34" charset="0"/>
                <a:ea typeface="+mn-ea"/>
                <a:cs typeface="+mn-cs"/>
              </a:rPr>
              <a:t>uncleaned de </a:t>
            </a:r>
            <a:r>
              <a:rPr kumimoji="0" lang="en-US" sz="1800" b="0" i="0" u="none" strike="noStrike" kern="1200" cap="none" spc="0" normalizeH="0" baseline="0" noProof="0" dirty="0" err="1">
                <a:ln>
                  <a:noFill/>
                </a:ln>
                <a:solidFill>
                  <a:srgbClr val="292F33"/>
                </a:solidFill>
                <a:effectLst/>
                <a:uLnTx/>
                <a:uFillTx/>
                <a:latin typeface="Arial" panose="020B0604020202020204" pitchFamily="34" charset="0"/>
                <a:ea typeface="+mn-ea"/>
                <a:cs typeface="+mn-cs"/>
              </a:rPr>
              <a:t>Bruijn</a:t>
            </a:r>
            <a:r>
              <a:rPr kumimoji="0" lang="en-US" sz="1800" b="0" i="0" u="none" strike="noStrike" kern="1200" cap="none" spc="0" normalizeH="0" baseline="0" noProof="0" dirty="0">
                <a:ln>
                  <a:noFill/>
                </a:ln>
                <a:solidFill>
                  <a:srgbClr val="292F33"/>
                </a:solidFill>
                <a:effectLst/>
                <a:uLnTx/>
                <a:uFillTx/>
                <a:latin typeface="Arial" panose="020B0604020202020204" pitchFamily="34" charset="0"/>
                <a:ea typeface="+mn-ea"/>
                <a:cs typeface="+mn-cs"/>
              </a:rPr>
              <a:t> graph</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pic>
        <p:nvPicPr>
          <p:cNvPr id="7174" name="Picture 6" descr="Image result for de bruijn graph genome assembly"/>
          <p:cNvPicPr>
            <a:picLocks noChangeAspect="1" noChangeArrowheads="1"/>
          </p:cNvPicPr>
          <p:nvPr/>
        </p:nvPicPr>
        <p:blipFill rotWithShape="1">
          <a:blip r:embed="rId5">
            <a:extLst>
              <a:ext uri="{28A0092B-C50C-407E-A947-70E740481C1C}">
                <a14:useLocalDpi xmlns:a14="http://schemas.microsoft.com/office/drawing/2010/main" val="0"/>
              </a:ext>
            </a:extLst>
          </a:blip>
          <a:srcRect r="31572"/>
          <a:stretch/>
        </p:blipFill>
        <p:spPr bwMode="auto">
          <a:xfrm>
            <a:off x="258812" y="2508703"/>
            <a:ext cx="3230450" cy="2360457"/>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66743" y="627549"/>
            <a:ext cx="9010515" cy="1569660"/>
          </a:xfrm>
          <a:prstGeom prst="rect">
            <a:avLst/>
          </a:prstGeom>
          <a:solidFill>
            <a:schemeClr val="bg1"/>
          </a:solidFill>
          <a:ln w="28575">
            <a:solidFill>
              <a:srgbClr val="FF000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70C0"/>
                </a:solidFill>
                <a:effectLst/>
                <a:uLnTx/>
                <a:uFillTx/>
                <a:latin typeface="Tahoma"/>
                <a:ea typeface="+mn-ea"/>
                <a:cs typeface="+mn-cs"/>
              </a:rPr>
              <a:t>Question 2: Given a bunch of short sequences, Can you identify the approximate species cluster for </a:t>
            </a:r>
            <a:r>
              <a:rPr kumimoji="0" lang="en-US" sz="3200" b="0" i="0" u="none" strike="noStrike" kern="1200" cap="none" spc="0" normalizeH="0" baseline="0" noProof="0" dirty="0" err="1">
                <a:ln>
                  <a:noFill/>
                </a:ln>
                <a:solidFill>
                  <a:srgbClr val="0070C0"/>
                </a:solidFill>
                <a:effectLst/>
                <a:uLnTx/>
                <a:uFillTx/>
                <a:latin typeface="Tahoma"/>
                <a:ea typeface="+mn-ea"/>
                <a:cs typeface="+mn-cs"/>
              </a:rPr>
              <a:t>genomically</a:t>
            </a:r>
            <a:r>
              <a:rPr kumimoji="0" lang="en-US" sz="3200" b="0" i="0" u="none" strike="noStrike" kern="1200" cap="none" spc="0" normalizeH="0" baseline="0" noProof="0" dirty="0">
                <a:ln>
                  <a:noFill/>
                </a:ln>
                <a:solidFill>
                  <a:srgbClr val="0070C0"/>
                </a:solidFill>
                <a:effectLst/>
                <a:uLnTx/>
                <a:uFillTx/>
                <a:latin typeface="Tahoma"/>
                <a:ea typeface="+mn-ea"/>
                <a:cs typeface="+mn-cs"/>
              </a:rPr>
              <a:t> unknown organisms (bacteria)?</a:t>
            </a:r>
          </a:p>
        </p:txBody>
      </p:sp>
    </p:spTree>
    <p:extLst>
      <p:ext uri="{BB962C8B-B14F-4D97-AF65-F5344CB8AC3E}">
        <p14:creationId xmlns:p14="http://schemas.microsoft.com/office/powerpoint/2010/main" val="3180005365"/>
      </p:ext>
    </p:extLst>
  </p:cSld>
  <p:clrMapOvr>
    <a:masterClrMapping/>
  </p:clrMapOvr>
  <p:transition/>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4"/>
          <p:cNvSpPr>
            <a:spLocks noGrp="1" noChangeArrowheads="1"/>
          </p:cNvSpPr>
          <p:nvPr>
            <p:ph type="ctrTitle"/>
          </p:nvPr>
        </p:nvSpPr>
        <p:spPr>
          <a:xfrm>
            <a:off x="366713" y="1768475"/>
            <a:ext cx="8428037" cy="822325"/>
          </a:xfrm>
        </p:spPr>
        <p:txBody>
          <a:bodyPr/>
          <a:lstStyle/>
          <a:p>
            <a:pPr algn="ctr" eaLnBrk="1" hangingPunct="1"/>
            <a:r>
              <a:rPr lang="en-US" sz="4000" dirty="0">
                <a:latin typeface="Garamond" charset="0"/>
              </a:rPr>
              <a:t>Difficulty of DRAM Control</a:t>
            </a:r>
          </a:p>
        </p:txBody>
      </p:sp>
      <p:sp>
        <p:nvSpPr>
          <p:cNvPr id="135170"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1525667554"/>
      </p:ext>
    </p:extLst>
  </p:cSld>
  <p:clrMapOvr>
    <a:masterClrMapping/>
  </p:clrMapOvr>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Title 1"/>
          <p:cNvSpPr>
            <a:spLocks noGrp="1"/>
          </p:cNvSpPr>
          <p:nvPr>
            <p:ph type="title"/>
          </p:nvPr>
        </p:nvSpPr>
        <p:spPr/>
        <p:txBody>
          <a:bodyPr/>
          <a:lstStyle/>
          <a:p>
            <a:r>
              <a:rPr lang="en-US" sz="3400">
                <a:latin typeface="Garamond" charset="0"/>
              </a:rPr>
              <a:t>Why are DRAM Controllers Difficult to Design?</a:t>
            </a:r>
          </a:p>
        </p:txBody>
      </p:sp>
      <p:sp>
        <p:nvSpPr>
          <p:cNvPr id="148482" name="Content Placeholder 2"/>
          <p:cNvSpPr>
            <a:spLocks noGrp="1"/>
          </p:cNvSpPr>
          <p:nvPr>
            <p:ph idx="1"/>
          </p:nvPr>
        </p:nvSpPr>
        <p:spPr>
          <a:xfrm>
            <a:off x="228600" y="996950"/>
            <a:ext cx="8915400" cy="5194300"/>
          </a:xfrm>
        </p:spPr>
        <p:txBody>
          <a:bodyPr/>
          <a:lstStyle/>
          <a:p>
            <a:r>
              <a:rPr lang="en-US" dirty="0">
                <a:latin typeface="Tahoma" charset="0"/>
              </a:rPr>
              <a:t>Need to obey </a:t>
            </a:r>
            <a:r>
              <a:rPr lang="en-US" dirty="0">
                <a:solidFill>
                  <a:srgbClr val="0000FF"/>
                </a:solidFill>
                <a:latin typeface="Tahoma" charset="0"/>
              </a:rPr>
              <a:t>DRAM timing constraints </a:t>
            </a:r>
            <a:r>
              <a:rPr lang="en-US" dirty="0">
                <a:latin typeface="Tahoma" charset="0"/>
              </a:rPr>
              <a:t>for correctness</a:t>
            </a:r>
          </a:p>
          <a:p>
            <a:pPr lvl="1"/>
            <a:r>
              <a:rPr lang="en-US" sz="2000" dirty="0">
                <a:latin typeface="Tahoma" charset="0"/>
                <a:ea typeface="ＭＳ Ｐゴシック" charset="0"/>
              </a:rPr>
              <a:t>There are many (50+) timing constraints in DRAM</a:t>
            </a:r>
          </a:p>
          <a:p>
            <a:pPr lvl="1"/>
            <a:r>
              <a:rPr lang="en-US" sz="2000" dirty="0" err="1">
                <a:latin typeface="Tahoma" charset="0"/>
                <a:ea typeface="ＭＳ Ｐゴシック" charset="0"/>
              </a:rPr>
              <a:t>tWTR</a:t>
            </a:r>
            <a:r>
              <a:rPr lang="en-US" sz="2000" dirty="0">
                <a:latin typeface="Tahoma" charset="0"/>
                <a:ea typeface="ＭＳ Ｐゴシック" charset="0"/>
              </a:rPr>
              <a:t>: Minimum number of cycles to wait before issuing a read command after a write command is issued</a:t>
            </a:r>
          </a:p>
          <a:p>
            <a:pPr lvl="1"/>
            <a:r>
              <a:rPr lang="en-US" sz="2000" dirty="0" err="1">
                <a:latin typeface="Tahoma" charset="0"/>
                <a:ea typeface="ＭＳ Ｐゴシック" charset="0"/>
              </a:rPr>
              <a:t>tRC</a:t>
            </a:r>
            <a:r>
              <a:rPr lang="en-US" sz="2000" dirty="0">
                <a:latin typeface="Tahoma" charset="0"/>
                <a:ea typeface="ＭＳ Ｐゴシック" charset="0"/>
              </a:rPr>
              <a:t>: Minimum number of cycles between the issuing of two consecutive activate commands to the same bank</a:t>
            </a:r>
          </a:p>
          <a:p>
            <a:pPr lvl="1"/>
            <a:r>
              <a:rPr lang="en-US" sz="2000" dirty="0">
                <a:latin typeface="Tahoma" charset="0"/>
                <a:ea typeface="ＭＳ Ｐゴシック" charset="0"/>
              </a:rPr>
              <a:t>…</a:t>
            </a:r>
          </a:p>
          <a:p>
            <a:r>
              <a:rPr lang="en-US" dirty="0">
                <a:latin typeface="Tahoma" charset="0"/>
              </a:rPr>
              <a:t>Need to </a:t>
            </a:r>
            <a:r>
              <a:rPr lang="en-US" dirty="0">
                <a:solidFill>
                  <a:srgbClr val="0000FF"/>
                </a:solidFill>
                <a:latin typeface="Tahoma" charset="0"/>
              </a:rPr>
              <a:t>keep track of many resources </a:t>
            </a:r>
            <a:r>
              <a:rPr lang="en-US" dirty="0">
                <a:latin typeface="Tahoma" charset="0"/>
              </a:rPr>
              <a:t>to prevent conflicts</a:t>
            </a:r>
          </a:p>
          <a:p>
            <a:pPr lvl="1"/>
            <a:r>
              <a:rPr lang="en-US" sz="2000" dirty="0">
                <a:latin typeface="Tahoma" charset="0"/>
                <a:ea typeface="ＭＳ Ｐゴシック" charset="0"/>
              </a:rPr>
              <a:t>Channels, banks, ranks, data bus, address bus, row buffers</a:t>
            </a:r>
          </a:p>
          <a:p>
            <a:r>
              <a:rPr lang="en-US" dirty="0">
                <a:latin typeface="Tahoma" charset="0"/>
              </a:rPr>
              <a:t>Need to handle </a:t>
            </a:r>
            <a:r>
              <a:rPr lang="en-US" dirty="0">
                <a:solidFill>
                  <a:srgbClr val="0000FF"/>
                </a:solidFill>
                <a:latin typeface="Tahoma" charset="0"/>
              </a:rPr>
              <a:t>DRAM refresh</a:t>
            </a:r>
          </a:p>
          <a:p>
            <a:r>
              <a:rPr lang="en-US" dirty="0">
                <a:latin typeface="Tahoma" charset="0"/>
              </a:rPr>
              <a:t>Need to </a:t>
            </a:r>
            <a:r>
              <a:rPr lang="en-US" dirty="0">
                <a:solidFill>
                  <a:srgbClr val="0000FF"/>
                </a:solidFill>
                <a:latin typeface="Tahoma" charset="0"/>
              </a:rPr>
              <a:t>manage power </a:t>
            </a:r>
            <a:r>
              <a:rPr lang="en-US" dirty="0">
                <a:latin typeface="Tahoma" charset="0"/>
              </a:rPr>
              <a:t>consumption</a:t>
            </a:r>
          </a:p>
          <a:p>
            <a:r>
              <a:rPr lang="en-US" dirty="0">
                <a:latin typeface="Tahoma" charset="0"/>
              </a:rPr>
              <a:t>Need to </a:t>
            </a:r>
            <a:r>
              <a:rPr lang="en-US" dirty="0">
                <a:solidFill>
                  <a:srgbClr val="0000FF"/>
                </a:solidFill>
                <a:latin typeface="Tahoma" charset="0"/>
              </a:rPr>
              <a:t>optimize performance &amp; QoS </a:t>
            </a:r>
            <a:r>
              <a:rPr lang="en-US" sz="1800" dirty="0">
                <a:latin typeface="Tahoma" charset="0"/>
              </a:rPr>
              <a:t>(in the presence of constraints)</a:t>
            </a:r>
          </a:p>
          <a:p>
            <a:pPr lvl="1"/>
            <a:r>
              <a:rPr lang="en-US" sz="2000" dirty="0">
                <a:latin typeface="Tahoma" charset="0"/>
                <a:ea typeface="ＭＳ Ｐゴシック" charset="0"/>
              </a:rPr>
              <a:t>Reordering is not simple</a:t>
            </a:r>
          </a:p>
          <a:p>
            <a:pPr lvl="1"/>
            <a:r>
              <a:rPr lang="en-US" sz="2000" dirty="0">
                <a:latin typeface="Tahoma" charset="0"/>
                <a:ea typeface="ＭＳ Ｐゴシック" charset="0"/>
              </a:rPr>
              <a:t>Fairness and QoS needs complicates the scheduling problem</a:t>
            </a:r>
          </a:p>
          <a:p>
            <a:pPr lvl="2"/>
            <a:endParaRPr lang="en-US" dirty="0">
              <a:latin typeface="Tahoma" charset="0"/>
              <a:ea typeface="ＭＳ Ｐゴシック" charset="0"/>
            </a:endParaRPr>
          </a:p>
          <a:p>
            <a:pPr lvl="1"/>
            <a:endParaRPr lang="en-US" dirty="0">
              <a:latin typeface="Tahoma" charset="0"/>
              <a:ea typeface="ＭＳ Ｐゴシック" charset="0"/>
            </a:endParaRPr>
          </a:p>
          <a:p>
            <a:pPr lvl="1"/>
            <a:endParaRPr lang="en-US" dirty="0">
              <a:latin typeface="Tahoma" charset="0"/>
              <a:ea typeface="ＭＳ Ｐゴシック" charset="0"/>
            </a:endParaRPr>
          </a:p>
          <a:p>
            <a:endParaRPr lang="en-US" dirty="0">
              <a:latin typeface="Tahoma" charset="0"/>
            </a:endParaRPr>
          </a:p>
        </p:txBody>
      </p:sp>
      <p:sp>
        <p:nvSpPr>
          <p:cNvPr id="131075"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F45C9F7-48A2-2845-A994-B7F52349117E}"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181</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Tree>
    <p:extLst>
      <p:ext uri="{BB962C8B-B14F-4D97-AF65-F5344CB8AC3E}">
        <p14:creationId xmlns:p14="http://schemas.microsoft.com/office/powerpoint/2010/main" val="284229897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848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848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8482">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8482">
                                            <p:txEl>
                                              <p:pRg st="4" end="4"/>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148482">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8482">
                                            <p:txEl>
                                              <p:pRg st="6" end="6"/>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48482">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8482">
                                            <p:txEl>
                                              <p:pRg st="8" end="8"/>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48482">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8482">
                                            <p:txEl>
                                              <p:pRg st="10" end="1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4848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itle 1"/>
          <p:cNvSpPr>
            <a:spLocks noGrp="1"/>
          </p:cNvSpPr>
          <p:nvPr>
            <p:ph type="title"/>
          </p:nvPr>
        </p:nvSpPr>
        <p:spPr/>
        <p:txBody>
          <a:bodyPr/>
          <a:lstStyle/>
          <a:p>
            <a:r>
              <a:rPr lang="en-US" sz="3400">
                <a:solidFill>
                  <a:srgbClr val="006633"/>
                </a:solidFill>
                <a:latin typeface="Garamond" charset="0"/>
              </a:rPr>
              <a:t>Many DRAM Timing Constraints</a:t>
            </a:r>
            <a:endParaRPr lang="en-US">
              <a:latin typeface="Garamond" charset="0"/>
            </a:endParaRPr>
          </a:p>
        </p:txBody>
      </p:sp>
      <p:sp>
        <p:nvSpPr>
          <p:cNvPr id="100354" name="Content Placeholder 2"/>
          <p:cNvSpPr>
            <a:spLocks noGrp="1"/>
          </p:cNvSpPr>
          <p:nvPr>
            <p:ph idx="1"/>
          </p:nvPr>
        </p:nvSpPr>
        <p:spPr>
          <a:xfrm>
            <a:off x="228600" y="996950"/>
            <a:ext cx="8610600" cy="5194300"/>
          </a:xfrm>
        </p:spPr>
        <p:txBody>
          <a:bodyPr/>
          <a:lstStyle/>
          <a:p>
            <a:endParaRPr lang="en-US">
              <a:latin typeface="Tahoma" charset="0"/>
            </a:endParaRPr>
          </a:p>
          <a:p>
            <a:endParaRPr lang="en-US">
              <a:latin typeface="Tahoma" charset="0"/>
            </a:endParaRPr>
          </a:p>
          <a:p>
            <a:endParaRPr lang="en-US">
              <a:latin typeface="Tahoma" charset="0"/>
            </a:endParaRPr>
          </a:p>
          <a:p>
            <a:endParaRPr lang="en-US">
              <a:latin typeface="Tahoma" charset="0"/>
            </a:endParaRPr>
          </a:p>
          <a:p>
            <a:endParaRPr lang="en-US">
              <a:latin typeface="Tahoma" charset="0"/>
            </a:endParaRPr>
          </a:p>
          <a:p>
            <a:endParaRPr lang="en-US">
              <a:latin typeface="Tahoma" charset="0"/>
            </a:endParaRPr>
          </a:p>
          <a:p>
            <a:endParaRPr lang="en-US">
              <a:latin typeface="Tahoma" charset="0"/>
            </a:endParaRPr>
          </a:p>
          <a:p>
            <a:endParaRPr lang="en-US">
              <a:latin typeface="Tahoma" charset="0"/>
            </a:endParaRPr>
          </a:p>
          <a:p>
            <a:r>
              <a:rPr lang="en-US" sz="2000">
                <a:latin typeface="Tahoma" charset="0"/>
              </a:rPr>
              <a:t>From Lee et al., </a:t>
            </a:r>
            <a:r>
              <a:rPr lang="ja-JP" altLang="en-US" sz="2000">
                <a:latin typeface="Tahoma" charset="0"/>
              </a:rPr>
              <a:t>“</a:t>
            </a:r>
            <a:r>
              <a:rPr lang="en-US" altLang="ja-JP" sz="2000">
                <a:solidFill>
                  <a:srgbClr val="0000FF"/>
                </a:solidFill>
                <a:latin typeface="Tahoma" charset="0"/>
              </a:rPr>
              <a:t>DRAM-Aware Last-Level Cache Writeback: Reducing Write-Caused Interference in Memory Systems</a:t>
            </a:r>
            <a:r>
              <a:rPr lang="en-US" altLang="ja-JP" sz="2000">
                <a:latin typeface="Tahoma" charset="0"/>
              </a:rPr>
              <a:t>,</a:t>
            </a:r>
            <a:r>
              <a:rPr lang="ja-JP" altLang="en-US" sz="2000">
                <a:latin typeface="Tahoma" charset="0"/>
              </a:rPr>
              <a:t>”</a:t>
            </a:r>
            <a:r>
              <a:rPr lang="en-US" altLang="ja-JP" sz="2000">
                <a:latin typeface="Tahoma" charset="0"/>
              </a:rPr>
              <a:t> HPS Technical Report, April 2010.</a:t>
            </a:r>
            <a:endParaRPr lang="en-US" sz="2000">
              <a:latin typeface="Tahoma" charset="0"/>
            </a:endParaRPr>
          </a:p>
        </p:txBody>
      </p:sp>
      <p:sp>
        <p:nvSpPr>
          <p:cNvPr id="100355"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AC416D8-BCBB-8041-9FE7-ECE4D443510A}"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182</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100356"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677988"/>
            <a:ext cx="9186863" cy="2005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621614"/>
      </p:ext>
    </p:extLst>
  </p:cSld>
  <p:clrMapOvr>
    <a:masterClrMapping/>
  </p:clrMapOvr>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Title 1"/>
          <p:cNvSpPr>
            <a:spLocks noGrp="1"/>
          </p:cNvSpPr>
          <p:nvPr>
            <p:ph type="title"/>
          </p:nvPr>
        </p:nvSpPr>
        <p:spPr/>
        <p:txBody>
          <a:bodyPr/>
          <a:lstStyle/>
          <a:p>
            <a:r>
              <a:rPr lang="en-US">
                <a:latin typeface="Garamond" charset="0"/>
              </a:rPr>
              <a:t>More on DRAM Operation</a:t>
            </a:r>
          </a:p>
        </p:txBody>
      </p:sp>
      <p:sp>
        <p:nvSpPr>
          <p:cNvPr id="153602" name="Content Placeholder 2"/>
          <p:cNvSpPr>
            <a:spLocks noGrp="1"/>
          </p:cNvSpPr>
          <p:nvPr>
            <p:ph idx="1"/>
          </p:nvPr>
        </p:nvSpPr>
        <p:spPr>
          <a:xfrm>
            <a:off x="228600" y="996950"/>
            <a:ext cx="8610600" cy="5194300"/>
          </a:xfrm>
        </p:spPr>
        <p:txBody>
          <a:bodyPr/>
          <a:lstStyle/>
          <a:p>
            <a:r>
              <a:rPr lang="en-US" dirty="0">
                <a:latin typeface="Tahoma" charset="0"/>
              </a:rPr>
              <a:t>Kim et al., “</a:t>
            </a:r>
            <a:r>
              <a:rPr lang="en-US" altLang="ja-JP" dirty="0">
                <a:solidFill>
                  <a:srgbClr val="0000FF"/>
                </a:solidFill>
                <a:latin typeface="Tahoma" charset="0"/>
              </a:rPr>
              <a:t>A Case for Exploiting Subarray-Level Parallelism (SALP) in DRAM</a:t>
            </a:r>
            <a:r>
              <a:rPr lang="en-US" altLang="ja-JP" dirty="0">
                <a:latin typeface="Tahoma" charset="0"/>
              </a:rPr>
              <a:t>,</a:t>
            </a:r>
            <a:r>
              <a:rPr lang="en-US" dirty="0">
                <a:latin typeface="Tahoma" charset="0"/>
              </a:rPr>
              <a:t>”</a:t>
            </a:r>
            <a:r>
              <a:rPr lang="en-US" altLang="ja-JP" dirty="0">
                <a:latin typeface="Tahoma" charset="0"/>
              </a:rPr>
              <a:t> ISCA 2012.</a:t>
            </a:r>
          </a:p>
          <a:p>
            <a:r>
              <a:rPr lang="en-US" dirty="0">
                <a:latin typeface="Tahoma" charset="0"/>
              </a:rPr>
              <a:t>Lee et al., “</a:t>
            </a:r>
            <a:r>
              <a:rPr lang="en-US" altLang="ja-JP" dirty="0">
                <a:solidFill>
                  <a:srgbClr val="0000FF"/>
                </a:solidFill>
                <a:latin typeface="Tahoma" charset="0"/>
              </a:rPr>
              <a:t>Tiered-Latency DRAM: A Low Latency and Low Cost DRAM Architecture</a:t>
            </a:r>
            <a:r>
              <a:rPr lang="en-US" altLang="ja-JP" dirty="0">
                <a:latin typeface="Tahoma" charset="0"/>
              </a:rPr>
              <a:t>,</a:t>
            </a:r>
            <a:r>
              <a:rPr lang="en-US" dirty="0">
                <a:latin typeface="Tahoma" charset="0"/>
              </a:rPr>
              <a:t>”</a:t>
            </a:r>
            <a:r>
              <a:rPr lang="en-US" altLang="ja-JP" dirty="0">
                <a:latin typeface="Tahoma" charset="0"/>
              </a:rPr>
              <a:t> HPCA 2013.</a:t>
            </a:r>
            <a:endParaRPr lang="en-US" dirty="0">
              <a:latin typeface="Tahoma" charset="0"/>
            </a:endParaRPr>
          </a:p>
        </p:txBody>
      </p:sp>
      <p:sp>
        <p:nvSpPr>
          <p:cNvPr id="153603"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08B3E27-5D4F-FA40-B496-EABCBE23577F}"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183</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15360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276600"/>
            <a:ext cx="9144000" cy="2949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8070867"/>
      </p:ext>
    </p:extLst>
  </p:cSld>
  <p:clrMapOvr>
    <a:masterClrMapping/>
  </p:clrMapOvr>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So Many Timing Constraints? (I)</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6BB4180-6920-9C42-9DA1-4829E0437063}"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184</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128"/>
              <a:cs typeface="Arial" charset="0"/>
            </a:endParaRPr>
          </a:p>
        </p:txBody>
      </p:sp>
      <p:pic>
        <p:nvPicPr>
          <p:cNvPr id="5" name="Picture 4"/>
          <p:cNvPicPr>
            <a:picLocks noChangeAspect="1"/>
          </p:cNvPicPr>
          <p:nvPr/>
        </p:nvPicPr>
        <p:blipFill>
          <a:blip r:embed="rId2"/>
          <a:stretch>
            <a:fillRect/>
          </a:stretch>
        </p:blipFill>
        <p:spPr>
          <a:xfrm>
            <a:off x="0" y="1143000"/>
            <a:ext cx="9144000" cy="2089282"/>
          </a:xfrm>
          <a:prstGeom prst="rect">
            <a:avLst/>
          </a:prstGeom>
        </p:spPr>
      </p:pic>
      <p:pic>
        <p:nvPicPr>
          <p:cNvPr id="6" name="Picture 5"/>
          <p:cNvPicPr>
            <a:picLocks noChangeAspect="1"/>
          </p:cNvPicPr>
          <p:nvPr/>
        </p:nvPicPr>
        <p:blipFill>
          <a:blip r:embed="rId3"/>
          <a:stretch>
            <a:fillRect/>
          </a:stretch>
        </p:blipFill>
        <p:spPr>
          <a:xfrm>
            <a:off x="0" y="3657600"/>
            <a:ext cx="9144000" cy="1791000"/>
          </a:xfrm>
          <a:prstGeom prst="rect">
            <a:avLst/>
          </a:prstGeom>
        </p:spPr>
      </p:pic>
      <p:sp>
        <p:nvSpPr>
          <p:cNvPr id="7" name="Rectangle 6"/>
          <p:cNvSpPr/>
          <p:nvPr/>
        </p:nvSpPr>
        <p:spPr>
          <a:xfrm>
            <a:off x="0" y="5955268"/>
            <a:ext cx="9296400" cy="36933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128"/>
                <a:cs typeface="+mn-cs"/>
              </a:rPr>
              <a:t>Kim et al., “</a:t>
            </a:r>
            <a:r>
              <a:rPr kumimoji="0" lang="en-US" altLang="ja-JP" sz="1800" b="0" i="0" u="none" strike="noStrike" kern="1200" cap="none" spc="0" normalizeH="0" baseline="0" noProof="0" dirty="0">
                <a:ln>
                  <a:noFill/>
                </a:ln>
                <a:solidFill>
                  <a:srgbClr val="0000FF"/>
                </a:solidFill>
                <a:effectLst/>
                <a:uLnTx/>
                <a:uFillTx/>
                <a:latin typeface="Tahoma" charset="0"/>
                <a:ea typeface="ＭＳ Ｐゴシック" charset="-128"/>
                <a:cs typeface="+mn-cs"/>
              </a:rPr>
              <a:t>A Case for Exploiting Subarray-Level Parallelism (SALP) in DRAM</a:t>
            </a:r>
            <a:r>
              <a:rPr kumimoji="0" lang="en-US" altLang="ja-JP" sz="1800" b="0" i="0" u="none" strike="noStrike" kern="1200" cap="none" spc="0" normalizeH="0" baseline="0" noProof="0" dirty="0">
                <a:ln>
                  <a:noFill/>
                </a:ln>
                <a:solidFill>
                  <a:srgbClr val="000000"/>
                </a:solidFill>
                <a:effectLst/>
                <a:uLnTx/>
                <a:uFillTx/>
                <a:latin typeface="Tahoma" charset="0"/>
                <a:ea typeface="ＭＳ Ｐゴシック" charset="-128"/>
                <a:cs typeface="+mn-cs"/>
              </a:rPr>
              <a:t>,</a:t>
            </a: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128"/>
                <a:cs typeface="+mn-cs"/>
              </a:rPr>
              <a:t>”</a:t>
            </a:r>
            <a:r>
              <a:rPr kumimoji="0" lang="en-US" altLang="ja-JP" sz="1800" b="0" i="0" u="none" strike="noStrike" kern="1200" cap="none" spc="0" normalizeH="0" baseline="0" noProof="0" dirty="0">
                <a:ln>
                  <a:noFill/>
                </a:ln>
                <a:solidFill>
                  <a:srgbClr val="000000"/>
                </a:solidFill>
                <a:effectLst/>
                <a:uLnTx/>
                <a:uFillTx/>
                <a:latin typeface="Tahoma" charset="0"/>
                <a:ea typeface="ＭＳ Ｐゴシック" charset="-128"/>
                <a:cs typeface="+mn-cs"/>
              </a:rPr>
              <a:t> ISCA 2012.</a:t>
            </a:r>
          </a:p>
        </p:txBody>
      </p:sp>
    </p:spTree>
    <p:extLst>
      <p:ext uri="{BB962C8B-B14F-4D97-AF65-F5344CB8AC3E}">
        <p14:creationId xmlns:p14="http://schemas.microsoft.com/office/powerpoint/2010/main" val="2133002084"/>
      </p:ext>
    </p:extLst>
  </p:cSld>
  <p:clrMapOvr>
    <a:masterClrMapping/>
  </p:clrMapOvr>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So Many Timing Constraints? (II)</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6BB4180-6920-9C42-9DA1-4829E0437063}"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185</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128"/>
              <a:cs typeface="Arial" charset="0"/>
            </a:endParaRPr>
          </a:p>
        </p:txBody>
      </p:sp>
      <p:sp>
        <p:nvSpPr>
          <p:cNvPr id="7" name="Rectangle 6"/>
          <p:cNvSpPr/>
          <p:nvPr/>
        </p:nvSpPr>
        <p:spPr>
          <a:xfrm>
            <a:off x="457200" y="5181600"/>
            <a:ext cx="4940300" cy="584775"/>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charset="0"/>
                <a:ea typeface="ＭＳ Ｐゴシック" charset="-128"/>
                <a:cs typeface="+mn-cs"/>
              </a:rPr>
              <a:t>Lee et al., “</a:t>
            </a:r>
            <a:r>
              <a:rPr kumimoji="0" lang="en-US" altLang="ja-JP" sz="1600" b="0" i="0" u="none" strike="noStrike" kern="1200" cap="none" spc="0" normalizeH="0" baseline="0" noProof="0" dirty="0">
                <a:ln>
                  <a:noFill/>
                </a:ln>
                <a:solidFill>
                  <a:srgbClr val="0000FF"/>
                </a:solidFill>
                <a:effectLst/>
                <a:uLnTx/>
                <a:uFillTx/>
                <a:latin typeface="Tahoma" charset="0"/>
                <a:ea typeface="ＭＳ Ｐゴシック" charset="-128"/>
                <a:cs typeface="+mn-cs"/>
              </a:rPr>
              <a:t>Tiered-Latency DRAM: A Low Latency and Low Cost DRAM Architecture</a:t>
            </a:r>
            <a:r>
              <a:rPr kumimoji="0" lang="en-US" altLang="ja-JP" sz="1600" b="0" i="0" u="none" strike="noStrike" kern="1200" cap="none" spc="0" normalizeH="0" baseline="0" noProof="0" dirty="0">
                <a:ln>
                  <a:noFill/>
                </a:ln>
                <a:solidFill>
                  <a:srgbClr val="000000"/>
                </a:solidFill>
                <a:effectLst/>
                <a:uLnTx/>
                <a:uFillTx/>
                <a:latin typeface="Tahoma" charset="0"/>
                <a:ea typeface="ＭＳ Ｐゴシック" charset="-128"/>
                <a:cs typeface="+mn-cs"/>
              </a:rPr>
              <a:t>,</a:t>
            </a:r>
            <a:r>
              <a:rPr kumimoji="0" lang="en-US" sz="1600" b="0" i="0" u="none" strike="noStrike" kern="1200" cap="none" spc="0" normalizeH="0" baseline="0" noProof="0" dirty="0">
                <a:ln>
                  <a:noFill/>
                </a:ln>
                <a:solidFill>
                  <a:srgbClr val="000000"/>
                </a:solidFill>
                <a:effectLst/>
                <a:uLnTx/>
                <a:uFillTx/>
                <a:latin typeface="Tahoma" charset="0"/>
                <a:ea typeface="ＭＳ Ｐゴシック" charset="-128"/>
                <a:cs typeface="+mn-cs"/>
              </a:rPr>
              <a:t>”</a:t>
            </a:r>
            <a:r>
              <a:rPr kumimoji="0" lang="en-US" altLang="ja-JP" sz="1600" b="0" i="0" u="none" strike="noStrike" kern="1200" cap="none" spc="0" normalizeH="0" baseline="0" noProof="0" dirty="0">
                <a:ln>
                  <a:noFill/>
                </a:ln>
                <a:solidFill>
                  <a:srgbClr val="000000"/>
                </a:solidFill>
                <a:effectLst/>
                <a:uLnTx/>
                <a:uFillTx/>
                <a:latin typeface="Tahoma" charset="0"/>
                <a:ea typeface="ＭＳ Ｐゴシック" charset="-128"/>
                <a:cs typeface="+mn-cs"/>
              </a:rPr>
              <a:t> HPCA 2013.</a:t>
            </a:r>
            <a:endParaRPr kumimoji="0" lang="en-US" sz="1600" b="0" i="0" u="none" strike="noStrike" kern="1200" cap="none" spc="0" normalizeH="0" baseline="0" noProof="0" dirty="0">
              <a:ln>
                <a:noFill/>
              </a:ln>
              <a:solidFill>
                <a:srgbClr val="000000"/>
              </a:solidFill>
              <a:effectLst/>
              <a:uLnTx/>
              <a:uFillTx/>
              <a:latin typeface="Tahoma" charset="0"/>
              <a:ea typeface="ＭＳ Ｐゴシック" charset="-128"/>
              <a:cs typeface="+mn-cs"/>
            </a:endParaRPr>
          </a:p>
        </p:txBody>
      </p:sp>
      <p:pic>
        <p:nvPicPr>
          <p:cNvPr id="3" name="Picture 2"/>
          <p:cNvPicPr>
            <a:picLocks noChangeAspect="1"/>
          </p:cNvPicPr>
          <p:nvPr/>
        </p:nvPicPr>
        <p:blipFill>
          <a:blip r:embed="rId2"/>
          <a:stretch>
            <a:fillRect/>
          </a:stretch>
        </p:blipFill>
        <p:spPr>
          <a:xfrm>
            <a:off x="0" y="934457"/>
            <a:ext cx="9144000" cy="3637543"/>
          </a:xfrm>
          <a:prstGeom prst="rect">
            <a:avLst/>
          </a:prstGeom>
        </p:spPr>
      </p:pic>
      <p:pic>
        <p:nvPicPr>
          <p:cNvPr id="8" name="Picture 7"/>
          <p:cNvPicPr>
            <a:picLocks noChangeAspect="1"/>
          </p:cNvPicPr>
          <p:nvPr/>
        </p:nvPicPr>
        <p:blipFill>
          <a:blip r:embed="rId3"/>
          <a:stretch>
            <a:fillRect/>
          </a:stretch>
        </p:blipFill>
        <p:spPr>
          <a:xfrm>
            <a:off x="6400800" y="4648200"/>
            <a:ext cx="2667000" cy="2193352"/>
          </a:xfrm>
          <a:prstGeom prst="rect">
            <a:avLst/>
          </a:prstGeom>
        </p:spPr>
      </p:pic>
    </p:spTree>
    <p:extLst>
      <p:ext uri="{BB962C8B-B14F-4D97-AF65-F5344CB8AC3E}">
        <p14:creationId xmlns:p14="http://schemas.microsoft.com/office/powerpoint/2010/main" val="2195737084"/>
      </p:ext>
    </p:extLst>
  </p:cSld>
  <p:clrMapOvr>
    <a:masterClrMapping/>
  </p:clrMapOvr>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1"/>
            <a:ext cx="8915400" cy="1066800"/>
          </a:xfrm>
        </p:spPr>
        <p:txBody>
          <a:bodyPr/>
          <a:lstStyle/>
          <a:p>
            <a:r>
              <a:rPr lang="en-US" sz="3200" dirty="0"/>
              <a:t>DRAM Controller Design Is Becoming More Difficult</a:t>
            </a:r>
          </a:p>
        </p:txBody>
      </p:sp>
      <p:sp>
        <p:nvSpPr>
          <p:cNvPr id="3" name="Content Placeholder 2"/>
          <p:cNvSpPr>
            <a:spLocks noGrp="1"/>
          </p:cNvSpPr>
          <p:nvPr>
            <p:ph idx="1"/>
          </p:nvPr>
        </p:nvSpPr>
        <p:spPr>
          <a:xfrm>
            <a:off x="228600" y="4377767"/>
            <a:ext cx="8610600" cy="986115"/>
          </a:xfrm>
        </p:spPr>
        <p:txBody>
          <a:bodyPr/>
          <a:lstStyle/>
          <a:p>
            <a:r>
              <a:rPr lang="en-US" dirty="0"/>
              <a:t>Heterogeneous agents: CPUs, GPUs, and HWAs </a:t>
            </a:r>
          </a:p>
          <a:p>
            <a:r>
              <a:rPr lang="en-US" dirty="0"/>
              <a:t>Main memory interference between CPUs, GPUs, HWAs</a:t>
            </a:r>
          </a:p>
          <a:p>
            <a:r>
              <a:rPr lang="en-US" dirty="0"/>
              <a:t>Many timing constraints for various memory types</a:t>
            </a:r>
          </a:p>
          <a:p>
            <a:r>
              <a:rPr lang="en-US" dirty="0"/>
              <a:t>Many goals at the same time: performance, fairness, QoS, energy efficiency, …</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52AE0C9-F7C4-4547-82DB-A8816991FA84}"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186</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128"/>
              <a:cs typeface="Arial" charset="0"/>
            </a:endParaRPr>
          </a:p>
        </p:txBody>
      </p:sp>
      <p:sp>
        <p:nvSpPr>
          <p:cNvPr id="5" name="Rectangle 4"/>
          <p:cNvSpPr/>
          <p:nvPr/>
        </p:nvSpPr>
        <p:spPr>
          <a:xfrm>
            <a:off x="602125" y="1240120"/>
            <a:ext cx="1026459" cy="5976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CPU</a:t>
            </a:r>
          </a:p>
        </p:txBody>
      </p:sp>
      <p:sp>
        <p:nvSpPr>
          <p:cNvPr id="6" name="Rectangle 5"/>
          <p:cNvSpPr/>
          <p:nvPr/>
        </p:nvSpPr>
        <p:spPr>
          <a:xfrm>
            <a:off x="1766043" y="1240120"/>
            <a:ext cx="1026459" cy="5976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CPU</a:t>
            </a:r>
          </a:p>
        </p:txBody>
      </p:sp>
      <p:sp>
        <p:nvSpPr>
          <p:cNvPr id="7" name="Rectangle 6"/>
          <p:cNvSpPr/>
          <p:nvPr/>
        </p:nvSpPr>
        <p:spPr>
          <a:xfrm>
            <a:off x="2910538" y="1240120"/>
            <a:ext cx="1026459" cy="5976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CPU</a:t>
            </a:r>
          </a:p>
        </p:txBody>
      </p:sp>
      <p:sp>
        <p:nvSpPr>
          <p:cNvPr id="8" name="Rectangle 7"/>
          <p:cNvSpPr/>
          <p:nvPr/>
        </p:nvSpPr>
        <p:spPr>
          <a:xfrm>
            <a:off x="4049057" y="1240120"/>
            <a:ext cx="1026459" cy="5976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CPU</a:t>
            </a:r>
          </a:p>
        </p:txBody>
      </p:sp>
      <p:sp>
        <p:nvSpPr>
          <p:cNvPr id="9" name="Rectangle 8"/>
          <p:cNvSpPr/>
          <p:nvPr/>
        </p:nvSpPr>
        <p:spPr>
          <a:xfrm>
            <a:off x="602125" y="2241176"/>
            <a:ext cx="4473391" cy="373530"/>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Shared Cache</a:t>
            </a:r>
          </a:p>
        </p:txBody>
      </p:sp>
      <p:sp>
        <p:nvSpPr>
          <p:cNvPr id="10" name="Rectangle 9"/>
          <p:cNvSpPr/>
          <p:nvPr/>
        </p:nvSpPr>
        <p:spPr>
          <a:xfrm>
            <a:off x="5283201" y="1268761"/>
            <a:ext cx="1026459" cy="1345946"/>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GPU</a:t>
            </a:r>
          </a:p>
        </p:txBody>
      </p:sp>
      <p:sp>
        <p:nvSpPr>
          <p:cNvPr id="11" name="Rectangle 10"/>
          <p:cNvSpPr/>
          <p:nvPr/>
        </p:nvSpPr>
        <p:spPr>
          <a:xfrm>
            <a:off x="6413495" y="2017059"/>
            <a:ext cx="1026459" cy="597647"/>
          </a:xfrm>
          <a:prstGeom prst="rect">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HWA</a:t>
            </a:r>
          </a:p>
        </p:txBody>
      </p:sp>
      <p:sp>
        <p:nvSpPr>
          <p:cNvPr id="12" name="Rectangle 11"/>
          <p:cNvSpPr/>
          <p:nvPr/>
        </p:nvSpPr>
        <p:spPr>
          <a:xfrm>
            <a:off x="7567700" y="2017059"/>
            <a:ext cx="1026459" cy="597647"/>
          </a:xfrm>
          <a:prstGeom prst="rect">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HWA</a:t>
            </a:r>
          </a:p>
        </p:txBody>
      </p:sp>
      <p:sp>
        <p:nvSpPr>
          <p:cNvPr id="13" name="Rectangle 12"/>
          <p:cNvSpPr/>
          <p:nvPr/>
        </p:nvSpPr>
        <p:spPr>
          <a:xfrm>
            <a:off x="602125" y="3033059"/>
            <a:ext cx="7992034" cy="373529"/>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DRAM and Hybrid Memory Controllers</a:t>
            </a:r>
          </a:p>
        </p:txBody>
      </p:sp>
      <p:sp>
        <p:nvSpPr>
          <p:cNvPr id="14" name="Rectangle 13"/>
          <p:cNvSpPr/>
          <p:nvPr/>
        </p:nvSpPr>
        <p:spPr>
          <a:xfrm>
            <a:off x="2290474" y="3788485"/>
            <a:ext cx="4681076" cy="373529"/>
          </a:xfrm>
          <a:prstGeom prst="rect">
            <a:avLst/>
          </a:prstGeom>
          <a:solidFill>
            <a:srgbClr val="660066"/>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DRAM and Hybrid Memories</a:t>
            </a:r>
          </a:p>
        </p:txBody>
      </p:sp>
      <p:cxnSp>
        <p:nvCxnSpPr>
          <p:cNvPr id="16" name="Straight Arrow Connector 15"/>
          <p:cNvCxnSpPr>
            <a:stCxn id="5" idx="2"/>
          </p:cNvCxnSpPr>
          <p:nvPr/>
        </p:nvCxnSpPr>
        <p:spPr>
          <a:xfrm>
            <a:off x="1115355" y="1837767"/>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2280314" y="1837767"/>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3408074" y="1837767"/>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4545994" y="1837767"/>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2910538" y="2614706"/>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5785818" y="2629650"/>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6926725" y="2629650"/>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8095125" y="2629650"/>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4678378" y="3406588"/>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8" name="Rectangle 27"/>
          <p:cNvSpPr/>
          <p:nvPr/>
        </p:nvSpPr>
        <p:spPr>
          <a:xfrm>
            <a:off x="179512" y="2824344"/>
            <a:ext cx="8712968" cy="79208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1866645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Reality and Dream</a:t>
            </a:r>
          </a:p>
        </p:txBody>
      </p:sp>
      <p:sp>
        <p:nvSpPr>
          <p:cNvPr id="3" name="Content Placeholder 2"/>
          <p:cNvSpPr>
            <a:spLocks noGrp="1"/>
          </p:cNvSpPr>
          <p:nvPr>
            <p:ph idx="1"/>
          </p:nvPr>
        </p:nvSpPr>
        <p:spPr/>
        <p:txBody>
          <a:bodyPr/>
          <a:lstStyle/>
          <a:p>
            <a:r>
              <a:rPr lang="en-US" dirty="0"/>
              <a:t>Reality: It difficult to optimize all these different constraints while maximizing performance, QoS, energy-efficiency, … </a:t>
            </a:r>
          </a:p>
          <a:p>
            <a:endParaRPr lang="en-US" dirty="0"/>
          </a:p>
          <a:p>
            <a:r>
              <a:rPr lang="en-US" dirty="0"/>
              <a:t>Dream: Wouldn’t it be nice if the DRAM controller automatically found a good scheduling policy on its own?</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187</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128"/>
              <a:cs typeface="Arial" charset="0"/>
            </a:endParaRPr>
          </a:p>
        </p:txBody>
      </p:sp>
    </p:spTree>
    <p:extLst>
      <p:ext uri="{BB962C8B-B14F-4D97-AF65-F5344CB8AC3E}">
        <p14:creationId xmlns:p14="http://schemas.microsoft.com/office/powerpoint/2010/main" val="39645110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4613" y="6454775"/>
            <a:ext cx="9034462" cy="346075"/>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50" b="0" i="0" u="none" strike="noStrike" kern="1200" cap="none" spc="0" normalizeH="0" baseline="0" noProof="0" dirty="0" err="1">
                <a:ln>
                  <a:noFill/>
                </a:ln>
                <a:solidFill>
                  <a:srgbClr val="000000"/>
                </a:solidFill>
                <a:effectLst/>
                <a:uLnTx/>
                <a:uFillTx/>
                <a:latin typeface="Tahoma" charset="0"/>
                <a:ea typeface="ＭＳ Ｐゴシック" charset="0"/>
                <a:cs typeface="ＭＳ Ｐゴシック" charset="0"/>
              </a:rPr>
              <a:t>Ipek</a:t>
            </a:r>
            <a:r>
              <a:rPr kumimoji="0" lang="en-US" sz="165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 “</a:t>
            </a:r>
            <a:r>
              <a:rPr kumimoji="0" lang="en-US" sz="1650" b="0" i="0" u="none" strike="noStrike" kern="1200" cap="none" spc="0" normalizeH="0" baseline="0" noProof="0" dirty="0">
                <a:ln>
                  <a:noFill/>
                </a:ln>
                <a:solidFill>
                  <a:srgbClr val="0000FF"/>
                </a:solidFill>
                <a:effectLst/>
                <a:uLnTx/>
                <a:uFillTx/>
                <a:latin typeface="Tahoma" charset="0"/>
                <a:ea typeface="ＭＳ Ｐゴシック" charset="0"/>
                <a:cs typeface="ＭＳ Ｐゴシック" charset="0"/>
              </a:rPr>
              <a:t>S</a:t>
            </a:r>
            <a:r>
              <a:rPr kumimoji="0" lang="en-US" altLang="ja-JP" sz="1650" b="0" i="0" u="none" strike="noStrike" kern="1200" cap="none" spc="0" normalizeH="0" baseline="0" noProof="0" dirty="0">
                <a:ln>
                  <a:noFill/>
                </a:ln>
                <a:solidFill>
                  <a:srgbClr val="0000FF"/>
                </a:solidFill>
                <a:effectLst/>
                <a:uLnTx/>
                <a:uFillTx/>
                <a:latin typeface="Tahoma" charset="0"/>
                <a:ea typeface="ＭＳ Ｐゴシック" charset="0"/>
                <a:cs typeface="ＭＳ Ｐゴシック" charset="0"/>
              </a:rPr>
              <a:t>elf Optimizing Memory Controllers: A Reinforcement Learning Approach</a:t>
            </a:r>
            <a:r>
              <a:rPr kumimoji="0" lang="en-US" altLang="ja-JP" sz="165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a:t>
            </a:r>
            <a:r>
              <a:rPr kumimoji="0" lang="en-US" sz="165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a:t>
            </a:r>
            <a:r>
              <a:rPr kumimoji="0" lang="en-US" altLang="ja-JP" sz="165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 ISCA 2008.</a:t>
            </a:r>
            <a:endParaRPr kumimoji="0" lang="en-US" sz="165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endParaRPr>
          </a:p>
        </p:txBody>
      </p:sp>
      <p:sp>
        <p:nvSpPr>
          <p:cNvPr id="211969" name="Title 1"/>
          <p:cNvSpPr>
            <a:spLocks noGrp="1"/>
          </p:cNvSpPr>
          <p:nvPr>
            <p:ph type="title"/>
          </p:nvPr>
        </p:nvSpPr>
        <p:spPr/>
        <p:txBody>
          <a:bodyPr/>
          <a:lstStyle/>
          <a:p>
            <a:r>
              <a:rPr lang="en-US">
                <a:latin typeface="Garamond" charset="0"/>
              </a:rPr>
              <a:t>Self-Optimizing DRAM Controllers</a:t>
            </a:r>
          </a:p>
        </p:txBody>
      </p:sp>
      <p:sp>
        <p:nvSpPr>
          <p:cNvPr id="3" name="Content Placeholder 2"/>
          <p:cNvSpPr>
            <a:spLocks noGrp="1"/>
          </p:cNvSpPr>
          <p:nvPr>
            <p:ph idx="1"/>
          </p:nvPr>
        </p:nvSpPr>
        <p:spPr>
          <a:xfrm>
            <a:off x="228600" y="996950"/>
            <a:ext cx="8610600" cy="5194300"/>
          </a:xfrm>
        </p:spPr>
        <p:txBody>
          <a:bodyPr/>
          <a:lstStyle/>
          <a:p>
            <a:r>
              <a:rPr lang="en-US" sz="2200">
                <a:latin typeface="Tahoma" charset="0"/>
              </a:rPr>
              <a:t>Problem: DRAM controllers difficult to design </a:t>
            </a:r>
            <a:r>
              <a:rPr lang="en-US" sz="2200">
                <a:latin typeface="Tahoma" charset="0"/>
                <a:sym typeface="Wingdings" charset="0"/>
              </a:rPr>
              <a:t> </a:t>
            </a:r>
            <a:r>
              <a:rPr lang="en-US" sz="2200">
                <a:latin typeface="Tahoma" charset="0"/>
              </a:rPr>
              <a:t>It is difficult for human designers to design a policy that can adapt itself very well to different workloads and different system conditions</a:t>
            </a:r>
          </a:p>
          <a:p>
            <a:endParaRPr lang="en-US" sz="2200">
              <a:latin typeface="Tahoma" charset="0"/>
            </a:endParaRPr>
          </a:p>
          <a:p>
            <a:r>
              <a:rPr lang="en-US" sz="2200">
                <a:latin typeface="Tahoma" charset="0"/>
              </a:rPr>
              <a:t>Idea: </a:t>
            </a:r>
            <a:r>
              <a:rPr lang="en-US" sz="2200">
                <a:solidFill>
                  <a:srgbClr val="0000FF"/>
                </a:solidFill>
                <a:latin typeface="Tahoma" charset="0"/>
              </a:rPr>
              <a:t>Design a memory controller that adapts its scheduling policy decisions to workload behavior and system conditions using machine learning</a:t>
            </a:r>
            <a:r>
              <a:rPr lang="en-US" sz="2200">
                <a:latin typeface="Tahoma" charset="0"/>
              </a:rPr>
              <a:t>.</a:t>
            </a:r>
          </a:p>
          <a:p>
            <a:endParaRPr lang="en-US" sz="2200">
              <a:latin typeface="Tahoma" charset="0"/>
            </a:endParaRPr>
          </a:p>
          <a:p>
            <a:r>
              <a:rPr lang="en-US" sz="2200">
                <a:latin typeface="Tahoma" charset="0"/>
              </a:rPr>
              <a:t>Observation: </a:t>
            </a:r>
            <a:r>
              <a:rPr lang="en-US" sz="2200">
                <a:solidFill>
                  <a:srgbClr val="0000FF"/>
                </a:solidFill>
                <a:latin typeface="Tahoma" charset="0"/>
              </a:rPr>
              <a:t>Reinforcement learning maps nicely to memory control.</a:t>
            </a:r>
          </a:p>
          <a:p>
            <a:endParaRPr lang="en-US" sz="2200">
              <a:latin typeface="Tahoma" charset="0"/>
            </a:endParaRPr>
          </a:p>
          <a:p>
            <a:r>
              <a:rPr lang="en-US" sz="2200">
                <a:latin typeface="Tahoma" charset="0"/>
              </a:rPr>
              <a:t>Design: Memory controller is a reinforcement learning agent that dynamically and continuously learns and employs the best scheduling policy.</a:t>
            </a:r>
          </a:p>
        </p:txBody>
      </p:sp>
    </p:spTree>
    <p:extLst>
      <p:ext uri="{BB962C8B-B14F-4D97-AF65-F5344CB8AC3E}">
        <p14:creationId xmlns:p14="http://schemas.microsoft.com/office/powerpoint/2010/main" val="222370421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Title 1"/>
          <p:cNvSpPr>
            <a:spLocks noGrp="1"/>
          </p:cNvSpPr>
          <p:nvPr>
            <p:ph type="title"/>
          </p:nvPr>
        </p:nvSpPr>
        <p:spPr/>
        <p:txBody>
          <a:bodyPr/>
          <a:lstStyle/>
          <a:p>
            <a:r>
              <a:rPr lang="en-US">
                <a:latin typeface="Garamond" charset="0"/>
              </a:rPr>
              <a:t>Self-Optimizing DRAM Controllers</a:t>
            </a:r>
          </a:p>
        </p:txBody>
      </p:sp>
      <p:sp>
        <p:nvSpPr>
          <p:cNvPr id="212994" name="Content Placeholder 2"/>
          <p:cNvSpPr>
            <a:spLocks noGrp="1"/>
          </p:cNvSpPr>
          <p:nvPr>
            <p:ph idx="1"/>
          </p:nvPr>
        </p:nvSpPr>
        <p:spPr>
          <a:xfrm>
            <a:off x="228600" y="996950"/>
            <a:ext cx="8610600" cy="5194300"/>
          </a:xfrm>
        </p:spPr>
        <p:txBody>
          <a:bodyPr/>
          <a:lstStyle/>
          <a:p>
            <a:r>
              <a:rPr lang="en-US">
                <a:latin typeface="Tahoma" charset="0"/>
              </a:rPr>
              <a:t>Engin Ipek, </a:t>
            </a:r>
            <a:r>
              <a:rPr lang="en-US" u="sng">
                <a:latin typeface="Tahoma" charset="0"/>
              </a:rPr>
              <a:t>Onur Mutlu</a:t>
            </a:r>
            <a:r>
              <a:rPr lang="en-US">
                <a:latin typeface="Tahoma" charset="0"/>
              </a:rPr>
              <a:t>, José F. Martínez, and Rich Caruana, </a:t>
            </a:r>
            <a:br>
              <a:rPr lang="en-US">
                <a:latin typeface="Tahoma" charset="0"/>
              </a:rPr>
            </a:br>
            <a:r>
              <a:rPr lang="en-US" b="1">
                <a:latin typeface="Tahoma" charset="0"/>
                <a:hlinkClick r:id="rId2"/>
              </a:rPr>
              <a:t>"Self Optimizing Memory Controllers: A Reinforcement Learning Approach"</a:t>
            </a:r>
            <a:br>
              <a:rPr lang="en-US">
                <a:latin typeface="Tahoma" charset="0"/>
              </a:rPr>
            </a:br>
            <a:r>
              <a:rPr lang="en-US" i="1">
                <a:latin typeface="Tahoma" charset="0"/>
              </a:rPr>
              <a:t>Proceedings of the </a:t>
            </a:r>
            <a:r>
              <a:rPr lang="en-US" i="1">
                <a:latin typeface="Tahoma" charset="0"/>
                <a:hlinkClick r:id="rId3"/>
              </a:rPr>
              <a:t>35th International Symposium on Computer Architecture</a:t>
            </a:r>
            <a:r>
              <a:rPr lang="en-US" i="1">
                <a:latin typeface="Tahoma" charset="0"/>
              </a:rPr>
              <a:t> (</a:t>
            </a:r>
            <a:r>
              <a:rPr lang="en-US" b="1" i="1">
                <a:latin typeface="Tahoma" charset="0"/>
              </a:rPr>
              <a:t>ISCA</a:t>
            </a:r>
            <a:r>
              <a:rPr lang="en-US" i="1">
                <a:latin typeface="Tahoma" charset="0"/>
              </a:rPr>
              <a:t>)</a:t>
            </a:r>
            <a:r>
              <a:rPr lang="en-US">
                <a:latin typeface="Tahoma" charset="0"/>
              </a:rPr>
              <a:t>, pages 39-50, Beijing, China, June 2008.</a:t>
            </a:r>
          </a:p>
          <a:p>
            <a:endParaRPr lang="en-US">
              <a:latin typeface="Tahoma" charset="0"/>
            </a:endParaRPr>
          </a:p>
          <a:p>
            <a:endParaRPr lang="en-US">
              <a:latin typeface="Tahoma" charset="0"/>
            </a:endParaRPr>
          </a:p>
        </p:txBody>
      </p:sp>
      <p:sp>
        <p:nvSpPr>
          <p:cNvPr id="212995"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0F6232D-3F99-8044-A0D3-4A89214C5629}"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189</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212996"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9388" y="1052513"/>
            <a:ext cx="8724900" cy="574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 Box 24"/>
          <p:cNvSpPr txBox="1">
            <a:spLocks/>
          </p:cNvSpPr>
          <p:nvPr/>
        </p:nvSpPr>
        <p:spPr bwMode="auto">
          <a:xfrm>
            <a:off x="250825" y="3284538"/>
            <a:ext cx="8582025" cy="369887"/>
          </a:xfrm>
          <a:prstGeom prst="rect">
            <a:avLst/>
          </a:prstGeom>
          <a:noFill/>
          <a:ln>
            <a:noFill/>
          </a:ln>
          <a:effectLst/>
          <a:extLst>
            <a:ext uri="{909E8E84-426E-40dd-AFC4-6F175D3DCCD1}">
              <a14:hiddenFill xmlns="" xmlns:a14="http://schemas.microsoft.com/office/drawing/2010/main">
                <a:solidFill>
                  <a:srgbClr val="697986"/>
                </a:solidFill>
              </a14:hiddenFill>
            </a:ext>
            <a:ext uri="{91240B29-F687-4f45-9708-019B960494DF}">
              <a14:hiddenLine xmlns="" xmlns:a14="http://schemas.microsoft.com/office/drawing/2010/main" w="12700">
                <a:solidFill>
                  <a:srgbClr val="697986"/>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ahoma"/>
                <a:ea typeface="ＭＳ Ｐゴシック" charset="0"/>
                <a:cs typeface="ＭＳ Ｐゴシック" charset="0"/>
              </a:rPr>
              <a:t>Goal: Learn to choose actions to maximize r</a:t>
            </a:r>
            <a:r>
              <a:rPr kumimoji="0" lang="en-US" sz="1800" b="0" i="0" u="none" strike="noStrike" kern="1200" cap="none" spc="0" normalizeH="0" baseline="-25000" noProof="0" dirty="0">
                <a:ln>
                  <a:noFill/>
                </a:ln>
                <a:solidFill>
                  <a:srgbClr val="FF0000"/>
                </a:solidFill>
                <a:effectLst/>
                <a:uLnTx/>
                <a:uFillTx/>
                <a:latin typeface="Tahoma"/>
                <a:ea typeface="ＭＳ Ｐゴシック" charset="0"/>
                <a:cs typeface="ＭＳ Ｐゴシック" charset="0"/>
              </a:rPr>
              <a:t>0</a:t>
            </a:r>
            <a:r>
              <a:rPr kumimoji="0" lang="en-US" sz="1800" b="0" i="0" u="none" strike="noStrike" kern="1200" cap="none" spc="0" normalizeH="0" baseline="0" noProof="0" dirty="0">
                <a:ln>
                  <a:noFill/>
                </a:ln>
                <a:solidFill>
                  <a:srgbClr val="FF0000"/>
                </a:solidFill>
                <a:effectLst/>
                <a:uLnTx/>
                <a:uFillTx/>
                <a:latin typeface="Tahoma"/>
                <a:ea typeface="ＭＳ Ｐゴシック" charset="0"/>
                <a:cs typeface="ＭＳ Ｐゴシック" charset="0"/>
              </a:rPr>
              <a:t> + </a:t>
            </a:r>
            <a:r>
              <a:rPr kumimoji="0" lang="en-US" sz="1800" b="0" i="0" u="none" strike="noStrike" kern="1200" cap="none" spc="0" normalizeH="0" baseline="0" noProof="0" dirty="0">
                <a:ln>
                  <a:noFill/>
                </a:ln>
                <a:solidFill>
                  <a:srgbClr val="FF0000"/>
                </a:solidFill>
                <a:effectLst/>
                <a:uLnTx/>
                <a:uFillTx/>
                <a:latin typeface="Tahoma"/>
                <a:ea typeface="ＭＳ Ｐゴシック" charset="0"/>
                <a:cs typeface="ＭＳ Ｐゴシック" charset="0"/>
                <a:sym typeface="Symbol" charset="0"/>
              </a:rPr>
              <a:t>r</a:t>
            </a:r>
            <a:r>
              <a:rPr kumimoji="0" lang="en-US" sz="1800" b="0" i="0" u="none" strike="noStrike" kern="1200" cap="none" spc="0" normalizeH="0" baseline="-25000" noProof="0" dirty="0">
                <a:ln>
                  <a:noFill/>
                </a:ln>
                <a:solidFill>
                  <a:srgbClr val="FF0000"/>
                </a:solidFill>
                <a:effectLst/>
                <a:uLnTx/>
                <a:uFillTx/>
                <a:latin typeface="Tahoma"/>
                <a:ea typeface="ＭＳ Ｐゴシック" charset="0"/>
                <a:cs typeface="ＭＳ Ｐゴシック" charset="0"/>
              </a:rPr>
              <a:t>1</a:t>
            </a:r>
            <a:r>
              <a:rPr kumimoji="0" lang="en-US" sz="1800" b="0" i="0" u="none" strike="noStrike" kern="1200" cap="none" spc="0" normalizeH="0" baseline="0" noProof="0" dirty="0">
                <a:ln>
                  <a:noFill/>
                </a:ln>
                <a:solidFill>
                  <a:srgbClr val="FF0000"/>
                </a:solidFill>
                <a:effectLst/>
                <a:uLnTx/>
                <a:uFillTx/>
                <a:latin typeface="Tahoma"/>
                <a:ea typeface="ＭＳ Ｐゴシック" charset="0"/>
                <a:cs typeface="ＭＳ Ｐゴシック" charset="0"/>
                <a:sym typeface="Symbol" charset="0"/>
              </a:rPr>
              <a:t> + </a:t>
            </a:r>
            <a:r>
              <a:rPr kumimoji="0" lang="en-US" sz="1800" b="0" i="0" u="none" strike="noStrike" kern="1200" cap="none" spc="0" normalizeH="0" baseline="30000" noProof="0" dirty="0">
                <a:ln>
                  <a:noFill/>
                </a:ln>
                <a:solidFill>
                  <a:srgbClr val="FF0000"/>
                </a:solidFill>
                <a:effectLst/>
                <a:uLnTx/>
                <a:uFillTx/>
                <a:latin typeface="Tahoma"/>
                <a:ea typeface="ＭＳ Ｐゴシック" charset="0"/>
                <a:cs typeface="ＭＳ Ｐゴシック" charset="0"/>
              </a:rPr>
              <a:t>2</a:t>
            </a:r>
            <a:r>
              <a:rPr kumimoji="0" lang="en-US" sz="1800" b="0" i="0" u="none" strike="noStrike" kern="1200" cap="none" spc="0" normalizeH="0" baseline="0" noProof="0" dirty="0">
                <a:ln>
                  <a:noFill/>
                </a:ln>
                <a:solidFill>
                  <a:srgbClr val="FF0000"/>
                </a:solidFill>
                <a:effectLst/>
                <a:uLnTx/>
                <a:uFillTx/>
                <a:latin typeface="Tahoma"/>
                <a:ea typeface="ＭＳ Ｐゴシック" charset="0"/>
                <a:cs typeface="ＭＳ Ｐゴシック" charset="0"/>
                <a:sym typeface="Symbol" charset="0"/>
              </a:rPr>
              <a:t>r</a:t>
            </a:r>
            <a:r>
              <a:rPr kumimoji="0" lang="en-US" sz="1800" b="0" i="0" u="none" strike="noStrike" kern="1200" cap="none" spc="0" normalizeH="0" baseline="-25000" noProof="0" dirty="0">
                <a:ln>
                  <a:noFill/>
                </a:ln>
                <a:solidFill>
                  <a:srgbClr val="FF0000"/>
                </a:solidFill>
                <a:effectLst/>
                <a:uLnTx/>
                <a:uFillTx/>
                <a:latin typeface="Tahoma"/>
                <a:ea typeface="ＭＳ Ｐゴシック" charset="0"/>
                <a:cs typeface="ＭＳ Ｐゴシック" charset="0"/>
              </a:rPr>
              <a:t>2</a:t>
            </a:r>
            <a:r>
              <a:rPr kumimoji="0" lang="en-US" sz="1800" b="0" i="0" u="none" strike="noStrike" kern="1200" cap="none" spc="0" normalizeH="0" baseline="0" noProof="0" dirty="0">
                <a:ln>
                  <a:noFill/>
                </a:ln>
                <a:solidFill>
                  <a:srgbClr val="FF0000"/>
                </a:solidFill>
                <a:effectLst/>
                <a:uLnTx/>
                <a:uFillTx/>
                <a:latin typeface="Tahoma"/>
                <a:ea typeface="ＭＳ Ｐゴシック" charset="0"/>
                <a:cs typeface="ＭＳ Ｐゴシック" charset="0"/>
                <a:sym typeface="Symbol" charset="0"/>
              </a:rPr>
              <a:t> + … ( 0   &lt; 1) </a:t>
            </a:r>
          </a:p>
        </p:txBody>
      </p:sp>
      <p:sp>
        <p:nvSpPr>
          <p:cNvPr id="2" name="Rectangle 1"/>
          <p:cNvSpPr/>
          <p:nvPr/>
        </p:nvSpPr>
        <p:spPr bwMode="auto">
          <a:xfrm>
            <a:off x="228600" y="3657600"/>
            <a:ext cx="8534400" cy="2209800"/>
          </a:xfrm>
          <a:prstGeom prst="rect">
            <a:avLst/>
          </a:prstGeom>
          <a:solidFill>
            <a:schemeClr val="bg1"/>
          </a:solidFill>
          <a:ln w="9525" cap="flat" cmpd="sng" algn="ctr">
            <a:solidFill>
              <a:schemeClr val="tx1">
                <a:alpha val="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ＭＳ Ｐゴシック" charset="0"/>
              <a:cs typeface="ＭＳ Ｐゴシック" charset="0"/>
            </a:endParaRPr>
          </a:p>
        </p:txBody>
      </p:sp>
      <p:sp>
        <p:nvSpPr>
          <p:cNvPr id="9" name="Rectangle 8"/>
          <p:cNvSpPr/>
          <p:nvPr/>
        </p:nvSpPr>
        <p:spPr bwMode="auto">
          <a:xfrm>
            <a:off x="1828800" y="6302339"/>
            <a:ext cx="4953000" cy="327061"/>
          </a:xfrm>
          <a:prstGeom prst="rect">
            <a:avLst/>
          </a:prstGeom>
          <a:solidFill>
            <a:schemeClr val="bg1"/>
          </a:solidFill>
          <a:ln w="9525" cap="flat" cmpd="sng" algn="ctr">
            <a:solidFill>
              <a:schemeClr val="tx1">
                <a:alpha val="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ＭＳ Ｐゴシック" charset="0"/>
              <a:cs typeface="ＭＳ Ｐゴシック" charset="0"/>
            </a:endParaRPr>
          </a:p>
        </p:txBody>
      </p:sp>
    </p:spTree>
    <p:extLst>
      <p:ext uri="{BB962C8B-B14F-4D97-AF65-F5344CB8AC3E}">
        <p14:creationId xmlns:p14="http://schemas.microsoft.com/office/powerpoint/2010/main" val="16505818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11591" y="0"/>
            <a:ext cx="9145859" cy="6858000"/>
          </a:xfrm>
          <a:prstGeom prst="rect">
            <a:avLst/>
          </a:prstGeom>
          <a:solidFill>
            <a:schemeClr val="bg1"/>
          </a:solidFill>
          <a:ln>
            <a:noFill/>
          </a:ln>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EEECE1"/>
              </a:solidFill>
              <a:effectLst/>
              <a:uLnTx/>
              <a:uFillTx/>
              <a:latin typeface="europa"/>
              <a:ea typeface="+mn-ea"/>
              <a:cs typeface="+mn-cs"/>
            </a:endParaRPr>
          </a:p>
        </p:txBody>
      </p:sp>
      <p:sp>
        <p:nvSpPr>
          <p:cNvPr id="20" name="Rectangle 19"/>
          <p:cNvSpPr/>
          <p:nvPr/>
        </p:nvSpPr>
        <p:spPr>
          <a:xfrm>
            <a:off x="8534400" y="4129073"/>
            <a:ext cx="428980" cy="654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pic>
        <p:nvPicPr>
          <p:cNvPr id="71" name="Picture 70" descr="http://www.nextplatform.com/wp-content/uploads/2015/03/Glenn1.png"/>
          <p:cNvPicPr>
            <a:picLocks noChangeAspect="1" noChangeArrowheads="1"/>
          </p:cNvPicPr>
          <p:nvPr/>
        </p:nvPicPr>
        <p:blipFill rotWithShape="1">
          <a:blip r:embed="rId4">
            <a:extLst>
              <a:ext uri="{28A0092B-C50C-407E-A947-70E740481C1C}">
                <a14:useLocalDpi xmlns:a14="http://schemas.microsoft.com/office/drawing/2010/main" val="0"/>
              </a:ext>
            </a:extLst>
          </a:blip>
          <a:srcRect l="35425" t="51522" r="34916" b="5973"/>
          <a:stretch/>
        </p:blipFill>
        <p:spPr bwMode="auto">
          <a:xfrm>
            <a:off x="105649" y="4094761"/>
            <a:ext cx="4224963" cy="1829100"/>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71"/>
          <p:cNvPicPr>
            <a:picLocks noChangeAspect="1"/>
          </p:cNvPicPr>
          <p:nvPr/>
        </p:nvPicPr>
        <p:blipFill rotWithShape="1">
          <a:blip r:embed="rId5"/>
          <a:srcRect l="50959" t="10448" r="25205" b="67472"/>
          <a:stretch/>
        </p:blipFill>
        <p:spPr>
          <a:xfrm>
            <a:off x="5495894" y="3689818"/>
            <a:ext cx="2867618" cy="2653333"/>
          </a:xfrm>
          <a:prstGeom prst="rect">
            <a:avLst/>
          </a:prstGeom>
        </p:spPr>
      </p:pic>
      <p:sp>
        <p:nvSpPr>
          <p:cNvPr id="75" name="Rectangle 74"/>
          <p:cNvSpPr/>
          <p:nvPr/>
        </p:nvSpPr>
        <p:spPr>
          <a:xfrm>
            <a:off x="8022677" y="4174288"/>
            <a:ext cx="428980" cy="654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78" name="Rectangle 77"/>
          <p:cNvSpPr/>
          <p:nvPr/>
        </p:nvSpPr>
        <p:spPr>
          <a:xfrm>
            <a:off x="4628782" y="0"/>
            <a:ext cx="9144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79" name="Rectangle 78"/>
          <p:cNvSpPr/>
          <p:nvPr/>
        </p:nvSpPr>
        <p:spPr>
          <a:xfrm>
            <a:off x="1" y="3383280"/>
            <a:ext cx="9144000"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graphicFrame>
        <p:nvGraphicFramePr>
          <p:cNvPr id="2" name="Object 1"/>
          <p:cNvGraphicFramePr>
            <a:graphicFrameLocks noChangeAspect="1"/>
          </p:cNvGraphicFramePr>
          <p:nvPr>
            <p:extLst/>
          </p:nvPr>
        </p:nvGraphicFramePr>
        <p:xfrm>
          <a:off x="5311176" y="36301"/>
          <a:ext cx="3509639" cy="3353943"/>
        </p:xfrm>
        <a:graphic>
          <a:graphicData uri="http://schemas.openxmlformats.org/presentationml/2006/ole">
            <mc:AlternateContent xmlns:mc="http://schemas.openxmlformats.org/markup-compatibility/2006">
              <mc:Choice xmlns:v="urn:schemas-microsoft-com:vml" Requires="v">
                <p:oleObj spid="_x0000_s8287" name="Visio" r:id="rId6" imgW="2695276" imgH="2509932" progId="Visio.Drawing.11">
                  <p:embed/>
                </p:oleObj>
              </mc:Choice>
              <mc:Fallback>
                <p:oleObj name="Visio" r:id="rId6" imgW="2695276" imgH="2509932" progId="Visio.Drawing.11">
                  <p:embed/>
                  <p:pic>
                    <p:nvPicPr>
                      <p:cNvPr id="2" name="Object 1"/>
                      <p:cNvPicPr/>
                      <p:nvPr/>
                    </p:nvPicPr>
                    <p:blipFill>
                      <a:blip r:embed="rId7"/>
                      <a:stretch>
                        <a:fillRect/>
                      </a:stretch>
                    </p:blipFill>
                    <p:spPr>
                      <a:xfrm>
                        <a:off x="5311176" y="36301"/>
                        <a:ext cx="3509639" cy="3353943"/>
                      </a:xfrm>
                      <a:prstGeom prst="rect">
                        <a:avLst/>
                      </a:prstGeom>
                    </p:spPr>
                  </p:pic>
                </p:oleObj>
              </mc:Fallback>
            </mc:AlternateContent>
          </a:graphicData>
        </a:graphic>
      </p:graphicFrame>
      <p:graphicFrame>
        <p:nvGraphicFramePr>
          <p:cNvPr id="23" name="Object 22"/>
          <p:cNvGraphicFramePr>
            <a:graphicFrameLocks noChangeAspect="1"/>
          </p:cNvGraphicFramePr>
          <p:nvPr>
            <p:extLst/>
          </p:nvPr>
        </p:nvGraphicFramePr>
        <p:xfrm>
          <a:off x="177467" y="500679"/>
          <a:ext cx="4895872" cy="2150973"/>
        </p:xfrm>
        <a:graphic>
          <a:graphicData uri="http://schemas.openxmlformats.org/presentationml/2006/ole">
            <mc:AlternateContent xmlns:mc="http://schemas.openxmlformats.org/markup-compatibility/2006">
              <mc:Choice xmlns:v="urn:schemas-microsoft-com:vml" Requires="v">
                <p:oleObj spid="_x0000_s8288" name="Visio" r:id="rId8" imgW="3859122" imgH="1695796" progId="Visio.Drawing.11">
                  <p:embed/>
                </p:oleObj>
              </mc:Choice>
              <mc:Fallback>
                <p:oleObj name="Visio" r:id="rId8" imgW="3859122" imgH="1695796" progId="Visio.Drawing.11">
                  <p:embed/>
                  <p:pic>
                    <p:nvPicPr>
                      <p:cNvPr id="23" name="Object 22"/>
                      <p:cNvPicPr/>
                      <p:nvPr/>
                    </p:nvPicPr>
                    <p:blipFill>
                      <a:blip r:embed="rId9"/>
                      <a:stretch>
                        <a:fillRect/>
                      </a:stretch>
                    </p:blipFill>
                    <p:spPr>
                      <a:xfrm>
                        <a:off x="177467" y="500679"/>
                        <a:ext cx="4895872" cy="2150973"/>
                      </a:xfrm>
                      <a:prstGeom prst="rect">
                        <a:avLst/>
                      </a:prstGeom>
                    </p:spPr>
                  </p:pic>
                </p:oleObj>
              </mc:Fallback>
            </mc:AlternateContent>
          </a:graphicData>
        </a:graphic>
      </p:graphicFrame>
      <p:sp>
        <p:nvSpPr>
          <p:cNvPr id="81" name="Snip Diagonal Corner Rectangle 80"/>
          <p:cNvSpPr/>
          <p:nvPr/>
        </p:nvSpPr>
        <p:spPr>
          <a:xfrm>
            <a:off x="0" y="2924937"/>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1</a:t>
            </a:r>
          </a:p>
        </p:txBody>
      </p:sp>
      <p:sp>
        <p:nvSpPr>
          <p:cNvPr id="82" name="Snip Diagonal Corner Rectangle 81"/>
          <p:cNvSpPr/>
          <p:nvPr/>
        </p:nvSpPr>
        <p:spPr>
          <a:xfrm>
            <a:off x="8675925" y="2924936"/>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2</a:t>
            </a:r>
          </a:p>
        </p:txBody>
      </p:sp>
      <p:sp>
        <p:nvSpPr>
          <p:cNvPr id="83" name="TextBox 82"/>
          <p:cNvSpPr txBox="1"/>
          <p:nvPr/>
        </p:nvSpPr>
        <p:spPr>
          <a:xfrm>
            <a:off x="458343" y="2924936"/>
            <a:ext cx="29494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Sequencing</a:t>
            </a:r>
          </a:p>
        </p:txBody>
      </p:sp>
      <p:sp>
        <p:nvSpPr>
          <p:cNvPr id="84" name="TextBox 83"/>
          <p:cNvSpPr txBox="1"/>
          <p:nvPr/>
        </p:nvSpPr>
        <p:spPr>
          <a:xfrm>
            <a:off x="6304876" y="2916378"/>
            <a:ext cx="24732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Read Mapping</a:t>
            </a:r>
          </a:p>
        </p:txBody>
      </p:sp>
      <p:sp>
        <p:nvSpPr>
          <p:cNvPr id="85" name="Snip Diagonal Corner Rectangle 84"/>
          <p:cNvSpPr/>
          <p:nvPr/>
        </p:nvSpPr>
        <p:spPr>
          <a:xfrm>
            <a:off x="-11591" y="6399657"/>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3</a:t>
            </a:r>
          </a:p>
        </p:txBody>
      </p:sp>
      <p:sp>
        <p:nvSpPr>
          <p:cNvPr id="86" name="Snip Diagonal Corner Rectangle 85"/>
          <p:cNvSpPr/>
          <p:nvPr/>
        </p:nvSpPr>
        <p:spPr>
          <a:xfrm>
            <a:off x="8678558" y="6399656"/>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4</a:t>
            </a:r>
          </a:p>
        </p:txBody>
      </p:sp>
      <p:sp>
        <p:nvSpPr>
          <p:cNvPr id="87" name="TextBox 86"/>
          <p:cNvSpPr txBox="1"/>
          <p:nvPr/>
        </p:nvSpPr>
        <p:spPr>
          <a:xfrm>
            <a:off x="483743" y="6379336"/>
            <a:ext cx="29494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Variant Calling</a:t>
            </a:r>
          </a:p>
        </p:txBody>
      </p:sp>
      <p:sp>
        <p:nvSpPr>
          <p:cNvPr id="88" name="TextBox 87"/>
          <p:cNvSpPr txBox="1"/>
          <p:nvPr/>
        </p:nvSpPr>
        <p:spPr>
          <a:xfrm>
            <a:off x="5558503" y="6399656"/>
            <a:ext cx="3404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Scientific Discovery</a:t>
            </a:r>
          </a:p>
        </p:txBody>
      </p:sp>
      <p:grpSp>
        <p:nvGrpSpPr>
          <p:cNvPr id="66" name="Group 65"/>
          <p:cNvGrpSpPr/>
          <p:nvPr/>
        </p:nvGrpSpPr>
        <p:grpSpPr>
          <a:xfrm>
            <a:off x="-289047" y="3715576"/>
            <a:ext cx="9433048" cy="3582965"/>
            <a:chOff x="-108520" y="3573016"/>
            <a:chExt cx="9433048" cy="3582965"/>
          </a:xfrm>
        </p:grpSpPr>
        <p:sp>
          <p:nvSpPr>
            <p:cNvPr id="63" name="Rectangle 62"/>
            <p:cNvSpPr/>
            <p:nvPr/>
          </p:nvSpPr>
          <p:spPr>
            <a:xfrm>
              <a:off x="-108520" y="3573016"/>
              <a:ext cx="9433048" cy="3276000"/>
            </a:xfrm>
            <a:prstGeom prst="rect">
              <a:avLst/>
            </a:prstGeom>
            <a:solidFill>
              <a:schemeClr val="bg1"/>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EEECE1"/>
                </a:solidFill>
                <a:effectLst/>
                <a:uLnTx/>
                <a:uFillTx/>
                <a:latin typeface="europa"/>
                <a:ea typeface="+mn-ea"/>
                <a:cs typeface="+mn-cs"/>
              </a:endParaRPr>
            </a:p>
          </p:txBody>
        </p:sp>
        <p:grpSp>
          <p:nvGrpSpPr>
            <p:cNvPr id="3" name="Group 2"/>
            <p:cNvGrpSpPr/>
            <p:nvPr/>
          </p:nvGrpSpPr>
          <p:grpSpPr>
            <a:xfrm>
              <a:off x="613105" y="4005064"/>
              <a:ext cx="7919335" cy="3150917"/>
              <a:chOff x="-208582" y="3753558"/>
              <a:chExt cx="7919335" cy="3150917"/>
            </a:xfrm>
          </p:grpSpPr>
          <p:sp>
            <p:nvSpPr>
              <p:cNvPr id="62" name="Rectangle 61"/>
              <p:cNvSpPr/>
              <p:nvPr/>
            </p:nvSpPr>
            <p:spPr>
              <a:xfrm rot="12861">
                <a:off x="-208582" y="3828624"/>
                <a:ext cx="1900479" cy="2405141"/>
              </a:xfrm>
              <a:prstGeom prst="rect">
                <a:avLst/>
              </a:prstGeom>
              <a:solidFill>
                <a:srgbClr val="C6C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pic>
            <p:nvPicPr>
              <p:cNvPr id="28" name="Picture 4" descr="https://i.ytimg.com/vi/thf4TFnkesw/maxresdefault.jpg"/>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t="16939" b="37412"/>
              <a:stretch/>
            </p:blipFill>
            <p:spPr bwMode="auto">
              <a:xfrm rot="961673">
                <a:off x="144628" y="3753558"/>
                <a:ext cx="6902450" cy="3150917"/>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rot="12861">
                <a:off x="376978" y="4035982"/>
                <a:ext cx="1900479" cy="1797999"/>
              </a:xfrm>
              <a:prstGeom prst="rect">
                <a:avLst/>
              </a:prstGeom>
              <a:solidFill>
                <a:srgbClr val="C6C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0" name="Oval 29"/>
              <p:cNvSpPr/>
              <p:nvPr/>
            </p:nvSpPr>
            <p:spPr>
              <a:xfrm rot="961673">
                <a:off x="3274474" y="5019457"/>
                <a:ext cx="545523" cy="5455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1" name="Oval 30"/>
              <p:cNvSpPr/>
              <p:nvPr/>
            </p:nvSpPr>
            <p:spPr>
              <a:xfrm rot="961673">
                <a:off x="3184235" y="5076418"/>
                <a:ext cx="545523" cy="5455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2" name="Oval 31"/>
              <p:cNvSpPr/>
              <p:nvPr/>
            </p:nvSpPr>
            <p:spPr>
              <a:xfrm rot="961673">
                <a:off x="2682472" y="5332287"/>
                <a:ext cx="577532" cy="5775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3" name="Oval 32"/>
              <p:cNvSpPr/>
              <p:nvPr/>
            </p:nvSpPr>
            <p:spPr>
              <a:xfrm rot="961673">
                <a:off x="3178618" y="4478667"/>
                <a:ext cx="577532" cy="5775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4" name="Oval 33"/>
              <p:cNvSpPr/>
              <p:nvPr/>
            </p:nvSpPr>
            <p:spPr>
              <a:xfrm rot="961673">
                <a:off x="3735687" y="4643492"/>
                <a:ext cx="573365" cy="6430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5" name="Oval 34"/>
              <p:cNvSpPr/>
              <p:nvPr/>
            </p:nvSpPr>
            <p:spPr>
              <a:xfrm rot="961673">
                <a:off x="4180716" y="4852949"/>
                <a:ext cx="676378" cy="5775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6" name="Oval 35"/>
              <p:cNvSpPr/>
              <p:nvPr/>
            </p:nvSpPr>
            <p:spPr>
              <a:xfrm rot="961673">
                <a:off x="2508995" y="4000739"/>
                <a:ext cx="577532" cy="5775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7" name="Rounded Rectangle 36"/>
              <p:cNvSpPr/>
              <p:nvPr/>
            </p:nvSpPr>
            <p:spPr>
              <a:xfrm rot="61750">
                <a:off x="2444098" y="4616095"/>
                <a:ext cx="580811" cy="7653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8" name="Rectangle 37"/>
              <p:cNvSpPr/>
              <p:nvPr/>
            </p:nvSpPr>
            <p:spPr>
              <a:xfrm>
                <a:off x="293120" y="4523798"/>
                <a:ext cx="2012089" cy="135421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300 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bases/min</a:t>
                </a:r>
                <a:endParaRPr kumimoji="0" lang="en-US" sz="2800" b="0" i="0" u="none" strike="noStrike" kern="1200" cap="none" spc="0" normalizeH="0" baseline="0" noProof="0" dirty="0">
                  <a:ln>
                    <a:noFill/>
                  </a:ln>
                  <a:solidFill>
                    <a:prstClr val="black"/>
                  </a:solidFill>
                  <a:effectLst/>
                  <a:uLnTx/>
                  <a:uFillTx/>
                  <a:latin typeface="Tahoma"/>
                  <a:ea typeface="+mn-ea"/>
                  <a:cs typeface="+mn-cs"/>
                </a:endParaRPr>
              </a:p>
            </p:txBody>
          </p:sp>
          <p:sp>
            <p:nvSpPr>
              <p:cNvPr id="39" name="Rectangle 5"/>
              <p:cNvSpPr>
                <a:spLocks noChangeArrowheads="1"/>
              </p:cNvSpPr>
              <p:nvPr/>
            </p:nvSpPr>
            <p:spPr bwMode="auto">
              <a:xfrm rot="1668114">
                <a:off x="2356724" y="4195899"/>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1F497D"/>
                    </a:solidFill>
                    <a:effectLst/>
                    <a:uLnTx/>
                    <a:uFillTx/>
                    <a:latin typeface="Tahoma"/>
                    <a:ea typeface="+mn-ea"/>
                    <a:cs typeface="+mn-cs"/>
                  </a:rPr>
                  <a:t>GAGTCAGAATTTGAC </a:t>
                </a:r>
              </a:p>
            </p:txBody>
          </p:sp>
          <p:sp>
            <p:nvSpPr>
              <p:cNvPr id="40" name="Rectangle 5"/>
              <p:cNvSpPr>
                <a:spLocks noChangeArrowheads="1"/>
              </p:cNvSpPr>
              <p:nvPr/>
            </p:nvSpPr>
            <p:spPr bwMode="auto">
              <a:xfrm rot="1668114">
                <a:off x="2426056" y="4506516"/>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C0504D"/>
                    </a:solidFill>
                    <a:effectLst/>
                    <a:uLnTx/>
                    <a:uFillTx/>
                    <a:latin typeface="Tahoma"/>
                    <a:ea typeface="+mn-ea"/>
                    <a:cs typeface="+mn-cs"/>
                  </a:rPr>
                  <a:t>GAGTCAGAATTTGAC </a:t>
                </a:r>
              </a:p>
            </p:txBody>
          </p:sp>
          <p:sp>
            <p:nvSpPr>
              <p:cNvPr id="41" name="Rectangle 5"/>
              <p:cNvSpPr>
                <a:spLocks noChangeArrowheads="1"/>
              </p:cNvSpPr>
              <p:nvPr/>
            </p:nvSpPr>
            <p:spPr bwMode="auto">
              <a:xfrm rot="1668114">
                <a:off x="2495388" y="4817134"/>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8064A2"/>
                    </a:solidFill>
                    <a:effectLst/>
                    <a:uLnTx/>
                    <a:uFillTx/>
                    <a:latin typeface="Tahoma"/>
                    <a:ea typeface="+mn-ea"/>
                    <a:cs typeface="+mn-cs"/>
                  </a:rPr>
                  <a:t>GAGTCAGAATTTGAC </a:t>
                </a:r>
              </a:p>
            </p:txBody>
          </p:sp>
          <p:sp>
            <p:nvSpPr>
              <p:cNvPr id="42" name="Rectangle 5"/>
              <p:cNvSpPr>
                <a:spLocks noChangeArrowheads="1"/>
              </p:cNvSpPr>
              <p:nvPr/>
            </p:nvSpPr>
            <p:spPr bwMode="auto">
              <a:xfrm rot="1668114">
                <a:off x="2320594" y="5057620"/>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79646"/>
                    </a:solidFill>
                    <a:effectLst/>
                    <a:uLnTx/>
                    <a:uFillTx/>
                    <a:latin typeface="Tahoma"/>
                    <a:ea typeface="+mn-ea"/>
                    <a:cs typeface="+mn-cs"/>
                  </a:rPr>
                  <a:t>GAGTCAGAATTTGAC </a:t>
                </a:r>
              </a:p>
            </p:txBody>
          </p:sp>
          <p:sp>
            <p:nvSpPr>
              <p:cNvPr id="43" name="Rectangle 5"/>
              <p:cNvSpPr>
                <a:spLocks noChangeArrowheads="1"/>
              </p:cNvSpPr>
              <p:nvPr/>
            </p:nvSpPr>
            <p:spPr bwMode="auto">
              <a:xfrm rot="20074936">
                <a:off x="2354860" y="5490301"/>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9BBB59"/>
                    </a:solidFill>
                    <a:effectLst/>
                    <a:uLnTx/>
                    <a:uFillTx/>
                    <a:latin typeface="Tahoma"/>
                    <a:ea typeface="+mn-ea"/>
                    <a:cs typeface="+mn-cs"/>
                  </a:rPr>
                  <a:t>GAGTCAGAATTTGAC </a:t>
                </a:r>
              </a:p>
            </p:txBody>
          </p:sp>
          <p:sp>
            <p:nvSpPr>
              <p:cNvPr id="44" name="Rectangle 5"/>
              <p:cNvSpPr>
                <a:spLocks noChangeArrowheads="1"/>
              </p:cNvSpPr>
              <p:nvPr/>
            </p:nvSpPr>
            <p:spPr bwMode="auto">
              <a:xfrm rot="20074936">
                <a:off x="2477456" y="5155537"/>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C0504D"/>
                    </a:solidFill>
                    <a:effectLst/>
                    <a:uLnTx/>
                    <a:uFillTx/>
                    <a:latin typeface="Tahoma"/>
                    <a:ea typeface="+mn-ea"/>
                    <a:cs typeface="+mn-cs"/>
                  </a:rPr>
                  <a:t>GAGTCAGAATTTGAC </a:t>
                </a:r>
              </a:p>
            </p:txBody>
          </p:sp>
          <p:sp>
            <p:nvSpPr>
              <p:cNvPr id="45" name="Rectangle 5"/>
              <p:cNvSpPr>
                <a:spLocks noChangeArrowheads="1"/>
              </p:cNvSpPr>
              <p:nvPr/>
            </p:nvSpPr>
            <p:spPr bwMode="auto">
              <a:xfrm rot="20074936">
                <a:off x="2722115" y="4855839"/>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4F81BD"/>
                    </a:solidFill>
                    <a:effectLst/>
                    <a:uLnTx/>
                    <a:uFillTx/>
                    <a:latin typeface="Tahoma"/>
                    <a:ea typeface="+mn-ea"/>
                    <a:cs typeface="+mn-cs"/>
                  </a:rPr>
                  <a:t>GAGTCAGAATTTGAC </a:t>
                </a:r>
              </a:p>
            </p:txBody>
          </p:sp>
          <p:sp>
            <p:nvSpPr>
              <p:cNvPr id="46" name="Rectangle 5"/>
              <p:cNvSpPr>
                <a:spLocks noChangeArrowheads="1"/>
              </p:cNvSpPr>
              <p:nvPr/>
            </p:nvSpPr>
            <p:spPr bwMode="auto">
              <a:xfrm rot="21285137">
                <a:off x="3766383" y="5109606"/>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79646"/>
                    </a:solidFill>
                    <a:effectLst/>
                    <a:uLnTx/>
                    <a:uFillTx/>
                    <a:latin typeface="Tahoma"/>
                    <a:ea typeface="+mn-ea"/>
                    <a:cs typeface="+mn-cs"/>
                  </a:rPr>
                  <a:t>GAGTCAGAATTTGAC </a:t>
                </a:r>
              </a:p>
            </p:txBody>
          </p:sp>
          <p:sp>
            <p:nvSpPr>
              <p:cNvPr id="47" name="Rectangle 5"/>
              <p:cNvSpPr>
                <a:spLocks noChangeArrowheads="1"/>
              </p:cNvSpPr>
              <p:nvPr/>
            </p:nvSpPr>
            <p:spPr bwMode="auto">
              <a:xfrm rot="21285137">
                <a:off x="3731850" y="4861840"/>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C0504D"/>
                    </a:solidFill>
                    <a:effectLst/>
                    <a:uLnTx/>
                    <a:uFillTx/>
                    <a:latin typeface="Tahoma"/>
                    <a:ea typeface="+mn-ea"/>
                    <a:cs typeface="+mn-cs"/>
                  </a:rPr>
                  <a:t>GAGTCAGAATTTGAC </a:t>
                </a:r>
              </a:p>
            </p:txBody>
          </p:sp>
          <p:sp>
            <p:nvSpPr>
              <p:cNvPr id="48" name="Rectangle 5"/>
              <p:cNvSpPr>
                <a:spLocks noChangeArrowheads="1"/>
              </p:cNvSpPr>
              <p:nvPr/>
            </p:nvSpPr>
            <p:spPr bwMode="auto">
              <a:xfrm rot="21285137">
                <a:off x="3819380" y="4649139"/>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F0000"/>
                    </a:solidFill>
                    <a:effectLst/>
                    <a:uLnTx/>
                    <a:uFillTx/>
                    <a:latin typeface="Tahoma"/>
                    <a:ea typeface="+mn-ea"/>
                    <a:cs typeface="+mn-cs"/>
                  </a:rPr>
                  <a:t>GAGTCAGAATTTGAC </a:t>
                </a:r>
              </a:p>
            </p:txBody>
          </p:sp>
          <p:sp>
            <p:nvSpPr>
              <p:cNvPr id="49" name="Rectangle 5"/>
              <p:cNvSpPr>
                <a:spLocks noChangeArrowheads="1"/>
              </p:cNvSpPr>
              <p:nvPr/>
            </p:nvSpPr>
            <p:spPr bwMode="auto">
              <a:xfrm rot="21285137">
                <a:off x="3105970" y="4807546"/>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Tahoma"/>
                    <a:ea typeface="+mn-ea"/>
                    <a:cs typeface="+mn-cs"/>
                  </a:rPr>
                  <a:t>GAGTCAGAATTTGAC </a:t>
                </a:r>
              </a:p>
            </p:txBody>
          </p:sp>
          <p:sp>
            <p:nvSpPr>
              <p:cNvPr id="50" name="Rectangle 5"/>
              <p:cNvSpPr>
                <a:spLocks noChangeArrowheads="1"/>
              </p:cNvSpPr>
              <p:nvPr/>
            </p:nvSpPr>
            <p:spPr bwMode="auto">
              <a:xfrm rot="21285137">
                <a:off x="3210367" y="4996100"/>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B0F0"/>
                    </a:solidFill>
                    <a:effectLst/>
                    <a:uLnTx/>
                    <a:uFillTx/>
                    <a:latin typeface="Tahoma"/>
                    <a:ea typeface="+mn-ea"/>
                    <a:cs typeface="+mn-cs"/>
                  </a:rPr>
                  <a:t>GAGTCAGAATTTGAC </a:t>
                </a:r>
              </a:p>
            </p:txBody>
          </p:sp>
          <p:sp>
            <p:nvSpPr>
              <p:cNvPr id="51" name="Rectangle 5"/>
              <p:cNvSpPr>
                <a:spLocks noChangeArrowheads="1"/>
              </p:cNvSpPr>
              <p:nvPr/>
            </p:nvSpPr>
            <p:spPr bwMode="auto">
              <a:xfrm rot="21285137">
                <a:off x="3314765" y="5184654"/>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FFF00"/>
                    </a:solidFill>
                    <a:effectLst/>
                    <a:uLnTx/>
                    <a:uFillTx/>
                    <a:latin typeface="Tahoma"/>
                    <a:ea typeface="+mn-ea"/>
                    <a:cs typeface="+mn-cs"/>
                  </a:rPr>
                  <a:t>GAGTCAGAATTTGAC </a:t>
                </a:r>
              </a:p>
            </p:txBody>
          </p:sp>
          <p:sp>
            <p:nvSpPr>
              <p:cNvPr id="52" name="Rectangle 5"/>
              <p:cNvSpPr>
                <a:spLocks noChangeArrowheads="1"/>
              </p:cNvSpPr>
              <p:nvPr/>
            </p:nvSpPr>
            <p:spPr bwMode="auto">
              <a:xfrm rot="21285137">
                <a:off x="2437559" y="4616239"/>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EEECE1"/>
                    </a:solidFill>
                    <a:effectLst/>
                    <a:uLnTx/>
                    <a:uFillTx/>
                    <a:latin typeface="Tahoma"/>
                    <a:ea typeface="+mn-ea"/>
                    <a:cs typeface="+mn-cs"/>
                  </a:rPr>
                  <a:t>GAGTCAGAATTTGAC </a:t>
                </a:r>
              </a:p>
            </p:txBody>
          </p:sp>
          <p:sp>
            <p:nvSpPr>
              <p:cNvPr id="53" name="Rectangle 5"/>
              <p:cNvSpPr>
                <a:spLocks noChangeArrowheads="1"/>
              </p:cNvSpPr>
              <p:nvPr/>
            </p:nvSpPr>
            <p:spPr bwMode="auto">
              <a:xfrm rot="21285137">
                <a:off x="2565252" y="4757922"/>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7030A0"/>
                    </a:solidFill>
                    <a:effectLst/>
                    <a:uLnTx/>
                    <a:uFillTx/>
                    <a:latin typeface="Tahoma"/>
                    <a:ea typeface="+mn-ea"/>
                    <a:cs typeface="+mn-cs"/>
                  </a:rPr>
                  <a:t>GAGTCAGAATTTGAC </a:t>
                </a:r>
              </a:p>
            </p:txBody>
          </p:sp>
          <p:sp>
            <p:nvSpPr>
              <p:cNvPr id="54" name="Striped Right Arrow 53"/>
              <p:cNvSpPr/>
              <p:nvPr/>
            </p:nvSpPr>
            <p:spPr>
              <a:xfrm rot="16200000">
                <a:off x="3669587" y="5745282"/>
                <a:ext cx="545431" cy="255115"/>
              </a:xfrm>
              <a:prstGeom prst="stripedRightArrow">
                <a:avLst>
                  <a:gd name="adj1" fmla="val 36641"/>
                  <a:gd name="adj2" fmla="val 50000"/>
                </a:avLst>
              </a:prstGeom>
              <a:solidFill>
                <a:srgbClr val="FE0606"/>
              </a:solidFill>
              <a:ln>
                <a:no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55" name="Striped Right Arrow 54"/>
              <p:cNvSpPr/>
              <p:nvPr/>
            </p:nvSpPr>
            <p:spPr>
              <a:xfrm rot="16200000">
                <a:off x="3966178" y="5724775"/>
                <a:ext cx="545431" cy="255115"/>
              </a:xfrm>
              <a:prstGeom prst="stripedRightArrow">
                <a:avLst>
                  <a:gd name="adj1" fmla="val 36641"/>
                  <a:gd name="adj2" fmla="val 50000"/>
                </a:avLst>
              </a:prstGeom>
              <a:solidFill>
                <a:srgbClr val="FE0606"/>
              </a:solidFill>
              <a:ln>
                <a:no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56" name="Striped Right Arrow 55"/>
              <p:cNvSpPr/>
              <p:nvPr/>
            </p:nvSpPr>
            <p:spPr>
              <a:xfrm rot="5413798">
                <a:off x="3619012" y="4106675"/>
                <a:ext cx="545431" cy="255115"/>
              </a:xfrm>
              <a:prstGeom prst="stripedRightArrow">
                <a:avLst>
                  <a:gd name="adj1" fmla="val 36641"/>
                  <a:gd name="adj2" fmla="val 50000"/>
                </a:avLst>
              </a:prstGeom>
              <a:solidFill>
                <a:srgbClr val="FE0606"/>
              </a:solidFill>
              <a:ln>
                <a:no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57" name="Striped Right Arrow 56"/>
              <p:cNvSpPr/>
              <p:nvPr/>
            </p:nvSpPr>
            <p:spPr>
              <a:xfrm rot="5413798">
                <a:off x="3915603" y="4115250"/>
                <a:ext cx="545431" cy="255115"/>
              </a:xfrm>
              <a:prstGeom prst="stripedRightArrow">
                <a:avLst>
                  <a:gd name="adj1" fmla="val 36641"/>
                  <a:gd name="adj2" fmla="val 50000"/>
                </a:avLst>
              </a:prstGeom>
              <a:solidFill>
                <a:srgbClr val="FE0606"/>
              </a:solidFill>
              <a:ln>
                <a:no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58" name="Rectangle 57"/>
              <p:cNvSpPr/>
              <p:nvPr/>
            </p:nvSpPr>
            <p:spPr>
              <a:xfrm>
                <a:off x="293246" y="4156921"/>
                <a:ext cx="2178802"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Illumina HiSeq4000  </a:t>
                </a:r>
              </a:p>
            </p:txBody>
          </p:sp>
          <p:sp>
            <p:nvSpPr>
              <p:cNvPr id="59" name="Rectangle 58"/>
              <p:cNvSpPr/>
              <p:nvPr/>
            </p:nvSpPr>
            <p:spPr>
              <a:xfrm>
                <a:off x="5778582" y="4354557"/>
                <a:ext cx="1617751" cy="135421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2 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bases/min</a:t>
                </a:r>
                <a:endParaRPr kumimoji="0" lang="en-US" sz="2800" b="0" i="0" u="none" strike="noStrike" kern="1200" cap="none" spc="0" normalizeH="0" baseline="0" noProof="0" dirty="0">
                  <a:ln>
                    <a:noFill/>
                  </a:ln>
                  <a:solidFill>
                    <a:prstClr val="black"/>
                  </a:solidFill>
                  <a:effectLst/>
                  <a:uLnTx/>
                  <a:uFillTx/>
                  <a:latin typeface="Tahoma"/>
                  <a:ea typeface="+mn-ea"/>
                  <a:cs typeface="+mn-cs"/>
                </a:endParaRPr>
              </a:p>
            </p:txBody>
          </p:sp>
          <p:sp>
            <p:nvSpPr>
              <p:cNvPr id="60" name="Rectangle 59"/>
              <p:cNvSpPr/>
              <p:nvPr/>
            </p:nvSpPr>
            <p:spPr>
              <a:xfrm>
                <a:off x="5838545" y="4024155"/>
                <a:ext cx="1524776"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EECE1">
                        <a:lumMod val="75000"/>
                      </a:srgbClr>
                    </a:solidFill>
                    <a:effectLst/>
                    <a:uLnTx/>
                    <a:uFillTx/>
                    <a:latin typeface="Times New Roman" panose="02020603050405020304" pitchFamily="18" charset="0"/>
                    <a:ea typeface="Times New Roman" panose="02020603050405020304" pitchFamily="18" charset="0"/>
                    <a:cs typeface="+mn-cs"/>
                  </a:rPr>
                  <a:t>on average</a:t>
                </a:r>
                <a:endParaRPr kumimoji="0" lang="en-US" sz="1100" b="0" i="0" u="none" strike="noStrike" kern="1200" cap="none" spc="0" normalizeH="0" baseline="0" noProof="0" dirty="0">
                  <a:ln>
                    <a:noFill/>
                  </a:ln>
                  <a:solidFill>
                    <a:srgbClr val="EEECE1">
                      <a:lumMod val="75000"/>
                    </a:srgbClr>
                  </a:solidFill>
                  <a:effectLst/>
                  <a:uLnTx/>
                  <a:uFillTx/>
                  <a:latin typeface="Tahoma"/>
                  <a:ea typeface="+mn-ea"/>
                  <a:cs typeface="+mn-cs"/>
                </a:endParaRPr>
              </a:p>
            </p:txBody>
          </p:sp>
          <p:sp>
            <p:nvSpPr>
              <p:cNvPr id="61" name="Rectangle 60"/>
              <p:cNvSpPr/>
              <p:nvPr/>
            </p:nvSpPr>
            <p:spPr>
              <a:xfrm>
                <a:off x="5594468" y="5530453"/>
                <a:ext cx="2116285"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0000"/>
                    </a:solidFill>
                    <a:effectLst/>
                    <a:uLnTx/>
                    <a:uFillTx/>
                    <a:latin typeface="Tahoma"/>
                    <a:ea typeface="Times New Roman" panose="02020603050405020304" pitchFamily="18" charset="0"/>
                    <a:cs typeface="+mn-cs"/>
                  </a:rPr>
                  <a:t>(0.6%)</a:t>
                </a:r>
                <a:endParaRPr kumimoji="0" lang="en-US" sz="800" b="0" i="0" u="none" strike="noStrike" kern="1200" cap="none" spc="0" normalizeH="0" baseline="0" noProof="0" dirty="0">
                  <a:ln>
                    <a:noFill/>
                  </a:ln>
                  <a:solidFill>
                    <a:srgbClr val="FF0000"/>
                  </a:solidFill>
                  <a:effectLst/>
                  <a:uLnTx/>
                  <a:uFillTx/>
                  <a:latin typeface="Tahoma"/>
                  <a:ea typeface="+mn-ea"/>
                  <a:cs typeface="+mn-cs"/>
                </a:endParaRPr>
              </a:p>
            </p:txBody>
          </p:sp>
        </p:grpSp>
      </p:grpSp>
      <p:sp>
        <p:nvSpPr>
          <p:cNvPr id="65" name="TextBox 64"/>
          <p:cNvSpPr txBox="1"/>
          <p:nvPr/>
        </p:nvSpPr>
        <p:spPr>
          <a:xfrm>
            <a:off x="1938728" y="3493395"/>
            <a:ext cx="5413161" cy="584775"/>
          </a:xfrm>
          <a:prstGeom prst="rect">
            <a:avLst/>
          </a:prstGeom>
          <a:solidFill>
            <a:srgbClr val="FFFF99"/>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Tahoma"/>
                <a:ea typeface="+mn-ea"/>
                <a:cs typeface="+mn-cs"/>
              </a:rPr>
              <a:t>Bottlenecked in Mapping!!</a:t>
            </a:r>
          </a:p>
        </p:txBody>
      </p:sp>
    </p:spTree>
    <p:extLst>
      <p:ext uri="{BB962C8B-B14F-4D97-AF65-F5344CB8AC3E}">
        <p14:creationId xmlns:p14="http://schemas.microsoft.com/office/powerpoint/2010/main" val="20087588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dissolve">
                                      <p:cBhvr>
                                        <p:cTn id="7" dur="500"/>
                                        <p:tgtEl>
                                          <p:spTgt spid="66"/>
                                        </p:tgtEl>
                                      </p:cBhvr>
                                    </p:animEffect>
                                  </p:childTnLst>
                                </p:cTn>
                              </p:par>
                              <p:par>
                                <p:cTn id="8" presetID="2" presetClass="entr" presetSubtype="4" fill="hold" grpId="0" nodeType="withEffect">
                                  <p:stCondLst>
                                    <p:cond delay="0"/>
                                  </p:stCondLst>
                                  <p:childTnLst>
                                    <p:set>
                                      <p:cBhvr>
                                        <p:cTn id="9" dur="1" fill="hold">
                                          <p:stCondLst>
                                            <p:cond delay="0"/>
                                          </p:stCondLst>
                                        </p:cTn>
                                        <p:tgtEl>
                                          <p:spTgt spid="65"/>
                                        </p:tgtEl>
                                        <p:attrNameLst>
                                          <p:attrName>style.visibility</p:attrName>
                                        </p:attrNameLst>
                                      </p:cBhvr>
                                      <p:to>
                                        <p:strVal val="visible"/>
                                      </p:to>
                                    </p:set>
                                    <p:anim calcmode="lin" valueType="num">
                                      <p:cBhvr additive="base">
                                        <p:cTn id="10" dur="500" fill="hold"/>
                                        <p:tgtEl>
                                          <p:spTgt spid="65"/>
                                        </p:tgtEl>
                                        <p:attrNameLst>
                                          <p:attrName>ppt_x</p:attrName>
                                        </p:attrNameLst>
                                      </p:cBhvr>
                                      <p:tavLst>
                                        <p:tav tm="0">
                                          <p:val>
                                            <p:strVal val="#ppt_x"/>
                                          </p:val>
                                        </p:tav>
                                        <p:tav tm="100000">
                                          <p:val>
                                            <p:strVal val="#ppt_x"/>
                                          </p:val>
                                        </p:tav>
                                      </p:tavLst>
                                    </p:anim>
                                    <p:anim calcmode="lin" valueType="num">
                                      <p:cBhvr additive="base">
                                        <p:cTn id="11"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Title 1"/>
          <p:cNvSpPr>
            <a:spLocks noGrp="1"/>
          </p:cNvSpPr>
          <p:nvPr>
            <p:ph type="title"/>
          </p:nvPr>
        </p:nvSpPr>
        <p:spPr/>
        <p:txBody>
          <a:bodyPr/>
          <a:lstStyle/>
          <a:p>
            <a:r>
              <a:rPr lang="en-US">
                <a:latin typeface="Garamond" charset="0"/>
              </a:rPr>
              <a:t>Self-Optimizing DRAM Controllers</a:t>
            </a:r>
          </a:p>
        </p:txBody>
      </p:sp>
      <p:sp>
        <p:nvSpPr>
          <p:cNvPr id="3" name="Content Placeholder 2"/>
          <p:cNvSpPr>
            <a:spLocks noGrp="1"/>
          </p:cNvSpPr>
          <p:nvPr>
            <p:ph idx="1"/>
          </p:nvPr>
        </p:nvSpPr>
        <p:spPr>
          <a:xfrm>
            <a:off x="228600" y="996950"/>
            <a:ext cx="8807450" cy="5194300"/>
          </a:xfrm>
        </p:spPr>
        <p:txBody>
          <a:bodyPr/>
          <a:lstStyle/>
          <a:p>
            <a:r>
              <a:rPr lang="en-US" dirty="0">
                <a:latin typeface="Tahoma" charset="0"/>
              </a:rPr>
              <a:t>Dynamically adapt the memory scheduling policy via interaction with the system at runtime </a:t>
            </a:r>
          </a:p>
          <a:p>
            <a:pPr lvl="1"/>
            <a:r>
              <a:rPr lang="en-US" sz="2000" dirty="0">
                <a:latin typeface="Tahoma" charset="0"/>
                <a:ea typeface="ＭＳ Ｐゴシック" charset="0"/>
              </a:rPr>
              <a:t>Associate system states and actions (commands) with long term reward values: </a:t>
            </a:r>
            <a:r>
              <a:rPr lang="en-US" sz="2000" dirty="0">
                <a:solidFill>
                  <a:srgbClr val="0000FF"/>
                </a:solidFill>
                <a:latin typeface="Tahoma" charset="0"/>
                <a:ea typeface="ＭＳ Ｐゴシック" charset="0"/>
              </a:rPr>
              <a:t>each action at a given state leads to a learned reward</a:t>
            </a:r>
          </a:p>
          <a:p>
            <a:pPr lvl="1"/>
            <a:r>
              <a:rPr lang="en-US" sz="2000" dirty="0">
                <a:solidFill>
                  <a:srgbClr val="0000FF"/>
                </a:solidFill>
                <a:latin typeface="Tahoma" charset="0"/>
                <a:ea typeface="ＭＳ Ｐゴシック" charset="0"/>
              </a:rPr>
              <a:t>Schedule command with highest estimated long-term reward value </a:t>
            </a:r>
            <a:r>
              <a:rPr lang="en-US" sz="2000" dirty="0">
                <a:latin typeface="Tahoma" charset="0"/>
                <a:ea typeface="ＭＳ Ｐゴシック" charset="0"/>
              </a:rPr>
              <a:t>in each state</a:t>
            </a:r>
          </a:p>
          <a:p>
            <a:pPr lvl="1"/>
            <a:r>
              <a:rPr lang="en-US" sz="2000" dirty="0">
                <a:solidFill>
                  <a:srgbClr val="0000FF"/>
                </a:solidFill>
                <a:latin typeface="Tahoma" charset="0"/>
                <a:ea typeface="ＭＳ Ｐゴシック" charset="0"/>
              </a:rPr>
              <a:t>Continuously update reward values for </a:t>
            </a:r>
            <a:r>
              <a:rPr lang="en-US" sz="2000" dirty="0">
                <a:latin typeface="Tahoma" charset="0"/>
                <a:ea typeface="ＭＳ Ｐゴシック" charset="0"/>
              </a:rPr>
              <a:t>&lt;state, action&gt; pairs based on feedback from system</a:t>
            </a:r>
          </a:p>
          <a:p>
            <a:endParaRPr lang="en-US" dirty="0">
              <a:latin typeface="Tahoma" charset="0"/>
            </a:endParaRPr>
          </a:p>
        </p:txBody>
      </p:sp>
      <p:sp>
        <p:nvSpPr>
          <p:cNvPr id="214019"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ACD6446-5582-7A40-8F43-AE1278A8CDA6}"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190</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5" name="Picture 2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71550" y="3860800"/>
            <a:ext cx="7334250" cy="2620963"/>
          </a:xfrm>
          <a:prstGeom prst="rect">
            <a:avLst/>
          </a:prstGeom>
          <a:noFill/>
          <a:ln>
            <a:noFill/>
          </a:ln>
          <a:effectLst/>
          <a:extLst>
            <a:ext uri="{909E8E84-426E-40dd-AFC4-6F175D3DCCD1}">
              <a14:hiddenFill xmlns="" xmlns:a14="http://schemas.microsoft.com/office/drawing/2010/main">
                <a:solidFill>
                  <a:srgbClr val="697986"/>
                </a:solidFill>
              </a14:hiddenFill>
            </a:ext>
            <a:ext uri="{91240B29-F687-4f45-9708-019B960494DF}">
              <a14:hiddenLine xmlns="" xmlns:a14="http://schemas.microsoft.com/office/drawing/2010/main" w="12700">
                <a:solidFill>
                  <a:srgbClr val="697986"/>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03904760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Title 1"/>
          <p:cNvSpPr>
            <a:spLocks noGrp="1"/>
          </p:cNvSpPr>
          <p:nvPr>
            <p:ph type="title"/>
          </p:nvPr>
        </p:nvSpPr>
        <p:spPr/>
        <p:txBody>
          <a:bodyPr/>
          <a:lstStyle/>
          <a:p>
            <a:r>
              <a:rPr lang="en-US">
                <a:latin typeface="Garamond" charset="0"/>
              </a:rPr>
              <a:t>Self-Optimizing DRAM Controllers</a:t>
            </a:r>
          </a:p>
        </p:txBody>
      </p:sp>
      <p:sp>
        <p:nvSpPr>
          <p:cNvPr id="215042" name="Content Placeholder 2"/>
          <p:cNvSpPr>
            <a:spLocks noGrp="1"/>
          </p:cNvSpPr>
          <p:nvPr>
            <p:ph idx="1"/>
          </p:nvPr>
        </p:nvSpPr>
        <p:spPr>
          <a:xfrm>
            <a:off x="228600" y="996950"/>
            <a:ext cx="8610600" cy="5194300"/>
          </a:xfrm>
        </p:spPr>
        <p:txBody>
          <a:bodyPr/>
          <a:lstStyle/>
          <a:p>
            <a:r>
              <a:rPr lang="en-US" sz="1800" dirty="0" err="1">
                <a:latin typeface="Tahoma" charset="0"/>
              </a:rPr>
              <a:t>Engin</a:t>
            </a:r>
            <a:r>
              <a:rPr lang="en-US" sz="1800" dirty="0">
                <a:latin typeface="Tahoma" charset="0"/>
              </a:rPr>
              <a:t> </a:t>
            </a:r>
            <a:r>
              <a:rPr lang="en-US" sz="1800" dirty="0" err="1">
                <a:latin typeface="Tahoma" charset="0"/>
              </a:rPr>
              <a:t>Ipek</a:t>
            </a:r>
            <a:r>
              <a:rPr lang="en-US" sz="1800" dirty="0">
                <a:latin typeface="Tahoma" charset="0"/>
              </a:rPr>
              <a:t>, Onur Mutlu, José F. </a:t>
            </a:r>
            <a:r>
              <a:rPr lang="en-US" sz="1800" dirty="0" err="1">
                <a:latin typeface="Tahoma" charset="0"/>
              </a:rPr>
              <a:t>Martínez</a:t>
            </a:r>
            <a:r>
              <a:rPr lang="en-US" sz="1800" dirty="0">
                <a:latin typeface="Tahoma" charset="0"/>
              </a:rPr>
              <a:t>, and Rich </a:t>
            </a:r>
            <a:r>
              <a:rPr lang="en-US" sz="1800" dirty="0" err="1">
                <a:latin typeface="Tahoma" charset="0"/>
              </a:rPr>
              <a:t>Caruana</a:t>
            </a:r>
            <a:r>
              <a:rPr lang="en-US" sz="1800" dirty="0">
                <a:latin typeface="Tahoma" charset="0"/>
              </a:rPr>
              <a:t>, </a:t>
            </a:r>
            <a:br>
              <a:rPr lang="en-US" sz="1800" dirty="0">
                <a:latin typeface="Tahoma" charset="0"/>
              </a:rPr>
            </a:br>
            <a:r>
              <a:rPr lang="en-US" sz="1800" b="1" dirty="0">
                <a:latin typeface="Tahoma" charset="0"/>
                <a:hlinkClick r:id="rId2"/>
              </a:rPr>
              <a:t>"Self Optimizing Memory Controllers: A Reinforcement Learning Approach"</a:t>
            </a:r>
            <a:br>
              <a:rPr lang="en-US" sz="1800" dirty="0">
                <a:latin typeface="Tahoma" charset="0"/>
              </a:rPr>
            </a:br>
            <a:r>
              <a:rPr lang="en-US" sz="1800" i="1" dirty="0">
                <a:latin typeface="Tahoma" charset="0"/>
              </a:rPr>
              <a:t>Proceedings of the </a:t>
            </a:r>
            <a:r>
              <a:rPr lang="en-US" sz="1800" i="1" dirty="0">
                <a:latin typeface="Tahoma" charset="0"/>
                <a:hlinkClick r:id="rId3"/>
              </a:rPr>
              <a:t>35th International Symposium on Computer Architecture</a:t>
            </a:r>
            <a:r>
              <a:rPr lang="en-US" sz="1800" i="1" dirty="0">
                <a:latin typeface="Tahoma" charset="0"/>
              </a:rPr>
              <a:t> (</a:t>
            </a:r>
            <a:r>
              <a:rPr lang="en-US" sz="1800" b="1" i="1" dirty="0">
                <a:latin typeface="Tahoma" charset="0"/>
              </a:rPr>
              <a:t>ISCA</a:t>
            </a:r>
            <a:r>
              <a:rPr lang="en-US" sz="1800" i="1" dirty="0">
                <a:latin typeface="Tahoma" charset="0"/>
              </a:rPr>
              <a:t>)</a:t>
            </a:r>
            <a:r>
              <a:rPr lang="en-US" sz="1800" dirty="0">
                <a:latin typeface="Tahoma" charset="0"/>
              </a:rPr>
              <a:t>, pages 39-50, Beijing, China, June 2008.</a:t>
            </a:r>
          </a:p>
          <a:p>
            <a:endParaRPr lang="en-US" sz="1800" dirty="0">
              <a:latin typeface="Tahoma" charset="0"/>
            </a:endParaRPr>
          </a:p>
          <a:p>
            <a:endParaRPr lang="en-US" dirty="0">
              <a:latin typeface="Tahoma" charset="0"/>
            </a:endParaRPr>
          </a:p>
        </p:txBody>
      </p:sp>
      <p:sp>
        <p:nvSpPr>
          <p:cNvPr id="215043"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1B46712-CDE9-5243-80CB-07DD7A074F23}"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191</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215044"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5288" y="2508250"/>
            <a:ext cx="8255000" cy="408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0840252"/>
      </p:ext>
    </p:extLst>
  </p:cSld>
  <p:clrMapOvr>
    <a:masterClrMapping/>
  </p:clrMapOvr>
  <p:transition/>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Title 1"/>
          <p:cNvSpPr>
            <a:spLocks noGrp="1"/>
          </p:cNvSpPr>
          <p:nvPr>
            <p:ph type="title"/>
          </p:nvPr>
        </p:nvSpPr>
        <p:spPr/>
        <p:txBody>
          <a:bodyPr/>
          <a:lstStyle/>
          <a:p>
            <a:r>
              <a:rPr lang="en-US">
                <a:latin typeface="Garamond" charset="0"/>
              </a:rPr>
              <a:t>States, Actions, Rewards</a:t>
            </a:r>
          </a:p>
        </p:txBody>
      </p:sp>
      <p:sp>
        <p:nvSpPr>
          <p:cNvPr id="216066"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7DCBF04-3A79-AF48-9739-B143C129DD93}"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192</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
        <p:nvSpPr>
          <p:cNvPr id="10" name="Rectangle 23"/>
          <p:cNvSpPr>
            <a:spLocks noChangeArrowheads="1"/>
          </p:cNvSpPr>
          <p:nvPr/>
        </p:nvSpPr>
        <p:spPr bwMode="auto">
          <a:xfrm>
            <a:off x="-107950" y="990600"/>
            <a:ext cx="2787650" cy="4876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FFFFFF"/>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596900" marR="0" lvl="0" indent="-342900" algn="l" defTabSz="914400" rtl="0" eaLnBrk="1" fontAlgn="auto" latinLnBrk="0" hangingPunct="1">
              <a:lnSpc>
                <a:spcPct val="100000"/>
              </a:lnSpc>
              <a:spcBef>
                <a:spcPts val="1200"/>
              </a:spcBef>
              <a:spcAft>
                <a:spcPts val="0"/>
              </a:spcAft>
              <a:buClr>
                <a:srgbClr val="C50011"/>
              </a:buClr>
              <a:buSzPct val="125000"/>
              <a:buFont typeface="Zapf Dingbats"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Reward function</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+1 for scheduling Read and Write commands</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0 at all other times</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None/>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Goal is to maximize long-term       data bus utilization</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endPar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None/>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a:t>
            </a:r>
          </a:p>
        </p:txBody>
      </p:sp>
      <p:sp>
        <p:nvSpPr>
          <p:cNvPr id="11" name="Rectangle 20"/>
          <p:cNvSpPr>
            <a:spLocks noChangeArrowheads="1"/>
          </p:cNvSpPr>
          <p:nvPr/>
        </p:nvSpPr>
        <p:spPr bwMode="auto">
          <a:xfrm>
            <a:off x="2771775" y="1125538"/>
            <a:ext cx="2952750" cy="4876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FFFFFF"/>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596900" marR="0" lvl="0" indent="-342900" algn="l" defTabSz="914400" rtl="0" eaLnBrk="1" fontAlgn="auto" latinLnBrk="0" hangingPunct="1">
              <a:lnSpc>
                <a:spcPct val="100000"/>
              </a:lnSpc>
              <a:spcBef>
                <a:spcPts val="1200"/>
              </a:spcBef>
              <a:spcAft>
                <a:spcPts val="0"/>
              </a:spcAft>
              <a:buClr>
                <a:srgbClr val="C50011"/>
              </a:buClr>
              <a:buSzPct val="125000"/>
              <a:buFont typeface="Zapf Dingbats"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State attributes</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Number of reads, writes, and load misses in transaction queue</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Number of pending writes and ROB heads waiting for referenced row</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Request</a:t>
            </a:r>
            <a:r>
              <a:rPr kumimoji="0" lang="en-US" sz="1800" b="0" i="0" u="none" strike="noStrike" kern="1200" cap="none" spc="0" normalizeH="0" baseline="0" noProof="0" dirty="0">
                <a:ln>
                  <a:noFill/>
                </a:ln>
                <a:solidFill>
                  <a:srgbClr val="000000"/>
                </a:solidFill>
                <a:effectLst/>
                <a:uLnTx/>
                <a:uFillTx/>
                <a:latin typeface="Arial"/>
                <a:ea typeface="ＭＳ Ｐゴシック" charset="0"/>
                <a:cs typeface="ＭＳ Ｐゴシック" charset="0"/>
              </a:rPr>
              <a:t>’</a:t>
            </a: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s relative ROB order</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endPar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None/>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a:t>
            </a:r>
          </a:p>
        </p:txBody>
      </p:sp>
      <p:sp>
        <p:nvSpPr>
          <p:cNvPr id="12" name="Rectangle 24"/>
          <p:cNvSpPr>
            <a:spLocks noChangeArrowheads="1"/>
          </p:cNvSpPr>
          <p:nvPr/>
        </p:nvSpPr>
        <p:spPr bwMode="auto">
          <a:xfrm>
            <a:off x="5724525" y="1233488"/>
            <a:ext cx="4189413" cy="4876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FFFFFF"/>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596900" marR="0" lvl="0" indent="-342900" algn="l" defTabSz="914400" rtl="0" eaLnBrk="1" fontAlgn="auto" latinLnBrk="0" hangingPunct="1">
              <a:lnSpc>
                <a:spcPct val="100000"/>
              </a:lnSpc>
              <a:spcBef>
                <a:spcPts val="1200"/>
              </a:spcBef>
              <a:spcAft>
                <a:spcPts val="0"/>
              </a:spcAft>
              <a:buClr>
                <a:srgbClr val="C50011"/>
              </a:buClr>
              <a:buSzPct val="125000"/>
              <a:buFont typeface="Zapf Dingbats"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Actions</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Activate</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Write</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Read - load miss</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Read - store miss</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err="1">
                <a:ln>
                  <a:noFill/>
                </a:ln>
                <a:solidFill>
                  <a:srgbClr val="000000"/>
                </a:solidFill>
                <a:effectLst/>
                <a:uLnTx/>
                <a:uFillTx/>
                <a:latin typeface="Tahoma"/>
                <a:ea typeface="ＭＳ Ｐゴシック" charset="0"/>
                <a:cs typeface="ＭＳ Ｐゴシック" charset="0"/>
              </a:rPr>
              <a:t>Precharge</a:t>
            </a: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 pending</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err="1">
                <a:ln>
                  <a:noFill/>
                </a:ln>
                <a:solidFill>
                  <a:srgbClr val="000000"/>
                </a:solidFill>
                <a:effectLst/>
                <a:uLnTx/>
                <a:uFillTx/>
                <a:latin typeface="Tahoma"/>
                <a:ea typeface="ＭＳ Ｐゴシック" charset="0"/>
                <a:cs typeface="ＭＳ Ｐゴシック" charset="0"/>
              </a:rPr>
              <a:t>Precharge</a:t>
            </a: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 preemptive</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NOP</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None/>
              <a:tabLst>
                <a:tab pos="0" algn="l"/>
                <a:tab pos="0" algn="l"/>
                <a:tab pos="0" algn="l"/>
                <a:tab pos="0" algn="l"/>
                <a:tab pos="0" algn="l"/>
                <a:tab pos="0" algn="l"/>
                <a:tab pos="0" algn="l"/>
                <a:tab pos="0" algn="l"/>
                <a:tab pos="0" algn="l"/>
              </a:tabLst>
              <a:defRPr/>
            </a:pPr>
            <a:endPar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endPar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None/>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a:t>
            </a:r>
          </a:p>
        </p:txBody>
      </p:sp>
    </p:spTree>
    <p:extLst>
      <p:ext uri="{BB962C8B-B14F-4D97-AF65-F5344CB8AC3E}">
        <p14:creationId xmlns:p14="http://schemas.microsoft.com/office/powerpoint/2010/main" val="271746947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1" end="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xEl>
                                              <p:pRg st="2" end="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xEl>
                                              <p:pRg st="3" end="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
                                            <p:txEl>
                                              <p:pRg st="4" end="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2">
                                            <p:txEl>
                                              <p:pRg st="5" end="5"/>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2">
                                            <p:txEl>
                                              <p:pRg st="6" end="6"/>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Title 1"/>
          <p:cNvSpPr>
            <a:spLocks noGrp="1"/>
          </p:cNvSpPr>
          <p:nvPr>
            <p:ph type="title"/>
          </p:nvPr>
        </p:nvSpPr>
        <p:spPr/>
        <p:txBody>
          <a:bodyPr/>
          <a:lstStyle/>
          <a:p>
            <a:r>
              <a:rPr lang="en-US">
                <a:latin typeface="Garamond" charset="0"/>
              </a:rPr>
              <a:t>Performance Results</a:t>
            </a:r>
          </a:p>
        </p:txBody>
      </p:sp>
      <p:sp>
        <p:nvSpPr>
          <p:cNvPr id="217090"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7E2AD46-439A-884D-8CC7-72A877BA44F8}"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193</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217091"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38" y="4076700"/>
            <a:ext cx="9144000" cy="1885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7092"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0013" y="1125538"/>
            <a:ext cx="9072562" cy="2274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306994"/>
      </p:ext>
    </p:extLst>
  </p:cSld>
  <p:clrMapOvr>
    <a:masterClrMapping/>
  </p:clrMapOvr>
  <p:transition/>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Title 1"/>
          <p:cNvSpPr>
            <a:spLocks noGrp="1"/>
          </p:cNvSpPr>
          <p:nvPr>
            <p:ph type="title"/>
          </p:nvPr>
        </p:nvSpPr>
        <p:spPr/>
        <p:txBody>
          <a:bodyPr/>
          <a:lstStyle/>
          <a:p>
            <a:r>
              <a:rPr lang="en-US">
                <a:latin typeface="Garamond" charset="0"/>
              </a:rPr>
              <a:t>Self Optimizing DRAM Controllers</a:t>
            </a:r>
          </a:p>
        </p:txBody>
      </p:sp>
      <p:sp>
        <p:nvSpPr>
          <p:cNvPr id="3" name="Content Placeholder 2"/>
          <p:cNvSpPr>
            <a:spLocks noGrp="1"/>
          </p:cNvSpPr>
          <p:nvPr>
            <p:ph idx="1"/>
          </p:nvPr>
        </p:nvSpPr>
        <p:spPr>
          <a:xfrm>
            <a:off x="228600" y="996950"/>
            <a:ext cx="8610600" cy="5194300"/>
          </a:xfrm>
        </p:spPr>
        <p:txBody>
          <a:bodyPr/>
          <a:lstStyle/>
          <a:p>
            <a:pPr>
              <a:defRPr/>
            </a:pPr>
            <a:r>
              <a:rPr lang="en-US" dirty="0"/>
              <a:t>Advantages</a:t>
            </a:r>
          </a:p>
          <a:p>
            <a:pPr marL="344487" lvl="1" indent="0">
              <a:buFont typeface="Wingdings" charset="0"/>
              <a:buNone/>
              <a:defRPr/>
            </a:pPr>
            <a:r>
              <a:rPr lang="en-US" dirty="0"/>
              <a:t>+ Adapts the scheduling policy dynamically to changing workload behavior and to maximize a long-term target</a:t>
            </a:r>
          </a:p>
          <a:p>
            <a:pPr marL="344487" lvl="1" indent="0">
              <a:buFont typeface="Wingdings" charset="0"/>
              <a:buNone/>
              <a:defRPr/>
            </a:pPr>
            <a:r>
              <a:rPr lang="en-US" dirty="0"/>
              <a:t>+ Reduces the designer’s burden in finding a good scheduling policy. Designer specifies:</a:t>
            </a:r>
          </a:p>
          <a:p>
            <a:pPr marL="344487" lvl="1" indent="0">
              <a:buFont typeface="Wingdings" charset="0"/>
              <a:buNone/>
              <a:defRPr/>
            </a:pPr>
            <a:r>
              <a:rPr lang="en-US" dirty="0"/>
              <a:t>	1) What system variables might be useful</a:t>
            </a:r>
          </a:p>
          <a:p>
            <a:pPr marL="344487" lvl="1" indent="0">
              <a:buFont typeface="Wingdings" charset="0"/>
              <a:buNone/>
              <a:defRPr/>
            </a:pPr>
            <a:r>
              <a:rPr lang="en-US" dirty="0"/>
              <a:t>	2) What target to optimize, but not how to optimize it</a:t>
            </a:r>
          </a:p>
          <a:p>
            <a:pPr marL="0" indent="0">
              <a:buFont typeface="Wingdings" charset="0"/>
              <a:buNone/>
              <a:defRPr/>
            </a:pPr>
            <a:endParaRPr lang="en-US" dirty="0"/>
          </a:p>
          <a:p>
            <a:pPr>
              <a:defRPr/>
            </a:pPr>
            <a:r>
              <a:rPr lang="en-US" dirty="0"/>
              <a:t>Disadvantages and Limitations</a:t>
            </a:r>
          </a:p>
          <a:p>
            <a:pPr marL="344487" lvl="1" indent="0">
              <a:buFont typeface="Wingdings" charset="0"/>
              <a:buNone/>
              <a:defRPr/>
            </a:pPr>
            <a:r>
              <a:rPr lang="en-US" dirty="0"/>
              <a:t>-- Black box: designer much less likely to implement what she  cannot easily reason about</a:t>
            </a:r>
          </a:p>
          <a:p>
            <a:pPr marL="344487" lvl="1" indent="0">
              <a:buFont typeface="Wingdings" charset="0"/>
              <a:buNone/>
              <a:defRPr/>
            </a:pPr>
            <a:r>
              <a:rPr lang="en-US" dirty="0"/>
              <a:t>-- How to specify different reward functions that can achieve different objectives? (e.g., fairness, QoS)</a:t>
            </a:r>
          </a:p>
          <a:p>
            <a:pPr marL="344487" lvl="1" indent="0">
              <a:buFont typeface="Wingdings" charset="0"/>
              <a:buNone/>
              <a:defRPr/>
            </a:pPr>
            <a:r>
              <a:rPr lang="en-US" dirty="0"/>
              <a:t>-- Hardware complexity?</a:t>
            </a:r>
          </a:p>
        </p:txBody>
      </p:sp>
      <p:sp>
        <p:nvSpPr>
          <p:cNvPr id="218115"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00D7E44-239C-964A-A44F-B93A25D8B58A}"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194</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Tree>
    <p:extLst>
      <p:ext uri="{BB962C8B-B14F-4D97-AF65-F5344CB8AC3E}">
        <p14:creationId xmlns:p14="http://schemas.microsoft.com/office/powerpoint/2010/main" val="186496382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Title 1"/>
          <p:cNvSpPr>
            <a:spLocks noGrp="1"/>
          </p:cNvSpPr>
          <p:nvPr>
            <p:ph type="title"/>
          </p:nvPr>
        </p:nvSpPr>
        <p:spPr>
          <a:xfrm>
            <a:off x="228600" y="152400"/>
            <a:ext cx="8915400" cy="1066800"/>
          </a:xfrm>
        </p:spPr>
        <p:txBody>
          <a:bodyPr/>
          <a:lstStyle/>
          <a:p>
            <a:r>
              <a:rPr lang="en-US" sz="3800" dirty="0">
                <a:latin typeface="Garamond" charset="0"/>
              </a:rPr>
              <a:t>More on Self-Optimizing DRAM Controllers</a:t>
            </a:r>
          </a:p>
        </p:txBody>
      </p:sp>
      <p:sp>
        <p:nvSpPr>
          <p:cNvPr id="215042" name="Content Placeholder 2"/>
          <p:cNvSpPr>
            <a:spLocks noGrp="1"/>
          </p:cNvSpPr>
          <p:nvPr>
            <p:ph idx="1"/>
          </p:nvPr>
        </p:nvSpPr>
        <p:spPr>
          <a:xfrm>
            <a:off x="228600" y="996950"/>
            <a:ext cx="8610600" cy="5194300"/>
          </a:xfrm>
        </p:spPr>
        <p:txBody>
          <a:bodyPr/>
          <a:lstStyle/>
          <a:p>
            <a:r>
              <a:rPr lang="en-US" sz="1800" dirty="0" err="1">
                <a:latin typeface="Tahoma" charset="0"/>
              </a:rPr>
              <a:t>Engin</a:t>
            </a:r>
            <a:r>
              <a:rPr lang="en-US" sz="1800" dirty="0">
                <a:latin typeface="Tahoma" charset="0"/>
              </a:rPr>
              <a:t> </a:t>
            </a:r>
            <a:r>
              <a:rPr lang="en-US" sz="1800" dirty="0" err="1">
                <a:latin typeface="Tahoma" charset="0"/>
              </a:rPr>
              <a:t>Ipek</a:t>
            </a:r>
            <a:r>
              <a:rPr lang="en-US" sz="1800" u="sng" dirty="0">
                <a:latin typeface="Tahoma" charset="0"/>
              </a:rPr>
              <a:t>, </a:t>
            </a:r>
            <a:r>
              <a:rPr lang="en-US" sz="1800" dirty="0">
                <a:latin typeface="Tahoma" charset="0"/>
              </a:rPr>
              <a:t>Onur Mutlu, José F. </a:t>
            </a:r>
            <a:r>
              <a:rPr lang="en-US" sz="1800" dirty="0" err="1">
                <a:latin typeface="Tahoma" charset="0"/>
              </a:rPr>
              <a:t>Martínez</a:t>
            </a:r>
            <a:r>
              <a:rPr lang="en-US" sz="1800" dirty="0">
                <a:latin typeface="Tahoma" charset="0"/>
              </a:rPr>
              <a:t>, and Rich </a:t>
            </a:r>
            <a:r>
              <a:rPr lang="en-US" sz="1800" dirty="0" err="1">
                <a:latin typeface="Tahoma" charset="0"/>
              </a:rPr>
              <a:t>Caruana</a:t>
            </a:r>
            <a:r>
              <a:rPr lang="en-US" sz="1800" dirty="0">
                <a:latin typeface="Tahoma" charset="0"/>
              </a:rPr>
              <a:t>, </a:t>
            </a:r>
            <a:br>
              <a:rPr lang="en-US" sz="1800" dirty="0">
                <a:latin typeface="Tahoma" charset="0"/>
              </a:rPr>
            </a:br>
            <a:r>
              <a:rPr lang="en-US" sz="1800" b="1" dirty="0">
                <a:latin typeface="Tahoma" charset="0"/>
                <a:hlinkClick r:id="rId2"/>
              </a:rPr>
              <a:t>"Self Optimizing Memory Controllers: A Reinforcement Learning Approach"</a:t>
            </a:r>
            <a:br>
              <a:rPr lang="en-US" sz="1800" dirty="0">
                <a:latin typeface="Tahoma" charset="0"/>
              </a:rPr>
            </a:br>
            <a:r>
              <a:rPr lang="en-US" sz="1800" i="1" dirty="0">
                <a:latin typeface="Tahoma" charset="0"/>
              </a:rPr>
              <a:t>Proceedings of the </a:t>
            </a:r>
            <a:r>
              <a:rPr lang="en-US" sz="1800" i="1" dirty="0">
                <a:latin typeface="Tahoma" charset="0"/>
                <a:hlinkClick r:id="rId3"/>
              </a:rPr>
              <a:t>35th International Symposium on Computer Architecture</a:t>
            </a:r>
            <a:r>
              <a:rPr lang="en-US" sz="1800" i="1" dirty="0">
                <a:latin typeface="Tahoma" charset="0"/>
              </a:rPr>
              <a:t> (</a:t>
            </a:r>
            <a:r>
              <a:rPr lang="en-US" sz="1800" b="1" i="1" dirty="0">
                <a:latin typeface="Tahoma" charset="0"/>
              </a:rPr>
              <a:t>ISCA</a:t>
            </a:r>
            <a:r>
              <a:rPr lang="en-US" sz="1800" i="1" dirty="0">
                <a:latin typeface="Tahoma" charset="0"/>
              </a:rPr>
              <a:t>)</a:t>
            </a:r>
            <a:r>
              <a:rPr lang="en-US" sz="1800" dirty="0">
                <a:latin typeface="Tahoma" charset="0"/>
              </a:rPr>
              <a:t>, pages 39-50, Beijing, China, June 2008.</a:t>
            </a:r>
          </a:p>
          <a:p>
            <a:endParaRPr lang="en-US" sz="1800" dirty="0">
              <a:latin typeface="Tahoma" charset="0"/>
            </a:endParaRPr>
          </a:p>
          <a:p>
            <a:endParaRPr lang="en-US" dirty="0">
              <a:latin typeface="Tahoma" charset="0"/>
            </a:endParaRPr>
          </a:p>
        </p:txBody>
      </p:sp>
      <p:sp>
        <p:nvSpPr>
          <p:cNvPr id="215043"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1B46712-CDE9-5243-80CB-07DD7A074F23}"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195</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2" name="Picture 1"/>
          <p:cNvPicPr>
            <a:picLocks noChangeAspect="1"/>
          </p:cNvPicPr>
          <p:nvPr/>
        </p:nvPicPr>
        <p:blipFill>
          <a:blip r:embed="rId4"/>
          <a:stretch>
            <a:fillRect/>
          </a:stretch>
        </p:blipFill>
        <p:spPr>
          <a:xfrm>
            <a:off x="0" y="3771507"/>
            <a:ext cx="9144000" cy="1791093"/>
          </a:xfrm>
          <a:prstGeom prst="rect">
            <a:avLst/>
          </a:prstGeom>
        </p:spPr>
      </p:pic>
    </p:spTree>
    <p:extLst>
      <p:ext uri="{BB962C8B-B14F-4D97-AF65-F5344CB8AC3E}">
        <p14:creationId xmlns:p14="http://schemas.microsoft.com/office/powerpoint/2010/main" val="3614833101"/>
      </p:ext>
    </p:extLst>
  </p:cSld>
  <p:clrMapOvr>
    <a:masterClrMapping/>
  </p:clrMapOvr>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48408"/>
            <a:ext cx="7924800" cy="1752600"/>
          </a:xfrm>
        </p:spPr>
        <p:txBody>
          <a:bodyPr/>
          <a:lstStyle/>
          <a:p>
            <a:r>
              <a:rPr lang="en-US" dirty="0"/>
              <a:t>Some More Suggested Readings</a:t>
            </a:r>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fld id="{7341D3D9-3FE8-4025-BF66-8DAB1ABB951F}" type="slidenum">
              <a:rPr lang="en-US" altLang="en-US" smtClean="0"/>
              <a:pPr/>
              <a:t>196</a:t>
            </a:fld>
            <a:endParaRPr lang="en-US" altLang="en-US"/>
          </a:p>
        </p:txBody>
      </p:sp>
    </p:spTree>
    <p:extLst>
      <p:ext uri="{BB962C8B-B14F-4D97-AF65-F5344CB8AC3E}">
        <p14:creationId xmlns:p14="http://schemas.microsoft.com/office/powerpoint/2010/main" val="1215843102"/>
      </p:ext>
    </p:extLst>
  </p:cSld>
  <p:clrMapOvr>
    <a:masterClrMapping/>
  </p:clrMapOvr>
  <p:transition/>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Key Readings on DRAM (I)</a:t>
            </a:r>
          </a:p>
        </p:txBody>
      </p:sp>
      <p:sp>
        <p:nvSpPr>
          <p:cNvPr id="3" name="Content Placeholder 2"/>
          <p:cNvSpPr>
            <a:spLocks noGrp="1"/>
          </p:cNvSpPr>
          <p:nvPr>
            <p:ph idx="1"/>
          </p:nvPr>
        </p:nvSpPr>
        <p:spPr/>
        <p:txBody>
          <a:bodyPr/>
          <a:lstStyle/>
          <a:p>
            <a:r>
              <a:rPr lang="en-US" dirty="0">
                <a:solidFill>
                  <a:srgbClr val="FF0000"/>
                </a:solidFill>
              </a:rPr>
              <a:t>DRAM Organization and Operation</a:t>
            </a:r>
          </a:p>
          <a:p>
            <a:pPr lvl="1"/>
            <a:endParaRPr lang="en-US" sz="1600" dirty="0"/>
          </a:p>
          <a:p>
            <a:pPr lvl="1"/>
            <a:r>
              <a:rPr lang="en-US" dirty="0"/>
              <a:t>Lee et al., “</a:t>
            </a:r>
            <a:r>
              <a:rPr lang="en-US" dirty="0">
                <a:solidFill>
                  <a:srgbClr val="0000FF"/>
                </a:solidFill>
              </a:rPr>
              <a:t>Tiered-Latency DRAM: A Low Latency and Low Cost DRAM Architecture</a:t>
            </a:r>
            <a:r>
              <a:rPr lang="en-US" dirty="0"/>
              <a:t>,” HPCA 2013.</a:t>
            </a:r>
          </a:p>
          <a:p>
            <a:pPr marL="344487" lvl="1" indent="0">
              <a:buNone/>
            </a:pPr>
            <a:r>
              <a:rPr lang="en-US" dirty="0"/>
              <a:t>    </a:t>
            </a:r>
            <a:r>
              <a:rPr lang="en-US" dirty="0">
                <a:hlinkClick r:id="rId2"/>
              </a:rPr>
              <a:t>https://people.inf.ethz.ch/omutlu/pub/tldram_hpca13.pdf</a:t>
            </a:r>
            <a:r>
              <a:rPr lang="en-US" dirty="0"/>
              <a:t> </a:t>
            </a:r>
          </a:p>
          <a:p>
            <a:pPr marL="344487" lvl="1" indent="0">
              <a:buNone/>
            </a:pPr>
            <a:endParaRPr lang="en-US" dirty="0"/>
          </a:p>
          <a:p>
            <a:pPr lvl="1"/>
            <a:r>
              <a:rPr lang="en-US" dirty="0"/>
              <a:t>Kim et al., “</a:t>
            </a:r>
            <a:r>
              <a:rPr lang="en-US" dirty="0">
                <a:solidFill>
                  <a:srgbClr val="0000FF"/>
                </a:solidFill>
              </a:rPr>
              <a:t>A Case for Subarray-Level Parallelism (SALP) in DRAM</a:t>
            </a:r>
            <a:r>
              <a:rPr lang="en-US" dirty="0"/>
              <a:t>,” ISCA 2012.</a:t>
            </a:r>
          </a:p>
          <a:p>
            <a:pPr marL="344487" lvl="1" indent="0">
              <a:buNone/>
            </a:pPr>
            <a:r>
              <a:rPr lang="en-US" dirty="0"/>
              <a:t>    </a:t>
            </a:r>
            <a:r>
              <a:rPr lang="en-US" dirty="0">
                <a:hlinkClick r:id="rId3"/>
              </a:rPr>
              <a:t>https://people.inf.ethz.ch/omutlu/pub/salp-dram_isca12.pdf</a:t>
            </a:r>
            <a:r>
              <a:rPr lang="en-US" dirty="0"/>
              <a:t> </a:t>
            </a:r>
          </a:p>
          <a:p>
            <a:pPr marL="344487" lvl="1" indent="0">
              <a:buNone/>
            </a:pPr>
            <a:endParaRPr lang="en-US" dirty="0"/>
          </a:p>
          <a:p>
            <a:pPr lvl="1"/>
            <a:r>
              <a:rPr lang="en-US" dirty="0"/>
              <a:t>Lee et al., “</a:t>
            </a:r>
            <a:r>
              <a:rPr lang="en-US" dirty="0">
                <a:solidFill>
                  <a:srgbClr val="0000FF"/>
                </a:solidFill>
              </a:rPr>
              <a:t>Simultaneous Multi-Layer Access: Improving 3D-Stacked Memory Bandwidth at Low Cost</a:t>
            </a:r>
            <a:r>
              <a:rPr lang="en-US" dirty="0"/>
              <a:t>,” ACM TACO 2016. </a:t>
            </a:r>
          </a:p>
          <a:p>
            <a:pPr marL="344487" lvl="1" indent="0">
              <a:buNone/>
            </a:pPr>
            <a:r>
              <a:rPr lang="en-US" dirty="0"/>
              <a:t>    </a:t>
            </a:r>
            <a:r>
              <a:rPr lang="en-US" dirty="0">
                <a:hlinkClick r:id="rId4"/>
              </a:rPr>
              <a:t>https://people.inf.ethz.ch/omutlu/pub/smla_high-bandwidth-3d-stacked-memory_taco16.pdf</a:t>
            </a:r>
            <a:r>
              <a:rPr lang="en-US" dirty="0"/>
              <a:t> </a:t>
            </a:r>
          </a:p>
        </p:txBody>
      </p:sp>
      <p:sp>
        <p:nvSpPr>
          <p:cNvPr id="4" name="Slide Number Placeholder 3"/>
          <p:cNvSpPr>
            <a:spLocks noGrp="1"/>
          </p:cNvSpPr>
          <p:nvPr>
            <p:ph type="sldNum" sz="quarter" idx="11"/>
          </p:nvPr>
        </p:nvSpPr>
        <p:spPr/>
        <p:txBody>
          <a:bodyPr/>
          <a:lstStyle/>
          <a:p>
            <a:pPr>
              <a:defRPr/>
            </a:pPr>
            <a:fld id="{5A4FB91F-8620-9C4D-8A32-1AD02BFD54B1}" type="slidenum">
              <a:rPr lang="en-US" smtClean="0"/>
              <a:pPr>
                <a:defRPr/>
              </a:pPr>
              <a:t>197</a:t>
            </a:fld>
            <a:endParaRPr lang="en-US"/>
          </a:p>
        </p:txBody>
      </p:sp>
    </p:spTree>
    <p:extLst>
      <p:ext uri="{BB962C8B-B14F-4D97-AF65-F5344CB8AC3E}">
        <p14:creationId xmlns:p14="http://schemas.microsoft.com/office/powerpoint/2010/main" val="1069717409"/>
      </p:ext>
    </p:extLst>
  </p:cSld>
  <p:clrMapOvr>
    <a:masterClrMapping/>
  </p:clrMapOvr>
  <p:transition/>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Key Readings on DRAM (II)</a:t>
            </a:r>
          </a:p>
        </p:txBody>
      </p:sp>
      <p:sp>
        <p:nvSpPr>
          <p:cNvPr id="3" name="Content Placeholder 2"/>
          <p:cNvSpPr>
            <a:spLocks noGrp="1"/>
          </p:cNvSpPr>
          <p:nvPr>
            <p:ph idx="1"/>
          </p:nvPr>
        </p:nvSpPr>
        <p:spPr>
          <a:xfrm>
            <a:off x="228600" y="836712"/>
            <a:ext cx="8610600" cy="5193723"/>
          </a:xfrm>
        </p:spPr>
        <p:txBody>
          <a:bodyPr/>
          <a:lstStyle/>
          <a:p>
            <a:pPr marL="360362"/>
            <a:r>
              <a:rPr lang="en-US" dirty="0">
                <a:solidFill>
                  <a:srgbClr val="FF0000"/>
                </a:solidFill>
              </a:rPr>
              <a:t>DRAM Refresh</a:t>
            </a:r>
          </a:p>
          <a:p>
            <a:pPr marL="17462" indent="0">
              <a:buNone/>
            </a:pPr>
            <a:endParaRPr lang="en-US" sz="400" dirty="0">
              <a:solidFill>
                <a:srgbClr val="FF0000"/>
              </a:solidFill>
            </a:endParaRPr>
          </a:p>
          <a:p>
            <a:pPr marL="687387" lvl="1"/>
            <a:r>
              <a:rPr lang="en-US" dirty="0"/>
              <a:t>Liu et al., “</a:t>
            </a:r>
            <a:r>
              <a:rPr lang="en-US" dirty="0">
                <a:solidFill>
                  <a:srgbClr val="0000FF"/>
                </a:solidFill>
              </a:rPr>
              <a:t>RAIDR: Retention-Aware Intelligent DRAM Refresh</a:t>
            </a:r>
            <a:r>
              <a:rPr lang="en-US" dirty="0"/>
              <a:t>,” ISCA 2012. </a:t>
            </a:r>
            <a:r>
              <a:rPr lang="en-US" dirty="0">
                <a:hlinkClick r:id="rId2"/>
              </a:rPr>
              <a:t>https://people.inf.ethz.ch/omutlu/pub/raidr-dram-refresh_isca12.pdf</a:t>
            </a:r>
            <a:r>
              <a:rPr lang="en-US" dirty="0"/>
              <a:t> </a:t>
            </a:r>
          </a:p>
          <a:p>
            <a:pPr marL="687387" lvl="1"/>
            <a:endParaRPr lang="en-US" sz="1000" dirty="0"/>
          </a:p>
          <a:p>
            <a:pPr marL="687387" lvl="1"/>
            <a:endParaRPr lang="en-US" sz="400" dirty="0"/>
          </a:p>
          <a:p>
            <a:pPr marL="687387" lvl="1"/>
            <a:r>
              <a:rPr lang="en-US" dirty="0"/>
              <a:t>Chang et al., “</a:t>
            </a:r>
            <a:r>
              <a:rPr lang="en-US" dirty="0">
                <a:solidFill>
                  <a:srgbClr val="0000FF"/>
                </a:solidFill>
              </a:rPr>
              <a:t>Improving DRAM Performance by Parallelizing Refreshes with Accesses</a:t>
            </a:r>
            <a:r>
              <a:rPr lang="en-US" dirty="0"/>
              <a:t>,” HPCA 2014.</a:t>
            </a:r>
          </a:p>
          <a:p>
            <a:pPr marL="361949" lvl="1" indent="0">
              <a:buNone/>
            </a:pPr>
            <a:r>
              <a:rPr lang="en-US" dirty="0"/>
              <a:t>    </a:t>
            </a:r>
            <a:r>
              <a:rPr lang="en-US" dirty="0">
                <a:hlinkClick r:id="rId3"/>
              </a:rPr>
              <a:t>https://people.inf.ethz.ch/omutlu/pub/dram-access-refresh-parallelization_hpca14.pdf</a:t>
            </a:r>
            <a:r>
              <a:rPr lang="en-US" dirty="0"/>
              <a:t> </a:t>
            </a:r>
          </a:p>
          <a:p>
            <a:pPr marL="361949" lvl="1" indent="0">
              <a:buNone/>
            </a:pPr>
            <a:endParaRPr lang="en-US" sz="1000" dirty="0"/>
          </a:p>
          <a:p>
            <a:pPr marL="361949" lvl="1" indent="0">
              <a:buNone/>
            </a:pPr>
            <a:endParaRPr lang="en-US" sz="400" dirty="0"/>
          </a:p>
          <a:p>
            <a:pPr marL="704849" lvl="1" indent="-342900"/>
            <a:r>
              <a:rPr lang="en-US" dirty="0"/>
              <a:t>Patel et al., “</a:t>
            </a:r>
            <a:r>
              <a:rPr lang="en-US" dirty="0">
                <a:solidFill>
                  <a:srgbClr val="0000FF"/>
                </a:solidFill>
              </a:rPr>
              <a:t>The Reach Profiler (REAPER): Enabling the Mitigation of DRAM Retention Failures via Profiling at Aggressive Conditions</a:t>
            </a:r>
            <a:r>
              <a:rPr lang="en-US" dirty="0"/>
              <a:t>,” ISCA 2017.</a:t>
            </a:r>
          </a:p>
          <a:p>
            <a:pPr marL="714374" lvl="2" indent="0">
              <a:buNone/>
            </a:pPr>
            <a:r>
              <a:rPr lang="en-US" dirty="0">
                <a:hlinkClick r:id="rId4"/>
              </a:rPr>
              <a:t>https://people.inf.ethz.ch/omutlu/pub/reaper-dram-retention-profiling-lpddr4_isca17.pdf</a:t>
            </a:r>
            <a:r>
              <a:rPr lang="en-US" dirty="0"/>
              <a:t> </a:t>
            </a:r>
          </a:p>
        </p:txBody>
      </p:sp>
      <p:sp>
        <p:nvSpPr>
          <p:cNvPr id="4" name="Slide Number Placeholder 3"/>
          <p:cNvSpPr>
            <a:spLocks noGrp="1"/>
          </p:cNvSpPr>
          <p:nvPr>
            <p:ph type="sldNum" sz="quarter" idx="11"/>
          </p:nvPr>
        </p:nvSpPr>
        <p:spPr/>
        <p:txBody>
          <a:bodyPr/>
          <a:lstStyle/>
          <a:p>
            <a:pPr>
              <a:defRPr/>
            </a:pPr>
            <a:fld id="{5A4FB91F-8620-9C4D-8A32-1AD02BFD54B1}" type="slidenum">
              <a:rPr lang="en-US" smtClean="0"/>
              <a:pPr>
                <a:defRPr/>
              </a:pPr>
              <a:t>198</a:t>
            </a:fld>
            <a:endParaRPr lang="en-US"/>
          </a:p>
        </p:txBody>
      </p:sp>
    </p:spTree>
    <p:extLst>
      <p:ext uri="{BB962C8B-B14F-4D97-AF65-F5344CB8AC3E}">
        <p14:creationId xmlns:p14="http://schemas.microsoft.com/office/powerpoint/2010/main" val="2239691255"/>
      </p:ext>
    </p:extLst>
  </p:cSld>
  <p:clrMapOvr>
    <a:masterClrMapping/>
  </p:clrMapOvr>
  <p:transition/>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Reading on Simulating Main Memory</a:t>
            </a:r>
          </a:p>
        </p:txBody>
      </p:sp>
      <p:sp>
        <p:nvSpPr>
          <p:cNvPr id="3" name="Content Placeholder 2"/>
          <p:cNvSpPr>
            <a:spLocks noGrp="1"/>
          </p:cNvSpPr>
          <p:nvPr>
            <p:ph idx="1"/>
          </p:nvPr>
        </p:nvSpPr>
        <p:spPr/>
        <p:txBody>
          <a:bodyPr/>
          <a:lstStyle/>
          <a:p>
            <a:r>
              <a:rPr lang="en-US" dirty="0">
                <a:solidFill>
                  <a:srgbClr val="0000FF"/>
                </a:solidFill>
              </a:rPr>
              <a:t>How to evaluate future main memory systems?</a:t>
            </a:r>
          </a:p>
          <a:p>
            <a:r>
              <a:rPr lang="en-US" dirty="0">
                <a:solidFill>
                  <a:srgbClr val="0000FF"/>
                </a:solidFill>
              </a:rPr>
              <a:t>An open-source simulator and its brief description</a:t>
            </a:r>
          </a:p>
          <a:p>
            <a:endParaRPr lang="en-US" dirty="0"/>
          </a:p>
          <a:p>
            <a:r>
              <a:rPr lang="en-US" dirty="0"/>
              <a:t>Yoongu Kim, </a:t>
            </a:r>
            <a:r>
              <a:rPr lang="en-US" dirty="0" err="1"/>
              <a:t>Weikun</a:t>
            </a:r>
            <a:r>
              <a:rPr lang="en-US" dirty="0"/>
              <a:t> Yang, and Onur Mutlu,</a:t>
            </a:r>
            <a:br>
              <a:rPr lang="en-US" dirty="0"/>
            </a:br>
            <a:r>
              <a:rPr lang="en-US" b="1" dirty="0">
                <a:hlinkClick r:id="rId2"/>
              </a:rPr>
              <a:t>"Ramulator: A Fast and Extensible DRAM Simulator"</a:t>
            </a:r>
            <a:br>
              <a:rPr lang="en-US" dirty="0"/>
            </a:br>
            <a:r>
              <a:rPr lang="en-US" i="1" dirty="0">
                <a:hlinkClick r:id="rId3"/>
              </a:rPr>
              <a:t>IEEE Computer Architecture Letters</a:t>
            </a:r>
            <a:r>
              <a:rPr lang="en-US" i="1" dirty="0"/>
              <a:t> (</a:t>
            </a:r>
            <a:r>
              <a:rPr lang="en-US" b="1" i="1" dirty="0"/>
              <a:t>CAL</a:t>
            </a:r>
            <a:r>
              <a:rPr lang="en-US" i="1" dirty="0"/>
              <a:t>)</a:t>
            </a:r>
            <a:r>
              <a:rPr lang="en-US" dirty="0"/>
              <a:t>, March 2015. </a:t>
            </a:r>
            <a:br>
              <a:rPr lang="en-US" dirty="0"/>
            </a:br>
            <a:r>
              <a:rPr lang="en-US" dirty="0"/>
              <a:t>[</a:t>
            </a:r>
            <a:r>
              <a:rPr lang="en-US" dirty="0">
                <a:hlinkClick r:id="rId4"/>
              </a:rPr>
              <a:t>Source Code</a:t>
            </a:r>
            <a:r>
              <a:rPr lang="en-US" dirty="0"/>
              <a:t>] </a:t>
            </a:r>
          </a:p>
          <a:p>
            <a:endParaRPr lang="en-US" dirty="0"/>
          </a:p>
          <a:p>
            <a:pPr lvl="1"/>
            <a:endParaRPr lang="en-US" dirty="0"/>
          </a:p>
          <a:p>
            <a:endParaRPr lang="en-US" dirty="0"/>
          </a:p>
        </p:txBody>
      </p:sp>
      <p:sp>
        <p:nvSpPr>
          <p:cNvPr id="4" name="Slide Number Placeholder 3"/>
          <p:cNvSpPr>
            <a:spLocks noGrp="1"/>
          </p:cNvSpPr>
          <p:nvPr>
            <p:ph type="sldNum" sz="quarter" idx="11"/>
          </p:nvPr>
        </p:nvSpPr>
        <p:spPr/>
        <p:txBody>
          <a:bodyPr/>
          <a:lstStyle/>
          <a:p>
            <a:pPr>
              <a:defRPr/>
            </a:pPr>
            <a:fld id="{FC5B7879-3FBA-B54E-968A-FC666650947C}" type="slidenum">
              <a:rPr lang="en-US" smtClean="0"/>
              <a:pPr>
                <a:defRPr/>
              </a:pPr>
              <a:t>199</a:t>
            </a:fld>
            <a:endParaRPr lang="en-US"/>
          </a:p>
        </p:txBody>
      </p:sp>
    </p:spTree>
    <p:extLst>
      <p:ext uri="{BB962C8B-B14F-4D97-AF65-F5344CB8AC3E}">
        <p14:creationId xmlns:p14="http://schemas.microsoft.com/office/powerpoint/2010/main" val="2487853205"/>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Title 1">
            <a:extLst>
              <a:ext uri="{FF2B5EF4-FFF2-40B4-BE49-F238E27FC236}">
                <a16:creationId xmlns:a16="http://schemas.microsoft.com/office/drawing/2014/main" id="{0DF95D71-4717-9641-A2B1-944FC903286D}"/>
              </a:ext>
            </a:extLst>
          </p:cNvPr>
          <p:cNvSpPr>
            <a:spLocks noGrp="1" noChangeArrowheads="1"/>
          </p:cNvSpPr>
          <p:nvPr>
            <p:ph type="title"/>
          </p:nvPr>
        </p:nvSpPr>
        <p:spPr/>
        <p:txBody>
          <a:bodyPr/>
          <a:lstStyle/>
          <a:p>
            <a:r>
              <a:rPr lang="en-US" altLang="en-US" dirty="0">
                <a:ea typeface="ＭＳ Ｐゴシック" panose="020B0600070205080204" pitchFamily="34" charset="-128"/>
              </a:rPr>
              <a:t>Brief Self Introduction</a:t>
            </a:r>
          </a:p>
        </p:txBody>
      </p:sp>
      <p:sp>
        <p:nvSpPr>
          <p:cNvPr id="21506" name="Content Placeholder 2">
            <a:extLst>
              <a:ext uri="{FF2B5EF4-FFF2-40B4-BE49-F238E27FC236}">
                <a16:creationId xmlns:a16="http://schemas.microsoft.com/office/drawing/2014/main" id="{9CD130D2-C623-7247-B0C8-1800F218DB94}"/>
              </a:ext>
            </a:extLst>
          </p:cNvPr>
          <p:cNvSpPr>
            <a:spLocks noGrp="1" noChangeArrowheads="1"/>
          </p:cNvSpPr>
          <p:nvPr>
            <p:ph idx="1"/>
          </p:nvPr>
        </p:nvSpPr>
        <p:spPr>
          <a:xfrm>
            <a:off x="0" y="1196752"/>
            <a:ext cx="9144000" cy="5194300"/>
          </a:xfrm>
        </p:spPr>
        <p:txBody>
          <a:bodyPr/>
          <a:lstStyle/>
          <a:p>
            <a:r>
              <a:rPr lang="en-US" altLang="en-US" sz="2200" dirty="0">
                <a:ea typeface="ＭＳ Ｐゴシック" panose="020B0600070205080204" pitchFamily="34" charset="-128"/>
              </a:rPr>
              <a:t>Onur Mutlu</a:t>
            </a:r>
          </a:p>
          <a:p>
            <a:pPr lvl="1"/>
            <a:r>
              <a:rPr lang="en-US" altLang="en-US" sz="1800" dirty="0">
                <a:ea typeface="ＭＳ Ｐゴシック" panose="020B0600070205080204" pitchFamily="34" charset="-128"/>
              </a:rPr>
              <a:t>Full Professor @ ETH Zurich CS (EE), since September 2015</a:t>
            </a:r>
          </a:p>
          <a:p>
            <a:pPr lvl="1"/>
            <a:r>
              <a:rPr lang="en-US" altLang="en-US" sz="1800" dirty="0">
                <a:ea typeface="ＭＳ Ｐゴシック" panose="020B0600070205080204" pitchFamily="34" charset="-128"/>
              </a:rPr>
              <a:t>Strecker Professor @ Carnegie Mellon University ECE (CS), 2009-2016, 2016-…</a:t>
            </a:r>
          </a:p>
          <a:p>
            <a:pPr lvl="1"/>
            <a:r>
              <a:rPr lang="en-US" altLang="en-US" sz="1800" dirty="0">
                <a:ea typeface="ＭＳ Ｐゴシック" panose="020B0600070205080204" pitchFamily="34" charset="-128"/>
              </a:rPr>
              <a:t>PhD from UT-Austin, worked at Google, VMware, Microsoft Research, Intel, AMD</a:t>
            </a:r>
          </a:p>
          <a:p>
            <a:pPr lvl="1"/>
            <a:r>
              <a:rPr lang="en-US" altLang="en-US" sz="1800" dirty="0">
                <a:ea typeface="ＭＳ Ｐゴシック" panose="020B0600070205080204" pitchFamily="34" charset="-128"/>
                <a:hlinkClick r:id="rId2"/>
              </a:rPr>
              <a:t>https://people.inf.ethz.ch/omutlu/</a:t>
            </a:r>
            <a:endParaRPr lang="en-US" altLang="en-US" sz="1800" dirty="0">
              <a:ea typeface="ＭＳ Ｐゴシック" panose="020B0600070205080204" pitchFamily="34" charset="-128"/>
            </a:endParaRPr>
          </a:p>
          <a:p>
            <a:pPr lvl="1"/>
            <a:r>
              <a:rPr lang="en-US" altLang="en-US" sz="1800" dirty="0">
                <a:ea typeface="ＭＳ Ｐゴシック" panose="020B0600070205080204" pitchFamily="34" charset="-128"/>
                <a:hlinkClick r:id="rId3"/>
              </a:rPr>
              <a:t>omutlu@gmail.com</a:t>
            </a:r>
            <a:r>
              <a:rPr lang="en-US" altLang="en-US" sz="1800" dirty="0">
                <a:ea typeface="ＭＳ Ｐゴシック" panose="020B0600070205080204" pitchFamily="34" charset="-128"/>
              </a:rPr>
              <a:t> (Best way to reach me)</a:t>
            </a:r>
          </a:p>
          <a:p>
            <a:pPr lvl="1"/>
            <a:r>
              <a:rPr lang="en-US" sz="1800" dirty="0">
                <a:latin typeface="Tahoma" charset="0"/>
                <a:ea typeface="ＭＳ Ｐゴシック" charset="0"/>
                <a:hlinkClick r:id="rId4"/>
              </a:rPr>
              <a:t>https://people.inf.ethz.ch/omutlu/projects.htm</a:t>
            </a:r>
            <a:r>
              <a:rPr lang="en-US" sz="1800" dirty="0">
                <a:latin typeface="Tahoma" charset="0"/>
                <a:ea typeface="ＭＳ Ｐゴシック" charset="0"/>
              </a:rPr>
              <a:t> </a:t>
            </a:r>
            <a:endParaRPr lang="en-US" altLang="en-US" sz="1000" dirty="0">
              <a:ea typeface="ＭＳ Ｐゴシック" panose="020B0600070205080204" pitchFamily="34" charset="-128"/>
            </a:endParaRPr>
          </a:p>
          <a:p>
            <a:pPr lvl="1"/>
            <a:endParaRPr lang="en-US" altLang="en-US" sz="1000" dirty="0">
              <a:ea typeface="ＭＳ Ｐゴシック" panose="020B0600070205080204" pitchFamily="34" charset="-128"/>
            </a:endParaRPr>
          </a:p>
          <a:p>
            <a:r>
              <a:rPr lang="en-US" altLang="en-US" sz="2200" dirty="0">
                <a:solidFill>
                  <a:srgbClr val="FF0000"/>
                </a:solidFill>
                <a:ea typeface="ＭＳ Ｐゴシック" panose="020B0600070205080204" pitchFamily="34" charset="-128"/>
              </a:rPr>
              <a:t>Research and Teaching in:</a:t>
            </a:r>
            <a:endParaRPr lang="en-US" altLang="en-US" sz="2200" dirty="0">
              <a:ea typeface="ＭＳ Ｐゴシック" panose="020B0600070205080204" pitchFamily="34" charset="-128"/>
            </a:endParaRPr>
          </a:p>
          <a:p>
            <a:pPr lvl="1"/>
            <a:r>
              <a:rPr lang="en-US" altLang="en-US" sz="1800" dirty="0">
                <a:solidFill>
                  <a:srgbClr val="0000FF"/>
                </a:solidFill>
                <a:ea typeface="ＭＳ Ｐゴシック" panose="020B0600070205080204" pitchFamily="34" charset="-128"/>
              </a:rPr>
              <a:t>Computer architecture, hardware security, bioinformatics, computing platforms</a:t>
            </a:r>
          </a:p>
          <a:p>
            <a:pPr lvl="1"/>
            <a:r>
              <a:rPr lang="en-US" altLang="en-US" sz="1800" dirty="0">
                <a:ea typeface="ＭＳ Ｐゴシック" panose="020B0600070205080204" pitchFamily="34" charset="-128"/>
              </a:rPr>
              <a:t>Memory and storage systems</a:t>
            </a:r>
          </a:p>
          <a:p>
            <a:pPr lvl="1"/>
            <a:r>
              <a:rPr lang="en-US" altLang="en-US" sz="1800" dirty="0">
                <a:ea typeface="ＭＳ Ｐゴシック" panose="020B0600070205080204" pitchFamily="34" charset="-128"/>
              </a:rPr>
              <a:t>Hardware security, safety, predictability</a:t>
            </a:r>
          </a:p>
          <a:p>
            <a:pPr lvl="1"/>
            <a:r>
              <a:rPr lang="en-US" altLang="en-US" sz="1800" dirty="0">
                <a:ea typeface="ＭＳ Ｐゴシック" panose="020B0600070205080204" pitchFamily="34" charset="-128"/>
              </a:rPr>
              <a:t>Fault tolerance</a:t>
            </a:r>
          </a:p>
          <a:p>
            <a:pPr lvl="1"/>
            <a:r>
              <a:rPr lang="en-US" altLang="en-US" sz="1800" dirty="0">
                <a:ea typeface="ＭＳ Ｐゴシック" panose="020B0600070205080204" pitchFamily="34" charset="-128"/>
              </a:rPr>
              <a:t>Hardware/software cooperation</a:t>
            </a:r>
          </a:p>
          <a:p>
            <a:pPr lvl="1"/>
            <a:r>
              <a:rPr lang="is-IS" altLang="en-US" sz="1800" dirty="0">
                <a:ea typeface="ＭＳ Ｐゴシック" panose="020B0600070205080204" pitchFamily="34" charset="-128"/>
              </a:rPr>
              <a:t>Architectures for bioinformatics, health, medicine</a:t>
            </a:r>
          </a:p>
          <a:p>
            <a:pPr lvl="1"/>
            <a:r>
              <a:rPr lang="is-IS" altLang="en-US" sz="1800" dirty="0">
                <a:ea typeface="ＭＳ Ｐゴシック" panose="020B0600070205080204" pitchFamily="34" charset="-128"/>
              </a:rPr>
              <a:t>… </a:t>
            </a:r>
            <a:endParaRPr lang="en-US" altLang="en-US" sz="1800" dirty="0">
              <a:ea typeface="ＭＳ Ｐゴシック" panose="020B0600070205080204" pitchFamily="34" charset="-128"/>
            </a:endParaRPr>
          </a:p>
          <a:p>
            <a:endParaRPr lang="en-US" altLang="en-US" dirty="0">
              <a:ea typeface="ＭＳ Ｐゴシック" panose="020B0600070205080204" pitchFamily="34" charset="-128"/>
            </a:endParaRPr>
          </a:p>
        </p:txBody>
      </p:sp>
      <p:sp>
        <p:nvSpPr>
          <p:cNvPr id="299011" name="Slide Number Placeholder 3">
            <a:extLst>
              <a:ext uri="{FF2B5EF4-FFF2-40B4-BE49-F238E27FC236}">
                <a16:creationId xmlns:a16="http://schemas.microsoft.com/office/drawing/2014/main" id="{382C1846-515D-6048-9FA0-627CDD03DE07}"/>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9F3043E-DAD2-F347-A0C9-60754FCE566E}"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pic>
        <p:nvPicPr>
          <p:cNvPr id="299012" name="Picture 1">
            <a:extLst>
              <a:ext uri="{FF2B5EF4-FFF2-40B4-BE49-F238E27FC236}">
                <a16:creationId xmlns:a16="http://schemas.microsoft.com/office/drawing/2014/main" id="{EDA8380A-00B6-2F46-A5D1-F19A2EE594D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874000" y="0"/>
            <a:ext cx="1270000"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1040513"/>
      </p:ext>
    </p:extLst>
  </p:cSld>
  <p:clrMapOvr>
    <a:masterClrMapping/>
  </p:clrMapOvr>
  <p:transition spd="slow"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1506">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506">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506">
                                            <p:txEl>
                                              <p:pRg st="6" end="6"/>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1506">
                                            <p:txEl>
                                              <p:pRg st="8" end="8"/>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1506">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506">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506">
                                            <p:txEl>
                                              <p:pRg st="11" end="1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506">
                                            <p:txEl>
                                              <p:pRg st="12" end="1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506">
                                            <p:txEl>
                                              <p:pRg st="13" end="1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1506">
                                            <p:txEl>
                                              <p:pRg st="14" end="1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1506">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dirty="0"/>
              <a:t>The Read Mapping Bottleneck</a:t>
            </a:r>
          </a:p>
        </p:txBody>
      </p:sp>
      <p:sp>
        <p:nvSpPr>
          <p:cNvPr id="3" name="Slide Number Placeholder 2"/>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A7077-2B78-4FB5-8F56-24239751AEF0}" type="slidenum">
              <a:rPr kumimoji="0" lang="en-US" altLang="en-US" sz="16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altLang="en-US" sz="1600" b="0" i="0" u="none" strike="noStrike" kern="1200" cap="none" spc="0" normalizeH="0" baseline="0" noProof="0">
              <a:ln>
                <a:noFill/>
              </a:ln>
              <a:solidFill>
                <a:prstClr val="black"/>
              </a:solidFill>
              <a:effectLst/>
              <a:uLnTx/>
              <a:uFillTx/>
              <a:latin typeface="Garamond" pitchFamily="18" charset="0"/>
              <a:ea typeface="+mn-ea"/>
              <a:cs typeface="+mn-cs"/>
            </a:endParaRPr>
          </a:p>
        </p:txBody>
      </p:sp>
      <p:grpSp>
        <p:nvGrpSpPr>
          <p:cNvPr id="4" name="Group 3"/>
          <p:cNvGrpSpPr/>
          <p:nvPr/>
        </p:nvGrpSpPr>
        <p:grpSpPr>
          <a:xfrm>
            <a:off x="563270" y="1786071"/>
            <a:ext cx="5124725" cy="1993963"/>
            <a:chOff x="629327" y="1793880"/>
            <a:chExt cx="7871460" cy="3062682"/>
          </a:xfrm>
        </p:grpSpPr>
        <p:sp>
          <p:nvSpPr>
            <p:cNvPr id="17" name="TextBox 16"/>
            <p:cNvSpPr txBox="1"/>
            <p:nvPr/>
          </p:nvSpPr>
          <p:spPr>
            <a:xfrm>
              <a:off x="4251493" y="1877363"/>
              <a:ext cx="3367597" cy="456979"/>
            </a:xfrm>
            <a:prstGeom prst="rect">
              <a:avLst/>
            </a:prstGeom>
            <a:noFill/>
          </p:spPr>
          <p:txBody>
            <a:bodyPr wrap="square" rtlCol="0">
              <a:sp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10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r>
                <a:rPr kumimoji="0" lang="en-US" sz="10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r>
                <a:rPr kumimoji="0" lang="en-US" sz="10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10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10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r>
                <a:rPr kumimoji="0" lang="en-US" sz="10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r>
                <a:rPr kumimoji="0" lang="en-US" sz="10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10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10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r>
                <a:rPr kumimoji="0" lang="en-US" sz="10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r>
                <a:rPr kumimoji="0" lang="en-US" sz="10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10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10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r>
                <a:rPr kumimoji="0" lang="en-US" sz="10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r>
                <a:rPr kumimoji="0" lang="en-US" sz="10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p>
          </p:txBody>
        </p:sp>
        <p:sp>
          <p:nvSpPr>
            <p:cNvPr id="19" name="TextBox 18"/>
            <p:cNvSpPr txBox="1"/>
            <p:nvPr/>
          </p:nvSpPr>
          <p:spPr>
            <a:xfrm>
              <a:off x="4198153" y="2906064"/>
              <a:ext cx="3367597" cy="456979"/>
            </a:xfrm>
            <a:prstGeom prst="rect">
              <a:avLst/>
            </a:prstGeom>
            <a:noFill/>
          </p:spPr>
          <p:txBody>
            <a:bodyPr wrap="square" rtlCol="0">
              <a:sp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7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7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7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7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7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7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7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7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7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r>
                <a:rPr kumimoji="0" lang="en-US" sz="7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r>
                <a:rPr kumimoji="0" lang="en-US" sz="7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7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7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r>
                <a:rPr kumimoji="0" lang="en-US" sz="7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7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7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r>
                <a:rPr kumimoji="0" lang="en-US" sz="7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7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7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r>
                <a:rPr kumimoji="0" lang="en-US" sz="7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r>
                <a:rPr kumimoji="0" lang="en-US" sz="7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p>
          </p:txBody>
        </p:sp>
        <p:sp>
          <p:nvSpPr>
            <p:cNvPr id="20" name="TextBox 19"/>
            <p:cNvSpPr txBox="1"/>
            <p:nvPr/>
          </p:nvSpPr>
          <p:spPr>
            <a:xfrm>
              <a:off x="4083855" y="2288844"/>
              <a:ext cx="4070236" cy="456979"/>
            </a:xfrm>
            <a:prstGeom prst="rect">
              <a:avLst/>
            </a:prstGeom>
            <a:noFill/>
          </p:spPr>
          <p:txBody>
            <a:bodyPr wrap="square" rtlCol="0">
              <a:sp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105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r>
                <a:rPr kumimoji="0" lang="en-US" sz="105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r>
                <a:rPr kumimoji="0" lang="en-US" sz="105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105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r>
                <a:rPr kumimoji="0" lang="en-US" sz="105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TTT</a:t>
              </a:r>
              <a:r>
                <a:rPr kumimoji="0" lang="en-US" sz="105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105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r>
                <a:rPr kumimoji="0" lang="en-US" sz="105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105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105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r>
                <a:rPr kumimoji="0" lang="en-US" sz="105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r>
                <a:rPr kumimoji="0" lang="en-US" sz="105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105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105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r>
                <a:rPr kumimoji="0" lang="en-US" sz="105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r>
                <a:rPr kumimoji="0" lang="en-US" sz="105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p>
          </p:txBody>
        </p:sp>
        <p:sp>
          <p:nvSpPr>
            <p:cNvPr id="21" name="TextBox 20"/>
            <p:cNvSpPr txBox="1"/>
            <p:nvPr/>
          </p:nvSpPr>
          <p:spPr>
            <a:xfrm>
              <a:off x="4350552" y="2479344"/>
              <a:ext cx="3367597" cy="456979"/>
            </a:xfrm>
            <a:prstGeom prst="rect">
              <a:avLst/>
            </a:prstGeom>
            <a:noFill/>
          </p:spPr>
          <p:txBody>
            <a:bodyPr wrap="square" rtlCol="0">
              <a:sp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r>
                <a:rPr kumimoji="0" lang="en-US" sz="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r>
                <a:rPr kumimoji="0" lang="en-US" sz="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r>
                <a:rPr kumimoji="0" lang="en-US" sz="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r>
                <a:rPr kumimoji="0" lang="en-US" sz="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r>
                <a:rPr kumimoji="0" lang="en-US" sz="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r>
                <a:rPr kumimoji="0" lang="en-US" sz="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p>
          </p:txBody>
        </p:sp>
        <p:sp>
          <p:nvSpPr>
            <p:cNvPr id="25" name="TextBox 24"/>
            <p:cNvSpPr txBox="1"/>
            <p:nvPr/>
          </p:nvSpPr>
          <p:spPr>
            <a:xfrm>
              <a:off x="4137193" y="2746042"/>
              <a:ext cx="4363594" cy="456979"/>
            </a:xfrm>
            <a:prstGeom prst="rect">
              <a:avLst/>
            </a:prstGeom>
            <a:noFill/>
          </p:spPr>
          <p:txBody>
            <a:bodyPr wrap="square" rtlCol="0">
              <a:sp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11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r>
                <a:rPr kumimoji="0" lang="en-US" sz="11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r>
                <a:rPr kumimoji="0" lang="en-US" sz="11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11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11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r>
                <a:rPr kumimoji="0" lang="en-US" sz="11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r>
                <a:rPr kumimoji="0" lang="en-US" sz="11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CCCC</a:t>
              </a:r>
              <a:r>
                <a:rPr kumimoji="0" lang="en-US" sz="11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11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11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r>
                <a:rPr kumimoji="0" lang="en-US" sz="11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r>
                <a:rPr kumimoji="0" lang="en-US" sz="11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11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endParaRPr kumimoji="0" lang="en-US" sz="11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endParaRPr>
            </a:p>
          </p:txBody>
        </p:sp>
        <p:sp>
          <p:nvSpPr>
            <p:cNvPr id="26" name="TextBox 25"/>
            <p:cNvSpPr txBox="1"/>
            <p:nvPr/>
          </p:nvSpPr>
          <p:spPr>
            <a:xfrm>
              <a:off x="3969552" y="3165144"/>
              <a:ext cx="4070236" cy="456979"/>
            </a:xfrm>
            <a:prstGeom prst="rect">
              <a:avLst/>
            </a:prstGeom>
            <a:noFill/>
          </p:spPr>
          <p:txBody>
            <a:bodyPr wrap="square" rtlCol="0">
              <a:sp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105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r>
                <a:rPr kumimoji="0" lang="en-US" sz="105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r>
                <a:rPr kumimoji="0" lang="en-US" sz="105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105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r>
                <a:rPr kumimoji="0" lang="en-US" sz="105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TTT</a:t>
              </a:r>
              <a:r>
                <a:rPr kumimoji="0" lang="en-US" sz="105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105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r>
                <a:rPr kumimoji="0" lang="en-US" sz="105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105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105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r>
                <a:rPr kumimoji="0" lang="en-US" sz="105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r>
                <a:rPr kumimoji="0" lang="en-US" sz="105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105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105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r>
                <a:rPr kumimoji="0" lang="en-US" sz="105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r>
                <a:rPr kumimoji="0" lang="en-US" sz="105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p>
          </p:txBody>
        </p:sp>
        <p:sp>
          <p:nvSpPr>
            <p:cNvPr id="27" name="TextBox 26"/>
            <p:cNvSpPr txBox="1"/>
            <p:nvPr/>
          </p:nvSpPr>
          <p:spPr>
            <a:xfrm>
              <a:off x="4236253" y="3340404"/>
              <a:ext cx="3367597" cy="456979"/>
            </a:xfrm>
            <a:prstGeom prst="rect">
              <a:avLst/>
            </a:prstGeom>
            <a:noFill/>
          </p:spPr>
          <p:txBody>
            <a:bodyPr wrap="square" rtlCol="0">
              <a:sp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r>
                <a:rPr kumimoji="0" lang="en-US" sz="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r>
                <a:rPr kumimoji="0" lang="en-US" sz="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r>
                <a:rPr kumimoji="0" lang="en-US" sz="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AAA</a:t>
              </a:r>
              <a:r>
                <a:rPr kumimoji="0" lang="en-US" sz="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r>
                <a:rPr kumimoji="0" lang="en-US" sz="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r>
                <a:rPr kumimoji="0" lang="en-US" sz="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r>
                <a:rPr kumimoji="0" lang="en-US" sz="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p>
          </p:txBody>
        </p:sp>
        <p:sp>
          <p:nvSpPr>
            <p:cNvPr id="28" name="TextBox 27"/>
            <p:cNvSpPr txBox="1"/>
            <p:nvPr/>
          </p:nvSpPr>
          <p:spPr>
            <a:xfrm>
              <a:off x="4259113" y="2045005"/>
              <a:ext cx="3367597" cy="456979"/>
            </a:xfrm>
            <a:prstGeom prst="rect">
              <a:avLst/>
            </a:prstGeom>
            <a:noFill/>
          </p:spPr>
          <p:txBody>
            <a:bodyPr wrap="square" rtlCol="0">
              <a:sp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7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CCCCCC</a:t>
              </a:r>
              <a:r>
                <a:rPr kumimoji="0" lang="en-US" sz="7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7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7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7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7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7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7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7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7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r>
                <a:rPr kumimoji="0" lang="en-US" sz="7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r>
                <a:rPr kumimoji="0" lang="en-US" sz="7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7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7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r>
                <a:rPr kumimoji="0" lang="en-US" sz="7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7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7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r>
                <a:rPr kumimoji="0" lang="en-US" sz="7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7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7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r>
                <a:rPr kumimoji="0" lang="en-US" sz="7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r>
                <a:rPr kumimoji="0" lang="en-US" sz="7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p>
          </p:txBody>
        </p:sp>
        <p:sp>
          <p:nvSpPr>
            <p:cNvPr id="29" name="TextBox 28"/>
            <p:cNvSpPr txBox="1"/>
            <p:nvPr/>
          </p:nvSpPr>
          <p:spPr>
            <a:xfrm>
              <a:off x="4114333" y="3965244"/>
              <a:ext cx="3367597" cy="456979"/>
            </a:xfrm>
            <a:prstGeom prst="rect">
              <a:avLst/>
            </a:prstGeom>
            <a:noFill/>
          </p:spPr>
          <p:txBody>
            <a:bodyPr wrap="square" rtlCol="0">
              <a:sp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7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7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7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7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7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7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7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7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7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r>
                <a:rPr kumimoji="0" lang="en-US" sz="7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r>
                <a:rPr kumimoji="0" lang="en-US" sz="7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7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7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r>
                <a:rPr kumimoji="0" lang="en-US" sz="7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7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7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r>
                <a:rPr kumimoji="0" lang="en-US" sz="7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7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7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r>
                <a:rPr kumimoji="0" lang="en-US" sz="7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r>
                <a:rPr kumimoji="0" lang="en-US" sz="7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p>
          </p:txBody>
        </p:sp>
        <p:sp>
          <p:nvSpPr>
            <p:cNvPr id="30" name="TextBox 29"/>
            <p:cNvSpPr txBox="1"/>
            <p:nvPr/>
          </p:nvSpPr>
          <p:spPr>
            <a:xfrm>
              <a:off x="4266733" y="3538523"/>
              <a:ext cx="3367597" cy="456979"/>
            </a:xfrm>
            <a:prstGeom prst="rect">
              <a:avLst/>
            </a:prstGeom>
            <a:noFill/>
          </p:spPr>
          <p:txBody>
            <a:bodyPr wrap="square" rtlCol="0">
              <a:sp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r>
                <a:rPr kumimoji="0" lang="en-US" sz="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r>
                <a:rPr kumimoji="0" lang="en-US" sz="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r>
                <a:rPr kumimoji="0" lang="en-US" sz="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r>
                <a:rPr kumimoji="0" lang="en-US" sz="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r>
                <a:rPr kumimoji="0" lang="en-US" sz="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r>
                <a:rPr kumimoji="0" lang="en-US" sz="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p>
          </p:txBody>
        </p:sp>
        <p:sp>
          <p:nvSpPr>
            <p:cNvPr id="31" name="TextBox 30"/>
            <p:cNvSpPr txBox="1"/>
            <p:nvPr/>
          </p:nvSpPr>
          <p:spPr>
            <a:xfrm>
              <a:off x="4053373" y="3805224"/>
              <a:ext cx="4363594" cy="456979"/>
            </a:xfrm>
            <a:prstGeom prst="rect">
              <a:avLst/>
            </a:prstGeom>
            <a:noFill/>
          </p:spPr>
          <p:txBody>
            <a:bodyPr wrap="square" rtlCol="0">
              <a:sp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11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r>
                <a:rPr kumimoji="0" lang="en-US" sz="11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r>
                <a:rPr kumimoji="0" lang="en-US" sz="11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TTTTT</a:t>
              </a:r>
              <a:r>
                <a:rPr kumimoji="0" lang="en-US" sz="11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AAAA</a:t>
              </a:r>
              <a:r>
                <a:rPr kumimoji="0" lang="en-US" sz="11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r>
                <a:rPr kumimoji="0" lang="en-US" sz="11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r>
                <a:rPr kumimoji="0" lang="en-US" sz="11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11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endParaRPr kumimoji="0" lang="en-US" sz="11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endParaRPr>
            </a:p>
          </p:txBody>
        </p:sp>
        <p:sp>
          <p:nvSpPr>
            <p:cNvPr id="32" name="TextBox 31"/>
            <p:cNvSpPr txBox="1"/>
            <p:nvPr/>
          </p:nvSpPr>
          <p:spPr>
            <a:xfrm>
              <a:off x="3885732" y="4224325"/>
              <a:ext cx="4268357" cy="456979"/>
            </a:xfrm>
            <a:prstGeom prst="rect">
              <a:avLst/>
            </a:prstGeom>
            <a:noFill/>
          </p:spPr>
          <p:txBody>
            <a:bodyPr wrap="square" rtlCol="0">
              <a:sp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105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r>
                <a:rPr kumimoji="0" lang="en-US" sz="105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r>
                <a:rPr kumimoji="0" lang="en-US" sz="105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105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r>
                <a:rPr kumimoji="0" lang="en-US" sz="105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GGGG</a:t>
              </a:r>
              <a:r>
                <a:rPr kumimoji="0" lang="en-US" sz="105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105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r>
                <a:rPr kumimoji="0" lang="en-US" sz="105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105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105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r>
                <a:rPr kumimoji="0" lang="en-US" sz="105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r>
                <a:rPr kumimoji="0" lang="en-US" sz="105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105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105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r>
                <a:rPr kumimoji="0" lang="en-US" sz="105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r>
                <a:rPr kumimoji="0" lang="en-US" sz="105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p>
          </p:txBody>
        </p:sp>
        <p:sp>
          <p:nvSpPr>
            <p:cNvPr id="33" name="TextBox 32"/>
            <p:cNvSpPr txBox="1"/>
            <p:nvPr/>
          </p:nvSpPr>
          <p:spPr>
            <a:xfrm>
              <a:off x="4152433" y="4399583"/>
              <a:ext cx="3367597" cy="456979"/>
            </a:xfrm>
            <a:prstGeom prst="rect">
              <a:avLst/>
            </a:prstGeom>
            <a:noFill/>
          </p:spPr>
          <p:txBody>
            <a:bodyPr wrap="square" rtlCol="0">
              <a:sp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r>
                <a:rPr kumimoji="0" lang="en-US" sz="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r>
                <a:rPr kumimoji="0" lang="en-US" sz="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r>
                <a:rPr kumimoji="0" lang="en-US" sz="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AAA</a:t>
              </a:r>
              <a:r>
                <a:rPr kumimoji="0" lang="en-US" sz="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r>
                <a:rPr kumimoji="0" lang="en-US" sz="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r>
                <a:rPr kumimoji="0" lang="en-US" sz="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r>
                <a:rPr kumimoji="0" lang="en-US" sz="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p>
          </p:txBody>
        </p:sp>
        <p:grpSp>
          <p:nvGrpSpPr>
            <p:cNvPr id="38" name="Group 37"/>
            <p:cNvGrpSpPr/>
            <p:nvPr/>
          </p:nvGrpSpPr>
          <p:grpSpPr>
            <a:xfrm>
              <a:off x="629327" y="1793880"/>
              <a:ext cx="3756660" cy="3002280"/>
              <a:chOff x="629327" y="2127171"/>
              <a:chExt cx="3756660" cy="300228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22638" t="24447" r="54362" b="17183"/>
              <a:stretch/>
            </p:blipFill>
            <p:spPr>
              <a:xfrm>
                <a:off x="2282867" y="2127171"/>
                <a:ext cx="2103120" cy="3002280"/>
              </a:xfrm>
              <a:prstGeom prst="roundRect">
                <a:avLst>
                  <a:gd name="adj" fmla="val 3215"/>
                </a:avLst>
              </a:prstGeom>
            </p:spPr>
          </p:pic>
          <p:pic>
            <p:nvPicPr>
              <p:cNvPr id="34" name="Picture 33"/>
              <p:cNvPicPr>
                <a:picLocks noChangeAspect="1"/>
              </p:cNvPicPr>
              <p:nvPr/>
            </p:nvPicPr>
            <p:blipFill rotWithShape="1">
              <a:blip r:embed="rId2" cstate="print">
                <a:clrChange>
                  <a:clrFrom>
                    <a:srgbClr val="C8CBAC"/>
                  </a:clrFrom>
                  <a:clrTo>
                    <a:srgbClr val="C8CBAC">
                      <a:alpha val="0"/>
                    </a:srgbClr>
                  </a:clrTo>
                </a:clrChange>
                <a:extLst>
                  <a:ext uri="{28A0092B-C50C-407E-A947-70E740481C1C}">
                    <a14:useLocalDpi xmlns:a14="http://schemas.microsoft.com/office/drawing/2010/main" val="0"/>
                  </a:ext>
                </a:extLst>
              </a:blip>
              <a:srcRect l="5138" t="26964" r="77695" b="53629"/>
              <a:stretch/>
            </p:blipFill>
            <p:spPr>
              <a:xfrm>
                <a:off x="737340" y="2248806"/>
                <a:ext cx="1569720" cy="998221"/>
              </a:xfrm>
              <a:prstGeom prst="rect">
                <a:avLst/>
              </a:prstGeom>
            </p:spPr>
          </p:pic>
          <p:pic>
            <p:nvPicPr>
              <p:cNvPr id="35" name="Picture 34"/>
              <p:cNvPicPr>
                <a:picLocks noChangeAspect="1"/>
              </p:cNvPicPr>
              <p:nvPr/>
            </p:nvPicPr>
            <p:blipFill rotWithShape="1">
              <a:blip r:embed="rId2" cstate="print">
                <a:extLst>
                  <a:ext uri="{28A0092B-C50C-407E-A947-70E740481C1C}">
                    <a14:useLocalDpi xmlns:a14="http://schemas.microsoft.com/office/drawing/2010/main" val="0"/>
                  </a:ext>
                </a:extLst>
              </a:blip>
              <a:srcRect l="3721" t="48297" r="76862" b="18666"/>
              <a:stretch/>
            </p:blipFill>
            <p:spPr>
              <a:xfrm>
                <a:off x="629327" y="3361558"/>
                <a:ext cx="1775460" cy="1699260"/>
              </a:xfrm>
              <a:prstGeom prst="roundRect">
                <a:avLst>
                  <a:gd name="adj" fmla="val 5499"/>
                </a:avLst>
              </a:prstGeom>
            </p:spPr>
          </p:pic>
          <p:pic>
            <p:nvPicPr>
              <p:cNvPr id="37" name="Picture 3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93589" y="2311999"/>
                <a:ext cx="1481658" cy="864732"/>
              </a:xfrm>
              <a:prstGeom prst="rect">
                <a:avLst/>
              </a:prstGeom>
            </p:spPr>
          </p:pic>
        </p:grpSp>
      </p:grpSp>
      <p:pic>
        <p:nvPicPr>
          <p:cNvPr id="23" name="Picture 22"/>
          <p:cNvPicPr>
            <a:picLocks noChangeAspect="1"/>
          </p:cNvPicPr>
          <p:nvPr/>
        </p:nvPicPr>
        <p:blipFill rotWithShape="1">
          <a:blip r:embed="rId4">
            <a:clrChange>
              <a:clrFrom>
                <a:srgbClr val="F6F4E5"/>
              </a:clrFrom>
              <a:clrTo>
                <a:srgbClr val="F6F4E5">
                  <a:alpha val="0"/>
                </a:srgbClr>
              </a:clrTo>
            </a:clrChange>
          </a:blip>
          <a:srcRect l="40846" t="72302" r="40084" b="3596"/>
          <a:stretch/>
        </p:blipFill>
        <p:spPr>
          <a:xfrm>
            <a:off x="6442093" y="1481626"/>
            <a:ext cx="2192529" cy="2810935"/>
          </a:xfrm>
          <a:prstGeom prst="rect">
            <a:avLst/>
          </a:prstGeom>
        </p:spPr>
      </p:pic>
      <p:sp>
        <p:nvSpPr>
          <p:cNvPr id="78" name="Rectangle 77"/>
          <p:cNvSpPr/>
          <p:nvPr/>
        </p:nvSpPr>
        <p:spPr>
          <a:xfrm>
            <a:off x="3783955" y="5597645"/>
            <a:ext cx="2667718"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Tahoma"/>
                <a:ea typeface="Times New Roman" panose="02020603050405020304" pitchFamily="18" charset="0"/>
                <a:cs typeface="+mn-cs"/>
              </a:rPr>
              <a:t>150X slower</a:t>
            </a:r>
            <a:endParaRPr kumimoji="0" lang="en-US" sz="500" b="0" i="0" u="none" strike="noStrike" kern="1200" cap="none" spc="0" normalizeH="0" baseline="0" noProof="0" dirty="0">
              <a:ln>
                <a:noFill/>
              </a:ln>
              <a:solidFill>
                <a:srgbClr val="FF0000"/>
              </a:solidFill>
              <a:effectLst/>
              <a:uLnTx/>
              <a:uFillTx/>
              <a:latin typeface="Tahoma"/>
              <a:ea typeface="+mn-ea"/>
              <a:cs typeface="+mn-cs"/>
            </a:endParaRPr>
          </a:p>
        </p:txBody>
      </p:sp>
      <p:sp>
        <p:nvSpPr>
          <p:cNvPr id="79" name="Rectangle 78"/>
          <p:cNvSpPr/>
          <p:nvPr/>
        </p:nvSpPr>
        <p:spPr>
          <a:xfrm>
            <a:off x="517889" y="3669131"/>
            <a:ext cx="2126294"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Illumina HiSeq4000  </a:t>
            </a:r>
          </a:p>
        </p:txBody>
      </p:sp>
      <p:sp>
        <p:nvSpPr>
          <p:cNvPr id="5" name="Rectangle 4"/>
          <p:cNvSpPr/>
          <p:nvPr/>
        </p:nvSpPr>
        <p:spPr>
          <a:xfrm>
            <a:off x="1737401" y="4146886"/>
            <a:ext cx="1853392" cy="107721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7588CD"/>
                </a:solidFill>
                <a:effectLst/>
                <a:uLnTx/>
                <a:uFillTx/>
                <a:latin typeface="Times New Roman" panose="02020603050405020304" pitchFamily="18" charset="0"/>
                <a:ea typeface="Times New Roman" panose="02020603050405020304" pitchFamily="18" charset="0"/>
                <a:cs typeface="+mn-cs"/>
              </a:rPr>
              <a:t>Million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bases/minute</a:t>
            </a:r>
            <a:endParaRPr kumimoji="0" lang="en-US" sz="2400" b="0" i="0" u="none" strike="noStrike" kern="1200" cap="none" spc="0" normalizeH="0" baseline="0" noProof="0" dirty="0">
              <a:ln>
                <a:noFill/>
              </a:ln>
              <a:solidFill>
                <a:srgbClr val="000000"/>
              </a:solidFill>
              <a:effectLst/>
              <a:uLnTx/>
              <a:uFillTx/>
              <a:latin typeface="Tahoma"/>
              <a:ea typeface="+mn-ea"/>
              <a:cs typeface="+mn-cs"/>
            </a:endParaRPr>
          </a:p>
        </p:txBody>
      </p:sp>
      <p:sp>
        <p:nvSpPr>
          <p:cNvPr id="6" name="Rectangle 5"/>
          <p:cNvSpPr/>
          <p:nvPr/>
        </p:nvSpPr>
        <p:spPr>
          <a:xfrm>
            <a:off x="437603" y="4153523"/>
            <a:ext cx="1454244" cy="110799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7588CD"/>
                </a:solidFill>
                <a:effectLst/>
                <a:uLnTx/>
                <a:uFillTx/>
                <a:latin typeface="Times New Roman" panose="02020603050405020304" pitchFamily="18" charset="0"/>
                <a:ea typeface="Times New Roman" panose="02020603050405020304" pitchFamily="18" charset="0"/>
                <a:cs typeface="+mn-cs"/>
              </a:rPr>
              <a:t>300</a:t>
            </a:r>
            <a:endParaRPr kumimoji="0" lang="en-US" sz="2800" b="0" i="0" u="none" strike="noStrike" kern="1200" cap="none" spc="0" normalizeH="0" baseline="0" noProof="0" dirty="0">
              <a:ln>
                <a:noFill/>
              </a:ln>
              <a:solidFill>
                <a:prstClr val="black"/>
              </a:solidFill>
              <a:effectLst/>
              <a:uLnTx/>
              <a:uFillTx/>
              <a:latin typeface="Tahoma"/>
              <a:ea typeface="+mn-ea"/>
              <a:cs typeface="+mn-cs"/>
            </a:endParaRPr>
          </a:p>
        </p:txBody>
      </p:sp>
      <p:sp>
        <p:nvSpPr>
          <p:cNvPr id="80" name="Rectangle 79"/>
          <p:cNvSpPr/>
          <p:nvPr/>
        </p:nvSpPr>
        <p:spPr>
          <a:xfrm>
            <a:off x="6916045" y="4119338"/>
            <a:ext cx="1853392" cy="107721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7588CD"/>
                </a:solidFill>
                <a:effectLst/>
                <a:uLnTx/>
                <a:uFillTx/>
                <a:latin typeface="Times New Roman" panose="02020603050405020304" pitchFamily="18" charset="0"/>
                <a:ea typeface="Times New Roman" panose="02020603050405020304" pitchFamily="18" charset="0"/>
                <a:cs typeface="+mn-cs"/>
              </a:rPr>
              <a:t>Million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bases/minute</a:t>
            </a:r>
            <a:endParaRPr kumimoji="0" lang="en-US" sz="2400" b="0" i="0" u="none" strike="noStrike" kern="1200" cap="none" spc="0" normalizeH="0" baseline="0" noProof="0" dirty="0">
              <a:ln>
                <a:noFill/>
              </a:ln>
              <a:solidFill>
                <a:srgbClr val="000000"/>
              </a:solidFill>
              <a:effectLst/>
              <a:uLnTx/>
              <a:uFillTx/>
              <a:latin typeface="Tahoma"/>
              <a:ea typeface="+mn-ea"/>
              <a:cs typeface="+mn-cs"/>
            </a:endParaRPr>
          </a:p>
        </p:txBody>
      </p:sp>
      <p:sp>
        <p:nvSpPr>
          <p:cNvPr id="81" name="Rectangle 80"/>
          <p:cNvSpPr/>
          <p:nvPr/>
        </p:nvSpPr>
        <p:spPr>
          <a:xfrm>
            <a:off x="6470827" y="4091790"/>
            <a:ext cx="607859" cy="110799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7588CD"/>
                </a:solidFill>
                <a:effectLst/>
                <a:uLnTx/>
                <a:uFillTx/>
                <a:latin typeface="Times New Roman" panose="02020603050405020304" pitchFamily="18" charset="0"/>
                <a:ea typeface="Times New Roman" panose="02020603050405020304" pitchFamily="18" charset="0"/>
                <a:cs typeface="+mn-cs"/>
              </a:rPr>
              <a:t>2</a:t>
            </a:r>
            <a:endParaRPr kumimoji="0" lang="en-US" sz="2800" b="0" i="0" u="none" strike="noStrike" kern="1200" cap="none" spc="0" normalizeH="0" baseline="0" noProof="0" dirty="0">
              <a:ln>
                <a:noFill/>
              </a:ln>
              <a:solidFill>
                <a:prstClr val="black"/>
              </a:solidFill>
              <a:effectLst/>
              <a:uLnTx/>
              <a:uFillTx/>
              <a:latin typeface="Tahoma"/>
              <a:ea typeface="+mn-ea"/>
              <a:cs typeface="+mn-cs"/>
            </a:endParaRPr>
          </a:p>
        </p:txBody>
      </p:sp>
      <p:sp>
        <p:nvSpPr>
          <p:cNvPr id="8" name="Lightning Bolt 7"/>
          <p:cNvSpPr/>
          <p:nvPr/>
        </p:nvSpPr>
        <p:spPr>
          <a:xfrm>
            <a:off x="4318269" y="4925537"/>
            <a:ext cx="1231963" cy="778661"/>
          </a:xfrm>
          <a:prstGeom prst="lightningBolt">
            <a:avLst/>
          </a:prstGeom>
          <a:solidFill>
            <a:srgbClr val="FF0000"/>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5F5F5F"/>
              </a:solidFill>
              <a:effectLst/>
              <a:uLnTx/>
              <a:uFillTx/>
              <a:latin typeface="europa"/>
              <a:ea typeface="+mn-ea"/>
              <a:cs typeface="+mn-cs"/>
            </a:endParaRPr>
          </a:p>
        </p:txBody>
      </p:sp>
    </p:spTree>
    <p:extLst>
      <p:ext uri="{BB962C8B-B14F-4D97-AF65-F5344CB8AC3E}">
        <p14:creationId xmlns:p14="http://schemas.microsoft.com/office/powerpoint/2010/main" val="16093370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0"/>
                                        </p:tgtEl>
                                        <p:attrNameLst>
                                          <p:attrName>style.visibility</p:attrName>
                                        </p:attrNameLst>
                                      </p:cBhvr>
                                      <p:to>
                                        <p:strVal val="visible"/>
                                      </p:to>
                                    </p:set>
                                    <p:animEffect transition="in" filter="barn(inVertical)">
                                      <p:cBhvr>
                                        <p:cTn id="12" dur="500"/>
                                        <p:tgtEl>
                                          <p:spTgt spid="8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1"/>
                                        </p:tgtEl>
                                        <p:attrNameLst>
                                          <p:attrName>style.visibility</p:attrName>
                                        </p:attrNameLst>
                                      </p:cBhvr>
                                      <p:to>
                                        <p:strVal val="visible"/>
                                      </p:to>
                                    </p:set>
                                    <p:animEffect transition="in" filter="barn(inVertical)">
                                      <p:cBhvr>
                                        <p:cTn id="15" dur="500"/>
                                        <p:tgtEl>
                                          <p:spTgt spid="8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78"/>
                                        </p:tgtEl>
                                        <p:attrNameLst>
                                          <p:attrName>style.visibility</p:attrName>
                                        </p:attrNameLst>
                                      </p:cBhvr>
                                      <p:to>
                                        <p:strVal val="visible"/>
                                      </p:to>
                                    </p:set>
                                    <p:animEffect transition="in" filter="barn(inVertical)">
                                      <p:cBhvr>
                                        <p:cTn id="23"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P spid="80" grpId="0"/>
      <p:bldP spid="81" grpId="0"/>
      <p:bldP spid="8" grpId="0" animBg="1"/>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Key Readings on Memory Control 1</a:t>
            </a:r>
          </a:p>
        </p:txBody>
      </p:sp>
      <p:sp>
        <p:nvSpPr>
          <p:cNvPr id="3" name="Content Placeholder 2"/>
          <p:cNvSpPr>
            <a:spLocks noGrp="1"/>
          </p:cNvSpPr>
          <p:nvPr>
            <p:ph idx="1"/>
          </p:nvPr>
        </p:nvSpPr>
        <p:spPr>
          <a:xfrm>
            <a:off x="-252536" y="764704"/>
            <a:ext cx="9396536" cy="5193723"/>
          </a:xfrm>
        </p:spPr>
        <p:txBody>
          <a:bodyPr/>
          <a:lstStyle/>
          <a:p>
            <a:pPr marL="17462" indent="0">
              <a:buNone/>
            </a:pPr>
            <a:endParaRPr lang="en-US" sz="400" dirty="0">
              <a:solidFill>
                <a:srgbClr val="FF0000"/>
              </a:solidFill>
            </a:endParaRPr>
          </a:p>
          <a:p>
            <a:pPr marL="687387" lvl="1"/>
            <a:r>
              <a:rPr lang="en-US" sz="2000" dirty="0"/>
              <a:t>Mutlu+, “</a:t>
            </a:r>
            <a:r>
              <a:rPr lang="en-US" sz="2000" dirty="0">
                <a:solidFill>
                  <a:srgbClr val="0000FF"/>
                </a:solidFill>
              </a:rPr>
              <a:t>Parallelism-Aware Batch Scheduling: Enhancing both Performance and Fairness of Shared DRAM Systems</a:t>
            </a:r>
            <a:r>
              <a:rPr lang="en-US" sz="2000" dirty="0"/>
              <a:t>,” ISCA 2008. </a:t>
            </a:r>
          </a:p>
          <a:p>
            <a:pPr marL="714374" lvl="2" indent="0">
              <a:buNone/>
            </a:pPr>
            <a:r>
              <a:rPr lang="en-US" dirty="0">
                <a:hlinkClick r:id="rId2"/>
              </a:rPr>
              <a:t>https://people.inf.ethz.ch/omutlu/pub/parbs_isca08.pdf</a:t>
            </a:r>
            <a:r>
              <a:rPr lang="en-US" dirty="0"/>
              <a:t> </a:t>
            </a:r>
          </a:p>
          <a:p>
            <a:pPr marL="687387" lvl="1"/>
            <a:endParaRPr lang="en-US" sz="1000" dirty="0"/>
          </a:p>
          <a:p>
            <a:pPr marL="687387" lvl="1"/>
            <a:endParaRPr lang="en-US" sz="400" dirty="0"/>
          </a:p>
          <a:p>
            <a:pPr marL="687387" lvl="1"/>
            <a:r>
              <a:rPr lang="en-US" sz="2000" dirty="0"/>
              <a:t>Kim et al., “</a:t>
            </a:r>
            <a:r>
              <a:rPr lang="en-US" sz="2000" dirty="0">
                <a:solidFill>
                  <a:srgbClr val="0000FF"/>
                </a:solidFill>
              </a:rPr>
              <a:t>Thread Cluster Memory Scheduling: Exploiting Differences in Memory Access Behavior</a:t>
            </a:r>
            <a:r>
              <a:rPr lang="en-US" sz="2000" dirty="0"/>
              <a:t>,” MICRO 2010.</a:t>
            </a:r>
          </a:p>
          <a:p>
            <a:pPr marL="714374" lvl="2" indent="0">
              <a:buNone/>
            </a:pPr>
            <a:r>
              <a:rPr lang="en-US" dirty="0">
                <a:hlinkClick r:id="rId3"/>
              </a:rPr>
              <a:t>https://people.inf.ethz.ch/omutlu/pub/tcm_micro10.pdf</a:t>
            </a:r>
            <a:r>
              <a:rPr lang="en-US" dirty="0"/>
              <a:t> </a:t>
            </a:r>
          </a:p>
          <a:p>
            <a:pPr marL="714374" lvl="2" indent="0">
              <a:buNone/>
            </a:pPr>
            <a:endParaRPr lang="en-US" sz="800" dirty="0"/>
          </a:p>
          <a:p>
            <a:pPr marL="361949" lvl="1" indent="0">
              <a:buNone/>
            </a:pPr>
            <a:endParaRPr lang="en-US" sz="400" dirty="0"/>
          </a:p>
          <a:p>
            <a:pPr marL="704849" lvl="1" indent="-342900"/>
            <a:r>
              <a:rPr lang="en-US" sz="2000" dirty="0"/>
              <a:t>Subramanian et al., “</a:t>
            </a:r>
            <a:r>
              <a:rPr lang="en-US" sz="2000" dirty="0">
                <a:solidFill>
                  <a:srgbClr val="0000FF"/>
                </a:solidFill>
              </a:rPr>
              <a:t>BLISS: Balancing Performance, Fairness and Complexity in Memory Access Scheduling</a:t>
            </a:r>
            <a:r>
              <a:rPr lang="en-US" sz="2000" dirty="0"/>
              <a:t>,” TPDS 2016.</a:t>
            </a:r>
          </a:p>
          <a:p>
            <a:pPr marL="714374" lvl="2" indent="0">
              <a:buNone/>
            </a:pPr>
            <a:r>
              <a:rPr lang="en-US" dirty="0">
                <a:hlinkClick r:id="rId4"/>
              </a:rPr>
              <a:t>https://people.inf.ethz.ch/omutlu/pub/bliss-memory-scheduler_ieee-tpds16.pdf</a:t>
            </a:r>
            <a:r>
              <a:rPr lang="en-US" dirty="0"/>
              <a:t> </a:t>
            </a:r>
          </a:p>
          <a:p>
            <a:pPr marL="714374" lvl="2" indent="0">
              <a:buNone/>
            </a:pPr>
            <a:endParaRPr lang="en-US" sz="400" dirty="0"/>
          </a:p>
          <a:p>
            <a:pPr marL="714374" lvl="2" indent="0">
              <a:buNone/>
            </a:pPr>
            <a:endParaRPr lang="en-US" sz="400" dirty="0"/>
          </a:p>
          <a:p>
            <a:pPr marL="704849" lvl="1" indent="-342900"/>
            <a:r>
              <a:rPr lang="en-US" sz="2000" dirty="0"/>
              <a:t>Usui et al., “</a:t>
            </a:r>
            <a:r>
              <a:rPr lang="en-US" sz="2000" dirty="0">
                <a:solidFill>
                  <a:srgbClr val="0000FF"/>
                </a:solidFill>
              </a:rPr>
              <a:t>DASH: Deadline-Aware High-Performance Memory Scheduler for Heterogeneous Systems with Hardware Accelerators</a:t>
            </a:r>
            <a:r>
              <a:rPr lang="en-US" sz="2000" dirty="0"/>
              <a:t>,” TACO 2016.</a:t>
            </a:r>
          </a:p>
          <a:p>
            <a:pPr marL="714374" lvl="2" indent="0">
              <a:buNone/>
            </a:pPr>
            <a:r>
              <a:rPr lang="en-US" dirty="0">
                <a:hlinkClick r:id="rId5"/>
              </a:rPr>
              <a:t>https://people.inf.ethz.ch/omutlu/pub/dash_deadline-aware-heterogeneous-memory-scheduler_taco16.pdf</a:t>
            </a:r>
            <a:r>
              <a:rPr lang="en-US" dirty="0"/>
              <a:t>    </a:t>
            </a:r>
          </a:p>
        </p:txBody>
      </p:sp>
      <p:sp>
        <p:nvSpPr>
          <p:cNvPr id="4" name="Slide Number Placeholder 3"/>
          <p:cNvSpPr>
            <a:spLocks noGrp="1"/>
          </p:cNvSpPr>
          <p:nvPr>
            <p:ph type="sldNum" sz="quarter" idx="11"/>
          </p:nvPr>
        </p:nvSpPr>
        <p:spPr/>
        <p:txBody>
          <a:bodyPr/>
          <a:lstStyle/>
          <a:p>
            <a:pPr>
              <a:defRPr/>
            </a:pPr>
            <a:fld id="{5A4FB91F-8620-9C4D-8A32-1AD02BFD54B1}" type="slidenum">
              <a:rPr lang="en-US" smtClean="0"/>
              <a:pPr>
                <a:defRPr/>
              </a:pPr>
              <a:t>200</a:t>
            </a:fld>
            <a:endParaRPr lang="en-US"/>
          </a:p>
        </p:txBody>
      </p:sp>
    </p:spTree>
    <p:extLst>
      <p:ext uri="{BB962C8B-B14F-4D97-AF65-F5344CB8AC3E}">
        <p14:creationId xmlns:p14="http://schemas.microsoft.com/office/powerpoint/2010/main" val="3326537183"/>
      </p:ext>
    </p:extLst>
  </p:cSld>
  <p:clrMapOvr>
    <a:masterClrMapping/>
  </p:clrMapOvr>
  <p:transition/>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Key Readings on Memory Control 2</a:t>
            </a:r>
          </a:p>
        </p:txBody>
      </p:sp>
      <p:sp>
        <p:nvSpPr>
          <p:cNvPr id="3" name="Content Placeholder 2"/>
          <p:cNvSpPr>
            <a:spLocks noGrp="1"/>
          </p:cNvSpPr>
          <p:nvPr>
            <p:ph idx="1"/>
          </p:nvPr>
        </p:nvSpPr>
        <p:spPr>
          <a:xfrm>
            <a:off x="-252536" y="764704"/>
            <a:ext cx="9396536" cy="5193723"/>
          </a:xfrm>
        </p:spPr>
        <p:txBody>
          <a:bodyPr/>
          <a:lstStyle/>
          <a:p>
            <a:pPr marL="17462" indent="0">
              <a:buNone/>
            </a:pPr>
            <a:endParaRPr lang="en-US" sz="400" dirty="0">
              <a:solidFill>
                <a:srgbClr val="FF0000"/>
              </a:solidFill>
            </a:endParaRPr>
          </a:p>
          <a:p>
            <a:pPr marL="687387" lvl="1"/>
            <a:r>
              <a:rPr lang="en-US" sz="2000" dirty="0" err="1"/>
              <a:t>Ipek</a:t>
            </a:r>
            <a:r>
              <a:rPr lang="en-US" sz="2000" dirty="0"/>
              <a:t>+, “</a:t>
            </a:r>
            <a:r>
              <a:rPr lang="en-US" sz="2000" dirty="0">
                <a:solidFill>
                  <a:srgbClr val="0000FF"/>
                </a:solidFill>
              </a:rPr>
              <a:t>Self Optimizing Memory Controllers: A Reinforcement Learning Approach</a:t>
            </a:r>
            <a:r>
              <a:rPr lang="en-US" sz="2000" dirty="0"/>
              <a:t>,” ISCA 2008. </a:t>
            </a:r>
          </a:p>
          <a:p>
            <a:pPr marL="714374" lvl="2" indent="0">
              <a:buNone/>
            </a:pPr>
            <a:r>
              <a:rPr lang="en-US" dirty="0">
                <a:hlinkClick r:id="rId2"/>
              </a:rPr>
              <a:t>https://people.inf.ethz.ch/omutlu/pub/rlmc_isca08.pdf</a:t>
            </a:r>
            <a:r>
              <a:rPr lang="en-US" dirty="0"/>
              <a:t> </a:t>
            </a:r>
          </a:p>
          <a:p>
            <a:pPr marL="714374" lvl="2" indent="0">
              <a:buNone/>
            </a:pPr>
            <a:endParaRPr lang="en-US" sz="1000" dirty="0"/>
          </a:p>
          <a:p>
            <a:pPr marL="687387" lvl="1"/>
            <a:endParaRPr lang="en-US" sz="400" dirty="0"/>
          </a:p>
          <a:p>
            <a:pPr marL="687387" lvl="1"/>
            <a:r>
              <a:rPr lang="en-US" sz="2000" dirty="0"/>
              <a:t>Ebrahimi et al., “</a:t>
            </a:r>
            <a:r>
              <a:rPr lang="en-US" sz="2000" dirty="0">
                <a:solidFill>
                  <a:srgbClr val="0000FF"/>
                </a:solidFill>
              </a:rPr>
              <a:t>Fairness via Source Throttling: A Configurable and High-Performance Fairness Substrate for Multi-Core Memory Systems</a:t>
            </a:r>
            <a:r>
              <a:rPr lang="en-US" sz="2000" dirty="0"/>
              <a:t>,” ASPLOS 2010.</a:t>
            </a:r>
          </a:p>
          <a:p>
            <a:pPr marL="714374" lvl="2" indent="0">
              <a:buNone/>
            </a:pPr>
            <a:r>
              <a:rPr lang="en-US" dirty="0">
                <a:hlinkClick r:id="rId3"/>
              </a:rPr>
              <a:t>https://people.inf.ethz.ch/omutlu/pub/fst_asplos10.pdf</a:t>
            </a:r>
            <a:r>
              <a:rPr lang="en-US" dirty="0"/>
              <a:t> </a:t>
            </a:r>
          </a:p>
          <a:p>
            <a:pPr marL="714374" lvl="2" indent="0">
              <a:buNone/>
            </a:pPr>
            <a:endParaRPr lang="en-US" sz="800" dirty="0"/>
          </a:p>
          <a:p>
            <a:pPr marL="361949" lvl="1" indent="0">
              <a:buNone/>
            </a:pPr>
            <a:endParaRPr lang="en-US" sz="400" dirty="0"/>
          </a:p>
          <a:p>
            <a:pPr marL="704849" lvl="1" indent="-342900"/>
            <a:r>
              <a:rPr lang="en-US" sz="2000" dirty="0"/>
              <a:t>Subramanian et al., “</a:t>
            </a:r>
            <a:r>
              <a:rPr lang="en-US" sz="2000" dirty="0">
                <a:solidFill>
                  <a:srgbClr val="0000FF"/>
                </a:solidFill>
              </a:rPr>
              <a:t>The Application Slowdown Model: Quantifying and Controlling the Impact of Inter-Application Interference at Shared Caches and Main Memory</a:t>
            </a:r>
            <a:r>
              <a:rPr lang="en-US" sz="2000" dirty="0"/>
              <a:t>,” MICRO 2015.</a:t>
            </a:r>
          </a:p>
          <a:p>
            <a:pPr marL="714374" lvl="2" indent="0">
              <a:buNone/>
            </a:pPr>
            <a:r>
              <a:rPr lang="en-US" dirty="0">
                <a:hlinkClick r:id="rId4"/>
              </a:rPr>
              <a:t>https://people.inf.ethz.ch/omutlu/pub/application-slowdown-model_micro15.pdf</a:t>
            </a:r>
            <a:r>
              <a:rPr lang="en-US" dirty="0"/>
              <a:t> </a:t>
            </a:r>
            <a:endParaRPr lang="en-US" sz="400" dirty="0"/>
          </a:p>
          <a:p>
            <a:pPr marL="714374" lvl="2" indent="0">
              <a:buNone/>
            </a:pPr>
            <a:endParaRPr lang="en-US" sz="400" dirty="0"/>
          </a:p>
          <a:p>
            <a:pPr marL="704849" lvl="1" indent="-342900"/>
            <a:r>
              <a:rPr lang="en-US" sz="2000" dirty="0"/>
              <a:t>Lee et al., “</a:t>
            </a:r>
            <a:r>
              <a:rPr lang="en-US" sz="2000" dirty="0">
                <a:solidFill>
                  <a:srgbClr val="0000FF"/>
                </a:solidFill>
              </a:rPr>
              <a:t>Decoupled Direct Memory Access: Isolating CPU and IO Traffic by Leveraging a Dual-Data-Port DRAM</a:t>
            </a:r>
            <a:r>
              <a:rPr lang="en-US" sz="2000" dirty="0"/>
              <a:t>,” PACT 2015.</a:t>
            </a:r>
          </a:p>
          <a:p>
            <a:pPr marL="714374" lvl="2" indent="0">
              <a:buNone/>
            </a:pPr>
            <a:r>
              <a:rPr lang="en-US" dirty="0">
                <a:hlinkClick r:id="rId5"/>
              </a:rPr>
              <a:t>https://people.inf.ethz.ch/omutlu/pub/decoupled-dma_pact15.pdf</a:t>
            </a:r>
            <a:r>
              <a:rPr lang="en-US" dirty="0"/>
              <a:t>  </a:t>
            </a:r>
          </a:p>
        </p:txBody>
      </p:sp>
      <p:sp>
        <p:nvSpPr>
          <p:cNvPr id="4" name="Slide Number Placeholder 3"/>
          <p:cNvSpPr>
            <a:spLocks noGrp="1"/>
          </p:cNvSpPr>
          <p:nvPr>
            <p:ph type="sldNum" sz="quarter" idx="11"/>
          </p:nvPr>
        </p:nvSpPr>
        <p:spPr/>
        <p:txBody>
          <a:bodyPr/>
          <a:lstStyle/>
          <a:p>
            <a:pPr>
              <a:defRPr/>
            </a:pPr>
            <a:fld id="{5A4FB91F-8620-9C4D-8A32-1AD02BFD54B1}" type="slidenum">
              <a:rPr lang="en-US" smtClean="0"/>
              <a:pPr>
                <a:defRPr/>
              </a:pPr>
              <a:t>201</a:t>
            </a:fld>
            <a:endParaRPr lang="en-US"/>
          </a:p>
        </p:txBody>
      </p:sp>
    </p:spTree>
    <p:extLst>
      <p:ext uri="{BB962C8B-B14F-4D97-AF65-F5344CB8AC3E}">
        <p14:creationId xmlns:p14="http://schemas.microsoft.com/office/powerpoint/2010/main" val="978089064"/>
      </p:ext>
    </p:extLst>
  </p:cSld>
  <p:clrMapOvr>
    <a:masterClrMapping/>
  </p:clrMapOvr>
  <p:transition/>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94D18-CD32-C047-9974-38CCDAAC07E7}"/>
              </a:ext>
            </a:extLst>
          </p:cNvPr>
          <p:cNvSpPr>
            <a:spLocks noGrp="1"/>
          </p:cNvSpPr>
          <p:nvPr>
            <p:ph type="title"/>
          </p:nvPr>
        </p:nvSpPr>
        <p:spPr/>
        <p:txBody>
          <a:bodyPr/>
          <a:lstStyle/>
          <a:p>
            <a:r>
              <a:rPr lang="en-US" dirty="0"/>
              <a:t>More Readings</a:t>
            </a:r>
          </a:p>
        </p:txBody>
      </p:sp>
      <p:sp>
        <p:nvSpPr>
          <p:cNvPr id="3" name="Content Placeholder 2">
            <a:extLst>
              <a:ext uri="{FF2B5EF4-FFF2-40B4-BE49-F238E27FC236}">
                <a16:creationId xmlns:a16="http://schemas.microsoft.com/office/drawing/2014/main" id="{988C6D81-43FF-0940-BF84-F4E07B7F1523}"/>
              </a:ext>
            </a:extLst>
          </p:cNvPr>
          <p:cNvSpPr>
            <a:spLocks noGrp="1"/>
          </p:cNvSpPr>
          <p:nvPr>
            <p:ph idx="1"/>
          </p:nvPr>
        </p:nvSpPr>
        <p:spPr/>
        <p:txBody>
          <a:bodyPr/>
          <a:lstStyle/>
          <a:p>
            <a:r>
              <a:rPr lang="en-US" dirty="0"/>
              <a:t>To be provided</a:t>
            </a:r>
          </a:p>
          <a:p>
            <a:endParaRPr lang="en-US" dirty="0"/>
          </a:p>
          <a:p>
            <a:r>
              <a:rPr lang="en-US" dirty="0"/>
              <a:t>Search for “DRAM” or “Memory” in:</a:t>
            </a:r>
          </a:p>
          <a:p>
            <a:pPr lvl="1"/>
            <a:r>
              <a:rPr lang="en-US" dirty="0">
                <a:hlinkClick r:id="rId2"/>
              </a:rPr>
              <a:t>https://people.inf.ethz.ch/omutlu/projects.htm</a:t>
            </a:r>
            <a:r>
              <a:rPr lang="en-US" dirty="0"/>
              <a:t> </a:t>
            </a:r>
          </a:p>
        </p:txBody>
      </p:sp>
      <p:sp>
        <p:nvSpPr>
          <p:cNvPr id="4" name="Slide Number Placeholder 3">
            <a:extLst>
              <a:ext uri="{FF2B5EF4-FFF2-40B4-BE49-F238E27FC236}">
                <a16:creationId xmlns:a16="http://schemas.microsoft.com/office/drawing/2014/main" id="{05FE77C2-68B8-5D4B-820D-8F8DDD5C9904}"/>
              </a:ext>
            </a:extLst>
          </p:cNvPr>
          <p:cNvSpPr>
            <a:spLocks noGrp="1"/>
          </p:cNvSpPr>
          <p:nvPr>
            <p:ph type="sldNum" sz="quarter" idx="11"/>
          </p:nvPr>
        </p:nvSpPr>
        <p:spPr/>
        <p:txBody>
          <a:bodyPr/>
          <a:lstStyle/>
          <a:p>
            <a:fld id="{71752C56-4F8A-824F-A263-2404B5D536A2}" type="slidenum">
              <a:rPr lang="en-US" smtClean="0"/>
              <a:pPr/>
              <a:t>202</a:t>
            </a:fld>
            <a:endParaRPr lang="en-US"/>
          </a:p>
        </p:txBody>
      </p:sp>
    </p:spTree>
    <p:extLst>
      <p:ext uri="{BB962C8B-B14F-4D97-AF65-F5344CB8AC3E}">
        <p14:creationId xmlns:p14="http://schemas.microsoft.com/office/powerpoint/2010/main" val="3572234720"/>
      </p:ext>
    </p:extLst>
  </p:cSld>
  <p:clrMapOvr>
    <a:masterClrMapping/>
  </p:clrMapOvr>
  <p:transition/>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a:solidFill>
                  <a:srgbClr val="0000FF"/>
                </a:solidFill>
              </a:rPr>
              <a:t>Prof. 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9-13 July 2018</a:t>
            </a:r>
          </a:p>
          <a:p>
            <a:r>
              <a:rPr lang="en-US" sz="2200" dirty="0"/>
              <a:t>HiPEAC ACACES Summer School 2018</a:t>
            </a:r>
          </a:p>
          <a:p>
            <a:endParaRPr lang="en-US" sz="2200" dirty="0"/>
          </a:p>
          <a:p>
            <a:pPr algn="l"/>
            <a:endParaRPr lang="en-US" sz="2200" dirty="0"/>
          </a:p>
        </p:txBody>
      </p:sp>
      <p:pic>
        <p:nvPicPr>
          <p:cNvPr id="7" name="Picture 6" descr="safari.png"/>
          <p:cNvPicPr>
            <a:picLocks noChangeAspect="1"/>
          </p:cNvPicPr>
          <p:nvPr/>
        </p:nvPicPr>
        <p:blipFill>
          <a:blip r:embed="rId5" cstate="print"/>
          <a:stretch>
            <a:fillRect/>
          </a:stretch>
        </p:blipFill>
        <p:spPr>
          <a:xfrm>
            <a:off x="179512" y="6453336"/>
            <a:ext cx="1080120" cy="312522"/>
          </a:xfrm>
          <a:prstGeom prst="rect">
            <a:avLst/>
          </a:prstGeom>
        </p:spPr>
      </p:pic>
      <p:pic>
        <p:nvPicPr>
          <p:cNvPr id="11" name="Picture 18" descr="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04" y="5229200"/>
            <a:ext cx="1387508" cy="1152128"/>
          </a:xfrm>
          <a:prstGeom prst="rect">
            <a:avLst/>
          </a:prstGeom>
          <a:noFill/>
          <a:extLst>
            <a:ext uri="{909E8E84-426E-40dd-AFC4-6F175D3DCCD1}">
              <a14:hiddenFill xmlns="" xmlns:a14="http://schemas.microsoft.com/office/drawing/2010/main">
                <a:solidFill>
                  <a:srgbClr val="FFFFFF"/>
                </a:solidFill>
              </a14:hiddenFill>
            </a:ext>
          </a:extLst>
        </p:spPr>
      </p:pic>
      <p:sp>
        <p:nvSpPr>
          <p:cNvPr id="13" name="Title 1"/>
          <p:cNvSpPr>
            <a:spLocks noGrp="1"/>
          </p:cNvSpPr>
          <p:nvPr>
            <p:ph type="ctrTitle"/>
          </p:nvPr>
        </p:nvSpPr>
        <p:spPr>
          <a:xfrm>
            <a:off x="216024" y="1299592"/>
            <a:ext cx="8820472" cy="2201416"/>
          </a:xfrm>
        </p:spPr>
        <p:txBody>
          <a:bodyPr>
            <a:normAutofit/>
          </a:bodyPr>
          <a:lstStyle/>
          <a:p>
            <a:pPr algn="ctr"/>
            <a:r>
              <a:rPr lang="en-US" sz="3600" dirty="0"/>
              <a:t>Memory Systems </a:t>
            </a:r>
            <a:br>
              <a:rPr lang="en-US" sz="3600" dirty="0"/>
            </a:br>
            <a:r>
              <a:rPr lang="en-US" sz="3600" dirty="0"/>
              <a:t>and Memory-Centric Computing Systems</a:t>
            </a:r>
            <a:br>
              <a:rPr lang="en-US" sz="3600" dirty="0"/>
            </a:br>
            <a:r>
              <a:rPr lang="en-US" sz="3600" dirty="0">
                <a:solidFill>
                  <a:srgbClr val="FF0000"/>
                </a:solidFill>
              </a:rPr>
              <a:t>Topic 1: Memory Trends and Basics</a:t>
            </a:r>
          </a:p>
        </p:txBody>
      </p:sp>
      <p:pic>
        <p:nvPicPr>
          <p:cNvPr id="10" name="Picture 2" descr="ETH Zurich short logo, black"/>
          <p:cNvPicPr>
            <a:picLocks noChangeAspect="1" noChangeArrowheads="1"/>
          </p:cNvPicPr>
          <p:nvPr/>
        </p:nvPicPr>
        <p:blipFill rotWithShape="1">
          <a:blip r:embed="rId7">
            <a:extLst>
              <a:ext uri="{28A0092B-C50C-407E-A947-70E740481C1C}">
                <a14:useLocalDpi xmlns:a14="http://schemas.microsoft.com/office/drawing/2010/main" val="0"/>
              </a:ext>
            </a:extLst>
          </a:blip>
          <a:srcRect l="6982" t="19970" r="7940" b="18111"/>
          <a:stretch/>
        </p:blipFill>
        <p:spPr bwMode="auto">
          <a:xfrm>
            <a:off x="3261625" y="5805264"/>
            <a:ext cx="2750535" cy="783754"/>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7" descr="Burgundy_CMU_JPG_Logo.jpg">
            <a:extLst>
              <a:ext uri="{FF2B5EF4-FFF2-40B4-BE49-F238E27FC236}">
                <a16:creationId xmlns:a16="http://schemas.microsoft.com/office/drawing/2014/main" id="{FDEF4BF8-4C42-2C48-ACA7-CAA3C1B63EDB}"/>
              </a:ext>
            </a:extLst>
          </p:cNvPr>
          <p:cNvPicPr>
            <a:picLocks noChangeAspect="1"/>
          </p:cNvPicPr>
          <p:nvPr/>
        </p:nvPicPr>
        <p:blipFill>
          <a:blip r:embed="rId8" cstate="print"/>
          <a:stretch>
            <a:fillRect/>
          </a:stretch>
        </p:blipFill>
        <p:spPr>
          <a:xfrm>
            <a:off x="6478027" y="5805264"/>
            <a:ext cx="2532185" cy="914400"/>
          </a:xfrm>
          <a:prstGeom prst="rect">
            <a:avLst/>
          </a:prstGeom>
        </p:spPr>
      </p:pic>
    </p:spTree>
    <p:extLst>
      <p:ext uri="{BB962C8B-B14F-4D97-AF65-F5344CB8AC3E}">
        <p14:creationId xmlns:p14="http://schemas.microsoft.com/office/powerpoint/2010/main" val="3541435837"/>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48408"/>
            <a:ext cx="7924800" cy="1752600"/>
          </a:xfrm>
        </p:spPr>
        <p:txBody>
          <a:bodyPr/>
          <a:lstStyle/>
          <a:p>
            <a:r>
              <a:rPr lang="en-US" dirty="0"/>
              <a:t>Backup Slides</a:t>
            </a:r>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fld id="{7341D3D9-3FE8-4025-BF66-8DAB1ABB951F}" type="slidenum">
              <a:rPr lang="en-US" altLang="en-US" smtClean="0"/>
              <a:pPr/>
              <a:t>204</a:t>
            </a:fld>
            <a:endParaRPr lang="en-US" altLang="en-US"/>
          </a:p>
        </p:txBody>
      </p:sp>
    </p:spTree>
    <p:extLst>
      <p:ext uri="{BB962C8B-B14F-4D97-AF65-F5344CB8AC3E}">
        <p14:creationId xmlns:p14="http://schemas.microsoft.com/office/powerpoint/2010/main" val="2660494712"/>
      </p:ext>
    </p:extLst>
  </p:cSld>
  <p:clrMapOvr>
    <a:masterClrMapping/>
  </p:clrMapOvr>
  <p:transition/>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4"/>
          <p:cNvSpPr>
            <a:spLocks noGrp="1" noChangeArrowheads="1"/>
          </p:cNvSpPr>
          <p:nvPr>
            <p:ph type="ctrTitle"/>
          </p:nvPr>
        </p:nvSpPr>
        <p:spPr>
          <a:xfrm>
            <a:off x="366713" y="1628800"/>
            <a:ext cx="8428037" cy="822325"/>
          </a:xfrm>
        </p:spPr>
        <p:txBody>
          <a:bodyPr/>
          <a:lstStyle/>
          <a:p>
            <a:pPr algn="ctr" eaLnBrk="1" hangingPunct="1"/>
            <a:r>
              <a:rPr lang="en-US" sz="4000" dirty="0">
                <a:latin typeface="Garamond" charset="0"/>
              </a:rPr>
              <a:t>Evaluating New Ideas </a:t>
            </a:r>
            <a:br>
              <a:rPr lang="en-US" sz="4000" dirty="0">
                <a:latin typeface="Garamond" charset="0"/>
              </a:rPr>
            </a:br>
            <a:r>
              <a:rPr lang="en-US" sz="4000" dirty="0">
                <a:latin typeface="Garamond" charset="0"/>
              </a:rPr>
              <a:t>for New (Memory) Architectures</a:t>
            </a:r>
          </a:p>
        </p:txBody>
      </p:sp>
      <p:sp>
        <p:nvSpPr>
          <p:cNvPr id="135170"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1969876154"/>
      </p:ext>
    </p:extLst>
  </p:cSld>
  <p:clrMapOvr>
    <a:masterClrMapping/>
  </p:clrMapOvr>
  <p:transition/>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Potential Evaluation Methods</a:t>
            </a:r>
          </a:p>
        </p:txBody>
      </p:sp>
      <p:sp>
        <p:nvSpPr>
          <p:cNvPr id="3" name="Content Placeholder 2"/>
          <p:cNvSpPr>
            <a:spLocks noGrp="1"/>
          </p:cNvSpPr>
          <p:nvPr>
            <p:ph idx="1"/>
          </p:nvPr>
        </p:nvSpPr>
        <p:spPr/>
        <p:txBody>
          <a:bodyPr/>
          <a:lstStyle/>
          <a:p>
            <a:r>
              <a:rPr lang="en-US" dirty="0">
                <a:solidFill>
                  <a:srgbClr val="0432FF"/>
                </a:solidFill>
              </a:rPr>
              <a:t>How do we assess an idea will improve a target metric X?</a:t>
            </a:r>
          </a:p>
          <a:p>
            <a:endParaRPr lang="en-US" dirty="0"/>
          </a:p>
          <a:p>
            <a:r>
              <a:rPr lang="en-US" dirty="0"/>
              <a:t>A variety of evaluation methods are available:</a:t>
            </a:r>
          </a:p>
          <a:p>
            <a:endParaRPr lang="en-US" dirty="0"/>
          </a:p>
          <a:p>
            <a:pPr lvl="1"/>
            <a:r>
              <a:rPr lang="en-US" dirty="0"/>
              <a:t>Theoretical proof</a:t>
            </a:r>
          </a:p>
          <a:p>
            <a:pPr lvl="1"/>
            <a:endParaRPr lang="en-US" dirty="0"/>
          </a:p>
          <a:p>
            <a:pPr lvl="1"/>
            <a:r>
              <a:rPr lang="en-US" dirty="0"/>
              <a:t>Analytical modeling/estimation</a:t>
            </a:r>
          </a:p>
          <a:p>
            <a:pPr lvl="1"/>
            <a:endParaRPr lang="en-US" dirty="0"/>
          </a:p>
          <a:p>
            <a:pPr lvl="1"/>
            <a:r>
              <a:rPr lang="en-US" dirty="0"/>
              <a:t>Simulation (at varying degrees of abstraction and accuracy)</a:t>
            </a:r>
          </a:p>
          <a:p>
            <a:pPr lvl="1"/>
            <a:endParaRPr lang="en-US" dirty="0"/>
          </a:p>
          <a:p>
            <a:pPr lvl="1"/>
            <a:r>
              <a:rPr lang="en-US" dirty="0"/>
              <a:t>Prototyping with a real system (e.g., FPGAs)</a:t>
            </a:r>
          </a:p>
          <a:p>
            <a:pPr lvl="1"/>
            <a:endParaRPr lang="en-US" dirty="0"/>
          </a:p>
          <a:p>
            <a:pPr lvl="1"/>
            <a:r>
              <a:rPr lang="en-US" dirty="0"/>
              <a:t>Real implementation</a:t>
            </a:r>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206</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128"/>
              <a:cs typeface="Arial" charset="0"/>
            </a:endParaRPr>
          </a:p>
        </p:txBody>
      </p:sp>
    </p:spTree>
    <p:extLst>
      <p:ext uri="{BB962C8B-B14F-4D97-AF65-F5344CB8AC3E}">
        <p14:creationId xmlns:p14="http://schemas.microsoft.com/office/powerpoint/2010/main" val="31215570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Difficulty in Architectural Evaluation</a:t>
            </a:r>
          </a:p>
        </p:txBody>
      </p:sp>
      <p:sp>
        <p:nvSpPr>
          <p:cNvPr id="3" name="Content Placeholder 2"/>
          <p:cNvSpPr>
            <a:spLocks noGrp="1"/>
          </p:cNvSpPr>
          <p:nvPr>
            <p:ph idx="1"/>
          </p:nvPr>
        </p:nvSpPr>
        <p:spPr/>
        <p:txBody>
          <a:bodyPr/>
          <a:lstStyle/>
          <a:p>
            <a:r>
              <a:rPr lang="en-US" dirty="0"/>
              <a:t>The answer is usually workload dependent</a:t>
            </a:r>
          </a:p>
          <a:p>
            <a:pPr lvl="1"/>
            <a:r>
              <a:rPr lang="en-US" dirty="0"/>
              <a:t>E.g., think caching</a:t>
            </a:r>
          </a:p>
          <a:p>
            <a:pPr lvl="1"/>
            <a:r>
              <a:rPr lang="en-US" dirty="0"/>
              <a:t>E.g., think pipelining</a:t>
            </a:r>
          </a:p>
          <a:p>
            <a:pPr lvl="1"/>
            <a:r>
              <a:rPr lang="en-US" dirty="0"/>
              <a:t>E.g., think any idea we talked about (RAIDR, Mem. Sched., </a:t>
            </a:r>
            <a:r>
              <a:rPr lang="is-IS" dirty="0"/>
              <a:t>…)</a:t>
            </a:r>
          </a:p>
          <a:p>
            <a:pPr lvl="1"/>
            <a:endParaRPr lang="is-IS" dirty="0"/>
          </a:p>
          <a:p>
            <a:r>
              <a:rPr lang="is-IS" dirty="0"/>
              <a:t>Workloads change</a:t>
            </a:r>
          </a:p>
          <a:p>
            <a:endParaRPr lang="is-IS" dirty="0"/>
          </a:p>
          <a:p>
            <a:r>
              <a:rPr lang="is-IS" dirty="0"/>
              <a:t>System has many design choices and parameters</a:t>
            </a:r>
          </a:p>
          <a:p>
            <a:pPr lvl="1"/>
            <a:r>
              <a:rPr lang="en-US" dirty="0"/>
              <a:t>A</a:t>
            </a:r>
            <a:r>
              <a:rPr lang="is-IS" dirty="0"/>
              <a:t>rchitect needs to decide many ideas and many parameters for a design</a:t>
            </a:r>
          </a:p>
          <a:p>
            <a:pPr lvl="1"/>
            <a:r>
              <a:rPr lang="is-IS" dirty="0"/>
              <a:t>Not easy to evaluate all possible combinations!</a:t>
            </a:r>
          </a:p>
          <a:p>
            <a:pPr lvl="1"/>
            <a:endParaRPr lang="is-IS" dirty="0"/>
          </a:p>
          <a:p>
            <a:r>
              <a:rPr lang="is-IS" dirty="0"/>
              <a:t>System parameters may change</a:t>
            </a:r>
          </a:p>
          <a:p>
            <a:endParaRPr lang="is-I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A95AFC4-B67F-BC48-882B-8F3B14641016}"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207</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128"/>
              <a:cs typeface="Arial" charset="0"/>
            </a:endParaRPr>
          </a:p>
        </p:txBody>
      </p:sp>
    </p:spTree>
    <p:extLst>
      <p:ext uri="{BB962C8B-B14F-4D97-AF65-F5344CB8AC3E}">
        <p14:creationId xmlns:p14="http://schemas.microsoft.com/office/powerpoint/2010/main" val="11873318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4"/>
          <p:cNvSpPr>
            <a:spLocks noGrp="1" noChangeArrowheads="1"/>
          </p:cNvSpPr>
          <p:nvPr>
            <p:ph type="ctrTitle"/>
          </p:nvPr>
        </p:nvSpPr>
        <p:spPr>
          <a:xfrm>
            <a:off x="1" y="1844675"/>
            <a:ext cx="8794750" cy="822325"/>
          </a:xfrm>
        </p:spPr>
        <p:txBody>
          <a:bodyPr/>
          <a:lstStyle/>
          <a:p>
            <a:pPr algn="ctr" eaLnBrk="1" hangingPunct="1"/>
            <a:r>
              <a:rPr lang="en-US" sz="4000" dirty="0">
                <a:latin typeface="Garamond" charset="0"/>
              </a:rPr>
              <a:t>Simulation: The Field of Dreams</a:t>
            </a:r>
          </a:p>
        </p:txBody>
      </p:sp>
      <p:sp>
        <p:nvSpPr>
          <p:cNvPr id="11571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1240212366"/>
      </p:ext>
    </p:extLst>
  </p:cSld>
  <p:clrMapOvr>
    <a:masterClrMapping/>
  </p:clrMapOvr>
  <p:transition/>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Dreaming and Reality</a:t>
            </a:r>
          </a:p>
        </p:txBody>
      </p:sp>
      <p:sp>
        <p:nvSpPr>
          <p:cNvPr id="3" name="Content Placeholder 2"/>
          <p:cNvSpPr>
            <a:spLocks noGrp="1"/>
          </p:cNvSpPr>
          <p:nvPr>
            <p:ph idx="1"/>
          </p:nvPr>
        </p:nvSpPr>
        <p:spPr/>
        <p:txBody>
          <a:bodyPr/>
          <a:lstStyle/>
          <a:p>
            <a:r>
              <a:rPr lang="en-US" dirty="0"/>
              <a:t>An architect is in part a dreamer, a creator</a:t>
            </a:r>
          </a:p>
          <a:p>
            <a:endParaRPr lang="en-US" dirty="0"/>
          </a:p>
          <a:p>
            <a:r>
              <a:rPr lang="en-US" dirty="0"/>
              <a:t>Simulation is a key tool of the architect</a:t>
            </a:r>
          </a:p>
          <a:p>
            <a:endParaRPr lang="en-US" dirty="0"/>
          </a:p>
          <a:p>
            <a:r>
              <a:rPr lang="en-US" dirty="0"/>
              <a:t>Simulation enables</a:t>
            </a:r>
          </a:p>
          <a:p>
            <a:pPr lvl="1"/>
            <a:r>
              <a:rPr lang="en-US" dirty="0"/>
              <a:t>The exploration of many dreams</a:t>
            </a:r>
          </a:p>
          <a:p>
            <a:pPr lvl="1"/>
            <a:r>
              <a:rPr lang="en-US" dirty="0"/>
              <a:t>A reality check of the dreams</a:t>
            </a:r>
          </a:p>
          <a:p>
            <a:pPr lvl="1"/>
            <a:r>
              <a:rPr lang="en-US" dirty="0"/>
              <a:t>Deciding which dream is better</a:t>
            </a:r>
          </a:p>
          <a:p>
            <a:endParaRPr lang="en-US" dirty="0"/>
          </a:p>
          <a:p>
            <a:r>
              <a:rPr lang="en-US" dirty="0"/>
              <a:t>Simulation also enables</a:t>
            </a:r>
          </a:p>
          <a:p>
            <a:pPr lvl="1"/>
            <a:r>
              <a:rPr lang="en-US" dirty="0"/>
              <a:t>The ability to fool yourself with false dreams</a:t>
            </a:r>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209</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128"/>
              <a:cs typeface="Arial" charset="0"/>
            </a:endParaRPr>
          </a:p>
        </p:txBody>
      </p:sp>
    </p:spTree>
    <p:extLst>
      <p:ext uri="{BB962C8B-B14F-4D97-AF65-F5344CB8AC3E}">
        <p14:creationId xmlns:p14="http://schemas.microsoft.com/office/powerpoint/2010/main" val="19366761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800" dirty="0"/>
              <a:t>Read Mapping</a:t>
            </a:r>
          </a:p>
        </p:txBody>
      </p:sp>
      <p:sp>
        <p:nvSpPr>
          <p:cNvPr id="3" name="Content Placeholder 2"/>
          <p:cNvSpPr>
            <a:spLocks noGrp="1"/>
          </p:cNvSpPr>
          <p:nvPr>
            <p:ph idx="1"/>
          </p:nvPr>
        </p:nvSpPr>
        <p:spPr/>
        <p:txBody>
          <a:bodyPr/>
          <a:lstStyle/>
          <a:p>
            <a:r>
              <a:rPr lang="en-US" sz="2600" dirty="0"/>
              <a:t>Map many short DNA fragments (</a:t>
            </a:r>
            <a:r>
              <a:rPr lang="en-US" sz="2600" dirty="0">
                <a:solidFill>
                  <a:srgbClr val="0000FF"/>
                </a:solidFill>
              </a:rPr>
              <a:t>reads</a:t>
            </a:r>
            <a:r>
              <a:rPr lang="en-US" sz="2600" dirty="0"/>
              <a:t>) to a known reference genome with some minor differences allowed</a:t>
            </a:r>
          </a:p>
          <a:p>
            <a:endParaRPr lang="en-US" dirty="0"/>
          </a:p>
          <a:p>
            <a:endParaRPr lang="en-US" dirty="0"/>
          </a:p>
          <a:p>
            <a:pPr lvl="1"/>
            <a:endParaRPr lang="en-US" sz="20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2626174"/>
            <a:ext cx="2448272" cy="244827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2" name="Picture 11"/>
          <p:cNvPicPr>
            <a:picLocks noChangeAspect="1"/>
          </p:cNvPicPr>
          <p:nvPr/>
        </p:nvPicPr>
        <p:blipFill>
          <a:blip r:embed="rId4"/>
          <a:stretch>
            <a:fillRect/>
          </a:stretch>
        </p:blipFill>
        <p:spPr>
          <a:xfrm>
            <a:off x="1007604" y="3238242"/>
            <a:ext cx="1409328" cy="1409328"/>
          </a:xfrm>
          <a:prstGeom prst="rect">
            <a:avLst/>
          </a:prstGeom>
        </p:spPr>
      </p:pic>
      <p:sp>
        <p:nvSpPr>
          <p:cNvPr id="8" name="Freeform 7"/>
          <p:cNvSpPr/>
          <p:nvPr/>
        </p:nvSpPr>
        <p:spPr>
          <a:xfrm>
            <a:off x="3957092" y="2906535"/>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6" name="Freeform 15"/>
          <p:cNvSpPr/>
          <p:nvPr/>
        </p:nvSpPr>
        <p:spPr>
          <a:xfrm>
            <a:off x="4109492" y="3058935"/>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7" name="Freeform 16"/>
          <p:cNvSpPr/>
          <p:nvPr/>
        </p:nvSpPr>
        <p:spPr>
          <a:xfrm>
            <a:off x="4385301" y="2957335"/>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8" name="Freeform 17"/>
          <p:cNvSpPr/>
          <p:nvPr/>
        </p:nvSpPr>
        <p:spPr>
          <a:xfrm>
            <a:off x="4051510" y="3482268"/>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9" name="Freeform 18"/>
          <p:cNvSpPr/>
          <p:nvPr/>
        </p:nvSpPr>
        <p:spPr>
          <a:xfrm>
            <a:off x="4327319" y="3318578"/>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0" name="Freeform 19"/>
          <p:cNvSpPr/>
          <p:nvPr/>
        </p:nvSpPr>
        <p:spPr>
          <a:xfrm>
            <a:off x="4167474" y="3534396"/>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1" name="Freeform 20"/>
          <p:cNvSpPr/>
          <p:nvPr/>
        </p:nvSpPr>
        <p:spPr>
          <a:xfrm>
            <a:off x="4442009" y="3645956"/>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2" name="Freeform 21"/>
          <p:cNvSpPr/>
          <p:nvPr/>
        </p:nvSpPr>
        <p:spPr>
          <a:xfrm>
            <a:off x="4359143" y="3713690"/>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3" name="Freeform 22"/>
          <p:cNvSpPr/>
          <p:nvPr/>
        </p:nvSpPr>
        <p:spPr>
          <a:xfrm>
            <a:off x="4051510" y="3990268"/>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4" name="Freeform 23"/>
          <p:cNvSpPr/>
          <p:nvPr/>
        </p:nvSpPr>
        <p:spPr>
          <a:xfrm>
            <a:off x="4269337" y="3872171"/>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5" name="Freeform 24"/>
          <p:cNvSpPr/>
          <p:nvPr/>
        </p:nvSpPr>
        <p:spPr>
          <a:xfrm>
            <a:off x="4167474" y="4041068"/>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6" name="Freeform 25"/>
          <p:cNvSpPr/>
          <p:nvPr/>
        </p:nvSpPr>
        <p:spPr>
          <a:xfrm>
            <a:off x="4384027" y="4176534"/>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0" name="Freeform 9"/>
          <p:cNvSpPr/>
          <p:nvPr/>
        </p:nvSpPr>
        <p:spPr>
          <a:xfrm>
            <a:off x="6863049" y="2338143"/>
            <a:ext cx="517263" cy="3384376"/>
          </a:xfrm>
          <a:custGeom>
            <a:avLst/>
            <a:gdLst>
              <a:gd name="connsiteX0" fmla="*/ 47703 w 229231"/>
              <a:gd name="connsiteY0" fmla="*/ 0 h 2754489"/>
              <a:gd name="connsiteX1" fmla="*/ 2548 w 229231"/>
              <a:gd name="connsiteY1" fmla="*/ 225778 h 2754489"/>
              <a:gd name="connsiteX2" fmla="*/ 115437 w 229231"/>
              <a:gd name="connsiteY2" fmla="*/ 406400 h 2754489"/>
              <a:gd name="connsiteX3" fmla="*/ 47703 w 229231"/>
              <a:gd name="connsiteY3" fmla="*/ 620889 h 2754489"/>
              <a:gd name="connsiteX4" fmla="*/ 160592 w 229231"/>
              <a:gd name="connsiteY4" fmla="*/ 846667 h 2754489"/>
              <a:gd name="connsiteX5" fmla="*/ 25125 w 229231"/>
              <a:gd name="connsiteY5" fmla="*/ 1106311 h 2754489"/>
              <a:gd name="connsiteX6" fmla="*/ 183170 w 229231"/>
              <a:gd name="connsiteY6" fmla="*/ 1354667 h 2754489"/>
              <a:gd name="connsiteX7" fmla="*/ 70281 w 229231"/>
              <a:gd name="connsiteY7" fmla="*/ 1591734 h 2754489"/>
              <a:gd name="connsiteX8" fmla="*/ 194459 w 229231"/>
              <a:gd name="connsiteY8" fmla="*/ 1873956 h 2754489"/>
              <a:gd name="connsiteX9" fmla="*/ 70281 w 229231"/>
              <a:gd name="connsiteY9" fmla="*/ 2156178 h 2754489"/>
              <a:gd name="connsiteX10" fmla="*/ 228325 w 229231"/>
              <a:gd name="connsiteY10" fmla="*/ 2370667 h 2754489"/>
              <a:gd name="connsiteX11" fmla="*/ 138014 w 229231"/>
              <a:gd name="connsiteY11" fmla="*/ 2630311 h 2754489"/>
              <a:gd name="connsiteX12" fmla="*/ 205748 w 229231"/>
              <a:gd name="connsiteY12" fmla="*/ 2754489 h 2754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9231" h="2754489">
                <a:moveTo>
                  <a:pt x="47703" y="0"/>
                </a:moveTo>
                <a:cubicBezTo>
                  <a:pt x="19481" y="79022"/>
                  <a:pt x="-8741" y="158045"/>
                  <a:pt x="2548" y="225778"/>
                </a:cubicBezTo>
                <a:cubicBezTo>
                  <a:pt x="13837" y="293511"/>
                  <a:pt x="107911" y="340548"/>
                  <a:pt x="115437" y="406400"/>
                </a:cubicBezTo>
                <a:cubicBezTo>
                  <a:pt x="122963" y="472252"/>
                  <a:pt x="40177" y="547511"/>
                  <a:pt x="47703" y="620889"/>
                </a:cubicBezTo>
                <a:cubicBezTo>
                  <a:pt x="55229" y="694267"/>
                  <a:pt x="164355" y="765763"/>
                  <a:pt x="160592" y="846667"/>
                </a:cubicBezTo>
                <a:cubicBezTo>
                  <a:pt x="156829" y="927571"/>
                  <a:pt x="21362" y="1021644"/>
                  <a:pt x="25125" y="1106311"/>
                </a:cubicBezTo>
                <a:cubicBezTo>
                  <a:pt x="28888" y="1190978"/>
                  <a:pt x="175644" y="1273763"/>
                  <a:pt x="183170" y="1354667"/>
                </a:cubicBezTo>
                <a:cubicBezTo>
                  <a:pt x="190696" y="1435571"/>
                  <a:pt x="68400" y="1505186"/>
                  <a:pt x="70281" y="1591734"/>
                </a:cubicBezTo>
                <a:cubicBezTo>
                  <a:pt x="72162" y="1678282"/>
                  <a:pt x="194459" y="1779882"/>
                  <a:pt x="194459" y="1873956"/>
                </a:cubicBezTo>
                <a:cubicBezTo>
                  <a:pt x="194459" y="1968030"/>
                  <a:pt x="64637" y="2073393"/>
                  <a:pt x="70281" y="2156178"/>
                </a:cubicBezTo>
                <a:cubicBezTo>
                  <a:pt x="75925" y="2238963"/>
                  <a:pt x="217036" y="2291645"/>
                  <a:pt x="228325" y="2370667"/>
                </a:cubicBezTo>
                <a:cubicBezTo>
                  <a:pt x="239614" y="2449689"/>
                  <a:pt x="141777" y="2566341"/>
                  <a:pt x="138014" y="2630311"/>
                </a:cubicBezTo>
                <a:cubicBezTo>
                  <a:pt x="134251" y="2694281"/>
                  <a:pt x="192578" y="2718741"/>
                  <a:pt x="205748" y="2754489"/>
                </a:cubicBezTo>
              </a:path>
            </a:pathLst>
          </a:custGeom>
          <a:ln>
            <a:solidFill>
              <a:schemeClr val="tx1">
                <a:lumMod val="75000"/>
                <a:lumOff val="25000"/>
              </a:schemeClr>
            </a:solidFill>
          </a:ln>
        </p:spPr>
        <p:style>
          <a:lnRef idx="2">
            <a:schemeClr val="accent5"/>
          </a:lnRef>
          <a:fillRef idx="0">
            <a:schemeClr val="accent5"/>
          </a:fillRef>
          <a:effectRef idx="1">
            <a:schemeClr val="accent5"/>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lumMod val="65000"/>
                  <a:lumOff val="35000"/>
                </a:srgbClr>
              </a:solidFill>
              <a:effectLst/>
              <a:uLnTx/>
              <a:uFillTx/>
              <a:latin typeface="Tahoma"/>
              <a:ea typeface="+mn-ea"/>
              <a:cs typeface="+mn-cs"/>
            </a:endParaRPr>
          </a:p>
        </p:txBody>
      </p:sp>
      <p:sp>
        <p:nvSpPr>
          <p:cNvPr id="32" name="Right Arrow 31"/>
          <p:cNvSpPr/>
          <p:nvPr/>
        </p:nvSpPr>
        <p:spPr>
          <a:xfrm>
            <a:off x="2915816" y="3654340"/>
            <a:ext cx="432048" cy="442507"/>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7" name="Freeform 26"/>
          <p:cNvSpPr/>
          <p:nvPr/>
        </p:nvSpPr>
        <p:spPr>
          <a:xfrm>
            <a:off x="6863049" y="2348880"/>
            <a:ext cx="517263" cy="3384376"/>
          </a:xfrm>
          <a:custGeom>
            <a:avLst/>
            <a:gdLst>
              <a:gd name="connsiteX0" fmla="*/ 47703 w 229231"/>
              <a:gd name="connsiteY0" fmla="*/ 0 h 2754489"/>
              <a:gd name="connsiteX1" fmla="*/ 2548 w 229231"/>
              <a:gd name="connsiteY1" fmla="*/ 225778 h 2754489"/>
              <a:gd name="connsiteX2" fmla="*/ 115437 w 229231"/>
              <a:gd name="connsiteY2" fmla="*/ 406400 h 2754489"/>
              <a:gd name="connsiteX3" fmla="*/ 47703 w 229231"/>
              <a:gd name="connsiteY3" fmla="*/ 620889 h 2754489"/>
              <a:gd name="connsiteX4" fmla="*/ 160592 w 229231"/>
              <a:gd name="connsiteY4" fmla="*/ 846667 h 2754489"/>
              <a:gd name="connsiteX5" fmla="*/ 25125 w 229231"/>
              <a:gd name="connsiteY5" fmla="*/ 1106311 h 2754489"/>
              <a:gd name="connsiteX6" fmla="*/ 183170 w 229231"/>
              <a:gd name="connsiteY6" fmla="*/ 1354667 h 2754489"/>
              <a:gd name="connsiteX7" fmla="*/ 70281 w 229231"/>
              <a:gd name="connsiteY7" fmla="*/ 1591734 h 2754489"/>
              <a:gd name="connsiteX8" fmla="*/ 194459 w 229231"/>
              <a:gd name="connsiteY8" fmla="*/ 1873956 h 2754489"/>
              <a:gd name="connsiteX9" fmla="*/ 70281 w 229231"/>
              <a:gd name="connsiteY9" fmla="*/ 2156178 h 2754489"/>
              <a:gd name="connsiteX10" fmla="*/ 228325 w 229231"/>
              <a:gd name="connsiteY10" fmla="*/ 2370667 h 2754489"/>
              <a:gd name="connsiteX11" fmla="*/ 138014 w 229231"/>
              <a:gd name="connsiteY11" fmla="*/ 2630311 h 2754489"/>
              <a:gd name="connsiteX12" fmla="*/ 205748 w 229231"/>
              <a:gd name="connsiteY12" fmla="*/ 2754489 h 2754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9231" h="2754489">
                <a:moveTo>
                  <a:pt x="47703" y="0"/>
                </a:moveTo>
                <a:cubicBezTo>
                  <a:pt x="19481" y="79022"/>
                  <a:pt x="-8741" y="158045"/>
                  <a:pt x="2548" y="225778"/>
                </a:cubicBezTo>
                <a:cubicBezTo>
                  <a:pt x="13837" y="293511"/>
                  <a:pt x="107911" y="340548"/>
                  <a:pt x="115437" y="406400"/>
                </a:cubicBezTo>
                <a:cubicBezTo>
                  <a:pt x="122963" y="472252"/>
                  <a:pt x="40177" y="547511"/>
                  <a:pt x="47703" y="620889"/>
                </a:cubicBezTo>
                <a:cubicBezTo>
                  <a:pt x="55229" y="694267"/>
                  <a:pt x="164355" y="765763"/>
                  <a:pt x="160592" y="846667"/>
                </a:cubicBezTo>
                <a:cubicBezTo>
                  <a:pt x="156829" y="927571"/>
                  <a:pt x="21362" y="1021644"/>
                  <a:pt x="25125" y="1106311"/>
                </a:cubicBezTo>
                <a:cubicBezTo>
                  <a:pt x="28888" y="1190978"/>
                  <a:pt x="175644" y="1273763"/>
                  <a:pt x="183170" y="1354667"/>
                </a:cubicBezTo>
                <a:cubicBezTo>
                  <a:pt x="190696" y="1435571"/>
                  <a:pt x="68400" y="1505186"/>
                  <a:pt x="70281" y="1591734"/>
                </a:cubicBezTo>
                <a:cubicBezTo>
                  <a:pt x="72162" y="1678282"/>
                  <a:pt x="194459" y="1779882"/>
                  <a:pt x="194459" y="1873956"/>
                </a:cubicBezTo>
                <a:cubicBezTo>
                  <a:pt x="194459" y="1968030"/>
                  <a:pt x="64637" y="2073393"/>
                  <a:pt x="70281" y="2156178"/>
                </a:cubicBezTo>
                <a:cubicBezTo>
                  <a:pt x="75925" y="2238963"/>
                  <a:pt x="217036" y="2291645"/>
                  <a:pt x="228325" y="2370667"/>
                </a:cubicBezTo>
                <a:cubicBezTo>
                  <a:pt x="239614" y="2449689"/>
                  <a:pt x="141777" y="2566341"/>
                  <a:pt x="138014" y="2630311"/>
                </a:cubicBezTo>
                <a:cubicBezTo>
                  <a:pt x="134251" y="2694281"/>
                  <a:pt x="192578" y="2718741"/>
                  <a:pt x="205748" y="2754489"/>
                </a:cubicBezTo>
              </a:path>
            </a:pathLst>
          </a:custGeom>
          <a:ln>
            <a:solidFill>
              <a:schemeClr val="accent1"/>
            </a:solidFill>
          </a:ln>
        </p:spPr>
        <p:style>
          <a:lnRef idx="2">
            <a:schemeClr val="accent5"/>
          </a:lnRef>
          <a:fillRef idx="0">
            <a:schemeClr val="accent5"/>
          </a:fillRef>
          <a:effectRef idx="1">
            <a:schemeClr val="accent5"/>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lumMod val="65000"/>
                  <a:lumOff val="35000"/>
                </a:srgbClr>
              </a:solidFill>
              <a:effectLst/>
              <a:uLnTx/>
              <a:uFillTx/>
              <a:latin typeface="Tahoma"/>
              <a:ea typeface="+mn-ea"/>
              <a:cs typeface="+mn-cs"/>
            </a:endParaRPr>
          </a:p>
        </p:txBody>
      </p:sp>
      <p:sp>
        <p:nvSpPr>
          <p:cNvPr id="28" name="TextBox 27"/>
          <p:cNvSpPr txBox="1"/>
          <p:nvPr/>
        </p:nvSpPr>
        <p:spPr>
          <a:xfrm>
            <a:off x="6012160" y="1968810"/>
            <a:ext cx="208948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Reference genome</a:t>
            </a:r>
          </a:p>
        </p:txBody>
      </p:sp>
      <p:sp>
        <p:nvSpPr>
          <p:cNvPr id="5" name="TextBox 4"/>
          <p:cNvSpPr txBox="1"/>
          <p:nvPr/>
        </p:nvSpPr>
        <p:spPr>
          <a:xfrm>
            <a:off x="3779912" y="4930430"/>
            <a:ext cx="79702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Reads</a:t>
            </a:r>
          </a:p>
        </p:txBody>
      </p:sp>
      <p:sp>
        <p:nvSpPr>
          <p:cNvPr id="6" name="TextBox 5"/>
          <p:cNvSpPr txBox="1"/>
          <p:nvPr/>
        </p:nvSpPr>
        <p:spPr>
          <a:xfrm>
            <a:off x="971600" y="5146454"/>
            <a:ext cx="158296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DNA, logically</a:t>
            </a:r>
          </a:p>
        </p:txBody>
      </p:sp>
      <p:sp>
        <p:nvSpPr>
          <p:cNvPr id="29" name="TextBox 28"/>
          <p:cNvSpPr txBox="1"/>
          <p:nvPr/>
        </p:nvSpPr>
        <p:spPr>
          <a:xfrm>
            <a:off x="971600" y="5137162"/>
            <a:ext cx="174954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DNA, physically</a:t>
            </a:r>
          </a:p>
        </p:txBody>
      </p:sp>
      <p:sp>
        <p:nvSpPr>
          <p:cNvPr id="7" name="Rectangle 6"/>
          <p:cNvSpPr/>
          <p:nvPr/>
        </p:nvSpPr>
        <p:spPr>
          <a:xfrm>
            <a:off x="1259632" y="5589240"/>
            <a:ext cx="6840760" cy="1173707"/>
          </a:xfrm>
          <a:prstGeom prst="rect">
            <a:avLst/>
          </a:prstGeom>
          <a:solidFill>
            <a:schemeClr val="accent6">
              <a:lumMod val="60000"/>
              <a:lumOff val="4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90"/>
                </a:solidFill>
                <a:effectLst/>
                <a:uLnTx/>
                <a:uFillTx/>
                <a:latin typeface="Tahoma"/>
                <a:ea typeface="+mn-ea"/>
                <a:cs typeface="+mn-cs"/>
              </a:rPr>
              <a:t>Mapping short reads to reference genome is challenging (billions of 50-300 base pair reads)</a:t>
            </a:r>
          </a:p>
        </p:txBody>
      </p:sp>
    </p:spTree>
    <p:extLst>
      <p:ext uri="{BB962C8B-B14F-4D97-AF65-F5344CB8AC3E}">
        <p14:creationId xmlns:p14="http://schemas.microsoft.com/office/powerpoint/2010/main" val="3862048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6"/>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grpId="1" nodeType="with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42" presetClass="path" presetSubtype="0" accel="50000" decel="50000" fill="hold" grpId="0" nodeType="clickEffect">
                                  <p:stCondLst>
                                    <p:cond delay="0"/>
                                  </p:stCondLst>
                                  <p:childTnLst>
                                    <p:animMotion origin="layout" path="M -1.38889E-6 -1.48148E-6 L 0.2757 -0.01481 " pathEditMode="relative" rAng="0" ptsTypes="AA">
                                      <p:cBhvr>
                                        <p:cTn id="56" dur="2000" fill="hold"/>
                                        <p:tgtEl>
                                          <p:spTgt spid="17"/>
                                        </p:tgtEl>
                                        <p:attrNameLst>
                                          <p:attrName>ppt_x</p:attrName>
                                          <p:attrName>ppt_y</p:attrName>
                                        </p:attrNameLst>
                                      </p:cBhvr>
                                      <p:rCtr x="13785" y="-741"/>
                                    </p:animMotion>
                                  </p:childTnLst>
                                </p:cTn>
                              </p:par>
                              <p:par>
                                <p:cTn id="57" presetID="1" presetClass="entr" presetSubtype="0" fill="hold" grpId="0" nodeType="withEffect">
                                  <p:stCondLst>
                                    <p:cond delay="0"/>
                                  </p:stCondLst>
                                  <p:childTnLst>
                                    <p:set>
                                      <p:cBhvr>
                                        <p:cTn id="58" dur="1" fill="hold">
                                          <p:stCondLst>
                                            <p:cond delay="0"/>
                                          </p:stCondLst>
                                        </p:cTn>
                                        <p:tgtEl>
                                          <p:spTgt spid="10"/>
                                        </p:tgtEl>
                                        <p:attrNameLst>
                                          <p:attrName>style.visibility</p:attrName>
                                        </p:attrNameLst>
                                      </p:cBhvr>
                                      <p:to>
                                        <p:strVal val="visible"/>
                                      </p:to>
                                    </p:set>
                                  </p:childTnLst>
                                </p:cTn>
                              </p:par>
                              <p:par>
                                <p:cTn id="59" presetID="1" presetClass="entr" presetSubtype="0" fill="hold" grpId="1" nodeType="withEffect">
                                  <p:stCondLst>
                                    <p:cond delay="0"/>
                                  </p:stCondLst>
                                  <p:childTnLst>
                                    <p:set>
                                      <p:cBhvr>
                                        <p:cTn id="60" dur="1" fill="hold">
                                          <p:stCondLst>
                                            <p:cond delay="0"/>
                                          </p:stCondLst>
                                        </p:cTn>
                                        <p:tgtEl>
                                          <p:spTgt spid="2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42" presetClass="path" presetSubtype="0" accel="50000" decel="50000" fill="hold" grpId="1" nodeType="clickEffect">
                                  <p:stCondLst>
                                    <p:cond delay="0"/>
                                  </p:stCondLst>
                                  <p:childTnLst>
                                    <p:animMotion origin="layout" path="M -1.38889E-6 7.40741E-7 L 0.27413 -0.16204 " pathEditMode="relative" rAng="0" ptsTypes="AA">
                                      <p:cBhvr>
                                        <p:cTn id="64" dur="2000" fill="hold"/>
                                        <p:tgtEl>
                                          <p:spTgt spid="19"/>
                                        </p:tgtEl>
                                        <p:attrNameLst>
                                          <p:attrName>ppt_x</p:attrName>
                                          <p:attrName>ppt_y</p:attrName>
                                        </p:attrNameLst>
                                      </p:cBhvr>
                                      <p:rCtr x="13698" y="-8102"/>
                                    </p:animMotion>
                                  </p:childTnLst>
                                </p:cTn>
                              </p:par>
                              <p:par>
                                <p:cTn id="65" presetID="42" presetClass="path" presetSubtype="0" accel="50000" decel="50000" fill="hold" grpId="1" nodeType="withEffect">
                                  <p:stCondLst>
                                    <p:cond delay="0"/>
                                  </p:stCondLst>
                                  <p:childTnLst>
                                    <p:animMotion origin="layout" path="M -1.38889E-6 -4.44444E-6 L 0.28524 -0.16759 " pathEditMode="relative" rAng="0" ptsTypes="AA">
                                      <p:cBhvr>
                                        <p:cTn id="66" dur="2000" fill="hold"/>
                                        <p:tgtEl>
                                          <p:spTgt spid="21"/>
                                        </p:tgtEl>
                                        <p:attrNameLst>
                                          <p:attrName>ppt_x</p:attrName>
                                          <p:attrName>ppt_y</p:attrName>
                                        </p:attrNameLst>
                                      </p:cBhvr>
                                      <p:rCtr x="14253" y="-8380"/>
                                    </p:animMotion>
                                  </p:childTnLst>
                                </p:cTn>
                              </p:par>
                              <p:par>
                                <p:cTn id="67" presetID="42" presetClass="path" presetSubtype="0" accel="50000" decel="50000" fill="hold" grpId="1" nodeType="withEffect">
                                  <p:stCondLst>
                                    <p:cond delay="0"/>
                                  </p:stCondLst>
                                  <p:childTnLst>
                                    <p:animMotion origin="layout" path="M -1.38889E-6 7.40741E-7 L 0.29149 0.06991 " pathEditMode="relative" rAng="0" ptsTypes="AA">
                                      <p:cBhvr>
                                        <p:cTn id="68" dur="2000" fill="hold"/>
                                        <p:tgtEl>
                                          <p:spTgt spid="26"/>
                                        </p:tgtEl>
                                        <p:attrNameLst>
                                          <p:attrName>ppt_x</p:attrName>
                                          <p:attrName>ppt_y</p:attrName>
                                        </p:attrNameLst>
                                      </p:cBhvr>
                                      <p:rCtr x="14566" y="3495"/>
                                    </p:animMotion>
                                  </p:childTnLst>
                                </p:cTn>
                              </p:par>
                              <p:par>
                                <p:cTn id="69" presetID="42" presetClass="path" presetSubtype="0" accel="50000" decel="50000" fill="hold" grpId="1" nodeType="withEffect">
                                  <p:stCondLst>
                                    <p:cond delay="0"/>
                                  </p:stCondLst>
                                  <p:childTnLst>
                                    <p:animMotion origin="layout" path="M -3.61111E-6 1.85185E-6 L 0.3099 0.10579 " pathEditMode="relative" rAng="0" ptsTypes="AA">
                                      <p:cBhvr>
                                        <p:cTn id="70" dur="2000" fill="hold"/>
                                        <p:tgtEl>
                                          <p:spTgt spid="22"/>
                                        </p:tgtEl>
                                        <p:attrNameLst>
                                          <p:attrName>ppt_x</p:attrName>
                                          <p:attrName>ppt_y</p:attrName>
                                        </p:attrNameLst>
                                      </p:cBhvr>
                                      <p:rCtr x="15486" y="5278"/>
                                    </p:animMotion>
                                  </p:childTnLst>
                                </p:cTn>
                              </p:par>
                              <p:par>
                                <p:cTn id="71" presetID="42" presetClass="path" presetSubtype="0" accel="50000" decel="50000" fill="hold" grpId="1" nodeType="withEffect">
                                  <p:stCondLst>
                                    <p:cond delay="0"/>
                                  </p:stCondLst>
                                  <p:childTnLst>
                                    <p:animMotion origin="layout" path="M 3.61111E-6 -1.11111E-6 L 0.32274 -0.11921 " pathEditMode="relative" rAng="0" ptsTypes="AA">
                                      <p:cBhvr>
                                        <p:cTn id="72" dur="2000" fill="hold"/>
                                        <p:tgtEl>
                                          <p:spTgt spid="24"/>
                                        </p:tgtEl>
                                        <p:attrNameLst>
                                          <p:attrName>ppt_x</p:attrName>
                                          <p:attrName>ppt_y</p:attrName>
                                        </p:attrNameLst>
                                      </p:cBhvr>
                                      <p:rCtr x="16128" y="-5972"/>
                                    </p:animMotion>
                                  </p:childTnLst>
                                </p:cTn>
                              </p:par>
                              <p:par>
                                <p:cTn id="73" presetID="42" presetClass="path" presetSubtype="0" accel="50000" decel="50000" fill="hold" grpId="1" nodeType="withEffect">
                                  <p:stCondLst>
                                    <p:cond delay="0"/>
                                  </p:stCondLst>
                                  <p:childTnLst>
                                    <p:animMotion origin="layout" path="M 3.33333E-6 3.7037E-6 L 0.30573 0.04398 " pathEditMode="relative" rAng="0" ptsTypes="AA">
                                      <p:cBhvr>
                                        <p:cTn id="74" dur="2000" fill="hold"/>
                                        <p:tgtEl>
                                          <p:spTgt spid="16"/>
                                        </p:tgtEl>
                                        <p:attrNameLst>
                                          <p:attrName>ppt_x</p:attrName>
                                          <p:attrName>ppt_y</p:attrName>
                                        </p:attrNameLst>
                                      </p:cBhvr>
                                      <p:rCtr x="15278" y="2199"/>
                                    </p:animMotion>
                                  </p:childTnLst>
                                </p:cTn>
                              </p:par>
                              <p:par>
                                <p:cTn id="75" presetID="42" presetClass="path" presetSubtype="0" accel="50000" decel="50000" fill="hold" grpId="1" nodeType="withEffect">
                                  <p:stCondLst>
                                    <p:cond delay="0"/>
                                  </p:stCondLst>
                                  <p:childTnLst>
                                    <p:animMotion origin="layout" path="M 3.33333E-6 -7.40741E-7 L 0.31527 0.00602 " pathEditMode="relative" rAng="0" ptsTypes="AA">
                                      <p:cBhvr>
                                        <p:cTn id="76" dur="2000" fill="hold"/>
                                        <p:tgtEl>
                                          <p:spTgt spid="20"/>
                                        </p:tgtEl>
                                        <p:attrNameLst>
                                          <p:attrName>ppt_x</p:attrName>
                                          <p:attrName>ppt_y</p:attrName>
                                        </p:attrNameLst>
                                      </p:cBhvr>
                                      <p:rCtr x="15764" y="301"/>
                                    </p:animMotion>
                                  </p:childTnLst>
                                </p:cTn>
                              </p:par>
                              <p:par>
                                <p:cTn id="77" presetID="42" presetClass="path" presetSubtype="0" accel="50000" decel="50000" fill="hold" grpId="1" nodeType="withEffect">
                                  <p:stCondLst>
                                    <p:cond delay="0"/>
                                  </p:stCondLst>
                                  <p:childTnLst>
                                    <p:animMotion origin="layout" path="M 5.55112E-17 -4.07407E-6 L 0.34601 0.13959 " pathEditMode="relative" rAng="0" ptsTypes="AA">
                                      <p:cBhvr>
                                        <p:cTn id="78" dur="2000" fill="hold"/>
                                        <p:tgtEl>
                                          <p:spTgt spid="8"/>
                                        </p:tgtEl>
                                        <p:attrNameLst>
                                          <p:attrName>ppt_x</p:attrName>
                                          <p:attrName>ppt_y</p:attrName>
                                        </p:attrNameLst>
                                      </p:cBhvr>
                                      <p:rCtr x="17292" y="6968"/>
                                    </p:animMotion>
                                  </p:childTnLst>
                                </p:cTn>
                              </p:par>
                              <p:par>
                                <p:cTn id="79" presetID="42" presetClass="path" presetSubtype="0" accel="50000" decel="50000" fill="hold" grpId="1" nodeType="withEffect">
                                  <p:stCondLst>
                                    <p:cond delay="0"/>
                                  </p:stCondLst>
                                  <p:childTnLst>
                                    <p:animMotion origin="layout" path="M -3.05556E-6 -1.85185E-6 L 0.33577 0.09769 " pathEditMode="relative" rAng="0" ptsTypes="AA">
                                      <p:cBhvr>
                                        <p:cTn id="80" dur="2000" fill="hold"/>
                                        <p:tgtEl>
                                          <p:spTgt spid="18"/>
                                        </p:tgtEl>
                                        <p:attrNameLst>
                                          <p:attrName>ppt_x</p:attrName>
                                          <p:attrName>ppt_y</p:attrName>
                                        </p:attrNameLst>
                                      </p:cBhvr>
                                      <p:rCtr x="16788" y="4884"/>
                                    </p:animMotion>
                                  </p:childTnLst>
                                </p:cTn>
                              </p:par>
                              <p:par>
                                <p:cTn id="81" presetID="42" presetClass="path" presetSubtype="0" accel="50000" decel="50000" fill="hold" grpId="1" nodeType="withEffect">
                                  <p:stCondLst>
                                    <p:cond delay="0"/>
                                  </p:stCondLst>
                                  <p:childTnLst>
                                    <p:animMotion origin="layout" path="M -3.05556E-6 4.07407E-6 L 0.35938 0.13912 " pathEditMode="relative" rAng="0" ptsTypes="AA">
                                      <p:cBhvr>
                                        <p:cTn id="82" dur="2000" fill="hold"/>
                                        <p:tgtEl>
                                          <p:spTgt spid="23"/>
                                        </p:tgtEl>
                                        <p:attrNameLst>
                                          <p:attrName>ppt_x</p:attrName>
                                          <p:attrName>ppt_y</p:attrName>
                                        </p:attrNameLst>
                                      </p:cBhvr>
                                      <p:rCtr x="17969" y="6944"/>
                                    </p:animMotion>
                                  </p:childTnLst>
                                </p:cTn>
                              </p:par>
                              <p:par>
                                <p:cTn id="83" presetID="42" presetClass="path" presetSubtype="0" accel="50000" decel="50000" fill="hold" grpId="1" nodeType="withEffect">
                                  <p:stCondLst>
                                    <p:cond delay="0"/>
                                  </p:stCondLst>
                                  <p:childTnLst>
                                    <p:animMotion origin="layout" path="M 3.33333E-6 -3.33333E-6 L 0.3309 0.17361 " pathEditMode="relative" rAng="0" ptsTypes="AA">
                                      <p:cBhvr>
                                        <p:cTn id="84" dur="2000" fill="hold"/>
                                        <p:tgtEl>
                                          <p:spTgt spid="25"/>
                                        </p:tgtEl>
                                        <p:attrNameLst>
                                          <p:attrName>ppt_x</p:attrName>
                                          <p:attrName>ppt_y</p:attrName>
                                        </p:attrNameLst>
                                      </p:cBhvr>
                                      <p:rCtr x="16545" y="8681"/>
                                    </p:animMotion>
                                  </p:childTnLst>
                                </p:cTn>
                              </p:par>
                            </p:childTnLst>
                          </p:cTn>
                        </p:par>
                      </p:childTnLst>
                    </p:cTn>
                  </p:par>
                  <p:par>
                    <p:cTn id="85" fill="hold">
                      <p:stCondLst>
                        <p:cond delay="indefinite"/>
                      </p:stCondLst>
                      <p:childTnLst>
                        <p:par>
                          <p:cTn id="86" fill="hold">
                            <p:stCondLst>
                              <p:cond delay="0"/>
                            </p:stCondLst>
                            <p:childTnLst>
                              <p:par>
                                <p:cTn id="87" presetID="10" presetClass="exit" presetSubtype="0" fill="hold" grpId="2" nodeType="clickEffect">
                                  <p:stCondLst>
                                    <p:cond delay="0"/>
                                  </p:stCondLst>
                                  <p:childTnLst>
                                    <p:animEffect transition="out" filter="fade">
                                      <p:cBhvr>
                                        <p:cTn id="88" dur="500"/>
                                        <p:tgtEl>
                                          <p:spTgt spid="8"/>
                                        </p:tgtEl>
                                      </p:cBhvr>
                                    </p:animEffect>
                                    <p:set>
                                      <p:cBhvr>
                                        <p:cTn id="89" dur="1" fill="hold">
                                          <p:stCondLst>
                                            <p:cond delay="499"/>
                                          </p:stCondLst>
                                        </p:cTn>
                                        <p:tgtEl>
                                          <p:spTgt spid="8"/>
                                        </p:tgtEl>
                                        <p:attrNameLst>
                                          <p:attrName>style.visibility</p:attrName>
                                        </p:attrNameLst>
                                      </p:cBhvr>
                                      <p:to>
                                        <p:strVal val="hidden"/>
                                      </p:to>
                                    </p:set>
                                  </p:childTnLst>
                                </p:cTn>
                              </p:par>
                              <p:par>
                                <p:cTn id="90" presetID="10" presetClass="exit" presetSubtype="0" fill="hold" grpId="2" nodeType="withEffect">
                                  <p:stCondLst>
                                    <p:cond delay="0"/>
                                  </p:stCondLst>
                                  <p:childTnLst>
                                    <p:animEffect transition="out" filter="fade">
                                      <p:cBhvr>
                                        <p:cTn id="91" dur="500"/>
                                        <p:tgtEl>
                                          <p:spTgt spid="16"/>
                                        </p:tgtEl>
                                      </p:cBhvr>
                                    </p:animEffect>
                                    <p:set>
                                      <p:cBhvr>
                                        <p:cTn id="92" dur="1" fill="hold">
                                          <p:stCondLst>
                                            <p:cond delay="499"/>
                                          </p:stCondLst>
                                        </p:cTn>
                                        <p:tgtEl>
                                          <p:spTgt spid="16"/>
                                        </p:tgtEl>
                                        <p:attrNameLst>
                                          <p:attrName>style.visibility</p:attrName>
                                        </p:attrNameLst>
                                      </p:cBhvr>
                                      <p:to>
                                        <p:strVal val="hidden"/>
                                      </p:to>
                                    </p:set>
                                  </p:childTnLst>
                                </p:cTn>
                              </p:par>
                              <p:par>
                                <p:cTn id="93" presetID="10" presetClass="exit" presetSubtype="0" fill="hold" grpId="2" nodeType="withEffect">
                                  <p:stCondLst>
                                    <p:cond delay="0"/>
                                  </p:stCondLst>
                                  <p:childTnLst>
                                    <p:animEffect transition="out" filter="fade">
                                      <p:cBhvr>
                                        <p:cTn id="94" dur="500"/>
                                        <p:tgtEl>
                                          <p:spTgt spid="18"/>
                                        </p:tgtEl>
                                      </p:cBhvr>
                                    </p:animEffect>
                                    <p:set>
                                      <p:cBhvr>
                                        <p:cTn id="95" dur="1" fill="hold">
                                          <p:stCondLst>
                                            <p:cond delay="499"/>
                                          </p:stCondLst>
                                        </p:cTn>
                                        <p:tgtEl>
                                          <p:spTgt spid="18"/>
                                        </p:tgtEl>
                                        <p:attrNameLst>
                                          <p:attrName>style.visibility</p:attrName>
                                        </p:attrNameLst>
                                      </p:cBhvr>
                                      <p:to>
                                        <p:strVal val="hidden"/>
                                      </p:to>
                                    </p:set>
                                  </p:childTnLst>
                                </p:cTn>
                              </p:par>
                              <p:par>
                                <p:cTn id="96" presetID="10" presetClass="exit" presetSubtype="0" fill="hold" grpId="2" nodeType="withEffect">
                                  <p:stCondLst>
                                    <p:cond delay="0"/>
                                  </p:stCondLst>
                                  <p:childTnLst>
                                    <p:animEffect transition="out" filter="fade">
                                      <p:cBhvr>
                                        <p:cTn id="97" dur="500"/>
                                        <p:tgtEl>
                                          <p:spTgt spid="19"/>
                                        </p:tgtEl>
                                      </p:cBhvr>
                                    </p:animEffect>
                                    <p:set>
                                      <p:cBhvr>
                                        <p:cTn id="98" dur="1" fill="hold">
                                          <p:stCondLst>
                                            <p:cond delay="499"/>
                                          </p:stCondLst>
                                        </p:cTn>
                                        <p:tgtEl>
                                          <p:spTgt spid="19"/>
                                        </p:tgtEl>
                                        <p:attrNameLst>
                                          <p:attrName>style.visibility</p:attrName>
                                        </p:attrNameLst>
                                      </p:cBhvr>
                                      <p:to>
                                        <p:strVal val="hidden"/>
                                      </p:to>
                                    </p:set>
                                  </p:childTnLst>
                                </p:cTn>
                              </p:par>
                              <p:par>
                                <p:cTn id="99" presetID="10" presetClass="exit" presetSubtype="0" fill="hold" grpId="2" nodeType="withEffect">
                                  <p:stCondLst>
                                    <p:cond delay="0"/>
                                  </p:stCondLst>
                                  <p:childTnLst>
                                    <p:animEffect transition="out" filter="fade">
                                      <p:cBhvr>
                                        <p:cTn id="100" dur="500"/>
                                        <p:tgtEl>
                                          <p:spTgt spid="20"/>
                                        </p:tgtEl>
                                      </p:cBhvr>
                                    </p:animEffect>
                                    <p:set>
                                      <p:cBhvr>
                                        <p:cTn id="101" dur="1" fill="hold">
                                          <p:stCondLst>
                                            <p:cond delay="499"/>
                                          </p:stCondLst>
                                        </p:cTn>
                                        <p:tgtEl>
                                          <p:spTgt spid="20"/>
                                        </p:tgtEl>
                                        <p:attrNameLst>
                                          <p:attrName>style.visibility</p:attrName>
                                        </p:attrNameLst>
                                      </p:cBhvr>
                                      <p:to>
                                        <p:strVal val="hidden"/>
                                      </p:to>
                                    </p:set>
                                  </p:childTnLst>
                                </p:cTn>
                              </p:par>
                              <p:par>
                                <p:cTn id="102" presetID="10" presetClass="exit" presetSubtype="0" fill="hold" grpId="2" nodeType="withEffect">
                                  <p:stCondLst>
                                    <p:cond delay="0"/>
                                  </p:stCondLst>
                                  <p:childTnLst>
                                    <p:animEffect transition="out" filter="fade">
                                      <p:cBhvr>
                                        <p:cTn id="103" dur="500"/>
                                        <p:tgtEl>
                                          <p:spTgt spid="21"/>
                                        </p:tgtEl>
                                      </p:cBhvr>
                                    </p:animEffect>
                                    <p:set>
                                      <p:cBhvr>
                                        <p:cTn id="104" dur="1" fill="hold">
                                          <p:stCondLst>
                                            <p:cond delay="499"/>
                                          </p:stCondLst>
                                        </p:cTn>
                                        <p:tgtEl>
                                          <p:spTgt spid="21"/>
                                        </p:tgtEl>
                                        <p:attrNameLst>
                                          <p:attrName>style.visibility</p:attrName>
                                        </p:attrNameLst>
                                      </p:cBhvr>
                                      <p:to>
                                        <p:strVal val="hidden"/>
                                      </p:to>
                                    </p:set>
                                  </p:childTnLst>
                                </p:cTn>
                              </p:par>
                              <p:par>
                                <p:cTn id="105" presetID="10" presetClass="exit" presetSubtype="0" fill="hold" grpId="2" nodeType="withEffect">
                                  <p:stCondLst>
                                    <p:cond delay="0"/>
                                  </p:stCondLst>
                                  <p:childTnLst>
                                    <p:animEffect transition="out" filter="fade">
                                      <p:cBhvr>
                                        <p:cTn id="106" dur="500"/>
                                        <p:tgtEl>
                                          <p:spTgt spid="22"/>
                                        </p:tgtEl>
                                      </p:cBhvr>
                                    </p:animEffect>
                                    <p:set>
                                      <p:cBhvr>
                                        <p:cTn id="107" dur="1" fill="hold">
                                          <p:stCondLst>
                                            <p:cond delay="499"/>
                                          </p:stCondLst>
                                        </p:cTn>
                                        <p:tgtEl>
                                          <p:spTgt spid="22"/>
                                        </p:tgtEl>
                                        <p:attrNameLst>
                                          <p:attrName>style.visibility</p:attrName>
                                        </p:attrNameLst>
                                      </p:cBhvr>
                                      <p:to>
                                        <p:strVal val="hidden"/>
                                      </p:to>
                                    </p:set>
                                  </p:childTnLst>
                                </p:cTn>
                              </p:par>
                              <p:par>
                                <p:cTn id="108" presetID="10" presetClass="exit" presetSubtype="0" fill="hold" grpId="2" nodeType="withEffect">
                                  <p:stCondLst>
                                    <p:cond delay="0"/>
                                  </p:stCondLst>
                                  <p:childTnLst>
                                    <p:animEffect transition="out" filter="fade">
                                      <p:cBhvr>
                                        <p:cTn id="109" dur="500"/>
                                        <p:tgtEl>
                                          <p:spTgt spid="23"/>
                                        </p:tgtEl>
                                      </p:cBhvr>
                                    </p:animEffect>
                                    <p:set>
                                      <p:cBhvr>
                                        <p:cTn id="110" dur="1" fill="hold">
                                          <p:stCondLst>
                                            <p:cond delay="499"/>
                                          </p:stCondLst>
                                        </p:cTn>
                                        <p:tgtEl>
                                          <p:spTgt spid="23"/>
                                        </p:tgtEl>
                                        <p:attrNameLst>
                                          <p:attrName>style.visibility</p:attrName>
                                        </p:attrNameLst>
                                      </p:cBhvr>
                                      <p:to>
                                        <p:strVal val="hidden"/>
                                      </p:to>
                                    </p:set>
                                  </p:childTnLst>
                                </p:cTn>
                              </p:par>
                              <p:par>
                                <p:cTn id="111" presetID="10" presetClass="exit" presetSubtype="0" fill="hold" grpId="2" nodeType="withEffect">
                                  <p:stCondLst>
                                    <p:cond delay="0"/>
                                  </p:stCondLst>
                                  <p:childTnLst>
                                    <p:animEffect transition="out" filter="fade">
                                      <p:cBhvr>
                                        <p:cTn id="112" dur="500"/>
                                        <p:tgtEl>
                                          <p:spTgt spid="24"/>
                                        </p:tgtEl>
                                      </p:cBhvr>
                                    </p:animEffect>
                                    <p:set>
                                      <p:cBhvr>
                                        <p:cTn id="113" dur="1" fill="hold">
                                          <p:stCondLst>
                                            <p:cond delay="499"/>
                                          </p:stCondLst>
                                        </p:cTn>
                                        <p:tgtEl>
                                          <p:spTgt spid="24"/>
                                        </p:tgtEl>
                                        <p:attrNameLst>
                                          <p:attrName>style.visibility</p:attrName>
                                        </p:attrNameLst>
                                      </p:cBhvr>
                                      <p:to>
                                        <p:strVal val="hidden"/>
                                      </p:to>
                                    </p:set>
                                  </p:childTnLst>
                                </p:cTn>
                              </p:par>
                              <p:par>
                                <p:cTn id="114" presetID="10" presetClass="exit" presetSubtype="0" fill="hold" grpId="2" nodeType="withEffect">
                                  <p:stCondLst>
                                    <p:cond delay="0"/>
                                  </p:stCondLst>
                                  <p:childTnLst>
                                    <p:animEffect transition="out" filter="fade">
                                      <p:cBhvr>
                                        <p:cTn id="115" dur="500"/>
                                        <p:tgtEl>
                                          <p:spTgt spid="25"/>
                                        </p:tgtEl>
                                      </p:cBhvr>
                                    </p:animEffect>
                                    <p:set>
                                      <p:cBhvr>
                                        <p:cTn id="116" dur="1" fill="hold">
                                          <p:stCondLst>
                                            <p:cond delay="499"/>
                                          </p:stCondLst>
                                        </p:cTn>
                                        <p:tgtEl>
                                          <p:spTgt spid="25"/>
                                        </p:tgtEl>
                                        <p:attrNameLst>
                                          <p:attrName>style.visibility</p:attrName>
                                        </p:attrNameLst>
                                      </p:cBhvr>
                                      <p:to>
                                        <p:strVal val="hidden"/>
                                      </p:to>
                                    </p:set>
                                  </p:childTnLst>
                                </p:cTn>
                              </p:par>
                              <p:par>
                                <p:cTn id="117" presetID="10" presetClass="exit" presetSubtype="0" fill="hold" grpId="2" nodeType="withEffect">
                                  <p:stCondLst>
                                    <p:cond delay="0"/>
                                  </p:stCondLst>
                                  <p:childTnLst>
                                    <p:animEffect transition="out" filter="fade">
                                      <p:cBhvr>
                                        <p:cTn id="118" dur="500"/>
                                        <p:tgtEl>
                                          <p:spTgt spid="17"/>
                                        </p:tgtEl>
                                      </p:cBhvr>
                                    </p:animEffect>
                                    <p:set>
                                      <p:cBhvr>
                                        <p:cTn id="119" dur="1" fill="hold">
                                          <p:stCondLst>
                                            <p:cond delay="499"/>
                                          </p:stCondLst>
                                        </p:cTn>
                                        <p:tgtEl>
                                          <p:spTgt spid="17"/>
                                        </p:tgtEl>
                                        <p:attrNameLst>
                                          <p:attrName>style.visibility</p:attrName>
                                        </p:attrNameLst>
                                      </p:cBhvr>
                                      <p:to>
                                        <p:strVal val="hidden"/>
                                      </p:to>
                                    </p:set>
                                  </p:childTnLst>
                                </p:cTn>
                              </p:par>
                              <p:par>
                                <p:cTn id="120" presetID="10" presetClass="exit" presetSubtype="0" fill="hold" grpId="2" nodeType="withEffect">
                                  <p:stCondLst>
                                    <p:cond delay="0"/>
                                  </p:stCondLst>
                                  <p:childTnLst>
                                    <p:animEffect transition="out" filter="fade">
                                      <p:cBhvr>
                                        <p:cTn id="121" dur="500"/>
                                        <p:tgtEl>
                                          <p:spTgt spid="26"/>
                                        </p:tgtEl>
                                      </p:cBhvr>
                                    </p:animEffect>
                                    <p:set>
                                      <p:cBhvr>
                                        <p:cTn id="122" dur="1" fill="hold">
                                          <p:stCondLst>
                                            <p:cond delay="499"/>
                                          </p:stCondLst>
                                        </p:cTn>
                                        <p:tgtEl>
                                          <p:spTgt spid="26"/>
                                        </p:tgtEl>
                                        <p:attrNameLst>
                                          <p:attrName>style.visibility</p:attrName>
                                        </p:attrNameLst>
                                      </p:cBhvr>
                                      <p:to>
                                        <p:strVal val="hidden"/>
                                      </p:to>
                                    </p:set>
                                  </p:childTnLst>
                                </p:cTn>
                              </p:par>
                              <p:par>
                                <p:cTn id="123" presetID="10" presetClass="entr" presetSubtype="0" fill="hold" grpId="0" nodeType="withEffect">
                                  <p:stCondLst>
                                    <p:cond delay="0"/>
                                  </p:stCondLst>
                                  <p:childTnLst>
                                    <p:set>
                                      <p:cBhvr>
                                        <p:cTn id="124" dur="1" fill="hold">
                                          <p:stCondLst>
                                            <p:cond delay="0"/>
                                          </p:stCondLst>
                                        </p:cTn>
                                        <p:tgtEl>
                                          <p:spTgt spid="27"/>
                                        </p:tgtEl>
                                        <p:attrNameLst>
                                          <p:attrName>style.visibility</p:attrName>
                                        </p:attrNameLst>
                                      </p:cBhvr>
                                      <p:to>
                                        <p:strVal val="visible"/>
                                      </p:to>
                                    </p:set>
                                    <p:animEffect transition="in" filter="fade">
                                      <p:cBhvr>
                                        <p:cTn id="125" dur="500"/>
                                        <p:tgtEl>
                                          <p:spTgt spid="27"/>
                                        </p:tgtEl>
                                      </p:cBhvr>
                                    </p:animEffect>
                                  </p:childTnLst>
                                </p:cTn>
                              </p:par>
                              <p:par>
                                <p:cTn id="126" presetID="1" presetClass="entr" presetSubtype="0" fill="hold" grpId="0" nodeType="withEffect">
                                  <p:stCondLst>
                                    <p:cond delay="0"/>
                                  </p:stCondLst>
                                  <p:childTnLst>
                                    <p:set>
                                      <p:cBhvr>
                                        <p:cTn id="127" dur="1" fill="hold">
                                          <p:stCondLst>
                                            <p:cond delay="0"/>
                                          </p:stCondLst>
                                        </p:cTn>
                                        <p:tgtEl>
                                          <p:spTgt spid="28"/>
                                        </p:tgtEl>
                                        <p:attrNameLst>
                                          <p:attrName>style.visibility</p:attrName>
                                        </p:attrNameLst>
                                      </p:cBhvr>
                                      <p:to>
                                        <p:strVal val="visible"/>
                                      </p:to>
                                    </p:set>
                                  </p:childTnLst>
                                </p:cTn>
                              </p:par>
                            </p:childTnLst>
                          </p:cTn>
                        </p:par>
                      </p:childTnLst>
                    </p:cTn>
                  </p:par>
                  <p:par>
                    <p:cTn id="128" fill="hold">
                      <p:stCondLst>
                        <p:cond delay="indefinite"/>
                      </p:stCondLst>
                      <p:childTnLst>
                        <p:par>
                          <p:cTn id="129" fill="hold">
                            <p:stCondLst>
                              <p:cond delay="0"/>
                            </p:stCondLst>
                            <p:childTnLst>
                              <p:par>
                                <p:cTn id="130" presetID="1" presetClass="entr" presetSubtype="0" fill="hold" grpId="0" nodeType="clickEffect">
                                  <p:stCondLst>
                                    <p:cond delay="0"/>
                                  </p:stCondLst>
                                  <p:childTnLst>
                                    <p:set>
                                      <p:cBhvr>
                                        <p:cTn id="13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animBg="1"/>
      <p:bldP spid="8" grpId="1" animBg="1"/>
      <p:bldP spid="8" grpId="2" animBg="1"/>
      <p:bldP spid="16" grpId="0" animBg="1"/>
      <p:bldP spid="16" grpId="1" animBg="1"/>
      <p:bldP spid="16" grpId="2" animBg="1"/>
      <p:bldP spid="17" grpId="0" animBg="1"/>
      <p:bldP spid="17" grpId="1" animBg="1"/>
      <p:bldP spid="17" grpId="2" animBg="1"/>
      <p:bldP spid="18" grpId="0" animBg="1"/>
      <p:bldP spid="18" grpId="1" animBg="1"/>
      <p:bldP spid="18" grpId="2" animBg="1"/>
      <p:bldP spid="19" grpId="0" animBg="1"/>
      <p:bldP spid="19" grpId="1" animBg="1"/>
      <p:bldP spid="19" grpId="2" animBg="1"/>
      <p:bldP spid="20" grpId="0" animBg="1"/>
      <p:bldP spid="20" grpId="1" animBg="1"/>
      <p:bldP spid="20" grpId="2" animBg="1"/>
      <p:bldP spid="21" grpId="0" animBg="1"/>
      <p:bldP spid="21" grpId="1" animBg="1"/>
      <p:bldP spid="21" grpId="2" animBg="1"/>
      <p:bldP spid="22" grpId="0" animBg="1"/>
      <p:bldP spid="22" grpId="1" animBg="1"/>
      <p:bldP spid="22" grpId="2" animBg="1"/>
      <p:bldP spid="23" grpId="0" animBg="1"/>
      <p:bldP spid="23" grpId="1" animBg="1"/>
      <p:bldP spid="23" grpId="2" animBg="1"/>
      <p:bldP spid="24" grpId="0" animBg="1"/>
      <p:bldP spid="24" grpId="1" animBg="1"/>
      <p:bldP spid="24" grpId="2" animBg="1"/>
      <p:bldP spid="25" grpId="0" animBg="1"/>
      <p:bldP spid="25" grpId="1" animBg="1"/>
      <p:bldP spid="25" grpId="2" animBg="1"/>
      <p:bldP spid="26" grpId="0" animBg="1"/>
      <p:bldP spid="26" grpId="1" animBg="1"/>
      <p:bldP spid="26" grpId="2" animBg="1"/>
      <p:bldP spid="10" grpId="0" animBg="1"/>
      <p:bldP spid="32" grpId="0" animBg="1"/>
      <p:bldP spid="27" grpId="0" animBg="1"/>
      <p:bldP spid="28" grpId="0"/>
      <p:bldP spid="28" grpId="1"/>
      <p:bldP spid="5" grpId="0"/>
      <p:bldP spid="6" grpId="0"/>
      <p:bldP spid="6" grpId="1"/>
      <p:bldP spid="29" grpId="0"/>
      <p:bldP spid="7" grpId="0" animBg="1"/>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High-Level Simulation?</a:t>
            </a:r>
          </a:p>
        </p:txBody>
      </p:sp>
      <p:sp>
        <p:nvSpPr>
          <p:cNvPr id="3" name="Content Placeholder 2"/>
          <p:cNvSpPr>
            <a:spLocks noGrp="1"/>
          </p:cNvSpPr>
          <p:nvPr>
            <p:ph idx="1"/>
          </p:nvPr>
        </p:nvSpPr>
        <p:spPr/>
        <p:txBody>
          <a:bodyPr/>
          <a:lstStyle/>
          <a:p>
            <a:r>
              <a:rPr lang="en-US" dirty="0"/>
              <a:t>Problem: </a:t>
            </a:r>
            <a:r>
              <a:rPr lang="en-US" dirty="0">
                <a:solidFill>
                  <a:srgbClr val="0000FF"/>
                </a:solidFill>
              </a:rPr>
              <a:t>RTL simulation is intractable for design space exploration </a:t>
            </a:r>
            <a:r>
              <a:rPr lang="en-US" dirty="0">
                <a:solidFill>
                  <a:srgbClr val="0000FF"/>
                </a:solidFill>
                <a:sym typeface="Wingdings"/>
              </a:rPr>
              <a:t> too time consuming to design and evaluate</a:t>
            </a:r>
            <a:endParaRPr lang="en-US" dirty="0">
              <a:solidFill>
                <a:srgbClr val="0000FF"/>
              </a:solidFill>
            </a:endParaRPr>
          </a:p>
          <a:p>
            <a:pPr lvl="1"/>
            <a:r>
              <a:rPr lang="en-US" dirty="0"/>
              <a:t>Especially over a large number of workloads</a:t>
            </a:r>
          </a:p>
          <a:p>
            <a:pPr lvl="1"/>
            <a:r>
              <a:rPr lang="en-US" dirty="0"/>
              <a:t>Especially if you want to predict the performance of a good chunk of a workload on a particular design</a:t>
            </a:r>
          </a:p>
          <a:p>
            <a:pPr lvl="1"/>
            <a:r>
              <a:rPr lang="en-US" dirty="0"/>
              <a:t>Especially if you want to consider many design choices</a:t>
            </a:r>
          </a:p>
          <a:p>
            <a:pPr lvl="2"/>
            <a:r>
              <a:rPr lang="en-US" dirty="0"/>
              <a:t>Cache size, associativity, block size, algorithms</a:t>
            </a:r>
          </a:p>
          <a:p>
            <a:pPr lvl="2"/>
            <a:r>
              <a:rPr lang="en-US" dirty="0"/>
              <a:t>Memory control and scheduling algorithms</a:t>
            </a:r>
          </a:p>
          <a:p>
            <a:pPr lvl="2"/>
            <a:r>
              <a:rPr lang="en-US" dirty="0"/>
              <a:t>In-order vs. out-of-order execution</a:t>
            </a:r>
          </a:p>
          <a:p>
            <a:pPr lvl="2"/>
            <a:r>
              <a:rPr lang="en-US" dirty="0"/>
              <a:t>Reservation station sizes, </a:t>
            </a:r>
            <a:r>
              <a:rPr lang="en-US" dirty="0" err="1"/>
              <a:t>ld</a:t>
            </a:r>
            <a:r>
              <a:rPr lang="en-US" dirty="0"/>
              <a:t>/</a:t>
            </a:r>
            <a:r>
              <a:rPr lang="en-US" dirty="0" err="1"/>
              <a:t>st</a:t>
            </a:r>
            <a:r>
              <a:rPr lang="en-US" dirty="0"/>
              <a:t> queue size, register file size, …</a:t>
            </a:r>
          </a:p>
          <a:p>
            <a:pPr lvl="2"/>
            <a:r>
              <a:rPr lang="en-US" dirty="0"/>
              <a:t>…</a:t>
            </a:r>
          </a:p>
          <a:p>
            <a:pPr lvl="2"/>
            <a:endParaRPr lang="en-US" dirty="0"/>
          </a:p>
          <a:p>
            <a:r>
              <a:rPr lang="en-US" dirty="0"/>
              <a:t>Goal: </a:t>
            </a:r>
            <a:r>
              <a:rPr lang="en-US" dirty="0">
                <a:solidFill>
                  <a:srgbClr val="0000FF"/>
                </a:solidFill>
              </a:rPr>
              <a:t>Explore design choices quickly to see their impact on the workloads we are designing the platform for</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210</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128"/>
              <a:cs typeface="Arial" charset="0"/>
            </a:endParaRPr>
          </a:p>
        </p:txBody>
      </p:sp>
    </p:spTree>
    <p:extLst>
      <p:ext uri="{BB962C8B-B14F-4D97-AF65-F5344CB8AC3E}">
        <p14:creationId xmlns:p14="http://schemas.microsoft.com/office/powerpoint/2010/main" val="30306445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Different Goals in Simulation</a:t>
            </a:r>
          </a:p>
        </p:txBody>
      </p:sp>
      <p:sp>
        <p:nvSpPr>
          <p:cNvPr id="3" name="Content Placeholder 2"/>
          <p:cNvSpPr>
            <a:spLocks noGrp="1"/>
          </p:cNvSpPr>
          <p:nvPr>
            <p:ph idx="1"/>
          </p:nvPr>
        </p:nvSpPr>
        <p:spPr>
          <a:xfrm>
            <a:off x="228600" y="850529"/>
            <a:ext cx="8610600" cy="5193723"/>
          </a:xfrm>
        </p:spPr>
        <p:txBody>
          <a:bodyPr/>
          <a:lstStyle/>
          <a:p>
            <a:r>
              <a:rPr lang="en-US" dirty="0">
                <a:solidFill>
                  <a:srgbClr val="0000FF"/>
                </a:solidFill>
              </a:rPr>
              <a:t>Explore the design space quickly </a:t>
            </a:r>
            <a:r>
              <a:rPr lang="en-US" dirty="0"/>
              <a:t>and see what you want to</a:t>
            </a:r>
          </a:p>
          <a:p>
            <a:pPr lvl="1"/>
            <a:r>
              <a:rPr lang="en-US" sz="2000" dirty="0"/>
              <a:t>potentially implement in a next-generation platform</a:t>
            </a:r>
          </a:p>
          <a:p>
            <a:pPr lvl="1"/>
            <a:r>
              <a:rPr lang="en-US" sz="2000" dirty="0"/>
              <a:t>propose as the next big idea to advance the state of the art</a:t>
            </a:r>
          </a:p>
          <a:p>
            <a:pPr lvl="1"/>
            <a:r>
              <a:rPr lang="en-US" sz="2000" dirty="0">
                <a:solidFill>
                  <a:srgbClr val="FF0000"/>
                </a:solidFill>
              </a:rPr>
              <a:t>the goal is mainly to see relative effects of design decisions</a:t>
            </a:r>
          </a:p>
          <a:p>
            <a:pPr lvl="1"/>
            <a:endParaRPr lang="en-US" sz="1000" dirty="0"/>
          </a:p>
          <a:p>
            <a:r>
              <a:rPr lang="en-US" dirty="0">
                <a:solidFill>
                  <a:srgbClr val="0000FF"/>
                </a:solidFill>
              </a:rPr>
              <a:t>Match the behavior of an existing system </a:t>
            </a:r>
            <a:r>
              <a:rPr lang="en-US" dirty="0"/>
              <a:t>so that you can</a:t>
            </a:r>
          </a:p>
          <a:p>
            <a:pPr lvl="1"/>
            <a:r>
              <a:rPr lang="en-US" sz="2000" dirty="0"/>
              <a:t>debug and verify it at cycle-level accuracy</a:t>
            </a:r>
          </a:p>
          <a:p>
            <a:pPr lvl="1"/>
            <a:r>
              <a:rPr lang="en-US" sz="2000" dirty="0"/>
              <a:t>propose small tweaks to the design that can make a difference in performance or energy</a:t>
            </a:r>
          </a:p>
          <a:p>
            <a:pPr lvl="1"/>
            <a:r>
              <a:rPr lang="en-US" sz="2000" dirty="0">
                <a:solidFill>
                  <a:srgbClr val="FF0000"/>
                </a:solidFill>
              </a:rPr>
              <a:t>the goal is very high accuracy</a:t>
            </a:r>
          </a:p>
          <a:p>
            <a:pPr lvl="1"/>
            <a:endParaRPr lang="en-US" sz="1000" dirty="0"/>
          </a:p>
          <a:p>
            <a:r>
              <a:rPr lang="en-US" dirty="0"/>
              <a:t>Other goals in-between:</a:t>
            </a:r>
          </a:p>
          <a:p>
            <a:pPr lvl="1"/>
            <a:r>
              <a:rPr lang="en-US" dirty="0">
                <a:solidFill>
                  <a:srgbClr val="0000FF"/>
                </a:solidFill>
              </a:rPr>
              <a:t>Refine the explored design space</a:t>
            </a:r>
            <a:r>
              <a:rPr lang="en-US" dirty="0"/>
              <a:t> without going into a full detailed, cycle-accurate design</a:t>
            </a:r>
          </a:p>
          <a:p>
            <a:pPr lvl="1"/>
            <a:r>
              <a:rPr lang="en-US" dirty="0">
                <a:solidFill>
                  <a:srgbClr val="0000FF"/>
                </a:solidFill>
              </a:rPr>
              <a:t>Gain confidence in your design decisions </a:t>
            </a:r>
            <a:r>
              <a:rPr lang="en-US" dirty="0"/>
              <a:t>made by higher-level design space exploration</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211</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128"/>
              <a:cs typeface="Arial" charset="0"/>
            </a:endParaRPr>
          </a:p>
        </p:txBody>
      </p:sp>
    </p:spTree>
    <p:extLst>
      <p:ext uri="{BB962C8B-B14F-4D97-AF65-F5344CB8AC3E}">
        <p14:creationId xmlns:p14="http://schemas.microsoft.com/office/powerpoint/2010/main" val="3914222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Tradeoffs in Simulation</a:t>
            </a:r>
          </a:p>
        </p:txBody>
      </p:sp>
      <p:sp>
        <p:nvSpPr>
          <p:cNvPr id="3" name="Content Placeholder 2"/>
          <p:cNvSpPr>
            <a:spLocks noGrp="1"/>
          </p:cNvSpPr>
          <p:nvPr>
            <p:ph idx="1"/>
          </p:nvPr>
        </p:nvSpPr>
        <p:spPr/>
        <p:txBody>
          <a:bodyPr/>
          <a:lstStyle/>
          <a:p>
            <a:r>
              <a:rPr lang="en-US" dirty="0"/>
              <a:t>Three metrics to evaluate a simulator</a:t>
            </a:r>
          </a:p>
          <a:p>
            <a:pPr lvl="1"/>
            <a:r>
              <a:rPr lang="en-US" dirty="0">
                <a:solidFill>
                  <a:srgbClr val="0000FF"/>
                </a:solidFill>
              </a:rPr>
              <a:t>Speed</a:t>
            </a:r>
          </a:p>
          <a:p>
            <a:pPr lvl="1"/>
            <a:r>
              <a:rPr lang="en-US" dirty="0">
                <a:solidFill>
                  <a:srgbClr val="0000FF"/>
                </a:solidFill>
              </a:rPr>
              <a:t>Flexibility</a:t>
            </a:r>
          </a:p>
          <a:p>
            <a:pPr lvl="1"/>
            <a:r>
              <a:rPr lang="en-US" dirty="0">
                <a:solidFill>
                  <a:srgbClr val="0000FF"/>
                </a:solidFill>
              </a:rPr>
              <a:t>Accuracy</a:t>
            </a:r>
          </a:p>
          <a:p>
            <a:pPr lvl="1"/>
            <a:endParaRPr lang="en-US" sz="1600" dirty="0"/>
          </a:p>
          <a:p>
            <a:r>
              <a:rPr lang="en-US" dirty="0"/>
              <a:t>Speed: How fast the simulator runs (</a:t>
            </a:r>
            <a:r>
              <a:rPr lang="en-US" dirty="0" err="1"/>
              <a:t>xIPS</a:t>
            </a:r>
            <a:r>
              <a:rPr lang="en-US" dirty="0"/>
              <a:t>, </a:t>
            </a:r>
            <a:r>
              <a:rPr lang="en-US" dirty="0" err="1"/>
              <a:t>xCPS</a:t>
            </a:r>
            <a:r>
              <a:rPr lang="en-US" dirty="0"/>
              <a:t>, slowdown)</a:t>
            </a:r>
          </a:p>
          <a:p>
            <a:r>
              <a:rPr lang="en-US" dirty="0"/>
              <a:t>Flexibility: How quickly one can modify the simulator to evaluate different algorithms and design choices?</a:t>
            </a:r>
          </a:p>
          <a:p>
            <a:r>
              <a:rPr lang="en-US" dirty="0"/>
              <a:t>Accuracy: How accurate the performance (energy) numbers the simulator generates are vs. a real design (Simulation error)</a:t>
            </a:r>
          </a:p>
          <a:p>
            <a:endParaRPr lang="en-US" sz="1800" dirty="0"/>
          </a:p>
          <a:p>
            <a:r>
              <a:rPr lang="en-US" dirty="0">
                <a:solidFill>
                  <a:srgbClr val="FF0000"/>
                </a:solidFill>
              </a:rPr>
              <a:t>The relative importance of these metrics varies depending on where you are in the design process (what your goal is)</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212</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128"/>
              <a:cs typeface="Arial" charset="0"/>
            </a:endParaRPr>
          </a:p>
        </p:txBody>
      </p:sp>
    </p:spTree>
    <p:extLst>
      <p:ext uri="{BB962C8B-B14F-4D97-AF65-F5344CB8AC3E}">
        <p14:creationId xmlns:p14="http://schemas.microsoft.com/office/powerpoint/2010/main" val="42921978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Trading Off Speed, Flexibility, Accuracy</a:t>
            </a:r>
          </a:p>
        </p:txBody>
      </p:sp>
      <p:sp>
        <p:nvSpPr>
          <p:cNvPr id="3" name="Content Placeholder 2"/>
          <p:cNvSpPr>
            <a:spLocks noGrp="1"/>
          </p:cNvSpPr>
          <p:nvPr>
            <p:ph idx="1"/>
          </p:nvPr>
        </p:nvSpPr>
        <p:spPr>
          <a:xfrm>
            <a:off x="228600" y="997529"/>
            <a:ext cx="8763000" cy="5193723"/>
          </a:xfrm>
        </p:spPr>
        <p:txBody>
          <a:bodyPr/>
          <a:lstStyle/>
          <a:p>
            <a:r>
              <a:rPr lang="en-US" dirty="0"/>
              <a:t>Speed &amp; flexibility affect:</a:t>
            </a:r>
          </a:p>
          <a:p>
            <a:pPr lvl="1"/>
            <a:r>
              <a:rPr lang="en-US" dirty="0"/>
              <a:t>How quickly you can make design tradeoffs</a:t>
            </a:r>
          </a:p>
          <a:p>
            <a:pPr lvl="1"/>
            <a:endParaRPr lang="en-US" dirty="0"/>
          </a:p>
          <a:p>
            <a:r>
              <a:rPr lang="en-US" dirty="0"/>
              <a:t>Accuracy affects:</a:t>
            </a:r>
          </a:p>
          <a:p>
            <a:pPr lvl="1"/>
            <a:r>
              <a:rPr lang="en-US" dirty="0"/>
              <a:t>How good your design tradeoffs </a:t>
            </a:r>
            <a:r>
              <a:rPr lang="en-US" dirty="0">
                <a:solidFill>
                  <a:srgbClr val="0000FF"/>
                </a:solidFill>
              </a:rPr>
              <a:t>may</a:t>
            </a:r>
            <a:r>
              <a:rPr lang="en-US" dirty="0"/>
              <a:t> end up being</a:t>
            </a:r>
          </a:p>
          <a:p>
            <a:pPr lvl="1"/>
            <a:r>
              <a:rPr lang="en-US" dirty="0"/>
              <a:t>How fast you can build your simulator (simulator design time)</a:t>
            </a:r>
          </a:p>
          <a:p>
            <a:pPr lvl="1"/>
            <a:endParaRPr lang="en-US" dirty="0"/>
          </a:p>
          <a:p>
            <a:r>
              <a:rPr lang="en-US" dirty="0"/>
              <a:t>Flexibility also affects:</a:t>
            </a:r>
          </a:p>
          <a:p>
            <a:pPr lvl="1"/>
            <a:r>
              <a:rPr lang="en-US" dirty="0"/>
              <a:t>How much human effort you need to spend modifying the simulator</a:t>
            </a:r>
          </a:p>
          <a:p>
            <a:pPr lvl="1"/>
            <a:endParaRPr lang="en-US" dirty="0"/>
          </a:p>
          <a:p>
            <a:r>
              <a:rPr lang="en-US" dirty="0"/>
              <a:t>You can </a:t>
            </a:r>
            <a:r>
              <a:rPr lang="en-US" dirty="0">
                <a:solidFill>
                  <a:srgbClr val="FF0000"/>
                </a:solidFill>
              </a:rPr>
              <a:t>trade off between the three to achieve design exploration and decision goals</a:t>
            </a:r>
          </a:p>
          <a:p>
            <a:pPr marL="671512" lvl="2" indent="0">
              <a:buNone/>
            </a:pPr>
            <a:endParaRPr lang="en-US" dirty="0">
              <a:sym typeface="Wingdings"/>
            </a:endParaRPr>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213</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128"/>
              <a:cs typeface="Arial" charset="0"/>
            </a:endParaRPr>
          </a:p>
        </p:txBody>
      </p:sp>
    </p:spTree>
    <p:extLst>
      <p:ext uri="{BB962C8B-B14F-4D97-AF65-F5344CB8AC3E}">
        <p14:creationId xmlns:p14="http://schemas.microsoft.com/office/powerpoint/2010/main" val="580049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High-Level Simulation</a:t>
            </a:r>
          </a:p>
        </p:txBody>
      </p:sp>
      <p:sp>
        <p:nvSpPr>
          <p:cNvPr id="3" name="Content Placeholder 2"/>
          <p:cNvSpPr>
            <a:spLocks noGrp="1"/>
          </p:cNvSpPr>
          <p:nvPr>
            <p:ph idx="1"/>
          </p:nvPr>
        </p:nvSpPr>
        <p:spPr/>
        <p:txBody>
          <a:bodyPr/>
          <a:lstStyle/>
          <a:p>
            <a:pPr marL="342900" lvl="1" indent="-342900">
              <a:buClr>
                <a:schemeClr val="accent1"/>
              </a:buClr>
              <a:buSzPct val="65000"/>
              <a:buFont typeface="Wingdings" charset="0"/>
              <a:buChar char="n"/>
            </a:pPr>
            <a:r>
              <a:rPr lang="en-US" sz="2400" dirty="0"/>
              <a:t>Key Idea: Raise the abstraction level of modeling to </a:t>
            </a:r>
            <a:r>
              <a:rPr lang="en-US" sz="2400" dirty="0">
                <a:solidFill>
                  <a:srgbClr val="0000FF"/>
                </a:solidFill>
              </a:rPr>
              <a:t>give up some accuracy to enable speed &amp; flexibility</a:t>
            </a:r>
            <a:r>
              <a:rPr lang="en-US" sz="2400" dirty="0"/>
              <a:t> (and quick simulator design)</a:t>
            </a:r>
          </a:p>
          <a:p>
            <a:pPr marL="0" lvl="1" indent="0">
              <a:buClr>
                <a:schemeClr val="accent1"/>
              </a:buClr>
              <a:buSzPct val="65000"/>
              <a:buNone/>
            </a:pPr>
            <a:endParaRPr lang="en-US" dirty="0">
              <a:sym typeface="Wingdings"/>
            </a:endParaRPr>
          </a:p>
          <a:p>
            <a:r>
              <a:rPr lang="en-US" dirty="0"/>
              <a:t>Advantage</a:t>
            </a:r>
          </a:p>
          <a:p>
            <a:pPr marL="344487" lvl="1" indent="0">
              <a:buNone/>
            </a:pPr>
            <a:r>
              <a:rPr lang="en-US" dirty="0"/>
              <a:t>+ C</a:t>
            </a:r>
            <a:r>
              <a:rPr lang="en-US" dirty="0">
                <a:sym typeface="Wingdings"/>
              </a:rPr>
              <a:t>an still make the right tradeoffs, and can do it quickly</a:t>
            </a:r>
          </a:p>
          <a:p>
            <a:pPr marL="344487" lvl="1" indent="0">
              <a:buNone/>
            </a:pPr>
            <a:r>
              <a:rPr lang="en-US" dirty="0">
                <a:sym typeface="Wingdings"/>
              </a:rPr>
              <a:t>    + All you need is modeling the key high-level factors, you can omit corner case conditions</a:t>
            </a:r>
          </a:p>
          <a:p>
            <a:pPr marL="344487" lvl="1" indent="0">
              <a:buNone/>
            </a:pPr>
            <a:r>
              <a:rPr lang="en-US" dirty="0">
                <a:sym typeface="Wingdings"/>
              </a:rPr>
              <a:t>    + All you need is to get the “relative trends” accurately, not exact performance numbers</a:t>
            </a:r>
          </a:p>
          <a:p>
            <a:pPr marL="344487" lvl="1" indent="0">
              <a:buNone/>
            </a:pPr>
            <a:endParaRPr lang="en-US" dirty="0">
              <a:sym typeface="Wingdings"/>
            </a:endParaRPr>
          </a:p>
          <a:p>
            <a:r>
              <a:rPr lang="en-US" dirty="0">
                <a:sym typeface="Wingdings"/>
              </a:rPr>
              <a:t>Disadvantage</a:t>
            </a:r>
          </a:p>
          <a:p>
            <a:pPr marL="344487" lvl="1" indent="0">
              <a:buNone/>
            </a:pPr>
            <a:r>
              <a:rPr lang="en-US" dirty="0">
                <a:sym typeface="Wingdings"/>
              </a:rPr>
              <a:t>-- Opens up the possibility of potentially wrong decisions</a:t>
            </a:r>
          </a:p>
          <a:p>
            <a:pPr marL="344487" lvl="1" indent="0">
              <a:buNone/>
            </a:pPr>
            <a:r>
              <a:rPr lang="en-US" dirty="0">
                <a:sym typeface="Wingdings"/>
              </a:rPr>
              <a:t>   -- How do you ensure you get the “relative trends” accurately?</a:t>
            </a:r>
          </a:p>
          <a:p>
            <a:pPr marL="344487" lvl="1"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214</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128"/>
              <a:cs typeface="Arial" charset="0"/>
            </a:endParaRPr>
          </a:p>
        </p:txBody>
      </p:sp>
    </p:spTree>
    <p:extLst>
      <p:ext uri="{BB962C8B-B14F-4D97-AF65-F5344CB8AC3E}">
        <p14:creationId xmlns:p14="http://schemas.microsoft.com/office/powerpoint/2010/main" val="42491835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Simulation as Progressive Refinement</a:t>
            </a:r>
          </a:p>
        </p:txBody>
      </p:sp>
      <p:sp>
        <p:nvSpPr>
          <p:cNvPr id="3" name="Content Placeholder 2"/>
          <p:cNvSpPr>
            <a:spLocks noGrp="1"/>
          </p:cNvSpPr>
          <p:nvPr>
            <p:ph idx="1"/>
          </p:nvPr>
        </p:nvSpPr>
        <p:spPr/>
        <p:txBody>
          <a:bodyPr/>
          <a:lstStyle/>
          <a:p>
            <a:r>
              <a:rPr lang="en-US" dirty="0"/>
              <a:t>High-level models (Abstract, C)</a:t>
            </a:r>
          </a:p>
          <a:p>
            <a:r>
              <a:rPr lang="en-US" dirty="0"/>
              <a:t>…</a:t>
            </a:r>
          </a:p>
          <a:p>
            <a:r>
              <a:rPr lang="en-US" dirty="0"/>
              <a:t>Medium-level models (Less abstract)</a:t>
            </a:r>
          </a:p>
          <a:p>
            <a:r>
              <a:rPr lang="en-US" dirty="0"/>
              <a:t>…</a:t>
            </a:r>
          </a:p>
          <a:p>
            <a:r>
              <a:rPr lang="en-US" dirty="0"/>
              <a:t>Low-level models (RTL with everything modeled)</a:t>
            </a:r>
          </a:p>
          <a:p>
            <a:r>
              <a:rPr lang="en-US" dirty="0"/>
              <a:t>…</a:t>
            </a:r>
          </a:p>
          <a:p>
            <a:r>
              <a:rPr lang="en-US" dirty="0"/>
              <a:t>Real design</a:t>
            </a:r>
          </a:p>
          <a:p>
            <a:pPr marL="0" indent="0">
              <a:buNone/>
            </a:pPr>
            <a:endParaRPr lang="en-US" sz="2200" dirty="0"/>
          </a:p>
          <a:p>
            <a:r>
              <a:rPr lang="en-US" dirty="0"/>
              <a:t>As you refine (go down the above list)</a:t>
            </a:r>
          </a:p>
          <a:p>
            <a:pPr lvl="1"/>
            <a:r>
              <a:rPr lang="en-US" dirty="0"/>
              <a:t>Abstraction level reduces</a:t>
            </a:r>
          </a:p>
          <a:p>
            <a:pPr lvl="1"/>
            <a:r>
              <a:rPr lang="en-US" dirty="0"/>
              <a:t>Accuracy (hopefully) increases (not necessarily, if not careful)</a:t>
            </a:r>
          </a:p>
          <a:p>
            <a:pPr lvl="1"/>
            <a:r>
              <a:rPr lang="en-US" dirty="0"/>
              <a:t>Flexibility reduces; Speed likely reduces except for real design</a:t>
            </a:r>
          </a:p>
          <a:p>
            <a:pPr lvl="1"/>
            <a:r>
              <a:rPr lang="en-US" dirty="0"/>
              <a:t>You can loop back and fix higher-level models</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215</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128"/>
              <a:cs typeface="Arial" charset="0"/>
            </a:endParaRPr>
          </a:p>
        </p:txBody>
      </p:sp>
    </p:spTree>
    <p:extLst>
      <p:ext uri="{BB962C8B-B14F-4D97-AF65-F5344CB8AC3E}">
        <p14:creationId xmlns:p14="http://schemas.microsoft.com/office/powerpoint/2010/main" val="36900668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Making The Best of Architecture</a:t>
            </a:r>
          </a:p>
        </p:txBody>
      </p:sp>
      <p:sp>
        <p:nvSpPr>
          <p:cNvPr id="3" name="Content Placeholder 2"/>
          <p:cNvSpPr>
            <a:spLocks noGrp="1"/>
          </p:cNvSpPr>
          <p:nvPr>
            <p:ph idx="1"/>
          </p:nvPr>
        </p:nvSpPr>
        <p:spPr/>
        <p:txBody>
          <a:bodyPr/>
          <a:lstStyle/>
          <a:p>
            <a:r>
              <a:rPr lang="en-US" dirty="0">
                <a:solidFill>
                  <a:srgbClr val="0000FF"/>
                </a:solidFill>
              </a:rPr>
              <a:t>A good architect is comfortable at all levels of refinement</a:t>
            </a:r>
          </a:p>
          <a:p>
            <a:pPr lvl="1"/>
            <a:r>
              <a:rPr lang="en-US" dirty="0"/>
              <a:t>Including the extremes</a:t>
            </a:r>
          </a:p>
          <a:p>
            <a:pPr lvl="1"/>
            <a:endParaRPr lang="en-US" dirty="0"/>
          </a:p>
          <a:p>
            <a:r>
              <a:rPr lang="en-US" dirty="0">
                <a:solidFill>
                  <a:srgbClr val="0000FF"/>
                </a:solidFill>
              </a:rPr>
              <a:t>A good architect knows when to use what type of simulation </a:t>
            </a:r>
          </a:p>
          <a:p>
            <a:pPr lvl="1"/>
            <a:r>
              <a:rPr lang="en-US" dirty="0"/>
              <a:t>And, more generally, what type of evaluation method</a:t>
            </a:r>
          </a:p>
          <a:p>
            <a:pPr lvl="1"/>
            <a:endParaRPr lang="en-US" dirty="0"/>
          </a:p>
          <a:p>
            <a:r>
              <a:rPr lang="en-US" dirty="0"/>
              <a:t>Recall: A variety of evaluation methods are available:</a:t>
            </a:r>
          </a:p>
          <a:p>
            <a:pPr lvl="1"/>
            <a:r>
              <a:rPr lang="en-US" dirty="0"/>
              <a:t>Theoretical proof</a:t>
            </a:r>
          </a:p>
          <a:p>
            <a:pPr lvl="1"/>
            <a:r>
              <a:rPr lang="en-US" dirty="0"/>
              <a:t>Analytical modeling</a:t>
            </a:r>
          </a:p>
          <a:p>
            <a:pPr lvl="1"/>
            <a:r>
              <a:rPr lang="en-US" dirty="0"/>
              <a:t>Simulation (at varying degrees of abstraction and accuracy)</a:t>
            </a:r>
          </a:p>
          <a:p>
            <a:pPr lvl="1"/>
            <a:r>
              <a:rPr lang="en-US" dirty="0"/>
              <a:t>Prototyping with a real system (e.g., FPGAs)</a:t>
            </a:r>
          </a:p>
          <a:p>
            <a:pPr lvl="1"/>
            <a:r>
              <a:rPr lang="en-US" dirty="0"/>
              <a:t>Real implementation</a:t>
            </a:r>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216</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128"/>
              <a:cs typeface="Arial" charset="0"/>
            </a:endParaRPr>
          </a:p>
        </p:txBody>
      </p:sp>
    </p:spTree>
    <p:extLst>
      <p:ext uri="{BB962C8B-B14F-4D97-AF65-F5344CB8AC3E}">
        <p14:creationId xmlns:p14="http://schemas.microsoft.com/office/powerpoint/2010/main" val="36128046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12776"/>
            <a:ext cx="7924800" cy="1752600"/>
          </a:xfrm>
        </p:spPr>
        <p:txBody>
          <a:bodyPr/>
          <a:lstStyle/>
          <a:p>
            <a:r>
              <a:rPr lang="en-US" sz="4000" dirty="0" err="1"/>
              <a:t>Ramulator</a:t>
            </a:r>
            <a:r>
              <a:rPr lang="en-US" sz="4000" dirty="0"/>
              <a:t>: A Fast and Extensible DRAM Simulator </a:t>
            </a:r>
            <a:br>
              <a:rPr lang="en-US" sz="4000" dirty="0"/>
            </a:br>
            <a:r>
              <a:rPr lang="en-US" sz="4000" dirty="0"/>
              <a:t>	</a:t>
            </a:r>
            <a:r>
              <a:rPr lang="en-US" sz="3000" b="1" dirty="0"/>
              <a:t>[IEEE Comp Arch Letters’15]</a:t>
            </a:r>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217</a:t>
            </a:fld>
            <a:endParaRPr kumimoji="0" lang="en-US" sz="12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spTree>
    <p:extLst>
      <p:ext uri="{BB962C8B-B14F-4D97-AF65-F5344CB8AC3E}">
        <p14:creationId xmlns:p14="http://schemas.microsoft.com/office/powerpoint/2010/main" val="3324290227"/>
      </p:ext>
    </p:extLst>
  </p:cSld>
  <p:clrMapOvr>
    <a:masterClrMapping/>
  </p:clrMapOvr>
  <p:transition/>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Ramulator</a:t>
            </a:r>
            <a:r>
              <a:rPr lang="en-US" dirty="0"/>
              <a:t> Motivation</a:t>
            </a:r>
          </a:p>
        </p:txBody>
      </p:sp>
      <p:sp>
        <p:nvSpPr>
          <p:cNvPr id="3" name="Content Placeholder 2"/>
          <p:cNvSpPr>
            <a:spLocks noGrp="1"/>
          </p:cNvSpPr>
          <p:nvPr>
            <p:ph idx="1"/>
          </p:nvPr>
        </p:nvSpPr>
        <p:spPr/>
        <p:txBody>
          <a:bodyPr/>
          <a:lstStyle/>
          <a:p>
            <a:r>
              <a:rPr lang="en-US" sz="2000" dirty="0"/>
              <a:t>DRAM and Memory Controller landscape is changing</a:t>
            </a:r>
          </a:p>
          <a:p>
            <a:r>
              <a:rPr lang="en-US" sz="2000" dirty="0"/>
              <a:t>Many new and upcoming standards</a:t>
            </a:r>
          </a:p>
          <a:p>
            <a:r>
              <a:rPr lang="en-US" sz="2000" dirty="0"/>
              <a:t>Many new controller designs</a:t>
            </a:r>
          </a:p>
          <a:p>
            <a:r>
              <a:rPr lang="en-US" sz="2000" dirty="0"/>
              <a:t>A fast and easy-to-extend simulator is very much needed</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218</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5" name="Picture 4"/>
          <p:cNvPicPr>
            <a:picLocks noChangeAspect="1"/>
          </p:cNvPicPr>
          <p:nvPr/>
        </p:nvPicPr>
        <p:blipFill>
          <a:blip r:embed="rId2"/>
          <a:stretch>
            <a:fillRect/>
          </a:stretch>
        </p:blipFill>
        <p:spPr>
          <a:xfrm>
            <a:off x="755576" y="2708920"/>
            <a:ext cx="7315200" cy="4064000"/>
          </a:xfrm>
          <a:prstGeom prst="rect">
            <a:avLst/>
          </a:prstGeom>
        </p:spPr>
      </p:pic>
    </p:spTree>
    <p:extLst>
      <p:ext uri="{BB962C8B-B14F-4D97-AF65-F5344CB8AC3E}">
        <p14:creationId xmlns:p14="http://schemas.microsoft.com/office/powerpoint/2010/main" val="461028014"/>
      </p:ext>
    </p:extLst>
  </p:cSld>
  <p:clrMapOvr>
    <a:masterClrMapping/>
  </p:clrMapOvr>
  <p:transition/>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Ramulator</a:t>
            </a:r>
            <a:r>
              <a:rPr lang="en-US" dirty="0"/>
              <a:t> </a:t>
            </a:r>
          </a:p>
        </p:txBody>
      </p:sp>
      <p:sp>
        <p:nvSpPr>
          <p:cNvPr id="3" name="Content Placeholder 2"/>
          <p:cNvSpPr>
            <a:spLocks noGrp="1"/>
          </p:cNvSpPr>
          <p:nvPr>
            <p:ph idx="1"/>
          </p:nvPr>
        </p:nvSpPr>
        <p:spPr/>
        <p:txBody>
          <a:bodyPr/>
          <a:lstStyle/>
          <a:p>
            <a:r>
              <a:rPr lang="en-US" dirty="0"/>
              <a:t>Provides out-of-the box support for many DRAM standards:</a:t>
            </a:r>
          </a:p>
          <a:p>
            <a:pPr lvl="1"/>
            <a:r>
              <a:rPr lang="en-US" dirty="0"/>
              <a:t>DDR3/4, LPDDR3/4, GDDR5, WIO1/2, HBM, plus new proposals (SALP, AL-DRAM, TLDRAM, RowClone, and SARP)</a:t>
            </a:r>
          </a:p>
          <a:p>
            <a:r>
              <a:rPr lang="en-US" dirty="0"/>
              <a:t>~2.5X faster than fastest open-source simulator</a:t>
            </a:r>
          </a:p>
          <a:p>
            <a:r>
              <a:rPr lang="en-US" dirty="0"/>
              <a:t>Modular and extensible to different standards</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219</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5" name="Picture 4"/>
          <p:cNvPicPr>
            <a:picLocks noChangeAspect="1"/>
          </p:cNvPicPr>
          <p:nvPr/>
        </p:nvPicPr>
        <p:blipFill>
          <a:blip r:embed="rId2"/>
          <a:stretch>
            <a:fillRect/>
          </a:stretch>
        </p:blipFill>
        <p:spPr>
          <a:xfrm>
            <a:off x="827584" y="3501008"/>
            <a:ext cx="7073900" cy="2654300"/>
          </a:xfrm>
          <a:prstGeom prst="rect">
            <a:avLst/>
          </a:prstGeom>
        </p:spPr>
      </p:pic>
    </p:spTree>
    <p:extLst>
      <p:ext uri="{BB962C8B-B14F-4D97-AF65-F5344CB8AC3E}">
        <p14:creationId xmlns:p14="http://schemas.microsoft.com/office/powerpoint/2010/main" val="25792254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Challenges in Read Mapping</a:t>
            </a:r>
          </a:p>
        </p:txBody>
      </p:sp>
      <p:sp>
        <p:nvSpPr>
          <p:cNvPr id="3" name="内容占位符 2"/>
          <p:cNvSpPr>
            <a:spLocks noGrp="1"/>
          </p:cNvSpPr>
          <p:nvPr>
            <p:ph idx="1"/>
          </p:nvPr>
        </p:nvSpPr>
        <p:spPr>
          <a:xfrm>
            <a:off x="228600" y="1041648"/>
            <a:ext cx="8610600" cy="5339680"/>
          </a:xfrm>
        </p:spPr>
        <p:txBody>
          <a:bodyPr/>
          <a:lstStyle/>
          <a:p>
            <a:r>
              <a:rPr lang="en-US" sz="2000" dirty="0">
                <a:solidFill>
                  <a:srgbClr val="0000FF"/>
                </a:solidFill>
              </a:rPr>
              <a:t>Need to find many mappings of each read</a:t>
            </a:r>
          </a:p>
          <a:p>
            <a:pPr lvl="1"/>
            <a:r>
              <a:rPr lang="en-US" sz="2000" dirty="0"/>
              <a:t>A short read may map to many locations, especially with High-Throughput DNA Sequencing technologies</a:t>
            </a:r>
          </a:p>
          <a:p>
            <a:pPr lvl="1"/>
            <a:r>
              <a:rPr lang="en-US" sz="2000" dirty="0">
                <a:solidFill>
                  <a:srgbClr val="FF0000"/>
                </a:solidFill>
              </a:rPr>
              <a:t>How can we find all mappings efficiently?</a:t>
            </a:r>
          </a:p>
          <a:p>
            <a:pPr lvl="1"/>
            <a:endParaRPr lang="en-US" sz="2000" dirty="0"/>
          </a:p>
          <a:p>
            <a:r>
              <a:rPr lang="en-US" sz="2000" dirty="0">
                <a:solidFill>
                  <a:srgbClr val="0000FF"/>
                </a:solidFill>
              </a:rPr>
              <a:t>Need to tolerate small variances/errors in each read</a:t>
            </a:r>
          </a:p>
          <a:p>
            <a:pPr lvl="1"/>
            <a:r>
              <a:rPr lang="en-US" sz="2000" dirty="0"/>
              <a:t>Each individual is different: Subject’s DNA may slightly differ from the reference (Mismatches, insertions, deletions)</a:t>
            </a:r>
          </a:p>
          <a:p>
            <a:pPr lvl="1"/>
            <a:r>
              <a:rPr lang="en-US" sz="2000" dirty="0">
                <a:solidFill>
                  <a:srgbClr val="FF0000"/>
                </a:solidFill>
              </a:rPr>
              <a:t>How can we efficiently map each read with up to </a:t>
            </a:r>
            <a:r>
              <a:rPr lang="en-US" sz="2000" i="1" dirty="0">
                <a:solidFill>
                  <a:srgbClr val="FF0000"/>
                </a:solidFill>
              </a:rPr>
              <a:t>e</a:t>
            </a:r>
            <a:r>
              <a:rPr lang="en-US" sz="2000" dirty="0">
                <a:solidFill>
                  <a:srgbClr val="FF0000"/>
                </a:solidFill>
              </a:rPr>
              <a:t> errors present?</a:t>
            </a:r>
          </a:p>
          <a:p>
            <a:endParaRPr lang="en-US" sz="2000" dirty="0"/>
          </a:p>
          <a:p>
            <a:r>
              <a:rPr lang="en-US" sz="2000" dirty="0">
                <a:solidFill>
                  <a:srgbClr val="0000FF"/>
                </a:solidFill>
              </a:rPr>
              <a:t>Need to map each read very fast (i.e., performance is important)</a:t>
            </a:r>
          </a:p>
          <a:p>
            <a:pPr lvl="1"/>
            <a:r>
              <a:rPr lang="en-US" sz="2000" dirty="0"/>
              <a:t>Human DNA is 3.2 billion base pairs long </a:t>
            </a:r>
            <a:r>
              <a:rPr lang="en-US" sz="2000" dirty="0">
                <a:sym typeface="Wingdings"/>
              </a:rPr>
              <a:t> </a:t>
            </a:r>
            <a:r>
              <a:rPr lang="en-US" sz="2000" dirty="0"/>
              <a:t>Millions to billions of reads (State-of-the-art mappers take weeks to map a human’s DNA)</a:t>
            </a:r>
          </a:p>
          <a:p>
            <a:pPr lvl="1"/>
            <a:r>
              <a:rPr lang="en-US" sz="2000" dirty="0">
                <a:solidFill>
                  <a:srgbClr val="FF0000"/>
                </a:solidFill>
              </a:rPr>
              <a:t>How can we design a much higher performance read mapper?</a:t>
            </a:r>
          </a:p>
        </p:txBody>
      </p:sp>
      <p:sp>
        <p:nvSpPr>
          <p:cNvPr id="4" name="灯片编号占位符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3119803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600" dirty="0"/>
              <a:t>Case Study: Comparison of DRAM Standards</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220</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5" name="Picture 4"/>
          <p:cNvPicPr>
            <a:picLocks noChangeAspect="1"/>
          </p:cNvPicPr>
          <p:nvPr/>
        </p:nvPicPr>
        <p:blipFill>
          <a:blip r:embed="rId2"/>
          <a:stretch>
            <a:fillRect/>
          </a:stretch>
        </p:blipFill>
        <p:spPr>
          <a:xfrm>
            <a:off x="683568" y="4129360"/>
            <a:ext cx="6997700" cy="2540000"/>
          </a:xfrm>
          <a:prstGeom prst="rect">
            <a:avLst/>
          </a:prstGeom>
        </p:spPr>
      </p:pic>
      <p:pic>
        <p:nvPicPr>
          <p:cNvPr id="6" name="Picture 5"/>
          <p:cNvPicPr>
            <a:picLocks noChangeAspect="1"/>
          </p:cNvPicPr>
          <p:nvPr/>
        </p:nvPicPr>
        <p:blipFill>
          <a:blip r:embed="rId3"/>
          <a:stretch>
            <a:fillRect/>
          </a:stretch>
        </p:blipFill>
        <p:spPr>
          <a:xfrm>
            <a:off x="1043608" y="764704"/>
            <a:ext cx="6985000" cy="3048000"/>
          </a:xfrm>
          <a:prstGeom prst="rect">
            <a:avLst/>
          </a:prstGeom>
        </p:spPr>
      </p:pic>
      <p:sp>
        <p:nvSpPr>
          <p:cNvPr id="8" name="Rectangle 7"/>
          <p:cNvSpPr/>
          <p:nvPr/>
        </p:nvSpPr>
        <p:spPr>
          <a:xfrm>
            <a:off x="7812360" y="4604935"/>
            <a:ext cx="1944216"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
                <a:cs typeface="+mn-cs"/>
              </a:rPr>
              <a:t>Across 22 workloads, simple CPU model</a:t>
            </a:r>
          </a:p>
        </p:txBody>
      </p:sp>
    </p:spTree>
    <p:extLst>
      <p:ext uri="{BB962C8B-B14F-4D97-AF65-F5344CB8AC3E}">
        <p14:creationId xmlns:p14="http://schemas.microsoft.com/office/powerpoint/2010/main" val="2123090307"/>
      </p:ext>
    </p:extLst>
  </p:cSld>
  <p:clrMapOvr>
    <a:masterClrMapping/>
  </p:clrMapOvr>
  <p:transition/>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Ramulator</a:t>
            </a:r>
            <a:r>
              <a:rPr lang="en-US" dirty="0"/>
              <a:t> Paper and Source Code</a:t>
            </a:r>
          </a:p>
        </p:txBody>
      </p:sp>
      <p:sp>
        <p:nvSpPr>
          <p:cNvPr id="3" name="Content Placeholder 2"/>
          <p:cNvSpPr>
            <a:spLocks noGrp="1"/>
          </p:cNvSpPr>
          <p:nvPr>
            <p:ph idx="1"/>
          </p:nvPr>
        </p:nvSpPr>
        <p:spPr/>
        <p:txBody>
          <a:bodyPr/>
          <a:lstStyle/>
          <a:p>
            <a:r>
              <a:rPr lang="en-US" dirty="0"/>
              <a:t>Yoongu Kim, </a:t>
            </a:r>
            <a:r>
              <a:rPr lang="en-US" dirty="0" err="1"/>
              <a:t>Weikun</a:t>
            </a:r>
            <a:r>
              <a:rPr lang="en-US" dirty="0"/>
              <a:t> Yang, and Onur Mutlu,</a:t>
            </a:r>
            <a:br>
              <a:rPr lang="en-US" dirty="0"/>
            </a:br>
            <a:r>
              <a:rPr lang="en-US" b="1" dirty="0">
                <a:hlinkClick r:id="rId2"/>
              </a:rPr>
              <a:t>"Ramulator: A Fast and Extensible DRAM Simulator"</a:t>
            </a:r>
            <a:br>
              <a:rPr lang="en-US" dirty="0"/>
            </a:br>
            <a:r>
              <a:rPr lang="en-US" i="1" dirty="0">
                <a:hlinkClick r:id="rId3"/>
              </a:rPr>
              <a:t>IEEE Computer Architecture Letters</a:t>
            </a:r>
            <a:r>
              <a:rPr lang="en-US" i="1" dirty="0"/>
              <a:t> (</a:t>
            </a:r>
            <a:r>
              <a:rPr lang="en-US" b="1" i="1" dirty="0"/>
              <a:t>CAL</a:t>
            </a:r>
            <a:r>
              <a:rPr lang="en-US" i="1" dirty="0"/>
              <a:t>)</a:t>
            </a:r>
            <a:r>
              <a:rPr lang="en-US" dirty="0"/>
              <a:t>, March 2015. </a:t>
            </a:r>
            <a:br>
              <a:rPr lang="en-US" dirty="0"/>
            </a:br>
            <a:r>
              <a:rPr lang="en-US" dirty="0"/>
              <a:t>[</a:t>
            </a:r>
            <a:r>
              <a:rPr lang="en-US" dirty="0">
                <a:hlinkClick r:id="rId4"/>
              </a:rPr>
              <a:t>Source Code</a:t>
            </a:r>
            <a:r>
              <a:rPr lang="en-US" dirty="0"/>
              <a:t>] </a:t>
            </a:r>
          </a:p>
          <a:p>
            <a:endParaRPr lang="en-US" dirty="0"/>
          </a:p>
          <a:p>
            <a:r>
              <a:rPr lang="en-US" dirty="0"/>
              <a:t>Source code is released under the liberal MIT License</a:t>
            </a:r>
          </a:p>
          <a:p>
            <a:pPr lvl="1"/>
            <a:r>
              <a:rPr lang="en-US" dirty="0">
                <a:hlinkClick r:id="rId4"/>
              </a:rPr>
              <a:t>https://github.com/CMU-SAFARI/ramulator</a:t>
            </a:r>
            <a:r>
              <a:rPr lang="en-US" dirty="0"/>
              <a:t> </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221</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5" name="Picture 4"/>
          <p:cNvPicPr>
            <a:picLocks noChangeAspect="1"/>
          </p:cNvPicPr>
          <p:nvPr/>
        </p:nvPicPr>
        <p:blipFill>
          <a:blip r:embed="rId5"/>
          <a:stretch>
            <a:fillRect/>
          </a:stretch>
        </p:blipFill>
        <p:spPr>
          <a:xfrm>
            <a:off x="0" y="4724400"/>
            <a:ext cx="9144000" cy="1190231"/>
          </a:xfrm>
          <a:prstGeom prst="rect">
            <a:avLst/>
          </a:prstGeom>
        </p:spPr>
      </p:pic>
    </p:spTree>
    <p:extLst>
      <p:ext uri="{BB962C8B-B14F-4D97-AF65-F5344CB8AC3E}">
        <p14:creationId xmlns:p14="http://schemas.microsoft.com/office/powerpoint/2010/main" val="4058793600"/>
      </p:ext>
    </p:extLst>
  </p:cSld>
  <p:clrMapOvr>
    <a:masterClrMapping/>
  </p:clrMapOvr>
  <p:transition/>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Optional Assignment</a:t>
            </a:r>
          </a:p>
        </p:txBody>
      </p:sp>
      <p:sp>
        <p:nvSpPr>
          <p:cNvPr id="3" name="Content Placeholder 2"/>
          <p:cNvSpPr>
            <a:spLocks noGrp="1"/>
          </p:cNvSpPr>
          <p:nvPr>
            <p:ph idx="1"/>
          </p:nvPr>
        </p:nvSpPr>
        <p:spPr>
          <a:xfrm>
            <a:off x="228600" y="997527"/>
            <a:ext cx="8682038" cy="5193723"/>
          </a:xfrm>
        </p:spPr>
        <p:txBody>
          <a:bodyPr/>
          <a:lstStyle/>
          <a:p>
            <a:r>
              <a:rPr lang="en-US" dirty="0">
                <a:solidFill>
                  <a:srgbClr val="0000FF"/>
                </a:solidFill>
              </a:rPr>
              <a:t>Review the </a:t>
            </a:r>
            <a:r>
              <a:rPr lang="en-US" dirty="0" err="1">
                <a:solidFill>
                  <a:srgbClr val="0000FF"/>
                </a:solidFill>
              </a:rPr>
              <a:t>Ramulator</a:t>
            </a:r>
            <a:r>
              <a:rPr lang="en-US" dirty="0">
                <a:solidFill>
                  <a:srgbClr val="0000FF"/>
                </a:solidFill>
              </a:rPr>
              <a:t> paper</a:t>
            </a:r>
          </a:p>
          <a:p>
            <a:pPr lvl="1"/>
            <a:r>
              <a:rPr lang="en-US" dirty="0"/>
              <a:t>Email me your review</a:t>
            </a:r>
          </a:p>
          <a:p>
            <a:pPr lvl="1"/>
            <a:endParaRPr lang="en-US" dirty="0"/>
          </a:p>
          <a:p>
            <a:r>
              <a:rPr lang="en-US" dirty="0">
                <a:solidFill>
                  <a:srgbClr val="0000FF"/>
                </a:solidFill>
              </a:rPr>
              <a:t>Download and run </a:t>
            </a:r>
            <a:r>
              <a:rPr lang="en-US" dirty="0" err="1">
                <a:solidFill>
                  <a:srgbClr val="0000FF"/>
                </a:solidFill>
              </a:rPr>
              <a:t>Ramulator</a:t>
            </a:r>
            <a:endParaRPr lang="en-US" dirty="0">
              <a:solidFill>
                <a:srgbClr val="0000FF"/>
              </a:solidFill>
            </a:endParaRPr>
          </a:p>
          <a:p>
            <a:pPr lvl="1"/>
            <a:r>
              <a:rPr lang="en-US" dirty="0"/>
              <a:t>Compare DDR3, DDR4, SALP, HBM for the </a:t>
            </a:r>
            <a:r>
              <a:rPr lang="en-US" dirty="0" err="1"/>
              <a:t>libquantum</a:t>
            </a:r>
            <a:r>
              <a:rPr lang="en-US" dirty="0"/>
              <a:t> benchmark (provided in </a:t>
            </a:r>
            <a:r>
              <a:rPr lang="en-US" dirty="0" err="1"/>
              <a:t>Ramulator</a:t>
            </a:r>
            <a:r>
              <a:rPr lang="en-US" dirty="0"/>
              <a:t> repository)</a:t>
            </a:r>
          </a:p>
          <a:p>
            <a:pPr lvl="1"/>
            <a:r>
              <a:rPr lang="en-US" dirty="0">
                <a:solidFill>
                  <a:srgbClr val="000000"/>
                </a:solidFill>
              </a:rPr>
              <a:t>Email me your report</a:t>
            </a:r>
          </a:p>
          <a:p>
            <a:pPr lvl="1"/>
            <a:endParaRPr lang="en-US" dirty="0">
              <a:solidFill>
                <a:srgbClr val="000000"/>
              </a:solidFill>
            </a:endParaRPr>
          </a:p>
          <a:p>
            <a:endParaRPr lang="en-US" dirty="0">
              <a:solidFill>
                <a:srgbClr val="000000"/>
              </a:solidFill>
            </a:endParaRPr>
          </a:p>
          <a:p>
            <a:r>
              <a:rPr lang="en-US" dirty="0">
                <a:solidFill>
                  <a:srgbClr val="FF0000"/>
                </a:solidFill>
              </a:rPr>
              <a:t>This may help you get into memory systems research quickly</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222</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spTree>
    <p:extLst>
      <p:ext uri="{BB962C8B-B14F-4D97-AF65-F5344CB8AC3E}">
        <p14:creationId xmlns:p14="http://schemas.microsoft.com/office/powerpoint/2010/main" val="3795594642"/>
      </p:ext>
    </p:extLst>
  </p:cSld>
  <p:clrMapOvr>
    <a:masterClrMapping/>
  </p:clrMapOvr>
  <p:transition/>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End of Backup Slides</a:t>
            </a:r>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223</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405868872"/>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Our First Step: Comprehensive Mapping</a:t>
            </a:r>
          </a:p>
        </p:txBody>
      </p:sp>
      <p:sp>
        <p:nvSpPr>
          <p:cNvPr id="3" name="Content Placeholder 2"/>
          <p:cNvSpPr>
            <a:spLocks noGrp="1"/>
          </p:cNvSpPr>
          <p:nvPr>
            <p:ph idx="1"/>
          </p:nvPr>
        </p:nvSpPr>
        <p:spPr/>
        <p:txBody>
          <a:bodyPr/>
          <a:lstStyle/>
          <a:p>
            <a:r>
              <a:rPr lang="en-US" dirty="0">
                <a:solidFill>
                  <a:srgbClr val="0000FF"/>
                </a:solidFill>
              </a:rPr>
              <a:t>+ Guaranteed to find </a:t>
            </a:r>
            <a:r>
              <a:rPr lang="en-US" i="1" dirty="0">
                <a:solidFill>
                  <a:srgbClr val="0000FF"/>
                </a:solidFill>
              </a:rPr>
              <a:t>all</a:t>
            </a:r>
            <a:r>
              <a:rPr lang="en-US" dirty="0">
                <a:solidFill>
                  <a:srgbClr val="0000FF"/>
                </a:solidFill>
              </a:rPr>
              <a:t> mappings </a:t>
            </a:r>
            <a:r>
              <a:rPr lang="en-US" dirty="0">
                <a:solidFill>
                  <a:srgbClr val="0000FF"/>
                </a:solidFill>
                <a:sym typeface="Wingdings" pitchFamily="2" charset="2"/>
              </a:rPr>
              <a:t> sensitive</a:t>
            </a:r>
            <a:endParaRPr lang="en-US" dirty="0">
              <a:solidFill>
                <a:srgbClr val="0000FF"/>
              </a:solidFill>
            </a:endParaRPr>
          </a:p>
          <a:p>
            <a:r>
              <a:rPr lang="en-US" dirty="0">
                <a:solidFill>
                  <a:srgbClr val="0000FF"/>
                </a:solidFill>
              </a:rPr>
              <a:t>+ Can tolerate up to </a:t>
            </a:r>
            <a:r>
              <a:rPr lang="en-US" i="1" dirty="0">
                <a:solidFill>
                  <a:srgbClr val="0000FF"/>
                </a:solidFill>
              </a:rPr>
              <a:t>e</a:t>
            </a:r>
            <a:r>
              <a:rPr lang="en-US" dirty="0">
                <a:solidFill>
                  <a:srgbClr val="0000FF"/>
                </a:solidFill>
              </a:rPr>
              <a:t> errors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223F3DD0-964F-E14E-9680-7F8D5AE1424B}"/>
              </a:ext>
            </a:extLst>
          </p:cNvPr>
          <p:cNvPicPr>
            <a:picLocks noChangeAspect="1"/>
          </p:cNvPicPr>
          <p:nvPr/>
        </p:nvPicPr>
        <p:blipFill>
          <a:blip r:embed="rId3"/>
          <a:stretch>
            <a:fillRect/>
          </a:stretch>
        </p:blipFill>
        <p:spPr>
          <a:xfrm>
            <a:off x="0" y="3493941"/>
            <a:ext cx="9144000" cy="2311323"/>
          </a:xfrm>
          <a:prstGeom prst="rect">
            <a:avLst/>
          </a:prstGeom>
        </p:spPr>
      </p:pic>
      <p:pic>
        <p:nvPicPr>
          <p:cNvPr id="6" name="Picture 5">
            <a:extLst>
              <a:ext uri="{FF2B5EF4-FFF2-40B4-BE49-F238E27FC236}">
                <a16:creationId xmlns:a16="http://schemas.microsoft.com/office/drawing/2014/main" id="{2CFF0334-A291-C943-B06C-11E8E31BF6EB}"/>
              </a:ext>
            </a:extLst>
          </p:cNvPr>
          <p:cNvPicPr>
            <a:picLocks noChangeAspect="1"/>
          </p:cNvPicPr>
          <p:nvPr/>
        </p:nvPicPr>
        <p:blipFill>
          <a:blip r:embed="rId4"/>
          <a:stretch>
            <a:fillRect/>
          </a:stretch>
        </p:blipFill>
        <p:spPr>
          <a:xfrm>
            <a:off x="220572" y="2413589"/>
            <a:ext cx="2006600" cy="1054100"/>
          </a:xfrm>
          <a:prstGeom prst="rect">
            <a:avLst/>
          </a:prstGeom>
        </p:spPr>
      </p:pic>
      <p:sp>
        <p:nvSpPr>
          <p:cNvPr id="7" name="TextBox 6">
            <a:extLst>
              <a:ext uri="{FF2B5EF4-FFF2-40B4-BE49-F238E27FC236}">
                <a16:creationId xmlns:a16="http://schemas.microsoft.com/office/drawing/2014/main" id="{B5FAA595-D157-7848-B3BE-4AE98FFE1F09}"/>
              </a:ext>
            </a:extLst>
          </p:cNvPr>
          <p:cNvSpPr txBox="1"/>
          <p:nvPr/>
        </p:nvSpPr>
        <p:spPr>
          <a:xfrm>
            <a:off x="4716016" y="2761087"/>
            <a:ext cx="332379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5"/>
              </a:rPr>
              <a:t>http://mrfast.sourceforge.net/</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p>
        </p:txBody>
      </p:sp>
      <p:sp>
        <p:nvSpPr>
          <p:cNvPr id="8" name="TextBox 7">
            <a:extLst>
              <a:ext uri="{FF2B5EF4-FFF2-40B4-BE49-F238E27FC236}">
                <a16:creationId xmlns:a16="http://schemas.microsoft.com/office/drawing/2014/main" id="{B6F2078C-FC19-AF41-9835-8FB9CC884161}"/>
              </a:ext>
            </a:extLst>
          </p:cNvPr>
          <p:cNvSpPr txBox="1"/>
          <p:nvPr/>
        </p:nvSpPr>
        <p:spPr>
          <a:xfrm>
            <a:off x="611560" y="6239173"/>
            <a:ext cx="7611379"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Alkan+, </a:t>
            </a:r>
            <a:r>
              <a:rPr kumimoji="0" lang="en-US" sz="1800" b="1" i="0" u="none" strike="noStrike" kern="1200" cap="none" spc="0" normalizeH="0" baseline="0" noProof="0" dirty="0">
                <a:ln>
                  <a:noFill/>
                </a:ln>
                <a:solidFill>
                  <a:srgbClr val="000000"/>
                </a:solidFill>
                <a:effectLst/>
                <a:uLnTx/>
                <a:uFillTx/>
                <a:latin typeface="Tahoma"/>
                <a:ea typeface="+mn-ea"/>
                <a:cs typeface="+mn-cs"/>
                <a:hlinkClick r:id="" action="ppaction://noaction"/>
              </a:rPr>
              <a:t>"Personalized copy number and segmental duplication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hlinkClick r:id="" action="ppaction://noaction"/>
              </a:rPr>
              <a:t>maps using next-generation sequencing”</a:t>
            </a:r>
            <a:r>
              <a:rPr kumimoji="0" lang="en-US" sz="1800" b="1" i="0" u="none" strike="noStrike" kern="1200" cap="none" spc="0" normalizeH="0" baseline="0" noProof="0" dirty="0">
                <a:ln>
                  <a:noFill/>
                </a:ln>
                <a:solidFill>
                  <a:srgbClr val="000000"/>
                </a:solidFill>
                <a:effectLst/>
                <a:uLnTx/>
                <a:uFillTx/>
                <a:latin typeface="Tahoma"/>
                <a:ea typeface="+mn-ea"/>
                <a:cs typeface="+mn-cs"/>
              </a:rPr>
              <a:t>, </a:t>
            </a:r>
            <a:r>
              <a:rPr kumimoji="0" lang="en-US" sz="1800" b="0" i="0" u="none" strike="noStrike" kern="1200" cap="none" spc="0" normalizeH="0" baseline="0" noProof="0" dirty="0">
                <a:ln>
                  <a:noFill/>
                </a:ln>
                <a:solidFill>
                  <a:srgbClr val="000000"/>
                </a:solidFill>
                <a:effectLst/>
                <a:uLnTx/>
                <a:uFillTx/>
                <a:latin typeface="Tahoma"/>
                <a:ea typeface="+mn-ea"/>
                <a:cs typeface="+mn-cs"/>
              </a:rPr>
              <a:t>Nature Genetics 2009.</a:t>
            </a:r>
            <a:br>
              <a:rPr kumimoji="0" lang="en-US" sz="1800" b="0" i="0" u="none" strike="noStrike" kern="1200" cap="none" spc="0" normalizeH="0" baseline="0" noProof="0" dirty="0">
                <a:ln>
                  <a:noFill/>
                </a:ln>
                <a:solidFill>
                  <a:srgbClr val="000000"/>
                </a:solidFill>
                <a:effectLst/>
                <a:uLnTx/>
                <a:uFillTx/>
                <a:latin typeface="Tahoma"/>
                <a:ea typeface="+mn-ea"/>
                <a:cs typeface="+mn-cs"/>
              </a:rPr>
            </a:b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61324616"/>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4" name="Chart 63"/>
          <p:cNvGraphicFramePr>
            <a:graphicFrameLocks/>
          </p:cNvGraphicFramePr>
          <p:nvPr>
            <p:extLst/>
          </p:nvPr>
        </p:nvGraphicFramePr>
        <p:xfrm>
          <a:off x="846314" y="897229"/>
          <a:ext cx="7127725" cy="5580256"/>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228600" y="152400"/>
            <a:ext cx="8915400" cy="1066800"/>
          </a:xfrm>
        </p:spPr>
        <p:txBody>
          <a:bodyPr/>
          <a:lstStyle/>
          <a:p>
            <a:r>
              <a:rPr lang="en-US" dirty="0"/>
              <a:t>Read Mapping Execution Time Breakdown </a:t>
            </a:r>
          </a:p>
        </p:txBody>
      </p:sp>
    </p:spTree>
    <p:extLst>
      <p:ext uri="{BB962C8B-B14F-4D97-AF65-F5344CB8AC3E}">
        <p14:creationId xmlns:p14="http://schemas.microsoft.com/office/powerpoint/2010/main" val="4249875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randombar(horizontal)">
                                      <p:cBhvr>
                                        <p:cTn id="7"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4" grpId="0">
        <p:bldAsOne/>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Read Alignment/Verification</a:t>
            </a:r>
          </a:p>
        </p:txBody>
      </p:sp>
      <p:sp>
        <p:nvSpPr>
          <p:cNvPr id="5" name="Content Placeholder 4"/>
          <p:cNvSpPr>
            <a:spLocks noGrp="1"/>
          </p:cNvSpPr>
          <p:nvPr>
            <p:ph idx="1"/>
          </p:nvPr>
        </p:nvSpPr>
        <p:spPr>
          <a:xfrm>
            <a:off x="228600" y="1052736"/>
            <a:ext cx="8610600" cy="5195664"/>
          </a:xfrm>
        </p:spPr>
        <p:txBody>
          <a:bodyPr/>
          <a:lstStyle/>
          <a:p>
            <a:r>
              <a:rPr lang="en-US" b="1" u="sng" dirty="0"/>
              <a:t>Edit distance </a:t>
            </a:r>
            <a:r>
              <a:rPr lang="en-US" dirty="0"/>
              <a:t>is defined as the minimum number of edits (i.e. insertions, deletions, or substitutions) needed to make the read exactly match the reference segment.</a:t>
            </a:r>
          </a:p>
        </p:txBody>
      </p:sp>
      <p:graphicFrame>
        <p:nvGraphicFramePr>
          <p:cNvPr id="10" name="Table 9"/>
          <p:cNvGraphicFramePr>
            <a:graphicFrameLocks noGrp="1"/>
          </p:cNvGraphicFramePr>
          <p:nvPr>
            <p:extLst/>
          </p:nvPr>
        </p:nvGraphicFramePr>
        <p:xfrm>
          <a:off x="1289685" y="3041627"/>
          <a:ext cx="2915920" cy="731520"/>
        </p:xfrm>
        <a:graphic>
          <a:graphicData uri="http://schemas.openxmlformats.org/drawingml/2006/table">
            <a:tbl>
              <a:tblPr/>
              <a:tblGrid>
                <a:gridCol w="208280">
                  <a:extLst>
                    <a:ext uri="{9D8B030D-6E8A-4147-A177-3AD203B41FA5}">
                      <a16:colId xmlns:a16="http://schemas.microsoft.com/office/drawing/2014/main" val="20000"/>
                    </a:ext>
                  </a:extLst>
                </a:gridCol>
                <a:gridCol w="208280">
                  <a:extLst>
                    <a:ext uri="{9D8B030D-6E8A-4147-A177-3AD203B41FA5}">
                      <a16:colId xmlns:a16="http://schemas.microsoft.com/office/drawing/2014/main" val="20001"/>
                    </a:ext>
                  </a:extLst>
                </a:gridCol>
                <a:gridCol w="208280">
                  <a:extLst>
                    <a:ext uri="{9D8B030D-6E8A-4147-A177-3AD203B41FA5}">
                      <a16:colId xmlns:a16="http://schemas.microsoft.com/office/drawing/2014/main" val="20002"/>
                    </a:ext>
                  </a:extLst>
                </a:gridCol>
                <a:gridCol w="208280">
                  <a:extLst>
                    <a:ext uri="{9D8B030D-6E8A-4147-A177-3AD203B41FA5}">
                      <a16:colId xmlns:a16="http://schemas.microsoft.com/office/drawing/2014/main" val="20003"/>
                    </a:ext>
                  </a:extLst>
                </a:gridCol>
                <a:gridCol w="208280">
                  <a:extLst>
                    <a:ext uri="{9D8B030D-6E8A-4147-A177-3AD203B41FA5}">
                      <a16:colId xmlns:a16="http://schemas.microsoft.com/office/drawing/2014/main" val="20004"/>
                    </a:ext>
                  </a:extLst>
                </a:gridCol>
                <a:gridCol w="208280">
                  <a:extLst>
                    <a:ext uri="{9D8B030D-6E8A-4147-A177-3AD203B41FA5}">
                      <a16:colId xmlns:a16="http://schemas.microsoft.com/office/drawing/2014/main" val="20005"/>
                    </a:ext>
                  </a:extLst>
                </a:gridCol>
                <a:gridCol w="208280">
                  <a:extLst>
                    <a:ext uri="{9D8B030D-6E8A-4147-A177-3AD203B41FA5}">
                      <a16:colId xmlns:a16="http://schemas.microsoft.com/office/drawing/2014/main" val="20006"/>
                    </a:ext>
                  </a:extLst>
                </a:gridCol>
                <a:gridCol w="208280">
                  <a:extLst>
                    <a:ext uri="{9D8B030D-6E8A-4147-A177-3AD203B41FA5}">
                      <a16:colId xmlns:a16="http://schemas.microsoft.com/office/drawing/2014/main" val="20007"/>
                    </a:ext>
                  </a:extLst>
                </a:gridCol>
                <a:gridCol w="208280">
                  <a:extLst>
                    <a:ext uri="{9D8B030D-6E8A-4147-A177-3AD203B41FA5}">
                      <a16:colId xmlns:a16="http://schemas.microsoft.com/office/drawing/2014/main" val="20008"/>
                    </a:ext>
                  </a:extLst>
                </a:gridCol>
                <a:gridCol w="208280">
                  <a:extLst>
                    <a:ext uri="{9D8B030D-6E8A-4147-A177-3AD203B41FA5}">
                      <a16:colId xmlns:a16="http://schemas.microsoft.com/office/drawing/2014/main" val="20009"/>
                    </a:ext>
                  </a:extLst>
                </a:gridCol>
                <a:gridCol w="208280">
                  <a:extLst>
                    <a:ext uri="{9D8B030D-6E8A-4147-A177-3AD203B41FA5}">
                      <a16:colId xmlns:a16="http://schemas.microsoft.com/office/drawing/2014/main" val="20010"/>
                    </a:ext>
                  </a:extLst>
                </a:gridCol>
                <a:gridCol w="208280">
                  <a:extLst>
                    <a:ext uri="{9D8B030D-6E8A-4147-A177-3AD203B41FA5}">
                      <a16:colId xmlns:a16="http://schemas.microsoft.com/office/drawing/2014/main" val="20011"/>
                    </a:ext>
                  </a:extLst>
                </a:gridCol>
                <a:gridCol w="208280">
                  <a:extLst>
                    <a:ext uri="{9D8B030D-6E8A-4147-A177-3AD203B41FA5}">
                      <a16:colId xmlns:a16="http://schemas.microsoft.com/office/drawing/2014/main" val="20012"/>
                    </a:ext>
                  </a:extLst>
                </a:gridCol>
                <a:gridCol w="208280">
                  <a:extLst>
                    <a:ext uri="{9D8B030D-6E8A-4147-A177-3AD203B41FA5}">
                      <a16:colId xmlns:a16="http://schemas.microsoft.com/office/drawing/2014/main" val="20013"/>
                    </a:ext>
                  </a:extLst>
                </a:gridCol>
              </a:tblGrid>
              <a:tr h="316416">
                <a:tc>
                  <a:txBody>
                    <a:bodyPr/>
                    <a:lstStyle/>
                    <a:p>
                      <a:pPr algn="ctr"/>
                      <a:r>
                        <a:rPr lang="en-US" sz="1800" dirty="0"/>
                        <a:t>o</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ar-SA" sz="1800" dirty="0"/>
                        <a:t>-</a:t>
                      </a:r>
                      <a:endParaRPr lang="en-US" sz="1800"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00B0F0"/>
                    </a:solidFill>
                  </a:tcPr>
                </a:tc>
                <a:tc>
                  <a:txBody>
                    <a:bodyPr/>
                    <a:lstStyle/>
                    <a:p>
                      <a:pPr algn="ctr"/>
                      <a:r>
                        <a:rPr lang="ar-SA" sz="1800" dirty="0"/>
                        <a:t>-</a:t>
                      </a:r>
                      <a:endParaRPr lang="en-US" sz="1800"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00B0F0"/>
                    </a:solidFill>
                  </a:tcPr>
                </a:tc>
                <a:tc>
                  <a:txBody>
                    <a:bodyPr/>
                    <a:lstStyle/>
                    <a:p>
                      <a:pPr algn="ctr"/>
                      <a:r>
                        <a:rPr lang="en-US" sz="1800" dirty="0"/>
                        <a:t>r</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a:t>g</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66FF"/>
                    </a:solidFill>
                  </a:tcPr>
                </a:tc>
                <a:tc>
                  <a:txBody>
                    <a:bodyPr/>
                    <a:lstStyle/>
                    <a:p>
                      <a:pPr algn="ctr"/>
                      <a:r>
                        <a:rPr lang="en-US" sz="1800"/>
                        <a:t>a</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66FF"/>
                    </a:solidFill>
                  </a:tcPr>
                </a:tc>
                <a:tc>
                  <a:txBody>
                    <a:bodyPr/>
                    <a:lstStyle/>
                    <a:p>
                      <a:pPr algn="ctr"/>
                      <a:r>
                        <a:rPr lang="en-US" sz="1800"/>
                        <a:t>n</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66FF"/>
                    </a:solidFill>
                  </a:tcPr>
                </a:tc>
                <a:tc>
                  <a:txBody>
                    <a:bodyPr/>
                    <a:lstStyle/>
                    <a:p>
                      <a:pPr algn="ctr"/>
                      <a:r>
                        <a:rPr lang="en-US" sz="1800"/>
                        <a:t>i</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66FF"/>
                    </a:solidFill>
                  </a:tcPr>
                </a:tc>
                <a:tc>
                  <a:txBody>
                    <a:bodyPr/>
                    <a:lstStyle/>
                    <a:p>
                      <a:pPr algn="ctr"/>
                      <a:r>
                        <a:rPr lang="en-US" sz="1800"/>
                        <a:t>z</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66FF"/>
                    </a:solidFill>
                  </a:tcPr>
                </a:tc>
                <a:tc>
                  <a:txBody>
                    <a:bodyPr/>
                    <a:lstStyle/>
                    <a:p>
                      <a:pPr algn="ctr"/>
                      <a:r>
                        <a:rPr lang="en-US" sz="1800"/>
                        <a:t>a</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dirty="0"/>
                        <a:t>t</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dirty="0"/>
                        <a:t>i</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a:t>o</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dirty="0"/>
                        <a:t>n</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extLst>
                  <a:ext uri="{0D108BD9-81ED-4DB2-BD59-A6C34878D82A}">
                    <a16:rowId xmlns:a16="http://schemas.microsoft.com/office/drawing/2014/main" val="10000"/>
                  </a:ext>
                </a:extLst>
              </a:tr>
              <a:tr h="316416">
                <a:tc>
                  <a:txBody>
                    <a:bodyPr/>
                    <a:lstStyle/>
                    <a:p>
                      <a:pPr algn="ctr"/>
                      <a:r>
                        <a:rPr lang="en-US" sz="1800"/>
                        <a:t>o</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a:t>p</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00B0F0"/>
                    </a:solidFill>
                  </a:tcPr>
                </a:tc>
                <a:tc>
                  <a:txBody>
                    <a:bodyPr/>
                    <a:lstStyle/>
                    <a:p>
                      <a:pPr algn="ctr"/>
                      <a:r>
                        <a:rPr lang="en-US" sz="1800" dirty="0"/>
                        <a:t>e</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00B0F0"/>
                    </a:solidFill>
                  </a:tcPr>
                </a:tc>
                <a:tc>
                  <a:txBody>
                    <a:bodyPr/>
                    <a:lstStyle/>
                    <a:p>
                      <a:pPr algn="ctr"/>
                      <a:r>
                        <a:rPr lang="en-US" sz="1800" dirty="0"/>
                        <a:t>r</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ar-SA" sz="1800" dirty="0"/>
                        <a:t>-</a:t>
                      </a:r>
                      <a:endParaRPr lang="en-US" sz="1800"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66FF"/>
                    </a:solidFill>
                  </a:tcPr>
                </a:tc>
                <a:tc>
                  <a:txBody>
                    <a:bodyPr/>
                    <a:lstStyle/>
                    <a:p>
                      <a:pPr algn="ctr"/>
                      <a:r>
                        <a:rPr lang="ar-SA" sz="1800" dirty="0"/>
                        <a:t>-</a:t>
                      </a:r>
                      <a:endParaRPr lang="en-US" sz="1800"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66FF"/>
                    </a:solidFill>
                  </a:tcPr>
                </a:tc>
                <a:tc>
                  <a:txBody>
                    <a:bodyPr/>
                    <a:lstStyle/>
                    <a:p>
                      <a:pPr algn="ctr"/>
                      <a:r>
                        <a:rPr lang="ar-SA" sz="1800" dirty="0"/>
                        <a:t>-</a:t>
                      </a:r>
                      <a:endParaRPr lang="en-US" sz="1800"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66FF"/>
                    </a:solidFill>
                  </a:tcPr>
                </a:tc>
                <a:tc>
                  <a:txBody>
                    <a:bodyPr/>
                    <a:lstStyle/>
                    <a:p>
                      <a:pPr algn="ctr"/>
                      <a:r>
                        <a:rPr lang="ar-SA" sz="1800" dirty="0"/>
                        <a:t>-</a:t>
                      </a:r>
                      <a:endParaRPr lang="en-US" sz="1800"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66FF"/>
                    </a:solidFill>
                  </a:tcPr>
                </a:tc>
                <a:tc>
                  <a:txBody>
                    <a:bodyPr/>
                    <a:lstStyle/>
                    <a:p>
                      <a:pPr algn="ctr"/>
                      <a:r>
                        <a:rPr lang="ar-SA" sz="1800" dirty="0"/>
                        <a:t>-</a:t>
                      </a:r>
                      <a:endParaRPr lang="en-US" sz="1800"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66FF"/>
                    </a:solidFill>
                  </a:tcPr>
                </a:tc>
                <a:tc>
                  <a:txBody>
                    <a:bodyPr/>
                    <a:lstStyle/>
                    <a:p>
                      <a:pPr algn="ctr"/>
                      <a:r>
                        <a:rPr lang="en-US" sz="1800" dirty="0"/>
                        <a:t>a</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dirty="0"/>
                        <a:t>t</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a:t>i</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a:t>o</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dirty="0"/>
                        <a:t>n</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extLst>
                  <a:ext uri="{0D108BD9-81ED-4DB2-BD59-A6C34878D82A}">
                    <a16:rowId xmlns:a16="http://schemas.microsoft.com/office/drawing/2014/main" val="10001"/>
                  </a:ext>
                </a:extLst>
              </a:tr>
            </a:tbl>
          </a:graphicData>
        </a:graphic>
      </p:graphicFrame>
      <p:graphicFrame>
        <p:nvGraphicFramePr>
          <p:cNvPr id="11" name="Table 10"/>
          <p:cNvGraphicFramePr>
            <a:graphicFrameLocks noGrp="1"/>
          </p:cNvGraphicFramePr>
          <p:nvPr>
            <p:extLst/>
          </p:nvPr>
        </p:nvGraphicFramePr>
        <p:xfrm>
          <a:off x="1289685" y="4074834"/>
          <a:ext cx="2915920" cy="731520"/>
        </p:xfrm>
        <a:graphic>
          <a:graphicData uri="http://schemas.openxmlformats.org/drawingml/2006/table">
            <a:tbl>
              <a:tblPr/>
              <a:tblGrid>
                <a:gridCol w="208280">
                  <a:extLst>
                    <a:ext uri="{9D8B030D-6E8A-4147-A177-3AD203B41FA5}">
                      <a16:colId xmlns:a16="http://schemas.microsoft.com/office/drawing/2014/main" val="20000"/>
                    </a:ext>
                  </a:extLst>
                </a:gridCol>
                <a:gridCol w="208280">
                  <a:extLst>
                    <a:ext uri="{9D8B030D-6E8A-4147-A177-3AD203B41FA5}">
                      <a16:colId xmlns:a16="http://schemas.microsoft.com/office/drawing/2014/main" val="20001"/>
                    </a:ext>
                  </a:extLst>
                </a:gridCol>
                <a:gridCol w="208280">
                  <a:extLst>
                    <a:ext uri="{9D8B030D-6E8A-4147-A177-3AD203B41FA5}">
                      <a16:colId xmlns:a16="http://schemas.microsoft.com/office/drawing/2014/main" val="20002"/>
                    </a:ext>
                  </a:extLst>
                </a:gridCol>
                <a:gridCol w="208280">
                  <a:extLst>
                    <a:ext uri="{9D8B030D-6E8A-4147-A177-3AD203B41FA5}">
                      <a16:colId xmlns:a16="http://schemas.microsoft.com/office/drawing/2014/main" val="20003"/>
                    </a:ext>
                  </a:extLst>
                </a:gridCol>
                <a:gridCol w="208280">
                  <a:extLst>
                    <a:ext uri="{9D8B030D-6E8A-4147-A177-3AD203B41FA5}">
                      <a16:colId xmlns:a16="http://schemas.microsoft.com/office/drawing/2014/main" val="20004"/>
                    </a:ext>
                  </a:extLst>
                </a:gridCol>
                <a:gridCol w="208280">
                  <a:extLst>
                    <a:ext uri="{9D8B030D-6E8A-4147-A177-3AD203B41FA5}">
                      <a16:colId xmlns:a16="http://schemas.microsoft.com/office/drawing/2014/main" val="20005"/>
                    </a:ext>
                  </a:extLst>
                </a:gridCol>
                <a:gridCol w="208280">
                  <a:extLst>
                    <a:ext uri="{9D8B030D-6E8A-4147-A177-3AD203B41FA5}">
                      <a16:colId xmlns:a16="http://schemas.microsoft.com/office/drawing/2014/main" val="20006"/>
                    </a:ext>
                  </a:extLst>
                </a:gridCol>
                <a:gridCol w="208280">
                  <a:extLst>
                    <a:ext uri="{9D8B030D-6E8A-4147-A177-3AD203B41FA5}">
                      <a16:colId xmlns:a16="http://schemas.microsoft.com/office/drawing/2014/main" val="20007"/>
                    </a:ext>
                  </a:extLst>
                </a:gridCol>
                <a:gridCol w="208280">
                  <a:extLst>
                    <a:ext uri="{9D8B030D-6E8A-4147-A177-3AD203B41FA5}">
                      <a16:colId xmlns:a16="http://schemas.microsoft.com/office/drawing/2014/main" val="20008"/>
                    </a:ext>
                  </a:extLst>
                </a:gridCol>
                <a:gridCol w="208280">
                  <a:extLst>
                    <a:ext uri="{9D8B030D-6E8A-4147-A177-3AD203B41FA5}">
                      <a16:colId xmlns:a16="http://schemas.microsoft.com/office/drawing/2014/main" val="20009"/>
                    </a:ext>
                  </a:extLst>
                </a:gridCol>
                <a:gridCol w="208280">
                  <a:extLst>
                    <a:ext uri="{9D8B030D-6E8A-4147-A177-3AD203B41FA5}">
                      <a16:colId xmlns:a16="http://schemas.microsoft.com/office/drawing/2014/main" val="20010"/>
                    </a:ext>
                  </a:extLst>
                </a:gridCol>
                <a:gridCol w="208280">
                  <a:extLst>
                    <a:ext uri="{9D8B030D-6E8A-4147-A177-3AD203B41FA5}">
                      <a16:colId xmlns:a16="http://schemas.microsoft.com/office/drawing/2014/main" val="20011"/>
                    </a:ext>
                  </a:extLst>
                </a:gridCol>
                <a:gridCol w="208280">
                  <a:extLst>
                    <a:ext uri="{9D8B030D-6E8A-4147-A177-3AD203B41FA5}">
                      <a16:colId xmlns:a16="http://schemas.microsoft.com/office/drawing/2014/main" val="20012"/>
                    </a:ext>
                  </a:extLst>
                </a:gridCol>
                <a:gridCol w="208280">
                  <a:extLst>
                    <a:ext uri="{9D8B030D-6E8A-4147-A177-3AD203B41FA5}">
                      <a16:colId xmlns:a16="http://schemas.microsoft.com/office/drawing/2014/main" val="20013"/>
                    </a:ext>
                  </a:extLst>
                </a:gridCol>
              </a:tblGrid>
              <a:tr h="365760">
                <a:tc>
                  <a:txBody>
                    <a:bodyPr/>
                    <a:lstStyle/>
                    <a:p>
                      <a:pPr algn="ctr"/>
                      <a:r>
                        <a:rPr lang="en-US" sz="1800" dirty="0"/>
                        <a:t>o</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ar-SA" sz="1800" dirty="0"/>
                        <a:t>-</a:t>
                      </a:r>
                      <a:endParaRPr lang="en-US" sz="1800"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00B0F0"/>
                    </a:solidFill>
                  </a:tcPr>
                </a:tc>
                <a:tc>
                  <a:txBody>
                    <a:bodyPr/>
                    <a:lstStyle/>
                    <a:p>
                      <a:pPr algn="ctr"/>
                      <a:r>
                        <a:rPr lang="ar-SA" sz="1800" dirty="0"/>
                        <a:t>-</a:t>
                      </a:r>
                      <a:endParaRPr lang="en-US" sz="1800"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00B0F0"/>
                    </a:solidFill>
                  </a:tcPr>
                </a:tc>
                <a:tc>
                  <a:txBody>
                    <a:bodyPr/>
                    <a:lstStyle/>
                    <a:p>
                      <a:pPr algn="ctr"/>
                      <a:r>
                        <a:rPr lang="en-US" sz="1800" dirty="0"/>
                        <a:t>r</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dirty="0"/>
                        <a:t>g</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66FF"/>
                    </a:solidFill>
                  </a:tcPr>
                </a:tc>
                <a:tc>
                  <a:txBody>
                    <a:bodyPr/>
                    <a:lstStyle/>
                    <a:p>
                      <a:pPr algn="ctr"/>
                      <a:r>
                        <a:rPr lang="en-US" sz="1800"/>
                        <a:t>a</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a:t>n</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66FF"/>
                    </a:solidFill>
                  </a:tcPr>
                </a:tc>
                <a:tc>
                  <a:txBody>
                    <a:bodyPr/>
                    <a:lstStyle/>
                    <a:p>
                      <a:pPr algn="ctr"/>
                      <a:r>
                        <a:rPr lang="en-US" sz="1800"/>
                        <a:t>i</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66FF"/>
                    </a:solidFill>
                  </a:tcPr>
                </a:tc>
                <a:tc>
                  <a:txBody>
                    <a:bodyPr/>
                    <a:lstStyle/>
                    <a:p>
                      <a:pPr algn="ctr"/>
                      <a:r>
                        <a:rPr lang="en-US" sz="1800"/>
                        <a:t>z</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66FF"/>
                    </a:solidFill>
                  </a:tcPr>
                </a:tc>
                <a:tc>
                  <a:txBody>
                    <a:bodyPr/>
                    <a:lstStyle/>
                    <a:p>
                      <a:pPr algn="ctr"/>
                      <a:r>
                        <a:rPr lang="en-US" sz="1800"/>
                        <a:t>a</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66FF"/>
                    </a:solidFill>
                  </a:tcPr>
                </a:tc>
                <a:tc>
                  <a:txBody>
                    <a:bodyPr/>
                    <a:lstStyle/>
                    <a:p>
                      <a:pPr algn="ctr"/>
                      <a:r>
                        <a:rPr lang="en-US" sz="1800" dirty="0"/>
                        <a:t>t</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a:t>i</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a:t>o</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a:t>n</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extLst>
                  <a:ext uri="{0D108BD9-81ED-4DB2-BD59-A6C34878D82A}">
                    <a16:rowId xmlns:a16="http://schemas.microsoft.com/office/drawing/2014/main" val="10000"/>
                  </a:ext>
                </a:extLst>
              </a:tr>
              <a:tr h="365760">
                <a:tc>
                  <a:txBody>
                    <a:bodyPr/>
                    <a:lstStyle/>
                    <a:p>
                      <a:pPr algn="ctr"/>
                      <a:r>
                        <a:rPr lang="en-US" sz="1800" dirty="0"/>
                        <a:t>o</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a:t>p</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00B0F0"/>
                    </a:solidFill>
                  </a:tcPr>
                </a:tc>
                <a:tc>
                  <a:txBody>
                    <a:bodyPr/>
                    <a:lstStyle/>
                    <a:p>
                      <a:pPr algn="ctr"/>
                      <a:r>
                        <a:rPr lang="en-US" sz="1800" dirty="0"/>
                        <a:t>e</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00B0F0"/>
                    </a:solidFill>
                  </a:tcPr>
                </a:tc>
                <a:tc>
                  <a:txBody>
                    <a:bodyPr/>
                    <a:lstStyle/>
                    <a:p>
                      <a:pPr algn="ctr"/>
                      <a:r>
                        <a:rPr lang="en-US" sz="1800" dirty="0"/>
                        <a:t>r</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ar-SA" sz="1800" dirty="0"/>
                        <a:t>-</a:t>
                      </a:r>
                      <a:endParaRPr lang="en-US" sz="1800"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66FF"/>
                    </a:solidFill>
                  </a:tcPr>
                </a:tc>
                <a:tc>
                  <a:txBody>
                    <a:bodyPr/>
                    <a:lstStyle/>
                    <a:p>
                      <a:pPr algn="ctr"/>
                      <a:r>
                        <a:rPr lang="en-US" sz="1800" dirty="0"/>
                        <a:t>a</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ar-SA" sz="1800" dirty="0"/>
                        <a:t>-</a:t>
                      </a:r>
                      <a:endParaRPr lang="en-US" sz="1800"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66FF"/>
                    </a:solidFill>
                  </a:tcPr>
                </a:tc>
                <a:tc>
                  <a:txBody>
                    <a:bodyPr/>
                    <a:lstStyle/>
                    <a:p>
                      <a:pPr algn="ctr"/>
                      <a:r>
                        <a:rPr lang="ar-SA" sz="1800" dirty="0"/>
                        <a:t>-</a:t>
                      </a:r>
                      <a:endParaRPr lang="en-US" sz="1800"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66FF"/>
                    </a:solidFill>
                  </a:tcPr>
                </a:tc>
                <a:tc>
                  <a:txBody>
                    <a:bodyPr/>
                    <a:lstStyle/>
                    <a:p>
                      <a:pPr algn="ctr"/>
                      <a:r>
                        <a:rPr lang="ar-SA" sz="1800" dirty="0"/>
                        <a:t>-</a:t>
                      </a:r>
                      <a:endParaRPr lang="en-US" sz="1800"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66FF"/>
                    </a:solidFill>
                  </a:tcPr>
                </a:tc>
                <a:tc>
                  <a:txBody>
                    <a:bodyPr/>
                    <a:lstStyle/>
                    <a:p>
                      <a:pPr algn="ctr"/>
                      <a:r>
                        <a:rPr lang="ar-SA" sz="1800" dirty="0"/>
                        <a:t>-</a:t>
                      </a:r>
                      <a:endParaRPr lang="en-US" sz="1800"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66FF"/>
                    </a:solidFill>
                  </a:tcPr>
                </a:tc>
                <a:tc>
                  <a:txBody>
                    <a:bodyPr/>
                    <a:lstStyle/>
                    <a:p>
                      <a:pPr algn="ctr"/>
                      <a:r>
                        <a:rPr lang="en-US" sz="1800" dirty="0"/>
                        <a:t>t</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a:t>i</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a:t>o</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dirty="0"/>
                        <a:t>n</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extLst>
                  <a:ext uri="{0D108BD9-81ED-4DB2-BD59-A6C34878D82A}">
                    <a16:rowId xmlns:a16="http://schemas.microsoft.com/office/drawing/2014/main" val="10001"/>
                  </a:ext>
                </a:extLst>
              </a:tr>
            </a:tbl>
          </a:graphicData>
        </a:graphic>
      </p:graphicFrame>
      <p:graphicFrame>
        <p:nvGraphicFramePr>
          <p:cNvPr id="12" name="Table 11"/>
          <p:cNvGraphicFramePr>
            <a:graphicFrameLocks noGrp="1"/>
          </p:cNvGraphicFramePr>
          <p:nvPr>
            <p:extLst/>
          </p:nvPr>
        </p:nvGraphicFramePr>
        <p:xfrm>
          <a:off x="5675429" y="5108041"/>
          <a:ext cx="2499360" cy="731520"/>
        </p:xfrm>
        <a:graphic>
          <a:graphicData uri="http://schemas.openxmlformats.org/drawingml/2006/table">
            <a:tbl>
              <a:tblPr/>
              <a:tblGrid>
                <a:gridCol w="208280">
                  <a:extLst>
                    <a:ext uri="{9D8B030D-6E8A-4147-A177-3AD203B41FA5}">
                      <a16:colId xmlns:a16="http://schemas.microsoft.com/office/drawing/2014/main" val="20000"/>
                    </a:ext>
                  </a:extLst>
                </a:gridCol>
                <a:gridCol w="208280">
                  <a:extLst>
                    <a:ext uri="{9D8B030D-6E8A-4147-A177-3AD203B41FA5}">
                      <a16:colId xmlns:a16="http://schemas.microsoft.com/office/drawing/2014/main" val="20001"/>
                    </a:ext>
                  </a:extLst>
                </a:gridCol>
                <a:gridCol w="208280">
                  <a:extLst>
                    <a:ext uri="{9D8B030D-6E8A-4147-A177-3AD203B41FA5}">
                      <a16:colId xmlns:a16="http://schemas.microsoft.com/office/drawing/2014/main" val="20002"/>
                    </a:ext>
                  </a:extLst>
                </a:gridCol>
                <a:gridCol w="208280">
                  <a:extLst>
                    <a:ext uri="{9D8B030D-6E8A-4147-A177-3AD203B41FA5}">
                      <a16:colId xmlns:a16="http://schemas.microsoft.com/office/drawing/2014/main" val="20003"/>
                    </a:ext>
                  </a:extLst>
                </a:gridCol>
                <a:gridCol w="208280">
                  <a:extLst>
                    <a:ext uri="{9D8B030D-6E8A-4147-A177-3AD203B41FA5}">
                      <a16:colId xmlns:a16="http://schemas.microsoft.com/office/drawing/2014/main" val="20004"/>
                    </a:ext>
                  </a:extLst>
                </a:gridCol>
                <a:gridCol w="208280">
                  <a:extLst>
                    <a:ext uri="{9D8B030D-6E8A-4147-A177-3AD203B41FA5}">
                      <a16:colId xmlns:a16="http://schemas.microsoft.com/office/drawing/2014/main" val="20005"/>
                    </a:ext>
                  </a:extLst>
                </a:gridCol>
                <a:gridCol w="208280">
                  <a:extLst>
                    <a:ext uri="{9D8B030D-6E8A-4147-A177-3AD203B41FA5}">
                      <a16:colId xmlns:a16="http://schemas.microsoft.com/office/drawing/2014/main" val="20006"/>
                    </a:ext>
                  </a:extLst>
                </a:gridCol>
                <a:gridCol w="208280">
                  <a:extLst>
                    <a:ext uri="{9D8B030D-6E8A-4147-A177-3AD203B41FA5}">
                      <a16:colId xmlns:a16="http://schemas.microsoft.com/office/drawing/2014/main" val="20007"/>
                    </a:ext>
                  </a:extLst>
                </a:gridCol>
                <a:gridCol w="208280">
                  <a:extLst>
                    <a:ext uri="{9D8B030D-6E8A-4147-A177-3AD203B41FA5}">
                      <a16:colId xmlns:a16="http://schemas.microsoft.com/office/drawing/2014/main" val="20008"/>
                    </a:ext>
                  </a:extLst>
                </a:gridCol>
                <a:gridCol w="208280">
                  <a:extLst>
                    <a:ext uri="{9D8B030D-6E8A-4147-A177-3AD203B41FA5}">
                      <a16:colId xmlns:a16="http://schemas.microsoft.com/office/drawing/2014/main" val="20009"/>
                    </a:ext>
                  </a:extLst>
                </a:gridCol>
                <a:gridCol w="208280">
                  <a:extLst>
                    <a:ext uri="{9D8B030D-6E8A-4147-A177-3AD203B41FA5}">
                      <a16:colId xmlns:a16="http://schemas.microsoft.com/office/drawing/2014/main" val="20010"/>
                    </a:ext>
                  </a:extLst>
                </a:gridCol>
                <a:gridCol w="208280">
                  <a:extLst>
                    <a:ext uri="{9D8B030D-6E8A-4147-A177-3AD203B41FA5}">
                      <a16:colId xmlns:a16="http://schemas.microsoft.com/office/drawing/2014/main" val="20011"/>
                    </a:ext>
                  </a:extLst>
                </a:gridCol>
              </a:tblGrid>
              <a:tr h="0">
                <a:tc>
                  <a:txBody>
                    <a:bodyPr/>
                    <a:lstStyle/>
                    <a:p>
                      <a:pPr algn="ctr"/>
                      <a:r>
                        <a:rPr lang="en-US" dirty="0"/>
                        <a:t>o</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a:r>
                        <a:rPr lang="en-US"/>
                        <a:t>r</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a:t>g</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66FF"/>
                    </a:solidFill>
                  </a:tcPr>
                </a:tc>
                <a:tc>
                  <a:txBody>
                    <a:bodyPr/>
                    <a:lstStyle/>
                    <a:p>
                      <a:pPr algn="ctr"/>
                      <a:r>
                        <a:rPr lang="en-US"/>
                        <a:t>a</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a:t>n</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dirty="0"/>
                        <a:t>i</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a:r>
                        <a:rPr lang="en-US"/>
                        <a:t>z</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a:r>
                        <a:rPr lang="en-US"/>
                        <a:t>a</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a:t>t</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a:t>i</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a:t>o</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a:t>n</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extLst>
                  <a:ext uri="{0D108BD9-81ED-4DB2-BD59-A6C34878D82A}">
                    <a16:rowId xmlns:a16="http://schemas.microsoft.com/office/drawing/2014/main" val="10000"/>
                  </a:ext>
                </a:extLst>
              </a:tr>
              <a:tr h="0">
                <a:tc>
                  <a:txBody>
                    <a:bodyPr/>
                    <a:lstStyle/>
                    <a:p>
                      <a:pPr algn="ctr"/>
                      <a:r>
                        <a:rPr lang="en-US" dirty="0"/>
                        <a:t>t</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a:r>
                        <a:rPr lang="en-US"/>
                        <a:t>r</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ar-SA" dirty="0"/>
                        <a:t>-</a:t>
                      </a:r>
                      <a:endParaRPr lang="en-US"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66FF"/>
                    </a:solidFill>
                  </a:tcPr>
                </a:tc>
                <a:tc>
                  <a:txBody>
                    <a:bodyPr/>
                    <a:lstStyle/>
                    <a:p>
                      <a:pPr algn="ctr"/>
                      <a:r>
                        <a:rPr lang="en-US" dirty="0"/>
                        <a:t>a</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a:t>n</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dirty="0"/>
                        <a:t>s</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a:r>
                        <a:rPr lang="en-US" dirty="0"/>
                        <a:t>l</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a:r>
                        <a:rPr lang="en-US" dirty="0"/>
                        <a:t>a</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a:t>t</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a:t>i</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a:t>o</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dirty="0"/>
                        <a:t>n</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extLst>
                  <a:ext uri="{0D108BD9-81ED-4DB2-BD59-A6C34878D82A}">
                    <a16:rowId xmlns:a16="http://schemas.microsoft.com/office/drawing/2014/main" val="10001"/>
                  </a:ext>
                </a:extLst>
              </a:tr>
            </a:tbl>
          </a:graphicData>
        </a:graphic>
      </p:graphicFrame>
      <p:graphicFrame>
        <p:nvGraphicFramePr>
          <p:cNvPr id="13" name="Table 12"/>
          <p:cNvGraphicFramePr>
            <a:graphicFrameLocks noGrp="1"/>
          </p:cNvGraphicFramePr>
          <p:nvPr>
            <p:extLst/>
          </p:nvPr>
        </p:nvGraphicFramePr>
        <p:xfrm>
          <a:off x="5675429" y="4074834"/>
          <a:ext cx="2855278" cy="731520"/>
        </p:xfrm>
        <a:graphic>
          <a:graphicData uri="http://schemas.openxmlformats.org/drawingml/2006/table">
            <a:tbl>
              <a:tblPr/>
              <a:tblGrid>
                <a:gridCol w="208280">
                  <a:extLst>
                    <a:ext uri="{9D8B030D-6E8A-4147-A177-3AD203B41FA5}">
                      <a16:colId xmlns:a16="http://schemas.microsoft.com/office/drawing/2014/main" val="20000"/>
                    </a:ext>
                  </a:extLst>
                </a:gridCol>
                <a:gridCol w="208280">
                  <a:extLst>
                    <a:ext uri="{9D8B030D-6E8A-4147-A177-3AD203B41FA5}">
                      <a16:colId xmlns:a16="http://schemas.microsoft.com/office/drawing/2014/main" val="20001"/>
                    </a:ext>
                  </a:extLst>
                </a:gridCol>
                <a:gridCol w="208280">
                  <a:extLst>
                    <a:ext uri="{9D8B030D-6E8A-4147-A177-3AD203B41FA5}">
                      <a16:colId xmlns:a16="http://schemas.microsoft.com/office/drawing/2014/main" val="20002"/>
                    </a:ext>
                  </a:extLst>
                </a:gridCol>
                <a:gridCol w="208280">
                  <a:extLst>
                    <a:ext uri="{9D8B030D-6E8A-4147-A177-3AD203B41FA5}">
                      <a16:colId xmlns:a16="http://schemas.microsoft.com/office/drawing/2014/main" val="20003"/>
                    </a:ext>
                  </a:extLst>
                </a:gridCol>
                <a:gridCol w="208280">
                  <a:extLst>
                    <a:ext uri="{9D8B030D-6E8A-4147-A177-3AD203B41FA5}">
                      <a16:colId xmlns:a16="http://schemas.microsoft.com/office/drawing/2014/main" val="20004"/>
                    </a:ext>
                  </a:extLst>
                </a:gridCol>
                <a:gridCol w="355918">
                  <a:extLst>
                    <a:ext uri="{9D8B030D-6E8A-4147-A177-3AD203B41FA5}">
                      <a16:colId xmlns:a16="http://schemas.microsoft.com/office/drawing/2014/main" val="20005"/>
                    </a:ext>
                  </a:extLst>
                </a:gridCol>
                <a:gridCol w="208280">
                  <a:extLst>
                    <a:ext uri="{9D8B030D-6E8A-4147-A177-3AD203B41FA5}">
                      <a16:colId xmlns:a16="http://schemas.microsoft.com/office/drawing/2014/main" val="20006"/>
                    </a:ext>
                  </a:extLst>
                </a:gridCol>
                <a:gridCol w="208280">
                  <a:extLst>
                    <a:ext uri="{9D8B030D-6E8A-4147-A177-3AD203B41FA5}">
                      <a16:colId xmlns:a16="http://schemas.microsoft.com/office/drawing/2014/main" val="20007"/>
                    </a:ext>
                  </a:extLst>
                </a:gridCol>
                <a:gridCol w="208280">
                  <a:extLst>
                    <a:ext uri="{9D8B030D-6E8A-4147-A177-3AD203B41FA5}">
                      <a16:colId xmlns:a16="http://schemas.microsoft.com/office/drawing/2014/main" val="20008"/>
                    </a:ext>
                  </a:extLst>
                </a:gridCol>
                <a:gridCol w="208280">
                  <a:extLst>
                    <a:ext uri="{9D8B030D-6E8A-4147-A177-3AD203B41FA5}">
                      <a16:colId xmlns:a16="http://schemas.microsoft.com/office/drawing/2014/main" val="20009"/>
                    </a:ext>
                  </a:extLst>
                </a:gridCol>
                <a:gridCol w="208280">
                  <a:extLst>
                    <a:ext uri="{9D8B030D-6E8A-4147-A177-3AD203B41FA5}">
                      <a16:colId xmlns:a16="http://schemas.microsoft.com/office/drawing/2014/main" val="20010"/>
                    </a:ext>
                  </a:extLst>
                </a:gridCol>
                <a:gridCol w="208280">
                  <a:extLst>
                    <a:ext uri="{9D8B030D-6E8A-4147-A177-3AD203B41FA5}">
                      <a16:colId xmlns:a16="http://schemas.microsoft.com/office/drawing/2014/main" val="20011"/>
                    </a:ext>
                  </a:extLst>
                </a:gridCol>
                <a:gridCol w="208280">
                  <a:extLst>
                    <a:ext uri="{9D8B030D-6E8A-4147-A177-3AD203B41FA5}">
                      <a16:colId xmlns:a16="http://schemas.microsoft.com/office/drawing/2014/main" val="20012"/>
                    </a:ext>
                  </a:extLst>
                </a:gridCol>
              </a:tblGrid>
              <a:tr h="365760">
                <a:tc>
                  <a:txBody>
                    <a:bodyPr/>
                    <a:lstStyle/>
                    <a:p>
                      <a:pPr algn="ctr"/>
                      <a:r>
                        <a:rPr lang="en-US" sz="1800" dirty="0"/>
                        <a:t>o</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a:r>
                        <a:rPr lang="en-US" sz="1800"/>
                        <a:t>r</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a:t>g</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66FF"/>
                    </a:solidFill>
                  </a:tcPr>
                </a:tc>
                <a:tc>
                  <a:txBody>
                    <a:bodyPr/>
                    <a:lstStyle/>
                    <a:p>
                      <a:pPr algn="ctr"/>
                      <a:r>
                        <a:rPr lang="en-US" sz="1800"/>
                        <a:t>a</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dirty="0"/>
                        <a:t>n</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ar-SA" sz="1800" dirty="0"/>
                        <a:t>-</a:t>
                      </a:r>
                      <a:endParaRPr lang="en-US" sz="1800"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00B0F0"/>
                    </a:solidFill>
                  </a:tcPr>
                </a:tc>
                <a:tc>
                  <a:txBody>
                    <a:bodyPr/>
                    <a:lstStyle/>
                    <a:p>
                      <a:pPr algn="ctr"/>
                      <a:r>
                        <a:rPr lang="en-US" sz="1800" dirty="0" err="1"/>
                        <a:t>i</a:t>
                      </a:r>
                      <a:endParaRPr lang="en-US" sz="1800"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a:r>
                        <a:rPr lang="en-US" sz="1800" dirty="0"/>
                        <a:t>z</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66FF"/>
                    </a:solidFill>
                  </a:tcPr>
                </a:tc>
                <a:tc>
                  <a:txBody>
                    <a:bodyPr/>
                    <a:lstStyle/>
                    <a:p>
                      <a:pPr algn="ctr"/>
                      <a:r>
                        <a:rPr lang="en-US" sz="1800"/>
                        <a:t>a</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a:t>t</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a:t>i</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a:t>o</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a:t>n</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extLst>
                  <a:ext uri="{0D108BD9-81ED-4DB2-BD59-A6C34878D82A}">
                    <a16:rowId xmlns:a16="http://schemas.microsoft.com/office/drawing/2014/main" val="10000"/>
                  </a:ext>
                </a:extLst>
              </a:tr>
              <a:tr h="365760">
                <a:tc>
                  <a:txBody>
                    <a:bodyPr/>
                    <a:lstStyle/>
                    <a:p>
                      <a:pPr algn="ctr"/>
                      <a:r>
                        <a:rPr lang="en-US" sz="1800" dirty="0"/>
                        <a:t>t</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a:r>
                        <a:rPr lang="en-US" sz="1800"/>
                        <a:t>r</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ar-SA" sz="1800" dirty="0"/>
                        <a:t>-</a:t>
                      </a:r>
                      <a:endParaRPr lang="en-US" sz="1800"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66FF"/>
                    </a:solidFill>
                  </a:tcPr>
                </a:tc>
                <a:tc>
                  <a:txBody>
                    <a:bodyPr/>
                    <a:lstStyle/>
                    <a:p>
                      <a:pPr algn="ctr"/>
                      <a:r>
                        <a:rPr lang="en-US" sz="1800"/>
                        <a:t>a</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a:t>n</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dirty="0"/>
                        <a:t>s</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00B0F0"/>
                    </a:solidFill>
                  </a:tcPr>
                </a:tc>
                <a:tc>
                  <a:txBody>
                    <a:bodyPr/>
                    <a:lstStyle/>
                    <a:p>
                      <a:pPr algn="ctr"/>
                      <a:r>
                        <a:rPr lang="en-US" sz="1800" dirty="0"/>
                        <a:t>l</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a:r>
                        <a:rPr lang="ar-SA" sz="1800" dirty="0"/>
                        <a:t>-</a:t>
                      </a:r>
                      <a:endParaRPr lang="en-US" sz="1800"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66FF"/>
                    </a:solidFill>
                  </a:tcPr>
                </a:tc>
                <a:tc>
                  <a:txBody>
                    <a:bodyPr/>
                    <a:lstStyle/>
                    <a:p>
                      <a:pPr algn="ctr"/>
                      <a:r>
                        <a:rPr lang="en-US" sz="1800" dirty="0"/>
                        <a:t>a</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dirty="0"/>
                        <a:t>t</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a:t>i</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a:t>o</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dirty="0"/>
                        <a:t>n</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extLst>
                  <a:ext uri="{0D108BD9-81ED-4DB2-BD59-A6C34878D82A}">
                    <a16:rowId xmlns:a16="http://schemas.microsoft.com/office/drawing/2014/main" val="10001"/>
                  </a:ext>
                </a:extLst>
              </a:tr>
            </a:tbl>
          </a:graphicData>
        </a:graphic>
      </p:graphicFrame>
      <p:graphicFrame>
        <p:nvGraphicFramePr>
          <p:cNvPr id="14" name="Table 13"/>
          <p:cNvGraphicFramePr>
            <a:graphicFrameLocks noGrp="1"/>
          </p:cNvGraphicFramePr>
          <p:nvPr>
            <p:extLst/>
          </p:nvPr>
        </p:nvGraphicFramePr>
        <p:xfrm>
          <a:off x="5675429" y="3041627"/>
          <a:ext cx="2829878" cy="731520"/>
        </p:xfrm>
        <a:graphic>
          <a:graphicData uri="http://schemas.openxmlformats.org/drawingml/2006/table">
            <a:tbl>
              <a:tblPr/>
              <a:tblGrid>
                <a:gridCol w="208280">
                  <a:extLst>
                    <a:ext uri="{9D8B030D-6E8A-4147-A177-3AD203B41FA5}">
                      <a16:colId xmlns:a16="http://schemas.microsoft.com/office/drawing/2014/main" val="20000"/>
                    </a:ext>
                  </a:extLst>
                </a:gridCol>
                <a:gridCol w="208280">
                  <a:extLst>
                    <a:ext uri="{9D8B030D-6E8A-4147-A177-3AD203B41FA5}">
                      <a16:colId xmlns:a16="http://schemas.microsoft.com/office/drawing/2014/main" val="20001"/>
                    </a:ext>
                  </a:extLst>
                </a:gridCol>
                <a:gridCol w="208280">
                  <a:extLst>
                    <a:ext uri="{9D8B030D-6E8A-4147-A177-3AD203B41FA5}">
                      <a16:colId xmlns:a16="http://schemas.microsoft.com/office/drawing/2014/main" val="20002"/>
                    </a:ext>
                  </a:extLst>
                </a:gridCol>
                <a:gridCol w="208280">
                  <a:extLst>
                    <a:ext uri="{9D8B030D-6E8A-4147-A177-3AD203B41FA5}">
                      <a16:colId xmlns:a16="http://schemas.microsoft.com/office/drawing/2014/main" val="20003"/>
                    </a:ext>
                  </a:extLst>
                </a:gridCol>
                <a:gridCol w="208280">
                  <a:extLst>
                    <a:ext uri="{9D8B030D-6E8A-4147-A177-3AD203B41FA5}">
                      <a16:colId xmlns:a16="http://schemas.microsoft.com/office/drawing/2014/main" val="20004"/>
                    </a:ext>
                  </a:extLst>
                </a:gridCol>
                <a:gridCol w="330518">
                  <a:extLst>
                    <a:ext uri="{9D8B030D-6E8A-4147-A177-3AD203B41FA5}">
                      <a16:colId xmlns:a16="http://schemas.microsoft.com/office/drawing/2014/main" val="20005"/>
                    </a:ext>
                  </a:extLst>
                </a:gridCol>
                <a:gridCol w="208280">
                  <a:extLst>
                    <a:ext uri="{9D8B030D-6E8A-4147-A177-3AD203B41FA5}">
                      <a16:colId xmlns:a16="http://schemas.microsoft.com/office/drawing/2014/main" val="20006"/>
                    </a:ext>
                  </a:extLst>
                </a:gridCol>
                <a:gridCol w="208280">
                  <a:extLst>
                    <a:ext uri="{9D8B030D-6E8A-4147-A177-3AD203B41FA5}">
                      <a16:colId xmlns:a16="http://schemas.microsoft.com/office/drawing/2014/main" val="20007"/>
                    </a:ext>
                  </a:extLst>
                </a:gridCol>
                <a:gridCol w="208280">
                  <a:extLst>
                    <a:ext uri="{9D8B030D-6E8A-4147-A177-3AD203B41FA5}">
                      <a16:colId xmlns:a16="http://schemas.microsoft.com/office/drawing/2014/main" val="20008"/>
                    </a:ext>
                  </a:extLst>
                </a:gridCol>
                <a:gridCol w="208280">
                  <a:extLst>
                    <a:ext uri="{9D8B030D-6E8A-4147-A177-3AD203B41FA5}">
                      <a16:colId xmlns:a16="http://schemas.microsoft.com/office/drawing/2014/main" val="20009"/>
                    </a:ext>
                  </a:extLst>
                </a:gridCol>
                <a:gridCol w="208280">
                  <a:extLst>
                    <a:ext uri="{9D8B030D-6E8A-4147-A177-3AD203B41FA5}">
                      <a16:colId xmlns:a16="http://schemas.microsoft.com/office/drawing/2014/main" val="20010"/>
                    </a:ext>
                  </a:extLst>
                </a:gridCol>
                <a:gridCol w="208280">
                  <a:extLst>
                    <a:ext uri="{9D8B030D-6E8A-4147-A177-3AD203B41FA5}">
                      <a16:colId xmlns:a16="http://schemas.microsoft.com/office/drawing/2014/main" val="20011"/>
                    </a:ext>
                  </a:extLst>
                </a:gridCol>
                <a:gridCol w="208280">
                  <a:extLst>
                    <a:ext uri="{9D8B030D-6E8A-4147-A177-3AD203B41FA5}">
                      <a16:colId xmlns:a16="http://schemas.microsoft.com/office/drawing/2014/main" val="20012"/>
                    </a:ext>
                  </a:extLst>
                </a:gridCol>
              </a:tblGrid>
              <a:tr h="365760">
                <a:tc>
                  <a:txBody>
                    <a:bodyPr/>
                    <a:lstStyle/>
                    <a:p>
                      <a:pPr algn="ctr"/>
                      <a:r>
                        <a:rPr lang="en-US" sz="1800" dirty="0"/>
                        <a:t>o</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a:r>
                        <a:rPr lang="en-US" sz="1800" dirty="0"/>
                        <a:t>r</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a:t>g</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66FF"/>
                    </a:solidFill>
                  </a:tcPr>
                </a:tc>
                <a:tc>
                  <a:txBody>
                    <a:bodyPr/>
                    <a:lstStyle/>
                    <a:p>
                      <a:pPr algn="ctr"/>
                      <a:r>
                        <a:rPr lang="en-US" sz="1800" dirty="0"/>
                        <a:t>a</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dirty="0"/>
                        <a:t>n</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dirty="0"/>
                        <a:t>i</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66FF"/>
                    </a:solidFill>
                  </a:tcPr>
                </a:tc>
                <a:tc>
                  <a:txBody>
                    <a:bodyPr/>
                    <a:lstStyle/>
                    <a:p>
                      <a:pPr algn="ctr"/>
                      <a:r>
                        <a:rPr lang="en-US" sz="1800" dirty="0"/>
                        <a:t>z</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a:r>
                        <a:rPr lang="ar-SA" sz="1800" dirty="0"/>
                        <a:t>-</a:t>
                      </a:r>
                      <a:endParaRPr lang="en-US" sz="1800"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00B0F0"/>
                    </a:solidFill>
                  </a:tcPr>
                </a:tc>
                <a:tc>
                  <a:txBody>
                    <a:bodyPr/>
                    <a:lstStyle/>
                    <a:p>
                      <a:pPr algn="ctr"/>
                      <a:r>
                        <a:rPr lang="en-US" sz="1800"/>
                        <a:t>a</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a:t>t</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a:t>i</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a:t>o</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a:t>n</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extLst>
                  <a:ext uri="{0D108BD9-81ED-4DB2-BD59-A6C34878D82A}">
                    <a16:rowId xmlns:a16="http://schemas.microsoft.com/office/drawing/2014/main" val="10000"/>
                  </a:ext>
                </a:extLst>
              </a:tr>
              <a:tr h="365760">
                <a:tc>
                  <a:txBody>
                    <a:bodyPr/>
                    <a:lstStyle/>
                    <a:p>
                      <a:pPr algn="ctr"/>
                      <a:r>
                        <a:rPr lang="en-US" sz="1800" dirty="0"/>
                        <a:t>t</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a:r>
                        <a:rPr lang="en-US" sz="1800"/>
                        <a:t>r</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ar-SA" sz="1800" dirty="0"/>
                        <a:t>-</a:t>
                      </a:r>
                      <a:endParaRPr lang="en-US" sz="1800"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66FF"/>
                    </a:solidFill>
                  </a:tcPr>
                </a:tc>
                <a:tc>
                  <a:txBody>
                    <a:bodyPr/>
                    <a:lstStyle/>
                    <a:p>
                      <a:pPr algn="ctr"/>
                      <a:r>
                        <a:rPr lang="en-US" sz="1800"/>
                        <a:t>a</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a:t>n</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ar-SA" sz="1800" dirty="0"/>
                        <a:t>-</a:t>
                      </a:r>
                      <a:endParaRPr lang="en-US" sz="1800"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66FF"/>
                    </a:solidFill>
                  </a:tcPr>
                </a:tc>
                <a:tc>
                  <a:txBody>
                    <a:bodyPr/>
                    <a:lstStyle/>
                    <a:p>
                      <a:pPr algn="ctr"/>
                      <a:r>
                        <a:rPr lang="en-US" sz="1800" dirty="0"/>
                        <a:t>s</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a:r>
                        <a:rPr lang="en-US" sz="1800" dirty="0"/>
                        <a:t>l</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00B0F0"/>
                    </a:solidFill>
                  </a:tcPr>
                </a:tc>
                <a:tc>
                  <a:txBody>
                    <a:bodyPr/>
                    <a:lstStyle/>
                    <a:p>
                      <a:pPr algn="ctr"/>
                      <a:r>
                        <a:rPr lang="en-US" sz="1800"/>
                        <a:t>a</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a:t>t</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a:t>i</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a:t>o</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dirty="0"/>
                        <a:t>n</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extLst>
                  <a:ext uri="{0D108BD9-81ED-4DB2-BD59-A6C34878D82A}">
                    <a16:rowId xmlns:a16="http://schemas.microsoft.com/office/drawing/2014/main" val="10001"/>
                  </a:ext>
                </a:extLst>
              </a:tr>
            </a:tbl>
          </a:graphicData>
        </a:graphic>
      </p:graphicFrame>
      <p:sp>
        <p:nvSpPr>
          <p:cNvPr id="15" name="TextBox 14"/>
          <p:cNvSpPr txBox="1"/>
          <p:nvPr/>
        </p:nvSpPr>
        <p:spPr>
          <a:xfrm>
            <a:off x="395536" y="3041627"/>
            <a:ext cx="75557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Ref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Read</a:t>
            </a:r>
          </a:p>
        </p:txBody>
      </p:sp>
      <p:sp>
        <p:nvSpPr>
          <p:cNvPr id="16" name="TextBox 15"/>
          <p:cNvSpPr txBox="1"/>
          <p:nvPr/>
        </p:nvSpPr>
        <p:spPr>
          <a:xfrm>
            <a:off x="438018" y="4117428"/>
            <a:ext cx="75557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Ref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Read</a:t>
            </a:r>
          </a:p>
        </p:txBody>
      </p:sp>
      <p:sp>
        <p:nvSpPr>
          <p:cNvPr id="17" name="TextBox 16"/>
          <p:cNvSpPr txBox="1"/>
          <p:nvPr/>
        </p:nvSpPr>
        <p:spPr>
          <a:xfrm>
            <a:off x="4856448" y="3084221"/>
            <a:ext cx="75557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Ref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Read</a:t>
            </a:r>
          </a:p>
        </p:txBody>
      </p:sp>
      <p:sp>
        <p:nvSpPr>
          <p:cNvPr id="18" name="TextBox 17"/>
          <p:cNvSpPr txBox="1"/>
          <p:nvPr/>
        </p:nvSpPr>
        <p:spPr>
          <a:xfrm>
            <a:off x="4856448" y="4160023"/>
            <a:ext cx="75557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Ref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Read</a:t>
            </a:r>
          </a:p>
        </p:txBody>
      </p:sp>
      <p:sp>
        <p:nvSpPr>
          <p:cNvPr id="19" name="TextBox 18"/>
          <p:cNvSpPr txBox="1"/>
          <p:nvPr/>
        </p:nvSpPr>
        <p:spPr>
          <a:xfrm>
            <a:off x="4858679" y="5150635"/>
            <a:ext cx="75557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Ref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Read</a:t>
            </a:r>
          </a:p>
        </p:txBody>
      </p:sp>
      <p:sp>
        <p:nvSpPr>
          <p:cNvPr id="20" name="Rectangle 19"/>
          <p:cNvSpPr/>
          <p:nvPr/>
        </p:nvSpPr>
        <p:spPr>
          <a:xfrm>
            <a:off x="1289685" y="2518805"/>
            <a:ext cx="3173795"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ahoma"/>
                <a:ea typeface="+mn-ea"/>
                <a:cs typeface="+mn-cs"/>
              </a:rPr>
              <a:t>organization </a:t>
            </a:r>
            <a:r>
              <a:rPr kumimoji="0" lang="ar-SA" sz="2000" b="0" i="0" u="none" strike="noStrike" kern="1200" cap="none" spc="0" normalizeH="0" baseline="0" noProof="0" dirty="0">
                <a:ln>
                  <a:noFill/>
                </a:ln>
                <a:solidFill>
                  <a:prstClr val="black"/>
                </a:solidFill>
                <a:effectLst/>
                <a:uLnTx/>
                <a:uFillTx/>
                <a:latin typeface="Tahoma"/>
                <a:ea typeface="+mn-ea"/>
                <a:cs typeface="+mn-cs"/>
              </a:rPr>
              <a:t>x </a:t>
            </a:r>
            <a:r>
              <a:rPr kumimoji="0" lang="en-US" sz="2000" b="0" i="0" u="none" strike="noStrike" kern="1200" cap="none" spc="0" normalizeH="0" baseline="0" noProof="0" dirty="0">
                <a:ln>
                  <a:noFill/>
                </a:ln>
                <a:solidFill>
                  <a:prstClr val="black"/>
                </a:solidFill>
                <a:effectLst/>
                <a:uLnTx/>
                <a:uFillTx/>
                <a:latin typeface="Tahoma"/>
                <a:ea typeface="+mn-ea"/>
                <a:cs typeface="+mn-cs"/>
              </a:rPr>
              <a:t>operation</a:t>
            </a:r>
          </a:p>
        </p:txBody>
      </p:sp>
      <p:sp>
        <p:nvSpPr>
          <p:cNvPr id="21" name="Rectangle 20"/>
          <p:cNvSpPr/>
          <p:nvPr/>
        </p:nvSpPr>
        <p:spPr>
          <a:xfrm>
            <a:off x="5612024" y="2518805"/>
            <a:ext cx="3118655"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ahoma"/>
                <a:ea typeface="+mn-ea"/>
                <a:cs typeface="+mn-cs"/>
              </a:rPr>
              <a:t>organization </a:t>
            </a:r>
            <a:r>
              <a:rPr kumimoji="0" lang="ar-SA" sz="2000" b="0" i="0" u="none" strike="noStrike" kern="1200" cap="none" spc="0" normalizeH="0" baseline="0" noProof="0" dirty="0">
                <a:ln>
                  <a:noFill/>
                </a:ln>
                <a:solidFill>
                  <a:prstClr val="black"/>
                </a:solidFill>
                <a:effectLst/>
                <a:uLnTx/>
                <a:uFillTx/>
                <a:latin typeface="Tahoma"/>
                <a:ea typeface="+mn-ea"/>
                <a:cs typeface="+mn-cs"/>
              </a:rPr>
              <a:t>x</a:t>
            </a:r>
            <a:r>
              <a:rPr kumimoji="0" lang="en-US" sz="2000" b="0" i="0" u="none" strike="noStrike" kern="1200" cap="none" spc="0" normalizeH="0" baseline="0" noProof="0" dirty="0">
                <a:ln>
                  <a:noFill/>
                </a:ln>
                <a:solidFill>
                  <a:prstClr val="black"/>
                </a:solidFill>
                <a:effectLst/>
                <a:uLnTx/>
                <a:uFillTx/>
                <a:latin typeface="Tahoma"/>
                <a:ea typeface="+mn-ea"/>
                <a:cs typeface="+mn-cs"/>
              </a:rPr>
              <a:t> translation</a:t>
            </a:r>
          </a:p>
        </p:txBody>
      </p:sp>
      <p:graphicFrame>
        <p:nvGraphicFramePr>
          <p:cNvPr id="22" name="Table 21"/>
          <p:cNvGraphicFramePr>
            <a:graphicFrameLocks noGrp="1"/>
          </p:cNvGraphicFramePr>
          <p:nvPr>
            <p:extLst/>
          </p:nvPr>
        </p:nvGraphicFramePr>
        <p:xfrm>
          <a:off x="1721732" y="5189944"/>
          <a:ext cx="1986172" cy="975360"/>
        </p:xfrm>
        <a:graphic>
          <a:graphicData uri="http://schemas.openxmlformats.org/drawingml/2006/table">
            <a:tbl>
              <a:tblPr firstRow="1" bandRow="1">
                <a:tableStyleId>{5C22544A-7EE6-4342-B048-85BDC9FD1C3A}</a:tableStyleId>
              </a:tblPr>
              <a:tblGrid>
                <a:gridCol w="1986172">
                  <a:extLst>
                    <a:ext uri="{9D8B030D-6E8A-4147-A177-3AD203B41FA5}">
                      <a16:colId xmlns:a16="http://schemas.microsoft.com/office/drawing/2014/main" val="20000"/>
                    </a:ext>
                  </a:extLst>
                </a:gridCol>
              </a:tblGrid>
              <a:tr h="243840">
                <a:tc>
                  <a:txBody>
                    <a:bodyPr/>
                    <a:lstStyle/>
                    <a:p>
                      <a:pPr algn="ctr"/>
                      <a:r>
                        <a:rPr lang="en-US" sz="1600" b="0" cap="none" spc="0" dirty="0">
                          <a:ln w="0"/>
                          <a:solidFill>
                            <a:schemeClr val="tx1"/>
                          </a:solidFill>
                          <a:effectLst/>
                        </a:rPr>
                        <a:t>m</a:t>
                      </a:r>
                      <a:r>
                        <a:rPr lang="ar-SA" sz="1600" b="0" cap="none" spc="0" dirty="0">
                          <a:ln w="0"/>
                          <a:solidFill>
                            <a:schemeClr val="tx1"/>
                          </a:solidFill>
                          <a:effectLst/>
                        </a:rPr>
                        <a:t>atch</a:t>
                      </a:r>
                      <a:endParaRPr lang="en-US" sz="1600" b="0" cap="none" spc="0" dirty="0">
                        <a:ln w="0"/>
                        <a:solidFill>
                          <a:schemeClr val="tx1"/>
                        </a:solidFill>
                        <a:effectLst/>
                      </a:endParaRPr>
                    </a:p>
                  </a:txBody>
                  <a:tcPr marL="0" marR="0" marT="0" marB="0">
                    <a:solidFill>
                      <a:srgbClr val="FFFF00"/>
                    </a:solidFill>
                  </a:tcPr>
                </a:tc>
                <a:extLst>
                  <a:ext uri="{0D108BD9-81ED-4DB2-BD59-A6C34878D82A}">
                    <a16:rowId xmlns:a16="http://schemas.microsoft.com/office/drawing/2014/main" val="10000"/>
                  </a:ext>
                </a:extLst>
              </a:tr>
              <a:tr h="243840">
                <a:tc>
                  <a:txBody>
                    <a:bodyPr/>
                    <a:lstStyle/>
                    <a:p>
                      <a:pPr algn="ctr"/>
                      <a:r>
                        <a:rPr lang="en-US" sz="1600" b="0" cap="none" spc="0" dirty="0">
                          <a:ln w="0"/>
                          <a:solidFill>
                            <a:schemeClr val="tx1"/>
                          </a:solidFill>
                          <a:effectLst/>
                        </a:rPr>
                        <a:t>d</a:t>
                      </a:r>
                      <a:r>
                        <a:rPr lang="ar-SA" sz="1600" b="0" cap="none" spc="0" dirty="0">
                          <a:ln w="0"/>
                          <a:solidFill>
                            <a:schemeClr val="tx1"/>
                          </a:solidFill>
                          <a:effectLst/>
                        </a:rPr>
                        <a:t>eletion</a:t>
                      </a:r>
                      <a:endParaRPr lang="en-US" sz="1600" b="0" cap="none" spc="0" dirty="0">
                        <a:ln w="0"/>
                        <a:solidFill>
                          <a:schemeClr val="tx1"/>
                        </a:solidFill>
                        <a:effectLst/>
                      </a:endParaRPr>
                    </a:p>
                  </a:txBody>
                  <a:tcPr marL="0" marR="0" marT="0" marB="0">
                    <a:solidFill>
                      <a:srgbClr val="FF66FF"/>
                    </a:solidFill>
                  </a:tcPr>
                </a:tc>
                <a:extLst>
                  <a:ext uri="{0D108BD9-81ED-4DB2-BD59-A6C34878D82A}">
                    <a16:rowId xmlns:a16="http://schemas.microsoft.com/office/drawing/2014/main" val="10001"/>
                  </a:ext>
                </a:extLst>
              </a:tr>
              <a:tr h="243840">
                <a:tc>
                  <a:txBody>
                    <a:bodyPr/>
                    <a:lstStyle/>
                    <a:p>
                      <a:pPr algn="ctr"/>
                      <a:r>
                        <a:rPr lang="en-US" sz="1600" b="0" cap="none" spc="0" dirty="0">
                          <a:ln w="0"/>
                          <a:solidFill>
                            <a:schemeClr val="tx1"/>
                          </a:solidFill>
                          <a:effectLst/>
                        </a:rPr>
                        <a:t>i</a:t>
                      </a:r>
                      <a:r>
                        <a:rPr lang="ar-SA" sz="1600" b="0" cap="none" spc="0" dirty="0">
                          <a:ln w="0"/>
                          <a:solidFill>
                            <a:schemeClr val="tx1"/>
                          </a:solidFill>
                          <a:effectLst/>
                        </a:rPr>
                        <a:t>nsertion </a:t>
                      </a:r>
                      <a:endParaRPr lang="en-US" sz="1600" b="0" cap="none" spc="0" dirty="0">
                        <a:ln w="0"/>
                        <a:solidFill>
                          <a:schemeClr val="tx1"/>
                        </a:solidFill>
                        <a:effectLst/>
                      </a:endParaRPr>
                    </a:p>
                  </a:txBody>
                  <a:tcPr marL="0" marR="0" marT="0" marB="0">
                    <a:solidFill>
                      <a:srgbClr val="00B0F0"/>
                    </a:solidFill>
                  </a:tcPr>
                </a:tc>
                <a:extLst>
                  <a:ext uri="{0D108BD9-81ED-4DB2-BD59-A6C34878D82A}">
                    <a16:rowId xmlns:a16="http://schemas.microsoft.com/office/drawing/2014/main" val="10002"/>
                  </a:ext>
                </a:extLst>
              </a:tr>
              <a:tr h="243840">
                <a:tc>
                  <a:txBody>
                    <a:bodyPr/>
                    <a:lstStyle/>
                    <a:p>
                      <a:pPr algn="ctr"/>
                      <a:r>
                        <a:rPr lang="ar-SA" sz="1600" b="0" cap="none" spc="0" dirty="0">
                          <a:ln w="0"/>
                          <a:solidFill>
                            <a:schemeClr val="tx1"/>
                          </a:solidFill>
                          <a:effectLst/>
                        </a:rPr>
                        <a:t>mismatch</a:t>
                      </a:r>
                      <a:endParaRPr lang="en-US" sz="1600" b="0" cap="none" spc="0" dirty="0">
                        <a:ln w="0"/>
                        <a:solidFill>
                          <a:schemeClr val="tx1"/>
                        </a:solidFill>
                        <a:effectLst/>
                      </a:endParaRPr>
                    </a:p>
                  </a:txBody>
                  <a:tcPr marL="0" marR="0" marT="0" marB="0">
                    <a:solidFill>
                      <a:srgbClr val="92D050"/>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979114617"/>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387FD-A33A-524D-9D5A-BF9942C81CBF}"/>
              </a:ext>
            </a:extLst>
          </p:cNvPr>
          <p:cNvSpPr>
            <a:spLocks noGrp="1"/>
          </p:cNvSpPr>
          <p:nvPr>
            <p:ph type="title"/>
          </p:nvPr>
        </p:nvSpPr>
        <p:spPr/>
        <p:txBody>
          <a:bodyPr/>
          <a:lstStyle/>
          <a:p>
            <a:r>
              <a:rPr lang="en-US" dirty="0"/>
              <a:t>Idea</a:t>
            </a:r>
          </a:p>
        </p:txBody>
      </p:sp>
      <p:sp>
        <p:nvSpPr>
          <p:cNvPr id="3" name="Content Placeholder 2">
            <a:extLst>
              <a:ext uri="{FF2B5EF4-FFF2-40B4-BE49-F238E27FC236}">
                <a16:creationId xmlns:a16="http://schemas.microsoft.com/office/drawing/2014/main" id="{CFE11A9F-EFCB-5F41-A86B-63C31BD361BC}"/>
              </a:ext>
            </a:extLst>
          </p:cNvPr>
          <p:cNvSpPr>
            <a:spLocks noGrp="1"/>
          </p:cNvSpPr>
          <p:nvPr>
            <p:ph idx="1"/>
          </p:nvPr>
        </p:nvSpPr>
        <p:spPr>
          <a:xfrm>
            <a:off x="228600" y="1916832"/>
            <a:ext cx="8610600" cy="5193723"/>
          </a:xfrm>
        </p:spPr>
        <p:txBody>
          <a:bodyPr/>
          <a:lstStyle/>
          <a:p>
            <a:pPr marL="0" indent="0" algn="ctr">
              <a:buNone/>
            </a:pPr>
            <a:r>
              <a:rPr lang="en-US" sz="4000" b="1" dirty="0">
                <a:solidFill>
                  <a:srgbClr val="0000FF"/>
                </a:solidFill>
              </a:rPr>
              <a:t>Filter fast </a:t>
            </a:r>
            <a:r>
              <a:rPr lang="en-US" sz="4000" dirty="0">
                <a:solidFill>
                  <a:srgbClr val="0000FF"/>
                </a:solidFill>
              </a:rPr>
              <a:t>before you align</a:t>
            </a:r>
          </a:p>
          <a:p>
            <a:pPr marL="0" indent="0" algn="ctr">
              <a:buNone/>
            </a:pPr>
            <a:endParaRPr lang="en-US" dirty="0">
              <a:solidFill>
                <a:srgbClr val="0000FF"/>
              </a:solidFill>
            </a:endParaRPr>
          </a:p>
          <a:p>
            <a:pPr marL="0" indent="0" algn="ctr">
              <a:buNone/>
            </a:pPr>
            <a:endParaRPr lang="en-US" dirty="0">
              <a:solidFill>
                <a:srgbClr val="0000FF"/>
              </a:solidFill>
            </a:endParaRPr>
          </a:p>
          <a:p>
            <a:pPr marL="0" indent="0" algn="ctr">
              <a:buNone/>
            </a:pPr>
            <a:r>
              <a:rPr lang="en-US" sz="4000" dirty="0">
                <a:solidFill>
                  <a:srgbClr val="FF0000"/>
                </a:solidFill>
              </a:rPr>
              <a:t>Minimize costly </a:t>
            </a:r>
          </a:p>
          <a:p>
            <a:pPr marL="0" indent="0" algn="ctr">
              <a:buNone/>
            </a:pPr>
            <a:r>
              <a:rPr lang="en-US" sz="4000" dirty="0">
                <a:solidFill>
                  <a:srgbClr val="FF0000"/>
                </a:solidFill>
              </a:rPr>
              <a:t>“approximate string comparisons”</a:t>
            </a:r>
          </a:p>
        </p:txBody>
      </p:sp>
      <p:sp>
        <p:nvSpPr>
          <p:cNvPr id="4" name="Slide Number Placeholder 3">
            <a:extLst>
              <a:ext uri="{FF2B5EF4-FFF2-40B4-BE49-F238E27FC236}">
                <a16:creationId xmlns:a16="http://schemas.microsoft.com/office/drawing/2014/main" id="{F91FB115-7ECC-6A41-BF95-5BD8C929FAF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10544647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3D96E-CA21-B247-ABBA-4E57AE4DEF41}"/>
              </a:ext>
            </a:extLst>
          </p:cNvPr>
          <p:cNvSpPr>
            <a:spLocks noGrp="1"/>
          </p:cNvSpPr>
          <p:nvPr>
            <p:ph type="title"/>
          </p:nvPr>
        </p:nvSpPr>
        <p:spPr/>
        <p:txBody>
          <a:bodyPr/>
          <a:lstStyle/>
          <a:p>
            <a:r>
              <a:rPr lang="en-US" dirty="0"/>
              <a:t>Our First Filter: Pure Software Approach</a:t>
            </a:r>
          </a:p>
        </p:txBody>
      </p:sp>
      <p:sp>
        <p:nvSpPr>
          <p:cNvPr id="3" name="Content Placeholder 2">
            <a:extLst>
              <a:ext uri="{FF2B5EF4-FFF2-40B4-BE49-F238E27FC236}">
                <a16:creationId xmlns:a16="http://schemas.microsoft.com/office/drawing/2014/main" id="{44879405-C231-C349-B472-0EDABFFC613A}"/>
              </a:ext>
            </a:extLst>
          </p:cNvPr>
          <p:cNvSpPr>
            <a:spLocks noGrp="1"/>
          </p:cNvSpPr>
          <p:nvPr>
            <p:ph idx="1"/>
          </p:nvPr>
        </p:nvSpPr>
        <p:spPr/>
        <p:txBody>
          <a:bodyPr/>
          <a:lstStyle/>
          <a:p>
            <a:r>
              <a:rPr lang="en-US" dirty="0"/>
              <a:t>Download source code and try for yourself</a:t>
            </a:r>
          </a:p>
          <a:p>
            <a:pPr lvl="1"/>
            <a:r>
              <a:rPr lang="en-US" dirty="0">
                <a:hlinkClick r:id="rId2"/>
              </a:rPr>
              <a:t>Download link to FastHASH</a:t>
            </a:r>
            <a:endParaRPr lang="en-US" dirty="0"/>
          </a:p>
          <a:p>
            <a:pPr lvl="1"/>
            <a:endParaRPr lang="en-US" dirty="0"/>
          </a:p>
          <a:p>
            <a:pPr lvl="1"/>
            <a:endParaRPr lang="en-US" dirty="0"/>
          </a:p>
        </p:txBody>
      </p:sp>
      <p:sp>
        <p:nvSpPr>
          <p:cNvPr id="4" name="Slide Number Placeholder 3">
            <a:extLst>
              <a:ext uri="{FF2B5EF4-FFF2-40B4-BE49-F238E27FC236}">
                <a16:creationId xmlns:a16="http://schemas.microsoft.com/office/drawing/2014/main" id="{5C08FFFF-1FE8-6D4B-A824-03B363B973AB}"/>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02554146-E233-5C46-8E38-9D3E670DB060}"/>
              </a:ext>
            </a:extLst>
          </p:cNvPr>
          <p:cNvPicPr>
            <a:picLocks noChangeAspect="1"/>
          </p:cNvPicPr>
          <p:nvPr/>
        </p:nvPicPr>
        <p:blipFill>
          <a:blip r:embed="rId3"/>
          <a:stretch>
            <a:fillRect/>
          </a:stretch>
        </p:blipFill>
        <p:spPr>
          <a:xfrm>
            <a:off x="0" y="2780928"/>
            <a:ext cx="9144000" cy="3237722"/>
          </a:xfrm>
          <a:prstGeom prst="rect">
            <a:avLst/>
          </a:prstGeom>
        </p:spPr>
      </p:pic>
    </p:spTree>
    <p:extLst>
      <p:ext uri="{BB962C8B-B14F-4D97-AF65-F5344CB8AC3E}">
        <p14:creationId xmlns:p14="http://schemas.microsoft.com/office/powerpoint/2010/main" val="2446188765"/>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7F82E-640E-AA4A-BA41-BA930D185510}"/>
              </a:ext>
            </a:extLst>
          </p:cNvPr>
          <p:cNvSpPr>
            <a:spLocks noGrp="1"/>
          </p:cNvSpPr>
          <p:nvPr>
            <p:ph type="title"/>
          </p:nvPr>
        </p:nvSpPr>
        <p:spPr>
          <a:xfrm>
            <a:off x="228600" y="152400"/>
            <a:ext cx="8807848" cy="756320"/>
          </a:xfrm>
        </p:spPr>
        <p:txBody>
          <a:bodyPr/>
          <a:lstStyle/>
          <a:p>
            <a:r>
              <a:rPr lang="en-US" sz="3600" dirty="0"/>
              <a:t>Next Step: SIMD Acceleration (New Algorithm)</a:t>
            </a:r>
          </a:p>
        </p:txBody>
      </p:sp>
      <p:sp>
        <p:nvSpPr>
          <p:cNvPr id="3" name="Content Placeholder 2">
            <a:extLst>
              <a:ext uri="{FF2B5EF4-FFF2-40B4-BE49-F238E27FC236}">
                <a16:creationId xmlns:a16="http://schemas.microsoft.com/office/drawing/2014/main" id="{35A7C2CD-C6A2-1449-9221-B1608C4FAFC2}"/>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5F2405B1-0D67-9F47-A335-E3FA3DAA514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2C6DBDE8-4D7A-1E4F-9F47-EBE9371E327D}"/>
              </a:ext>
            </a:extLst>
          </p:cNvPr>
          <p:cNvPicPr>
            <a:picLocks noChangeAspect="1"/>
          </p:cNvPicPr>
          <p:nvPr/>
        </p:nvPicPr>
        <p:blipFill>
          <a:blip r:embed="rId2"/>
          <a:stretch>
            <a:fillRect/>
          </a:stretch>
        </p:blipFill>
        <p:spPr>
          <a:xfrm>
            <a:off x="0" y="1052736"/>
            <a:ext cx="9144000" cy="4112315"/>
          </a:xfrm>
          <a:prstGeom prst="rect">
            <a:avLst/>
          </a:prstGeom>
        </p:spPr>
      </p:pic>
      <p:sp>
        <p:nvSpPr>
          <p:cNvPr id="6" name="TextBox 5">
            <a:extLst>
              <a:ext uri="{FF2B5EF4-FFF2-40B4-BE49-F238E27FC236}">
                <a16:creationId xmlns:a16="http://schemas.microsoft.com/office/drawing/2014/main" id="{8FD16523-9524-E743-BD65-DB036E5D839C}"/>
              </a:ext>
            </a:extLst>
          </p:cNvPr>
          <p:cNvSpPr txBox="1"/>
          <p:nvPr/>
        </p:nvSpPr>
        <p:spPr>
          <a:xfrm>
            <a:off x="0" y="5589240"/>
            <a:ext cx="9036448"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Xin+, </a:t>
            </a:r>
            <a:r>
              <a:rPr kumimoji="0" lang="en-US" sz="1800" b="1" i="0" u="none" strike="noStrike" kern="1200" cap="none" spc="0" normalizeH="0" baseline="0" noProof="0" dirty="0">
                <a:ln>
                  <a:noFill/>
                </a:ln>
                <a:solidFill>
                  <a:srgbClr val="000000"/>
                </a:solidFill>
                <a:effectLst/>
                <a:uLnTx/>
                <a:uFillTx/>
                <a:latin typeface="Tahoma"/>
                <a:ea typeface="+mn-ea"/>
                <a:cs typeface="+mn-cs"/>
                <a:hlinkClick r:id="" action="ppaction://noaction"/>
              </a:rPr>
              <a:t>"Shifted Hamming Distance: A Fast and Accurate SIMD-friendly Filter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hlinkClick r:id="" action="ppaction://noaction"/>
              </a:rPr>
              <a:t>to Accelerate Alignment Verification in Read Mapping”</a:t>
            </a:r>
            <a:r>
              <a:rPr kumimoji="0" lang="en-US" sz="1800" b="1" i="0" u="none" strike="noStrike" kern="1200" cap="none" spc="0" normalizeH="0" baseline="0" noProof="0" dirty="0">
                <a:ln>
                  <a:noFill/>
                </a:ln>
                <a:solidFill>
                  <a:srgbClr val="000000"/>
                </a:solidFill>
                <a:effectLst/>
                <a:uLnTx/>
                <a:uFillTx/>
                <a:latin typeface="Tahoma"/>
                <a:ea typeface="+mn-ea"/>
                <a:cs typeface="+mn-cs"/>
              </a:rPr>
              <a:t>, Bioinformatics 2015.</a:t>
            </a:r>
            <a:br>
              <a:rPr kumimoji="0" lang="en-US" sz="1800" b="0" i="0" u="none" strike="noStrike" kern="1200" cap="none" spc="0" normalizeH="0" baseline="0" noProof="0" dirty="0">
                <a:ln>
                  <a:noFill/>
                </a:ln>
                <a:solidFill>
                  <a:srgbClr val="000000"/>
                </a:solidFill>
                <a:effectLst/>
                <a:uLnTx/>
                <a:uFillTx/>
                <a:latin typeface="Tahoma"/>
                <a:ea typeface="+mn-ea"/>
                <a:cs typeface="+mn-cs"/>
              </a:rPr>
            </a:b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273395932"/>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86574E-FA2E-425B-A84C-39F9592E9ECB}" type="slidenum">
              <a:rPr kumimoji="0" lang="en-US" altLang="en-US" sz="16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altLang="en-US" sz="1600" b="0" i="0" u="none" strike="noStrike" kern="1200" cap="none" spc="0" normalizeH="0" baseline="0" noProof="0">
              <a:ln>
                <a:noFill/>
              </a:ln>
              <a:solidFill>
                <a:prstClr val="black"/>
              </a:solidFill>
              <a:effectLst/>
              <a:uLnTx/>
              <a:uFillTx/>
              <a:latin typeface="Garamond" pitchFamily="18" charset="0"/>
              <a:ea typeface="+mn-ea"/>
              <a:cs typeface="+mn-cs"/>
            </a:endParaRPr>
          </a:p>
        </p:txBody>
      </p:sp>
      <p:graphicFrame>
        <p:nvGraphicFramePr>
          <p:cNvPr id="4" name="Object 3"/>
          <p:cNvGraphicFramePr>
            <a:graphicFrameLocks noChangeAspect="1"/>
          </p:cNvGraphicFramePr>
          <p:nvPr>
            <p:extLst/>
          </p:nvPr>
        </p:nvGraphicFramePr>
        <p:xfrm>
          <a:off x="273396" y="2692989"/>
          <a:ext cx="8556908" cy="3646726"/>
        </p:xfrm>
        <a:graphic>
          <a:graphicData uri="http://schemas.openxmlformats.org/presentationml/2006/ole">
            <mc:AlternateContent xmlns:mc="http://schemas.openxmlformats.org/markup-compatibility/2006">
              <mc:Choice xmlns:v="urn:schemas-microsoft-com:vml" Requires="v">
                <p:oleObj spid="_x0000_s4171" name="Visio" r:id="rId4" imgW="9268335" imgH="3950208" progId="Visio.Drawing.11">
                  <p:embed/>
                </p:oleObj>
              </mc:Choice>
              <mc:Fallback>
                <p:oleObj name="Visio" r:id="rId4" imgW="9268335" imgH="3950208" progId="Visio.Drawing.11">
                  <p:embed/>
                  <p:pic>
                    <p:nvPicPr>
                      <p:cNvPr id="4" name="Object 3"/>
                      <p:cNvPicPr/>
                      <p:nvPr/>
                    </p:nvPicPr>
                    <p:blipFill>
                      <a:blip r:embed="rId5"/>
                      <a:stretch>
                        <a:fillRect/>
                      </a:stretch>
                    </p:blipFill>
                    <p:spPr>
                      <a:xfrm>
                        <a:off x="273396" y="2692989"/>
                        <a:ext cx="8556908" cy="3646726"/>
                      </a:xfrm>
                      <a:prstGeom prst="rect">
                        <a:avLst/>
                      </a:prstGeom>
                    </p:spPr>
                  </p:pic>
                </p:oleObj>
              </mc:Fallback>
            </mc:AlternateContent>
          </a:graphicData>
        </a:graphic>
      </p:graphicFrame>
      <p:sp>
        <p:nvSpPr>
          <p:cNvPr id="5" name="Title 1"/>
          <p:cNvSpPr txBox="1">
            <a:spLocks/>
          </p:cNvSpPr>
          <p:nvPr/>
        </p:nvSpPr>
        <p:spPr>
          <a:xfrm>
            <a:off x="228600" y="152400"/>
            <a:ext cx="8610600" cy="1066800"/>
          </a:xfrm>
          <a:prstGeom prst="rect">
            <a:avLst/>
          </a:prstGeom>
        </p:spPr>
        <p:txBody>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9BBB59">
                    <a:lumMod val="50000"/>
                  </a:srgbClr>
                </a:solidFill>
                <a:effectLst/>
                <a:uLnTx/>
                <a:uFillTx/>
                <a:latin typeface="Garamond"/>
                <a:ea typeface="+mj-ea"/>
                <a:cs typeface="+mj-cs"/>
              </a:rPr>
              <a:t>Our FPGA-based Filter: </a:t>
            </a:r>
            <a:r>
              <a:rPr kumimoji="0" lang="en-US" sz="4000" b="0" i="0" u="none" strike="noStrike" kern="1200" cap="none" spc="0" normalizeH="0" baseline="0" noProof="0" dirty="0" err="1">
                <a:ln>
                  <a:noFill/>
                </a:ln>
                <a:solidFill>
                  <a:srgbClr val="9BBB59">
                    <a:lumMod val="50000"/>
                  </a:srgbClr>
                </a:solidFill>
                <a:effectLst/>
                <a:uLnTx/>
                <a:uFillTx/>
                <a:latin typeface="Garamond"/>
                <a:ea typeface="+mj-ea"/>
                <a:cs typeface="+mj-cs"/>
              </a:rPr>
              <a:t>GateKeeper</a:t>
            </a:r>
            <a:endParaRPr kumimoji="0" lang="en-US" sz="4000" b="0" i="0" u="none" strike="noStrike" kern="0" cap="none" spc="0" normalizeH="0" baseline="0" noProof="0" dirty="0">
              <a:ln>
                <a:noFill/>
              </a:ln>
              <a:solidFill>
                <a:srgbClr val="1F497D"/>
              </a:solidFill>
              <a:effectLst/>
              <a:uLnTx/>
              <a:uFillTx/>
              <a:latin typeface="Garamond"/>
              <a:ea typeface="+mj-ea"/>
              <a:cs typeface="+mj-cs"/>
            </a:endParaRPr>
          </a:p>
        </p:txBody>
      </p:sp>
      <p:pic>
        <p:nvPicPr>
          <p:cNvPr id="9" name="Picture 8" descr="http://www.fpgadeveloper.com/wp-content/uploads/2016/03/fpga-drive-bring-up-2.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9275"/>
          <a:stretch/>
        </p:blipFill>
        <p:spPr bwMode="auto">
          <a:xfrm>
            <a:off x="3536006" y="1275733"/>
            <a:ext cx="1878272" cy="1243731"/>
          </a:xfrm>
          <a:prstGeom prst="rect">
            <a:avLst/>
          </a:prstGeom>
          <a:noFill/>
          <a:extLst>
            <a:ext uri="{909E8E84-426E-40DD-AFC4-6F175D3DCCD1}">
              <a14:hiddenFill xmlns:a14="http://schemas.microsoft.com/office/drawing/2010/main">
                <a:solidFill>
                  <a:srgbClr val="FFFFFF"/>
                </a:solidFill>
              </a14:hiddenFill>
            </a:ext>
          </a:extLst>
        </p:spPr>
      </p:pic>
      <p:sp>
        <p:nvSpPr>
          <p:cNvPr id="10" name="Cube 9"/>
          <p:cNvSpPr>
            <a:spLocks/>
          </p:cNvSpPr>
          <p:nvPr/>
        </p:nvSpPr>
        <p:spPr>
          <a:xfrm>
            <a:off x="1364419" y="1508488"/>
            <a:ext cx="1645920" cy="1005840"/>
          </a:xfrm>
          <a:prstGeom prst="cube">
            <a:avLst/>
          </a:prstGeom>
          <a:ln/>
        </p:spPr>
        <p:style>
          <a:lnRef idx="3">
            <a:schemeClr val="lt1"/>
          </a:lnRef>
          <a:fillRef idx="1">
            <a:schemeClr val="accent1"/>
          </a:fillRef>
          <a:effectRef idx="1">
            <a:schemeClr val="accent1"/>
          </a:effectRef>
          <a:fontRef idx="minor">
            <a:schemeClr val="lt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europa"/>
                <a:ea typeface="+mn-ea"/>
                <a:cs typeface="+mn-cs"/>
              </a:rPr>
              <a:t>Alignment Filter</a:t>
            </a:r>
          </a:p>
        </p:txBody>
      </p:sp>
      <p:sp>
        <p:nvSpPr>
          <p:cNvPr id="11" name="Cross 10"/>
          <p:cNvSpPr/>
          <p:nvPr/>
        </p:nvSpPr>
        <p:spPr>
          <a:xfrm>
            <a:off x="3106352" y="1787354"/>
            <a:ext cx="406406" cy="406406"/>
          </a:xfrm>
          <a:prstGeom prst="plus">
            <a:avLst>
              <a:gd name="adj" fmla="val 37284"/>
            </a:avLst>
          </a:prstGeom>
          <a:solidFill>
            <a:srgbClr val="FF0000"/>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EEECE1"/>
              </a:solidFill>
              <a:effectLst/>
              <a:uLnTx/>
              <a:uFillTx/>
              <a:latin typeface="europa"/>
              <a:ea typeface="+mn-ea"/>
              <a:cs typeface="+mn-cs"/>
            </a:endParaRPr>
          </a:p>
        </p:txBody>
      </p:sp>
      <p:grpSp>
        <p:nvGrpSpPr>
          <p:cNvPr id="12" name="Group 11"/>
          <p:cNvGrpSpPr/>
          <p:nvPr/>
        </p:nvGrpSpPr>
        <p:grpSpPr>
          <a:xfrm>
            <a:off x="5953706" y="862882"/>
            <a:ext cx="2109214" cy="1899606"/>
            <a:chOff x="6300192" y="517140"/>
            <a:chExt cx="2736304" cy="2464377"/>
          </a:xfrm>
        </p:grpSpPr>
        <p:grpSp>
          <p:nvGrpSpPr>
            <p:cNvPr id="13" name="Group 12"/>
            <p:cNvGrpSpPr/>
            <p:nvPr/>
          </p:nvGrpSpPr>
          <p:grpSpPr>
            <a:xfrm>
              <a:off x="7111817" y="517140"/>
              <a:ext cx="1080120" cy="1876623"/>
              <a:chOff x="-108520" y="4149080"/>
              <a:chExt cx="1080120" cy="1876623"/>
            </a:xfrm>
          </p:grpSpPr>
          <p:sp>
            <p:nvSpPr>
              <p:cNvPr id="15" name="TextBox 14"/>
              <p:cNvSpPr txBox="1"/>
              <p:nvPr/>
            </p:nvSpPr>
            <p:spPr>
              <a:xfrm>
                <a:off x="467544" y="4437113"/>
                <a:ext cx="504056" cy="51906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2A55D6"/>
                    </a:solidFill>
                    <a:effectLst/>
                    <a:uLnTx/>
                    <a:uFillTx/>
                    <a:latin typeface="Tahoma"/>
                    <a:ea typeface="+mn-ea"/>
                    <a:cs typeface="+mn-cs"/>
                  </a:rPr>
                  <a:t>st</a:t>
                </a:r>
                <a:endParaRPr kumimoji="0" lang="en-US" sz="2000" b="0" i="0" u="none" strike="noStrike" kern="1200" cap="none" spc="0" normalizeH="0" baseline="0" noProof="0" dirty="0">
                  <a:ln>
                    <a:noFill/>
                  </a:ln>
                  <a:solidFill>
                    <a:srgbClr val="2A55D6"/>
                  </a:solidFill>
                  <a:effectLst/>
                  <a:uLnTx/>
                  <a:uFillTx/>
                  <a:latin typeface="Tahoma"/>
                  <a:ea typeface="+mn-ea"/>
                  <a:cs typeface="+mn-cs"/>
                </a:endParaRPr>
              </a:p>
            </p:txBody>
          </p:sp>
          <p:sp>
            <p:nvSpPr>
              <p:cNvPr id="16" name="Rectangle 15"/>
              <p:cNvSpPr/>
              <p:nvPr/>
            </p:nvSpPr>
            <p:spPr>
              <a:xfrm>
                <a:off x="-108520" y="4149080"/>
                <a:ext cx="1038132" cy="187662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srgbClr val="2A55D6"/>
                    </a:solidFill>
                    <a:effectLst/>
                    <a:uLnTx/>
                    <a:uFillTx/>
                    <a:latin typeface="Tahoma"/>
                    <a:ea typeface="+mn-ea"/>
                    <a:cs typeface="+mn-cs"/>
                  </a:rPr>
                  <a:t>1</a:t>
                </a:r>
              </a:p>
            </p:txBody>
          </p:sp>
        </p:grpSp>
        <p:sp>
          <p:nvSpPr>
            <p:cNvPr id="14" name="Rectangle 13"/>
            <p:cNvSpPr/>
            <p:nvPr/>
          </p:nvSpPr>
          <p:spPr>
            <a:xfrm>
              <a:off x="6300192" y="2063170"/>
              <a:ext cx="2736304" cy="91834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A55D6"/>
                  </a:solidFill>
                  <a:effectLst/>
                  <a:uLnTx/>
                  <a:uFillTx/>
                  <a:latin typeface="Tahoma"/>
                  <a:ea typeface="+mn-ea"/>
                  <a:cs typeface="+mn-cs"/>
                </a:rPr>
                <a:t>FPGA-based Alignment Filter.</a:t>
              </a:r>
            </a:p>
          </p:txBody>
        </p:sp>
      </p:grpSp>
      <p:sp>
        <p:nvSpPr>
          <p:cNvPr id="17" name="Equal 16"/>
          <p:cNvSpPr/>
          <p:nvPr/>
        </p:nvSpPr>
        <p:spPr>
          <a:xfrm>
            <a:off x="5475548" y="1775284"/>
            <a:ext cx="587150" cy="422906"/>
          </a:xfrm>
          <a:prstGeom prst="mathEqual">
            <a:avLst/>
          </a:prstGeom>
          <a:solidFill>
            <a:srgbClr val="FE0606"/>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EEECE1"/>
              </a:solidFill>
              <a:effectLst/>
              <a:uLnTx/>
              <a:uFillTx/>
              <a:latin typeface="europa"/>
              <a:ea typeface="+mn-ea"/>
              <a:cs typeface="+mn-cs"/>
            </a:endParaRPr>
          </a:p>
        </p:txBody>
      </p:sp>
    </p:spTree>
    <p:extLst>
      <p:ext uri="{BB962C8B-B14F-4D97-AF65-F5344CB8AC3E}">
        <p14:creationId xmlns:p14="http://schemas.microsoft.com/office/powerpoint/2010/main" val="1965537941"/>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25"/>
          <p:cNvSpPr>
            <a:spLocks noChangeArrowheads="1"/>
          </p:cNvSpPr>
          <p:nvPr/>
        </p:nvSpPr>
        <p:spPr bwMode="auto">
          <a:xfrm>
            <a:off x="0" y="836712"/>
            <a:ext cx="9144000" cy="2677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1" u="sng" strike="noStrike" kern="1200" cap="none" spc="0" normalizeH="0" baseline="0" noProof="0" dirty="0">
                <a:ln>
                  <a:noFill/>
                </a:ln>
                <a:solidFill>
                  <a:srgbClr val="000000"/>
                </a:solidFill>
                <a:effectLst/>
                <a:uLnTx/>
                <a:uFillTx/>
                <a:latin typeface="Arial Narrow" charset="0"/>
                <a:ea typeface="ＭＳ Ｐゴシック" charset="0"/>
                <a:cs typeface="Arial" charset="0"/>
              </a:rPr>
              <a:t>Research Focus:</a:t>
            </a:r>
            <a:r>
              <a:rPr kumimoji="0" lang="en-US" sz="2400" b="1" i="1"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 Computer architecture, HW/SW, bioinformatics,</a:t>
            </a:r>
            <a:r>
              <a:rPr lang="en-US" sz="2400" b="1" i="1" dirty="0">
                <a:solidFill>
                  <a:srgbClr val="000000"/>
                </a:solidFill>
                <a:latin typeface="Arial Narrow" charset="0"/>
                <a:ea typeface="ＭＳ Ｐゴシック" charset="0"/>
                <a:cs typeface="Arial" charset="0"/>
              </a:rPr>
              <a:t> security</a:t>
            </a:r>
            <a:endParaRPr kumimoji="0" lang="en-US" sz="2400" b="1" i="1" u="none" strike="noStrike" kern="1200" cap="none" spc="0" normalizeH="0" baseline="0" noProof="0" dirty="0">
              <a:ln>
                <a:noFill/>
              </a:ln>
              <a:solidFill>
                <a:srgbClr val="000000"/>
              </a:solidFill>
              <a:effectLst/>
              <a:uLnTx/>
              <a:uFillTx/>
              <a:latin typeface="Arial Narrow" charset="0"/>
              <a:ea typeface="ＭＳ Ｐゴシック" charset="0"/>
              <a:cs typeface="Arial" charset="0"/>
            </a:endParaRP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2400" b="1" i="1" u="none" strike="noStrike" kern="1200" cap="none" spc="0" normalizeH="0" baseline="0" noProof="0" dirty="0">
                <a:ln>
                  <a:noFill/>
                </a:ln>
                <a:solidFill>
                  <a:srgbClr val="3333CC"/>
                </a:solidFill>
                <a:effectLst/>
                <a:uLnTx/>
                <a:uFillTx/>
                <a:latin typeface="Arial Narrow" charset="0"/>
                <a:ea typeface="ＭＳ Ｐゴシック" charset="0"/>
                <a:cs typeface="Arial" charset="0"/>
              </a:rPr>
              <a:t> Memory and storage (DRAM, flash, emerging), interconnects</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2400" b="1" i="1" u="none" strike="noStrike" kern="1200" cap="none" spc="0" normalizeH="0" baseline="0" noProof="0" dirty="0">
                <a:ln>
                  <a:noFill/>
                </a:ln>
                <a:solidFill>
                  <a:srgbClr val="3333CC"/>
                </a:solidFill>
                <a:effectLst/>
                <a:uLnTx/>
                <a:uFillTx/>
                <a:latin typeface="Arial Narrow" charset="0"/>
                <a:ea typeface="ＭＳ Ｐゴシック" charset="0"/>
                <a:cs typeface="Arial" charset="0"/>
              </a:rPr>
              <a:t> Heterogeneous &amp; parallel systems, GPUs, systems for data analytics</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2400" b="1" i="1" u="none" strike="noStrike" kern="1200" cap="none" spc="0" normalizeH="0" baseline="0" noProof="0" dirty="0">
                <a:ln>
                  <a:noFill/>
                </a:ln>
                <a:solidFill>
                  <a:srgbClr val="3333CC"/>
                </a:solidFill>
                <a:effectLst/>
                <a:uLnTx/>
                <a:uFillTx/>
                <a:latin typeface="Arial Narrow" charset="0"/>
                <a:ea typeface="ＭＳ Ｐゴシック" charset="0"/>
                <a:cs typeface="Arial" charset="0"/>
              </a:rPr>
              <a:t> System/architecture interaction, new execution models, new interfaces</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2400" b="1" i="1" u="none" strike="noStrike" kern="1200" cap="none" spc="0" normalizeH="0" baseline="0" noProof="0" dirty="0">
                <a:ln>
                  <a:noFill/>
                </a:ln>
                <a:solidFill>
                  <a:srgbClr val="3333CC"/>
                </a:solidFill>
                <a:effectLst/>
                <a:uLnTx/>
                <a:uFillTx/>
                <a:latin typeface="Arial Narrow" charset="0"/>
                <a:ea typeface="ＭＳ Ｐゴシック" charset="0"/>
                <a:cs typeface="Arial" charset="0"/>
              </a:rPr>
              <a:t> Hardware security, energy efficiency, fault tolerance, performance </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2400" b="1" i="1" u="none" strike="noStrike" kern="1200" cap="none" spc="0" normalizeH="0" baseline="0" noProof="0" dirty="0">
                <a:ln>
                  <a:noFill/>
                </a:ln>
                <a:solidFill>
                  <a:srgbClr val="3333CC"/>
                </a:solidFill>
                <a:effectLst/>
                <a:uLnTx/>
                <a:uFillTx/>
                <a:latin typeface="Arial Narrow" charset="0"/>
                <a:ea typeface="ＭＳ Ｐゴシック" charset="0"/>
                <a:cs typeface="Arial" charset="0"/>
              </a:rPr>
              <a:t> Genome sequence analysis &amp; assembly algorithms and architectures</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2400" b="1" i="1" u="none" strike="noStrike" kern="1200" cap="none" spc="0" normalizeH="0" baseline="0" noProof="0" dirty="0">
                <a:ln>
                  <a:noFill/>
                </a:ln>
                <a:solidFill>
                  <a:srgbClr val="3333CC"/>
                </a:solidFill>
                <a:effectLst/>
                <a:uLnTx/>
                <a:uFillTx/>
                <a:latin typeface="Arial Narrow" charset="0"/>
                <a:ea typeface="ＭＳ Ｐゴシック" charset="0"/>
                <a:cs typeface="Arial" charset="0"/>
              </a:rPr>
              <a:t> Biologically inspired systems &amp; system design for bio/medicine</a:t>
            </a:r>
          </a:p>
        </p:txBody>
      </p:sp>
      <p:pic>
        <p:nvPicPr>
          <p:cNvPr id="40" name="Picture 39"/>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122930" y="4231307"/>
            <a:ext cx="1524000" cy="1029876"/>
          </a:xfrm>
          <a:prstGeom prst="rect">
            <a:avLst/>
          </a:prstGeom>
          <a:noFill/>
          <a:ln>
            <a:noFill/>
          </a:ln>
        </p:spPr>
      </p:pic>
      <p:pic>
        <p:nvPicPr>
          <p:cNvPr id="39" name="Picture 23" descr="http://i.ehow.com/images/a04/ac/qb/format-hard-drive-xp-800X80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433856">
            <a:off x="7262555" y="3439062"/>
            <a:ext cx="1276125" cy="1276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630" name="Text Box 147"/>
          <p:cNvSpPr txBox="1">
            <a:spLocks noChangeArrowheads="1"/>
          </p:cNvSpPr>
          <p:nvPr/>
        </p:nvSpPr>
        <p:spPr bwMode="auto">
          <a:xfrm>
            <a:off x="6596063" y="6503987"/>
            <a:ext cx="2292350" cy="430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40" tIns="45720" rIns="91440" bIns="45720">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2200" b="1" i="1" u="none" strike="noStrike" kern="1200" cap="none" spc="0" normalizeH="0" baseline="0" noProof="0">
              <a:ln>
                <a:noFill/>
              </a:ln>
              <a:solidFill>
                <a:srgbClr val="3333CC"/>
              </a:solidFill>
              <a:effectLst/>
              <a:uLnTx/>
              <a:uFillTx/>
              <a:latin typeface="Arial Narrow" charset="0"/>
              <a:ea typeface="ＭＳ Ｐゴシック" charset="0"/>
              <a:cs typeface="Arial" charset="0"/>
            </a:endParaRPr>
          </a:p>
        </p:txBody>
      </p:sp>
      <p:pic>
        <p:nvPicPr>
          <p:cNvPr id="26645" name="Picture 30" descr="3177_01.png"/>
          <p:cNvPicPr>
            <a:picLocks noChangeAspect="1"/>
          </p:cNvPicPr>
          <p:nvPr/>
        </p:nvPicPr>
        <p:blipFill>
          <a:blip r:embed="rId6">
            <a:extLst>
              <a:ext uri="{28A0092B-C50C-407E-A947-70E740481C1C}">
                <a14:useLocalDpi xmlns:a14="http://schemas.microsoft.com/office/drawing/2010/main" val="0"/>
              </a:ext>
            </a:extLst>
          </a:blip>
          <a:srcRect l="4478" t="22220" r="3780" b="12109"/>
          <a:stretch>
            <a:fillRect/>
          </a:stretch>
        </p:blipFill>
        <p:spPr bwMode="auto">
          <a:xfrm>
            <a:off x="354137" y="5717501"/>
            <a:ext cx="2325687" cy="90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6633" name="Group 47"/>
          <p:cNvGrpSpPr>
            <a:grpSpLocks/>
          </p:cNvGrpSpPr>
          <p:nvPr/>
        </p:nvGrpSpPr>
        <p:grpSpPr bwMode="auto">
          <a:xfrm>
            <a:off x="3401598" y="5338860"/>
            <a:ext cx="3077766" cy="1554083"/>
            <a:chOff x="5252245" y="4774407"/>
            <a:chExt cx="3076909" cy="1554282"/>
          </a:xfrm>
        </p:grpSpPr>
        <p:sp>
          <p:nvSpPr>
            <p:cNvPr id="26642" name="TextBox 8"/>
            <p:cNvSpPr txBox="1">
              <a:spLocks noChangeArrowheads="1"/>
            </p:cNvSpPr>
            <p:nvPr/>
          </p:nvSpPr>
          <p:spPr bwMode="auto">
            <a:xfrm>
              <a:off x="5252245" y="5959310"/>
              <a:ext cx="3076909" cy="3693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Calibri" charset="0"/>
                  <a:ea typeface="ＭＳ Ｐゴシック" charset="0"/>
                  <a:cs typeface="Arial" charset="0"/>
                </a:rPr>
                <a:t>Graphics and Vision Processing</a:t>
              </a:r>
              <a:endParaRPr kumimoji="0" lang="en-US" altLang="zh-CN" sz="1600" b="0" i="0" u="none" strike="noStrike" kern="1200" cap="none" spc="0" normalizeH="0" baseline="0" noProof="0" dirty="0">
                <a:ln>
                  <a:noFill/>
                </a:ln>
                <a:solidFill>
                  <a:srgbClr val="000000"/>
                </a:solidFill>
                <a:effectLst/>
                <a:uLnTx/>
                <a:uFillTx/>
                <a:latin typeface="Calibri" charset="0"/>
                <a:ea typeface="ＭＳ Ｐゴシック" charset="0"/>
                <a:cs typeface="Arial" charset="0"/>
              </a:endParaRPr>
            </a:p>
          </p:txBody>
        </p:sp>
        <p:pic>
          <p:nvPicPr>
            <p:cNvPr id="26643" name="Picture 6" descr="C:\Daten\talks\invited\ferc2010\material\Fermi_Die_FINAL.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64944" y="4774407"/>
              <a:ext cx="1201936" cy="11887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7" name="Text Box 13" descr="90%"/>
          <p:cNvSpPr txBox="1">
            <a:spLocks noChangeArrowheads="1"/>
          </p:cNvSpPr>
          <p:nvPr/>
        </p:nvSpPr>
        <p:spPr bwMode="auto">
          <a:xfrm>
            <a:off x="474243" y="4821870"/>
            <a:ext cx="1733033" cy="895630"/>
          </a:xfrm>
          <a:prstGeom prst="rect">
            <a:avLst/>
          </a:prstGeom>
          <a:noFill/>
          <a:ln w="12700">
            <a:noFill/>
            <a:miter lim="800000"/>
            <a:headEnd/>
            <a:tailEnd/>
          </a:ln>
          <a:effectLst/>
        </p:spPr>
        <p:txBody>
          <a:bodyPr wrap="none" lIns="64008" tIns="32004" rIns="64008" bIns="32004">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Heterogeneous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Processors 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Accelerators</a:t>
            </a:r>
          </a:p>
        </p:txBody>
      </p:sp>
      <p:sp>
        <p:nvSpPr>
          <p:cNvPr id="28" name="Text Box 20" descr="90%"/>
          <p:cNvSpPr txBox="1">
            <a:spLocks noChangeArrowheads="1"/>
          </p:cNvSpPr>
          <p:nvPr/>
        </p:nvSpPr>
        <p:spPr bwMode="auto">
          <a:xfrm>
            <a:off x="2698252" y="3979561"/>
            <a:ext cx="2258492" cy="341632"/>
          </a:xfrm>
          <a:prstGeom prst="rect">
            <a:avLst/>
          </a:prstGeom>
          <a:noFill/>
          <a:ln w="12700">
            <a:noFill/>
            <a:miter lim="800000"/>
            <a:headEnd/>
            <a:tailEnd/>
          </a:ln>
          <a:effectLst/>
        </p:spPr>
        <p:txBody>
          <a:bodyPr wrap="none" lIns="64008" tIns="32004" rIns="64008" bIns="32004">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Hybrid Main Memory</a:t>
            </a:r>
          </a:p>
        </p:txBody>
      </p:sp>
      <p:sp>
        <p:nvSpPr>
          <p:cNvPr id="29" name="Line 15"/>
          <p:cNvSpPr>
            <a:spLocks noChangeShapeType="1"/>
          </p:cNvSpPr>
          <p:nvPr/>
        </p:nvSpPr>
        <p:spPr bwMode="auto">
          <a:xfrm flipV="1">
            <a:off x="1982640" y="4076506"/>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30" name="Text Box 24" descr="90%"/>
          <p:cNvSpPr txBox="1">
            <a:spLocks noChangeArrowheads="1"/>
          </p:cNvSpPr>
          <p:nvPr/>
        </p:nvSpPr>
        <p:spPr bwMode="auto">
          <a:xfrm>
            <a:off x="5608432" y="4746245"/>
            <a:ext cx="2925968" cy="3416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Persistent Memory/Storage</a:t>
            </a:r>
          </a:p>
        </p:txBody>
      </p:sp>
      <p:pic>
        <p:nvPicPr>
          <p:cNvPr id="31" name="Content Placeholder 6" descr="barcelona-die-photo-color.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85800" y="3505200"/>
            <a:ext cx="1312168" cy="12799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 name="Picture 32" descr="dimm.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0800000" flipV="1">
            <a:off x="2679825" y="3450054"/>
            <a:ext cx="2304256" cy="549297"/>
          </a:xfrm>
          <a:prstGeom prst="rect">
            <a:avLst/>
          </a:prstGeom>
        </p:spPr>
      </p:pic>
      <p:pic>
        <p:nvPicPr>
          <p:cNvPr id="35" name="Picture 34"/>
          <p:cNvPicPr>
            <a:picLocks noChangeAspect="1"/>
          </p:cNvPicPr>
          <p:nvPr/>
        </p:nvPicPr>
        <p:blipFill>
          <a:blip r:embed="rId10"/>
          <a:stretch>
            <a:fillRect/>
          </a:stretch>
        </p:blipFill>
        <p:spPr>
          <a:xfrm>
            <a:off x="5681266" y="3620023"/>
            <a:ext cx="1554690" cy="1003885"/>
          </a:xfrm>
          <a:prstGeom prst="rect">
            <a:avLst/>
          </a:prstGeom>
        </p:spPr>
      </p:pic>
      <p:sp>
        <p:nvSpPr>
          <p:cNvPr id="36" name="Line 15"/>
          <p:cNvSpPr>
            <a:spLocks noChangeShapeType="1"/>
          </p:cNvSpPr>
          <p:nvPr/>
        </p:nvSpPr>
        <p:spPr bwMode="auto">
          <a:xfrm flipV="1">
            <a:off x="4984081" y="4092641"/>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37" name="Line 15"/>
          <p:cNvSpPr>
            <a:spLocks noChangeShapeType="1"/>
          </p:cNvSpPr>
          <p:nvPr/>
        </p:nvSpPr>
        <p:spPr bwMode="auto">
          <a:xfrm flipV="1">
            <a:off x="2331231" y="4495799"/>
            <a:ext cx="640569" cy="1221699"/>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38" name="Line 15"/>
          <p:cNvSpPr>
            <a:spLocks noChangeShapeType="1"/>
          </p:cNvSpPr>
          <p:nvPr/>
        </p:nvSpPr>
        <p:spPr bwMode="auto">
          <a:xfrm flipV="1">
            <a:off x="3962400" y="4898556"/>
            <a:ext cx="0" cy="440303"/>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2" name="TextBox 1"/>
          <p:cNvSpPr txBox="1"/>
          <p:nvPr/>
        </p:nvSpPr>
        <p:spPr>
          <a:xfrm>
            <a:off x="4644008" y="5229200"/>
            <a:ext cx="4532010" cy="110799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0000"/>
                </a:solidFill>
                <a:effectLst/>
                <a:uLnTx/>
                <a:uFillTx/>
                <a:latin typeface="Tahoma"/>
                <a:ea typeface="+mn-ea"/>
                <a:cs typeface="+mn-cs"/>
              </a:rPr>
              <a:t>Broad research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0000"/>
                </a:solidFill>
                <a:effectLst/>
                <a:uLnTx/>
                <a:uFillTx/>
                <a:latin typeface="Tahoma"/>
                <a:ea typeface="+mn-ea"/>
                <a:cs typeface="+mn-cs"/>
              </a:rPr>
              <a:t>spanning apps, systems, logic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0000"/>
                </a:solidFill>
                <a:effectLst/>
                <a:uLnTx/>
                <a:uFillTx/>
                <a:latin typeface="Tahoma"/>
                <a:ea typeface="+mn-ea"/>
                <a:cs typeface="+mn-cs"/>
              </a:rPr>
              <a:t>with architecture at the center</a:t>
            </a:r>
          </a:p>
        </p:txBody>
      </p:sp>
      <p:sp>
        <p:nvSpPr>
          <p:cNvPr id="26" name="Title 1"/>
          <p:cNvSpPr>
            <a:spLocks noGrp="1"/>
          </p:cNvSpPr>
          <p:nvPr>
            <p:ph type="title"/>
          </p:nvPr>
        </p:nvSpPr>
        <p:spPr>
          <a:xfrm>
            <a:off x="228600" y="152400"/>
            <a:ext cx="8610600" cy="1066800"/>
          </a:xfrm>
        </p:spPr>
        <p:txBody>
          <a:bodyPr/>
          <a:lstStyle/>
          <a:p>
            <a:r>
              <a:rPr lang="en-US" dirty="0"/>
              <a:t>Current Research Focus Areas</a:t>
            </a:r>
          </a:p>
        </p:txBody>
      </p:sp>
      <p:sp>
        <p:nvSpPr>
          <p:cNvPr id="23" name="Rectangle 22">
            <a:extLst>
              <a:ext uri="{FF2B5EF4-FFF2-40B4-BE49-F238E27FC236}">
                <a16:creationId xmlns:a16="http://schemas.microsoft.com/office/drawing/2014/main" id="{0F54DCD8-4CF3-1345-A6B8-D3F95408A4A3}"/>
              </a:ext>
            </a:extLst>
          </p:cNvPr>
          <p:cNvSpPr/>
          <p:nvPr/>
        </p:nvSpPr>
        <p:spPr>
          <a:xfrm>
            <a:off x="179512" y="1281089"/>
            <a:ext cx="5544616" cy="36004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4" name="Rectangle 23">
            <a:extLst>
              <a:ext uri="{FF2B5EF4-FFF2-40B4-BE49-F238E27FC236}">
                <a16:creationId xmlns:a16="http://schemas.microsoft.com/office/drawing/2014/main" id="{A34789E2-CA72-8549-8648-8CBC7F81FA73}"/>
              </a:ext>
            </a:extLst>
          </p:cNvPr>
          <p:cNvSpPr/>
          <p:nvPr/>
        </p:nvSpPr>
        <p:spPr>
          <a:xfrm>
            <a:off x="179512" y="1988101"/>
            <a:ext cx="8535124" cy="36004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5" name="Rectangle 24">
            <a:extLst>
              <a:ext uri="{FF2B5EF4-FFF2-40B4-BE49-F238E27FC236}">
                <a16:creationId xmlns:a16="http://schemas.microsoft.com/office/drawing/2014/main" id="{65A38495-FAE2-DB49-BDEB-5ABD036AF701}"/>
              </a:ext>
            </a:extLst>
          </p:cNvPr>
          <p:cNvSpPr/>
          <p:nvPr/>
        </p:nvSpPr>
        <p:spPr>
          <a:xfrm>
            <a:off x="179512" y="2350984"/>
            <a:ext cx="8535124" cy="36004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32" name="Rectangle 31">
            <a:extLst>
              <a:ext uri="{FF2B5EF4-FFF2-40B4-BE49-F238E27FC236}">
                <a16:creationId xmlns:a16="http://schemas.microsoft.com/office/drawing/2014/main" id="{DC0B4D58-5030-DB49-AE7F-5581D71B7D2F}"/>
              </a:ext>
            </a:extLst>
          </p:cNvPr>
          <p:cNvSpPr/>
          <p:nvPr/>
        </p:nvSpPr>
        <p:spPr>
          <a:xfrm>
            <a:off x="179512" y="2708920"/>
            <a:ext cx="8354888" cy="360040"/>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34" name="Rectangle 33">
            <a:extLst>
              <a:ext uri="{FF2B5EF4-FFF2-40B4-BE49-F238E27FC236}">
                <a16:creationId xmlns:a16="http://schemas.microsoft.com/office/drawing/2014/main" id="{9E2C56E4-536A-F74C-95BA-7763F9814A49}"/>
              </a:ext>
            </a:extLst>
          </p:cNvPr>
          <p:cNvSpPr/>
          <p:nvPr/>
        </p:nvSpPr>
        <p:spPr>
          <a:xfrm>
            <a:off x="175160" y="1628800"/>
            <a:ext cx="8539476" cy="36004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31894205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32" grpId="0" animBg="1"/>
      <p:bldP spid="3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E8C23-FA4B-DC43-9A4E-AB414CD1EE1B}"/>
              </a:ext>
            </a:extLst>
          </p:cNvPr>
          <p:cNvSpPr>
            <a:spLocks noGrp="1"/>
          </p:cNvSpPr>
          <p:nvPr>
            <p:ph type="title"/>
          </p:nvPr>
        </p:nvSpPr>
        <p:spPr/>
        <p:txBody>
          <a:bodyPr/>
          <a:lstStyle/>
          <a:p>
            <a:r>
              <a:rPr lang="en-US" dirty="0"/>
              <a:t>FPGA-Based Alignment Filtering</a:t>
            </a:r>
          </a:p>
        </p:txBody>
      </p:sp>
      <p:sp>
        <p:nvSpPr>
          <p:cNvPr id="3" name="Content Placeholder 2">
            <a:extLst>
              <a:ext uri="{FF2B5EF4-FFF2-40B4-BE49-F238E27FC236}">
                <a16:creationId xmlns:a16="http://schemas.microsoft.com/office/drawing/2014/main" id="{7D7272F7-812F-9A42-AE52-085A1B7B969B}"/>
              </a:ext>
            </a:extLst>
          </p:cNvPr>
          <p:cNvSpPr>
            <a:spLocks noGrp="1"/>
          </p:cNvSpPr>
          <p:nvPr>
            <p:ph idx="1"/>
          </p:nvPr>
        </p:nvSpPr>
        <p:spPr>
          <a:xfrm>
            <a:off x="228600" y="980728"/>
            <a:ext cx="8610600" cy="4876800"/>
          </a:xfrm>
        </p:spPr>
        <p:txBody>
          <a:bodyPr/>
          <a:lstStyle/>
          <a:p>
            <a:r>
              <a:rPr lang="en-US" sz="2200" dirty="0"/>
              <a:t>Mohammed </a:t>
            </a:r>
            <a:r>
              <a:rPr lang="en-US" sz="2200" dirty="0" err="1"/>
              <a:t>Alser</a:t>
            </a:r>
            <a:r>
              <a:rPr lang="en-US" sz="2200" dirty="0"/>
              <a:t>, Hasan Hassan, </a:t>
            </a:r>
            <a:r>
              <a:rPr lang="en-US" sz="2200" dirty="0" err="1"/>
              <a:t>Hongyi</a:t>
            </a:r>
            <a:r>
              <a:rPr lang="en-US" sz="2200" dirty="0"/>
              <a:t> Xin, </a:t>
            </a:r>
            <a:r>
              <a:rPr lang="en-US" sz="2200" dirty="0" err="1"/>
              <a:t>Oguz</a:t>
            </a:r>
            <a:r>
              <a:rPr lang="en-US" sz="2200" dirty="0"/>
              <a:t> </a:t>
            </a:r>
            <a:r>
              <a:rPr lang="en-US" sz="2200" dirty="0" err="1"/>
              <a:t>Ergin</a:t>
            </a:r>
            <a:r>
              <a:rPr lang="en-US" sz="2200" dirty="0"/>
              <a:t>, Onur Mutlu, and Can Alkan</a:t>
            </a:r>
            <a:br>
              <a:rPr lang="en-US" sz="2200" dirty="0"/>
            </a:br>
            <a:r>
              <a:rPr lang="en-US" sz="2200" b="1" dirty="0">
                <a:hlinkClick r:id="rId2"/>
              </a:rPr>
              <a:t>"GateKeeper: A New Hardware Architecture for Accelerating Pre-Alignment in DNA Short Read Mapping"</a:t>
            </a:r>
            <a:br>
              <a:rPr lang="en-US" sz="2200" dirty="0"/>
            </a:br>
            <a:r>
              <a:rPr lang="en-US" sz="2200" b="1" i="1" dirty="0">
                <a:hlinkClick r:id="rId3"/>
              </a:rPr>
              <a:t>Bioinformatics</a:t>
            </a:r>
            <a:r>
              <a:rPr lang="en-US" sz="2200" dirty="0"/>
              <a:t>, [published online, May 31], 2017. </a:t>
            </a:r>
            <a:br>
              <a:rPr lang="en-US" sz="2200" dirty="0"/>
            </a:br>
            <a:r>
              <a:rPr lang="en-US" sz="2200" dirty="0"/>
              <a:t>[</a:t>
            </a:r>
            <a:r>
              <a:rPr lang="en-US" sz="2200" dirty="0">
                <a:hlinkClick r:id="rId4"/>
              </a:rPr>
              <a:t>Source Code</a:t>
            </a:r>
            <a:r>
              <a:rPr lang="en-US" sz="2200" dirty="0"/>
              <a:t>] </a:t>
            </a:r>
            <a:br>
              <a:rPr lang="en-US" sz="2200" dirty="0"/>
            </a:br>
            <a:r>
              <a:rPr lang="en-US" sz="2200" dirty="0"/>
              <a:t>[</a:t>
            </a:r>
            <a:r>
              <a:rPr lang="en-US" sz="2200" dirty="0">
                <a:hlinkClick r:id="rId5"/>
              </a:rPr>
              <a:t>Online link at Bioinformatics Journal</a:t>
            </a:r>
            <a:r>
              <a:rPr lang="en-US" sz="2200" dirty="0"/>
              <a:t>]</a:t>
            </a:r>
          </a:p>
          <a:p>
            <a:endParaRPr lang="en-US" sz="2200" dirty="0"/>
          </a:p>
        </p:txBody>
      </p:sp>
      <p:sp>
        <p:nvSpPr>
          <p:cNvPr id="4" name="Slide Number Placeholder 3">
            <a:extLst>
              <a:ext uri="{FF2B5EF4-FFF2-40B4-BE49-F238E27FC236}">
                <a16:creationId xmlns:a16="http://schemas.microsoft.com/office/drawing/2014/main" id="{D883C8AB-36A8-254D-9CE5-089EFEBE3CA7}"/>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590AFA7F-FE4D-6F48-BB4A-2296F0C0FBB8}"/>
              </a:ext>
            </a:extLst>
          </p:cNvPr>
          <p:cNvPicPr>
            <a:picLocks noChangeAspect="1"/>
          </p:cNvPicPr>
          <p:nvPr/>
        </p:nvPicPr>
        <p:blipFill>
          <a:blip r:embed="rId6"/>
          <a:stretch>
            <a:fillRect/>
          </a:stretch>
        </p:blipFill>
        <p:spPr>
          <a:xfrm>
            <a:off x="0" y="3930359"/>
            <a:ext cx="9144000" cy="2450969"/>
          </a:xfrm>
          <a:prstGeom prst="rect">
            <a:avLst/>
          </a:prstGeom>
        </p:spPr>
      </p:pic>
    </p:spTree>
    <p:extLst>
      <p:ext uri="{BB962C8B-B14F-4D97-AF65-F5344CB8AC3E}">
        <p14:creationId xmlns:p14="http://schemas.microsoft.com/office/powerpoint/2010/main" val="2306846279"/>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42BC4-7558-384F-A170-28CD5BC5B8CE}"/>
              </a:ext>
            </a:extLst>
          </p:cNvPr>
          <p:cNvSpPr>
            <a:spLocks noGrp="1"/>
          </p:cNvSpPr>
          <p:nvPr>
            <p:ph type="title"/>
          </p:nvPr>
        </p:nvSpPr>
        <p:spPr/>
        <p:txBody>
          <a:bodyPr/>
          <a:lstStyle/>
          <a:p>
            <a:r>
              <a:rPr lang="en-US" dirty="0"/>
              <a:t>DNA Read Mapping &amp; Filtering</a:t>
            </a:r>
          </a:p>
        </p:txBody>
      </p:sp>
      <p:sp>
        <p:nvSpPr>
          <p:cNvPr id="3" name="Content Placeholder 2">
            <a:extLst>
              <a:ext uri="{FF2B5EF4-FFF2-40B4-BE49-F238E27FC236}">
                <a16:creationId xmlns:a16="http://schemas.microsoft.com/office/drawing/2014/main" id="{8854F678-86EC-5D41-9BE6-38569A724327}"/>
              </a:ext>
            </a:extLst>
          </p:cNvPr>
          <p:cNvSpPr>
            <a:spLocks noGrp="1"/>
          </p:cNvSpPr>
          <p:nvPr>
            <p:ph idx="1"/>
          </p:nvPr>
        </p:nvSpPr>
        <p:spPr/>
        <p:txBody>
          <a:bodyPr/>
          <a:lstStyle/>
          <a:p>
            <a:r>
              <a:rPr lang="en-US" dirty="0">
                <a:solidFill>
                  <a:srgbClr val="FF0000"/>
                </a:solidFill>
              </a:rPr>
              <a:t>Problem: </a:t>
            </a:r>
            <a:r>
              <a:rPr lang="en-US" b="1" dirty="0">
                <a:solidFill>
                  <a:srgbClr val="FF0000"/>
                </a:solidFill>
              </a:rPr>
              <a:t>Heavily</a:t>
            </a:r>
            <a:r>
              <a:rPr lang="en-US" dirty="0">
                <a:solidFill>
                  <a:srgbClr val="FF0000"/>
                </a:solidFill>
              </a:rPr>
              <a:t> </a:t>
            </a:r>
            <a:r>
              <a:rPr lang="en-US" b="1" dirty="0">
                <a:solidFill>
                  <a:srgbClr val="FF0000"/>
                </a:solidFill>
              </a:rPr>
              <a:t>bottlenecked</a:t>
            </a:r>
            <a:r>
              <a:rPr lang="en-US" dirty="0">
                <a:solidFill>
                  <a:srgbClr val="FF0000"/>
                </a:solidFill>
              </a:rPr>
              <a:t> </a:t>
            </a:r>
            <a:r>
              <a:rPr lang="en-US" b="1" dirty="0">
                <a:solidFill>
                  <a:srgbClr val="FF0000"/>
                </a:solidFill>
              </a:rPr>
              <a:t>by</a:t>
            </a:r>
            <a:r>
              <a:rPr lang="en-US" dirty="0">
                <a:solidFill>
                  <a:srgbClr val="FF0000"/>
                </a:solidFill>
              </a:rPr>
              <a:t> </a:t>
            </a:r>
            <a:r>
              <a:rPr lang="en-US" b="1" dirty="0">
                <a:solidFill>
                  <a:srgbClr val="FF0000"/>
                </a:solidFill>
              </a:rPr>
              <a:t>Data Movement</a:t>
            </a:r>
          </a:p>
          <a:p>
            <a:endParaRPr lang="en-US" dirty="0"/>
          </a:p>
          <a:p>
            <a:r>
              <a:rPr lang="en-US" dirty="0" err="1"/>
              <a:t>GateKeeper</a:t>
            </a:r>
            <a:r>
              <a:rPr lang="en-US" dirty="0"/>
              <a:t> FPGA performance limited by DRAM bandwidth [</a:t>
            </a:r>
            <a:r>
              <a:rPr lang="en-US" dirty="0" err="1"/>
              <a:t>Alser</a:t>
            </a:r>
            <a:r>
              <a:rPr lang="en-US" dirty="0"/>
              <a:t>+, Bioinformatics 2017]</a:t>
            </a:r>
          </a:p>
          <a:p>
            <a:endParaRPr lang="en-US" dirty="0"/>
          </a:p>
          <a:p>
            <a:r>
              <a:rPr lang="en-US" dirty="0"/>
              <a:t>Ditto for SHD on SIMD [Xin+, Bioinformatics 2015]</a:t>
            </a:r>
          </a:p>
          <a:p>
            <a:endParaRPr lang="en-US" dirty="0"/>
          </a:p>
          <a:p>
            <a:r>
              <a:rPr lang="en-US" dirty="0">
                <a:solidFill>
                  <a:srgbClr val="0000FF"/>
                </a:solidFill>
              </a:rPr>
              <a:t>Solution: Processing-in-memory can alleviate the bottleneck</a:t>
            </a:r>
          </a:p>
          <a:p>
            <a:endParaRPr lang="en-US" dirty="0"/>
          </a:p>
          <a:p>
            <a:r>
              <a:rPr lang="en-US" dirty="0">
                <a:solidFill>
                  <a:srgbClr val="1A5712"/>
                </a:solidFill>
              </a:rPr>
              <a:t>However, we need to design mapping &amp; filtering algorithms to fit processing-in-memory</a:t>
            </a:r>
          </a:p>
        </p:txBody>
      </p:sp>
      <p:sp>
        <p:nvSpPr>
          <p:cNvPr id="4" name="Slide Number Placeholder 3">
            <a:extLst>
              <a:ext uri="{FF2B5EF4-FFF2-40B4-BE49-F238E27FC236}">
                <a16:creationId xmlns:a16="http://schemas.microsoft.com/office/drawing/2014/main" id="{DE75728F-ADBF-6A4A-879A-1C188D8441A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4671938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In-Memory DNA Sequence Analysis</a:t>
            </a:r>
          </a:p>
        </p:txBody>
      </p:sp>
      <p:sp>
        <p:nvSpPr>
          <p:cNvPr id="3" name="Content Placeholder 2"/>
          <p:cNvSpPr>
            <a:spLocks noGrp="1"/>
          </p:cNvSpPr>
          <p:nvPr>
            <p:ph idx="1"/>
          </p:nvPr>
        </p:nvSpPr>
        <p:spPr>
          <a:xfrm>
            <a:off x="228600" y="1052736"/>
            <a:ext cx="8735888" cy="4876800"/>
          </a:xfrm>
        </p:spPr>
        <p:txBody>
          <a:bodyPr/>
          <a:lstStyle/>
          <a:p>
            <a:r>
              <a:rPr lang="en-US" sz="1800" dirty="0" err="1"/>
              <a:t>Jeremie</a:t>
            </a:r>
            <a:r>
              <a:rPr lang="en-US" sz="1800" dirty="0"/>
              <a:t> S. Kim, </a:t>
            </a:r>
            <a:r>
              <a:rPr lang="en-US" sz="1800" dirty="0" err="1"/>
              <a:t>Damla</a:t>
            </a:r>
            <a:r>
              <a:rPr lang="en-US" sz="1800" dirty="0"/>
              <a:t> </a:t>
            </a:r>
            <a:r>
              <a:rPr lang="en-US" sz="1800" dirty="0" err="1"/>
              <a:t>Senol</a:t>
            </a:r>
            <a:r>
              <a:rPr lang="en-US" sz="1800" dirty="0"/>
              <a:t> Cali, </a:t>
            </a:r>
            <a:r>
              <a:rPr lang="en-US" sz="1800" dirty="0" err="1"/>
              <a:t>Hongyi</a:t>
            </a:r>
            <a:r>
              <a:rPr lang="en-US" sz="1800" dirty="0"/>
              <a:t> Xin, </a:t>
            </a:r>
            <a:r>
              <a:rPr lang="en-US" sz="1800" dirty="0" err="1"/>
              <a:t>Donghyuk</a:t>
            </a:r>
            <a:r>
              <a:rPr lang="en-US" sz="1800" dirty="0"/>
              <a:t> Lee, Saugata Ghose, Mohammed </a:t>
            </a:r>
            <a:r>
              <a:rPr lang="en-US" sz="1800" dirty="0" err="1"/>
              <a:t>Alser</a:t>
            </a:r>
            <a:r>
              <a:rPr lang="en-US" sz="1800" dirty="0"/>
              <a:t>, Hasan Hassan, </a:t>
            </a:r>
            <a:r>
              <a:rPr lang="en-US" sz="1800" dirty="0" err="1"/>
              <a:t>Oguz</a:t>
            </a:r>
            <a:r>
              <a:rPr lang="en-US" sz="1800" dirty="0"/>
              <a:t> </a:t>
            </a:r>
            <a:r>
              <a:rPr lang="en-US" sz="1800" dirty="0" err="1"/>
              <a:t>Ergin</a:t>
            </a:r>
            <a:r>
              <a:rPr lang="en-US" sz="1800" dirty="0"/>
              <a:t>, Can Alkan, and Onur Mutlu,</a:t>
            </a:r>
            <a:br>
              <a:rPr lang="en-US" sz="1800" dirty="0"/>
            </a:br>
            <a:r>
              <a:rPr lang="en-US" sz="1800" b="1" dirty="0"/>
              <a:t>"GRIM-Filter: Fast Seed Location Filtering in DNA Read Mapping Using Processing-in-Memory Technologies"</a:t>
            </a:r>
            <a:br>
              <a:rPr lang="en-US" sz="1800" dirty="0"/>
            </a:br>
            <a:r>
              <a:rPr lang="en-US" sz="1800" b="1" i="1" dirty="0">
                <a:hlinkClick r:id="rId2"/>
              </a:rPr>
              <a:t>BMC Genomics</a:t>
            </a:r>
            <a:r>
              <a:rPr lang="en-US" sz="1800" dirty="0"/>
              <a:t>, 2018. </a:t>
            </a:r>
            <a:br>
              <a:rPr lang="en-US" sz="1800" dirty="0"/>
            </a:br>
            <a:r>
              <a:rPr lang="en-US" sz="1800" i="1" dirty="0"/>
              <a:t>Proceedings of the </a:t>
            </a:r>
            <a:r>
              <a:rPr lang="en-US" sz="1800" i="1" dirty="0">
                <a:hlinkClick r:id="rId3"/>
              </a:rPr>
              <a:t>16th Asia Pacific Bioinformatics Conference</a:t>
            </a:r>
            <a:r>
              <a:rPr lang="en-US" sz="1800" i="1" dirty="0"/>
              <a:t> (</a:t>
            </a:r>
            <a:r>
              <a:rPr lang="en-US" sz="1800" b="1" i="1" dirty="0"/>
              <a:t>APBC</a:t>
            </a:r>
            <a:r>
              <a:rPr lang="en-US" sz="1800" i="1" dirty="0"/>
              <a:t>)</a:t>
            </a:r>
            <a:r>
              <a:rPr lang="en-US" sz="1800" dirty="0"/>
              <a:t>, Yokohama, Japan, January 2018. </a:t>
            </a:r>
            <a:br>
              <a:rPr lang="en-US" sz="1800" dirty="0"/>
            </a:br>
            <a:r>
              <a:rPr lang="en-US" sz="1800" dirty="0">
                <a:hlinkClick r:id="rId4"/>
              </a:rPr>
              <a:t>arxiv.org Version (pdf)</a:t>
            </a:r>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0D6DD92-3E99-804F-B2F4-271398E18684}"/>
              </a:ext>
            </a:extLst>
          </p:cNvPr>
          <p:cNvPicPr>
            <a:picLocks noChangeAspect="1"/>
          </p:cNvPicPr>
          <p:nvPr/>
        </p:nvPicPr>
        <p:blipFill>
          <a:blip r:embed="rId5"/>
          <a:stretch>
            <a:fillRect/>
          </a:stretch>
        </p:blipFill>
        <p:spPr>
          <a:xfrm>
            <a:off x="611560" y="3489290"/>
            <a:ext cx="7956376" cy="2892354"/>
          </a:xfrm>
          <a:prstGeom prst="rect">
            <a:avLst/>
          </a:prstGeom>
        </p:spPr>
      </p:pic>
    </p:spTree>
    <p:extLst>
      <p:ext uri="{BB962C8B-B14F-4D97-AF65-F5344CB8AC3E}">
        <p14:creationId xmlns:p14="http://schemas.microsoft.com/office/powerpoint/2010/main" val="10320315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61217" y="5580528"/>
            <a:ext cx="8725466"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Tahoma"/>
                <a:ea typeface="+mn-ea"/>
                <a:cs typeface="+mn-cs"/>
              </a:rPr>
              <a:t>Alser</a:t>
            </a:r>
            <a:r>
              <a:rPr kumimoji="0" lang="en-US" sz="1600" b="0" i="0" u="none" strike="noStrike" kern="1200" cap="none" spc="0" normalizeH="0" baseline="0" noProof="0" dirty="0">
                <a:ln>
                  <a:noFill/>
                </a:ln>
                <a:solidFill>
                  <a:srgbClr val="000000"/>
                </a:solidFill>
                <a:effectLst/>
                <a:uLnTx/>
                <a:uFillTx/>
                <a:latin typeface="Tahoma"/>
                <a:ea typeface="+mn-ea"/>
                <a:cs typeface="+mn-cs"/>
              </a:rPr>
              <a:t> et al., “</a:t>
            </a:r>
            <a:r>
              <a:rPr kumimoji="0" lang="en-US" sz="1600" b="0" i="0" u="none" strike="noStrike" kern="1200" cap="none" spc="0" normalizeH="0" baseline="0" noProof="0" dirty="0" err="1">
                <a:ln>
                  <a:noFill/>
                </a:ln>
                <a:solidFill>
                  <a:srgbClr val="0000FF"/>
                </a:solidFill>
                <a:effectLst/>
                <a:uLnTx/>
                <a:uFillTx/>
                <a:latin typeface="Tahoma"/>
                <a:ea typeface="+mn-ea"/>
                <a:cs typeface="+mn-cs"/>
              </a:rPr>
              <a:t>GateKeeper</a:t>
            </a:r>
            <a:r>
              <a:rPr kumimoji="0" lang="en-US" sz="1600" b="0" i="0" u="none" strike="noStrike" kern="1200" cap="none" spc="0" normalizeH="0" baseline="0" noProof="0" dirty="0">
                <a:ln>
                  <a:noFill/>
                </a:ln>
                <a:solidFill>
                  <a:srgbClr val="0000FF"/>
                </a:solidFill>
                <a:effectLst/>
                <a:uLnTx/>
                <a:uFillTx/>
                <a:latin typeface="Tahoma"/>
                <a:ea typeface="+mn-ea"/>
                <a:cs typeface="+mn-cs"/>
              </a:rPr>
              <a:t>: A New Hardware Architecture for Accelerating Pre-Alignment in DNA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mn-ea"/>
                <a:cs typeface="+mn-cs"/>
              </a:rPr>
              <a:t>Short Read Mapping</a:t>
            </a:r>
            <a:r>
              <a:rPr kumimoji="0" lang="en-US" sz="1600" b="0" i="0" u="none" strike="noStrike" kern="1200" cap="none" spc="0" normalizeH="0" baseline="0" noProof="0" dirty="0">
                <a:ln>
                  <a:noFill/>
                </a:ln>
                <a:solidFill>
                  <a:srgbClr val="000000"/>
                </a:solidFill>
                <a:effectLst/>
                <a:uLnTx/>
                <a:uFillTx/>
                <a:latin typeface="Tahoma"/>
                <a:ea typeface="+mn-ea"/>
                <a:cs typeface="+mn-cs"/>
              </a:rPr>
              <a:t>,” Bioinformatics 2017.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mn-ea"/>
                <a:cs typeface="+mn-cs"/>
              </a:rPr>
              <a:t>Kim et al., “</a:t>
            </a:r>
            <a:r>
              <a:rPr kumimoji="0" lang="en-US" sz="1600" b="0" i="0" u="none" strike="noStrike" kern="1200" cap="none" spc="0" normalizeH="0" baseline="0" noProof="0" dirty="0">
                <a:ln>
                  <a:noFill/>
                </a:ln>
                <a:solidFill>
                  <a:srgbClr val="0000FF"/>
                </a:solidFill>
                <a:effectLst/>
                <a:uLnTx/>
                <a:uFillTx/>
                <a:latin typeface="Tahoma"/>
                <a:ea typeface="+mn-ea"/>
                <a:cs typeface="+mn-cs"/>
              </a:rPr>
              <a:t>Genome Read In-Memory (GRIM) Filter</a:t>
            </a:r>
            <a:r>
              <a:rPr kumimoji="0" lang="en-US" sz="1600" b="0" i="0" u="none" strike="noStrike" kern="1200" cap="none" spc="0" normalizeH="0" baseline="0" noProof="0" dirty="0">
                <a:ln>
                  <a:noFill/>
                </a:ln>
                <a:solidFill>
                  <a:srgbClr val="000000"/>
                </a:solidFill>
                <a:effectLst/>
                <a:uLnTx/>
                <a:uFillTx/>
                <a:latin typeface="Tahoma"/>
                <a:ea typeface="+mn-ea"/>
                <a:cs typeface="+mn-cs"/>
              </a:rPr>
              <a:t>,” BMC Genomics 2018.</a:t>
            </a:r>
          </a:p>
        </p:txBody>
      </p:sp>
      <p:sp>
        <p:nvSpPr>
          <p:cNvPr id="2" name="Title 1"/>
          <p:cNvSpPr>
            <a:spLocks noGrp="1"/>
          </p:cNvSpPr>
          <p:nvPr>
            <p:ph type="title"/>
          </p:nvPr>
        </p:nvSpPr>
        <p:spPr/>
        <p:txBody>
          <a:bodyPr/>
          <a:lstStyle/>
          <a:p>
            <a:r>
              <a:rPr lang="en-US" dirty="0"/>
              <a:t>Key Principles and Results</a:t>
            </a:r>
          </a:p>
        </p:txBody>
      </p:sp>
      <p:sp>
        <p:nvSpPr>
          <p:cNvPr id="3" name="Content Placeholder 2"/>
          <p:cNvSpPr>
            <a:spLocks noGrp="1"/>
          </p:cNvSpPr>
          <p:nvPr>
            <p:ph idx="1"/>
          </p:nvPr>
        </p:nvSpPr>
        <p:spPr>
          <a:xfrm>
            <a:off x="228599" y="1052736"/>
            <a:ext cx="8915401" cy="4994498"/>
          </a:xfrm>
        </p:spPr>
        <p:txBody>
          <a:bodyPr/>
          <a:lstStyle/>
          <a:p>
            <a:r>
              <a:rPr lang="en-US" dirty="0"/>
              <a:t>Two key principles:</a:t>
            </a:r>
          </a:p>
          <a:p>
            <a:pPr lvl="1"/>
            <a:r>
              <a:rPr lang="en-US" dirty="0">
                <a:solidFill>
                  <a:srgbClr val="FF0000"/>
                </a:solidFill>
              </a:rPr>
              <a:t>Exploit the structure of the genome</a:t>
            </a:r>
            <a:r>
              <a:rPr lang="en-US" dirty="0"/>
              <a:t> to minimize computation</a:t>
            </a:r>
          </a:p>
          <a:p>
            <a:pPr lvl="1"/>
            <a:r>
              <a:rPr lang="en-US" dirty="0">
                <a:solidFill>
                  <a:srgbClr val="FF0000"/>
                </a:solidFill>
              </a:rPr>
              <a:t>Morph and exploit the structure of the underlying hardware </a:t>
            </a:r>
            <a:r>
              <a:rPr lang="en-US" dirty="0"/>
              <a:t>to maximize performance and efficiency</a:t>
            </a:r>
          </a:p>
          <a:p>
            <a:pPr marL="0" indent="0">
              <a:buNone/>
            </a:pPr>
            <a:endParaRPr lang="en-US" dirty="0"/>
          </a:p>
          <a:p>
            <a:r>
              <a:rPr lang="en-US" b="1" dirty="0">
                <a:solidFill>
                  <a:srgbClr val="7030A0"/>
                </a:solidFill>
              </a:rPr>
              <a:t>Algorithm-architecture co-design </a:t>
            </a:r>
            <a:r>
              <a:rPr lang="en-US" dirty="0">
                <a:solidFill>
                  <a:srgbClr val="7030A0"/>
                </a:solidFill>
              </a:rPr>
              <a:t>for DNA read mapping</a:t>
            </a:r>
          </a:p>
          <a:p>
            <a:pPr lvl="1"/>
            <a:r>
              <a:rPr lang="en-US" b="1" dirty="0">
                <a:solidFill>
                  <a:srgbClr val="0000FF"/>
                </a:solidFill>
              </a:rPr>
              <a:t>Speeds up </a:t>
            </a:r>
            <a:r>
              <a:rPr lang="en-US" dirty="0">
                <a:solidFill>
                  <a:srgbClr val="0000FF"/>
                </a:solidFill>
              </a:rPr>
              <a:t>read mapping by </a:t>
            </a:r>
            <a:r>
              <a:rPr lang="en-US" b="1" dirty="0">
                <a:solidFill>
                  <a:srgbClr val="0000FF"/>
                </a:solidFill>
              </a:rPr>
              <a:t>~200X (sometimes more)</a:t>
            </a:r>
          </a:p>
          <a:p>
            <a:pPr lvl="1"/>
            <a:r>
              <a:rPr lang="en-US" b="1" dirty="0">
                <a:solidFill>
                  <a:srgbClr val="0000FF"/>
                </a:solidFill>
              </a:rPr>
              <a:t>Improves</a:t>
            </a:r>
            <a:r>
              <a:rPr lang="en-US" dirty="0">
                <a:solidFill>
                  <a:srgbClr val="0000FF"/>
                </a:solidFill>
              </a:rPr>
              <a:t> </a:t>
            </a:r>
            <a:r>
              <a:rPr lang="en-US" b="1" dirty="0">
                <a:solidFill>
                  <a:srgbClr val="0000FF"/>
                </a:solidFill>
              </a:rPr>
              <a:t>accuracy</a:t>
            </a:r>
            <a:r>
              <a:rPr lang="en-US" dirty="0">
                <a:solidFill>
                  <a:srgbClr val="0000FF"/>
                </a:solidFill>
              </a:rPr>
              <a:t> of read mapping </a:t>
            </a:r>
            <a:r>
              <a:rPr lang="en-US" dirty="0"/>
              <a:t>in the presence of errors</a:t>
            </a:r>
          </a:p>
        </p:txBody>
      </p:sp>
      <p:sp>
        <p:nvSpPr>
          <p:cNvPr id="4" name="Slide Number Placeholder 3"/>
          <p:cNvSpPr>
            <a:spLocks noGrp="1"/>
          </p:cNvSpPr>
          <p:nvPr>
            <p:ph type="sldNum" sz="quarter" idx="11"/>
          </p:nvPr>
        </p:nvSpPr>
        <p:spPr>
          <a:xfrm>
            <a:off x="6777038" y="6381328"/>
            <a:ext cx="2133600" cy="4572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600" b="0" i="0" u="none" strike="noStrike" kern="1200" cap="none" spc="0" normalizeH="0" baseline="0" noProof="0" dirty="0">
              <a:ln>
                <a:noFill/>
              </a:ln>
              <a:solidFill>
                <a:srgbClr val="000000"/>
              </a:solidFill>
              <a:effectLst/>
              <a:uLnTx/>
              <a:uFillTx/>
              <a:latin typeface="Garamond" charset="0"/>
              <a:ea typeface="+mn-ea"/>
            </a:endParaRPr>
          </a:p>
        </p:txBody>
      </p:sp>
      <p:sp>
        <p:nvSpPr>
          <p:cNvPr id="5" name="TextBox 4"/>
          <p:cNvSpPr txBox="1"/>
          <p:nvPr/>
        </p:nvSpPr>
        <p:spPr>
          <a:xfrm>
            <a:off x="251520" y="4797152"/>
            <a:ext cx="711274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mn-ea"/>
                <a:cs typeface="+mn-cs"/>
              </a:rPr>
              <a:t>Xin et al., “</a:t>
            </a:r>
            <a:r>
              <a:rPr kumimoji="0" lang="en-US" sz="1600" b="0" i="0" u="none" strike="noStrike" kern="1200" cap="none" spc="0" normalizeH="0" baseline="0" noProof="0" dirty="0">
                <a:ln>
                  <a:noFill/>
                </a:ln>
                <a:solidFill>
                  <a:srgbClr val="0000FF"/>
                </a:solidFill>
                <a:effectLst/>
                <a:uLnTx/>
                <a:uFillTx/>
                <a:latin typeface="Tahoma"/>
                <a:ea typeface="+mn-ea"/>
                <a:cs typeface="+mn-cs"/>
              </a:rPr>
              <a:t>Accelerating Read Mapping with </a:t>
            </a:r>
            <a:r>
              <a:rPr kumimoji="0" lang="en-US" sz="1600" b="0" i="0" u="none" strike="noStrike" kern="1200" cap="none" spc="0" normalizeH="0" baseline="0" noProof="0" dirty="0" err="1">
                <a:ln>
                  <a:noFill/>
                </a:ln>
                <a:solidFill>
                  <a:srgbClr val="0000FF"/>
                </a:solidFill>
                <a:effectLst/>
                <a:uLnTx/>
                <a:uFillTx/>
                <a:latin typeface="Tahoma"/>
                <a:ea typeface="+mn-ea"/>
                <a:cs typeface="+mn-cs"/>
              </a:rPr>
              <a:t>FastHASH</a:t>
            </a:r>
            <a:r>
              <a:rPr kumimoji="0" lang="en-US" sz="1600" b="0" i="0" u="none" strike="noStrike" kern="1200" cap="none" spc="0" normalizeH="0" baseline="0" noProof="0" dirty="0">
                <a:ln>
                  <a:noFill/>
                </a:ln>
                <a:solidFill>
                  <a:srgbClr val="000000"/>
                </a:solidFill>
                <a:effectLst/>
                <a:uLnTx/>
                <a:uFillTx/>
                <a:latin typeface="Tahoma"/>
                <a:ea typeface="+mn-ea"/>
                <a:cs typeface="+mn-cs"/>
              </a:rPr>
              <a:t>,” BMC Genomics 2013.</a:t>
            </a:r>
          </a:p>
        </p:txBody>
      </p:sp>
      <p:sp>
        <p:nvSpPr>
          <p:cNvPr id="7" name="TextBox 6"/>
          <p:cNvSpPr txBox="1"/>
          <p:nvPr/>
        </p:nvSpPr>
        <p:spPr>
          <a:xfrm>
            <a:off x="251520" y="5085184"/>
            <a:ext cx="8575685" cy="58477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mn-ea"/>
                <a:cs typeface="+mn-cs"/>
              </a:rPr>
              <a:t>Xin et al., “</a:t>
            </a:r>
            <a:r>
              <a:rPr kumimoji="0" lang="en-US" sz="1600" b="0" i="0" u="none" strike="noStrike" kern="1200" cap="none" spc="0" normalizeH="0" baseline="0" noProof="0" dirty="0">
                <a:ln>
                  <a:noFill/>
                </a:ln>
                <a:solidFill>
                  <a:srgbClr val="0000FF"/>
                </a:solidFill>
                <a:effectLst/>
                <a:uLnTx/>
                <a:uFillTx/>
                <a:latin typeface="Tahoma"/>
                <a:ea typeface="+mn-ea"/>
                <a:cs typeface="+mn-cs"/>
              </a:rPr>
              <a:t>Shifted Hamming Distance: A Fast and Accurate SIMD-friendly Filter to Accelerate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mn-ea"/>
                <a:cs typeface="+mn-cs"/>
              </a:rPr>
              <a:t>Alignment Verification in Read Mapping</a:t>
            </a:r>
            <a:r>
              <a:rPr kumimoji="0" lang="en-US" sz="1600" b="0" i="0" u="none" strike="noStrike" kern="1200" cap="none" spc="0" normalizeH="0" baseline="0" noProof="0" dirty="0">
                <a:ln>
                  <a:noFill/>
                </a:ln>
                <a:solidFill>
                  <a:srgbClr val="000000"/>
                </a:solidFill>
                <a:effectLst/>
                <a:uLnTx/>
                <a:uFillTx/>
                <a:latin typeface="Tahoma"/>
                <a:ea typeface="+mn-ea"/>
                <a:cs typeface="+mn-cs"/>
              </a:rPr>
              <a:t>,” Bioinformatics 2015.</a:t>
            </a:r>
          </a:p>
        </p:txBody>
      </p:sp>
    </p:spTree>
    <p:extLst>
      <p:ext uri="{BB962C8B-B14F-4D97-AF65-F5344CB8AC3E}">
        <p14:creationId xmlns:p14="http://schemas.microsoft.com/office/powerpoint/2010/main" val="24909966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Genome Sequencing Technologies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3" name="TextBox 2">
            <a:extLst>
              <a:ext uri="{FF2B5EF4-FFF2-40B4-BE49-F238E27FC236}">
                <a16:creationId xmlns:a16="http://schemas.microsoft.com/office/drawing/2014/main" id="{9DEDF4F9-AC11-CE40-96CF-BFA639F16628}"/>
              </a:ext>
            </a:extLst>
          </p:cNvPr>
          <p:cNvSpPr txBox="1"/>
          <p:nvPr/>
        </p:nvSpPr>
        <p:spPr>
          <a:xfrm>
            <a:off x="336100" y="5036983"/>
            <a:ext cx="8193974" cy="203132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Senol Cali+, “</a:t>
            </a:r>
            <a:r>
              <a:rPr kumimoji="0" lang="en-US" sz="1800" b="1" i="0" u="none" strike="noStrike" kern="1200" cap="none" spc="0" normalizeH="0" baseline="0" noProof="0" dirty="0">
                <a:ln>
                  <a:noFill/>
                </a:ln>
                <a:solidFill>
                  <a:srgbClr val="0000FF"/>
                </a:solidFill>
                <a:effectLst/>
                <a:uLnTx/>
                <a:uFillTx/>
                <a:latin typeface="Tahoma"/>
                <a:ea typeface="+mn-ea"/>
                <a:cs typeface="+mn-cs"/>
              </a:rPr>
              <a:t>Nanopore Sequencing Technology and Tools for Genome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rPr>
              <a:t>Assembly: Computational Analysis of the Current State, Bottlenecks </a:t>
            </a:r>
          </a:p>
          <a:p>
            <a:pPr lvl="0">
              <a:defRPr/>
            </a:pPr>
            <a:r>
              <a:rPr kumimoji="0" lang="en-US" sz="1800" b="1" i="0" u="none" strike="noStrike" kern="1200" cap="none" spc="0" normalizeH="0" baseline="0" noProof="0" dirty="0">
                <a:ln>
                  <a:noFill/>
                </a:ln>
                <a:solidFill>
                  <a:srgbClr val="0000FF"/>
                </a:solidFill>
                <a:effectLst/>
                <a:uLnTx/>
                <a:uFillTx/>
                <a:latin typeface="Tahoma"/>
                <a:ea typeface="+mn-ea"/>
                <a:cs typeface="+mn-cs"/>
              </a:rPr>
              <a:t>and Future Directions</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r>
              <a:rPr lang="en-US" i="1" dirty="0">
                <a:hlinkClick r:id="rId2"/>
              </a:rPr>
              <a:t>Briefings in Bioinformatics</a:t>
            </a:r>
            <a:r>
              <a:rPr lang="en-US" i="1" dirty="0"/>
              <a:t> (</a:t>
            </a:r>
            <a:r>
              <a:rPr lang="en-US" b="1" i="1" dirty="0"/>
              <a:t>BIB</a:t>
            </a:r>
            <a:r>
              <a:rPr lang="en-US" i="1" dirty="0"/>
              <a:t>)</a:t>
            </a:r>
            <a:r>
              <a:rPr lang="en-US" dirty="0"/>
              <a:t>, 2018. </a:t>
            </a:r>
          </a:p>
          <a:p>
            <a:pPr lvl="0">
              <a:defRPr/>
            </a:pPr>
            <a:r>
              <a:rPr lang="en-US" dirty="0"/>
              <a:t>[</a:t>
            </a:r>
            <a:r>
              <a:rPr lang="en-US" dirty="0">
                <a:hlinkClick r:id="rId3"/>
              </a:rPr>
              <a:t>Open arxiv.org version</a:t>
            </a:r>
            <a:r>
              <a:rPr lang="en-US" dirty="0"/>
              <a:t>] </a:t>
            </a:r>
          </a:p>
          <a:p>
            <a:br>
              <a:rPr lang="en-US" dirty="0"/>
            </a:br>
            <a:br>
              <a:rPr kumimoji="0" lang="en-US" sz="1800" b="0" i="0" u="none" strike="noStrike" kern="1200" cap="none" spc="0" normalizeH="0" baseline="0" noProof="0" dirty="0">
                <a:ln>
                  <a:noFill/>
                </a:ln>
                <a:solidFill>
                  <a:srgbClr val="000000"/>
                </a:solidFill>
                <a:effectLst/>
                <a:uLnTx/>
                <a:uFillTx/>
                <a:latin typeface="Tahoma"/>
                <a:ea typeface="+mn-ea"/>
                <a:cs typeface="+mn-cs"/>
              </a:rPr>
            </a:b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pic>
        <p:nvPicPr>
          <p:cNvPr id="5" name="Picture 4">
            <a:extLst>
              <a:ext uri="{FF2B5EF4-FFF2-40B4-BE49-F238E27FC236}">
                <a16:creationId xmlns:a16="http://schemas.microsoft.com/office/drawing/2014/main" id="{B7B92BBE-67D0-BE44-AFBF-F27F37B8A8C3}"/>
              </a:ext>
            </a:extLst>
          </p:cNvPr>
          <p:cNvPicPr>
            <a:picLocks noChangeAspect="1"/>
          </p:cNvPicPr>
          <p:nvPr/>
        </p:nvPicPr>
        <p:blipFill>
          <a:blip r:embed="rId4"/>
          <a:stretch>
            <a:fillRect/>
          </a:stretch>
        </p:blipFill>
        <p:spPr>
          <a:xfrm>
            <a:off x="0" y="1484784"/>
            <a:ext cx="9144000" cy="2202873"/>
          </a:xfrm>
          <a:prstGeom prst="rect">
            <a:avLst/>
          </a:prstGeom>
        </p:spPr>
      </p:pic>
      <p:pic>
        <p:nvPicPr>
          <p:cNvPr id="6" name="Picture 8">
            <a:extLst>
              <a:ext uri="{FF2B5EF4-FFF2-40B4-BE49-F238E27FC236}">
                <a16:creationId xmlns:a16="http://schemas.microsoft.com/office/drawing/2014/main" id="{DE735DFE-2D11-5849-BC1A-6B423D4888C8}"/>
              </a:ext>
            </a:extLst>
          </p:cNvPr>
          <p:cNvPicPr>
            <a:picLocks noChangeAspect="1" noChangeArrowheads="1"/>
          </p:cNvPicPr>
          <p:nvPr/>
        </p:nvPicPr>
        <p:blipFill>
          <a:blip r:embed="rId5" cstate="print"/>
          <a:srcRect/>
          <a:stretch>
            <a:fillRect/>
          </a:stretch>
        </p:blipFill>
        <p:spPr bwMode="auto">
          <a:xfrm>
            <a:off x="6660801" y="2996952"/>
            <a:ext cx="2080800" cy="1523680"/>
          </a:xfrm>
          <a:prstGeom prst="rect">
            <a:avLst/>
          </a:prstGeom>
          <a:noFill/>
          <a:ln w="9525">
            <a:noFill/>
            <a:round/>
            <a:headEnd/>
            <a:tailEnd/>
          </a:ln>
        </p:spPr>
      </p:pic>
      <p:sp>
        <p:nvSpPr>
          <p:cNvPr id="7" name="Text Box 19">
            <a:extLst>
              <a:ext uri="{FF2B5EF4-FFF2-40B4-BE49-F238E27FC236}">
                <a16:creationId xmlns:a16="http://schemas.microsoft.com/office/drawing/2014/main" id="{9BD0F31E-C179-B049-9A06-915AC4721F68}"/>
              </a:ext>
            </a:extLst>
          </p:cNvPr>
          <p:cNvSpPr txBox="1">
            <a:spLocks noChangeArrowheads="1"/>
          </p:cNvSpPr>
          <p:nvPr/>
        </p:nvSpPr>
        <p:spPr bwMode="auto">
          <a:xfrm>
            <a:off x="6381120" y="4520632"/>
            <a:ext cx="2511360" cy="312512"/>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Oxford Nanopore </a:t>
            </a:r>
            <a:r>
              <a:rPr kumimoji="0" lang="en-US" sz="1800" b="0" i="0" u="none" strike="noStrike" kern="1200" cap="none" spc="0" normalizeH="0" baseline="0" noProof="0" dirty="0" err="1">
                <a:ln>
                  <a:noFill/>
                </a:ln>
                <a:solidFill>
                  <a:srgbClr val="000000"/>
                </a:solidFill>
                <a:effectLst/>
                <a:uLnTx/>
                <a:uFillTx/>
                <a:latin typeface="Calibri" pitchFamily="34" charset="0"/>
                <a:ea typeface="+mn-ea"/>
                <a:cs typeface="+mn-cs"/>
              </a:rPr>
              <a:t>MinION</a:t>
            </a:r>
            <a:endPar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Tree>
    <p:extLst>
      <p:ext uri="{BB962C8B-B14F-4D97-AF65-F5344CB8AC3E}">
        <p14:creationId xmlns:p14="http://schemas.microsoft.com/office/powerpoint/2010/main" val="3847426556"/>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51912" cy="1066800"/>
          </a:xfrm>
        </p:spPr>
        <p:txBody>
          <a:bodyPr/>
          <a:lstStyle/>
          <a:p>
            <a:r>
              <a:rPr lang="en-US" dirty="0"/>
              <a:t>Nanopore Genome Assembly Pipeline</a:t>
            </a:r>
          </a:p>
        </p:txBody>
      </p:sp>
      <p:pic>
        <p:nvPicPr>
          <p:cNvPr id="5" name="Picture 4">
            <a:extLst>
              <a:ext uri="{FF2B5EF4-FFF2-40B4-BE49-F238E27FC236}">
                <a16:creationId xmlns:a16="http://schemas.microsoft.com/office/drawing/2014/main" id="{E5936927-1B6F-4A4C-B5AD-52390DB79E20}"/>
              </a:ext>
            </a:extLst>
          </p:cNvPr>
          <p:cNvPicPr>
            <a:picLocks noChangeAspect="1"/>
          </p:cNvPicPr>
          <p:nvPr/>
        </p:nvPicPr>
        <p:blipFill>
          <a:blip r:embed="rId2"/>
          <a:stretch>
            <a:fillRect/>
          </a:stretch>
        </p:blipFill>
        <p:spPr>
          <a:xfrm>
            <a:off x="683568" y="976890"/>
            <a:ext cx="7851772" cy="5476445"/>
          </a:xfrm>
          <a:prstGeom prst="rect">
            <a:avLst/>
          </a:prstGeom>
        </p:spPr>
      </p:pic>
      <p:sp>
        <p:nvSpPr>
          <p:cNvPr id="3" name="TextBox 2">
            <a:extLst>
              <a:ext uri="{FF2B5EF4-FFF2-40B4-BE49-F238E27FC236}">
                <a16:creationId xmlns:a16="http://schemas.microsoft.com/office/drawing/2014/main" id="{9DEDF4F9-AC11-CE40-96CF-BFA639F16628}"/>
              </a:ext>
            </a:extLst>
          </p:cNvPr>
          <p:cNvSpPr txBox="1"/>
          <p:nvPr/>
        </p:nvSpPr>
        <p:spPr>
          <a:xfrm>
            <a:off x="1863509" y="6156593"/>
            <a:ext cx="7317003" cy="86177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mn-ea"/>
                <a:cs typeface="+mn-cs"/>
              </a:rPr>
              <a:t>Senol Cali+, “</a:t>
            </a:r>
            <a:r>
              <a:rPr kumimoji="0" lang="en-US" sz="1600" b="1" i="0" u="none" strike="noStrike" kern="1200" cap="none" spc="0" normalizeH="0" baseline="0" noProof="0" dirty="0">
                <a:ln>
                  <a:noFill/>
                </a:ln>
                <a:solidFill>
                  <a:srgbClr val="0000FF"/>
                </a:solidFill>
                <a:effectLst/>
                <a:uLnTx/>
                <a:uFillTx/>
                <a:latin typeface="Tahoma"/>
                <a:ea typeface="+mn-ea"/>
                <a:cs typeface="+mn-cs"/>
              </a:rPr>
              <a:t>Nanopore Sequencing Technology and Tools for Genome </a:t>
            </a:r>
          </a:p>
          <a:p>
            <a:pPr>
              <a:defRPr/>
            </a:pPr>
            <a:r>
              <a:rPr kumimoji="0" lang="en-US" sz="1600" b="1" i="0" u="none" strike="noStrike" kern="1200" cap="none" spc="0" normalizeH="0" baseline="0" noProof="0" dirty="0">
                <a:ln>
                  <a:noFill/>
                </a:ln>
                <a:solidFill>
                  <a:srgbClr val="0000FF"/>
                </a:solidFill>
                <a:effectLst/>
                <a:uLnTx/>
                <a:uFillTx/>
                <a:latin typeface="Tahoma"/>
                <a:ea typeface="+mn-ea"/>
                <a:cs typeface="+mn-cs"/>
              </a:rPr>
              <a:t>Assembly</a:t>
            </a:r>
            <a:r>
              <a:rPr kumimoji="0" lang="en-US" sz="1600" b="0" i="0" u="none" strike="noStrike" kern="1200" cap="none" spc="0" normalizeH="0" baseline="0" noProof="0" dirty="0">
                <a:ln>
                  <a:noFill/>
                </a:ln>
                <a:solidFill>
                  <a:srgbClr val="000000"/>
                </a:solidFill>
                <a:effectLst/>
                <a:uLnTx/>
                <a:uFillTx/>
                <a:latin typeface="Tahoma"/>
                <a:ea typeface="+mn-ea"/>
                <a:cs typeface="+mn-cs"/>
              </a:rPr>
              <a:t>”, Briefings in Bioinformatics, 2018. </a:t>
            </a:r>
            <a:r>
              <a:rPr lang="en-US" sz="1600" dirty="0"/>
              <a:t>[</a:t>
            </a:r>
            <a:r>
              <a:rPr lang="en-US" sz="1600" dirty="0">
                <a:hlinkClick r:id="rId3"/>
              </a:rPr>
              <a:t>Open arxiv.org version</a:t>
            </a:r>
            <a:r>
              <a:rPr lang="en-US" sz="160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1218624620"/>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5E408-C764-D045-BD7E-9E9080A7EAEA}"/>
              </a:ext>
            </a:extLst>
          </p:cNvPr>
          <p:cNvSpPr>
            <a:spLocks noGrp="1"/>
          </p:cNvSpPr>
          <p:nvPr>
            <p:ph type="title"/>
          </p:nvPr>
        </p:nvSpPr>
        <p:spPr/>
        <p:txBody>
          <a:bodyPr/>
          <a:lstStyle/>
          <a:p>
            <a:r>
              <a:rPr lang="en-US" dirty="0"/>
              <a:t>More on Genome Analysis: Another Talk</a:t>
            </a:r>
          </a:p>
        </p:txBody>
      </p:sp>
      <p:sp>
        <p:nvSpPr>
          <p:cNvPr id="4" name="Slide Number Placeholder 3">
            <a:extLst>
              <a:ext uri="{FF2B5EF4-FFF2-40B4-BE49-F238E27FC236}">
                <a16:creationId xmlns:a16="http://schemas.microsoft.com/office/drawing/2014/main" id="{819C577A-9665-DA47-916C-F8E9CED1AFFC}"/>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3" name="Picture 2">
            <a:extLst>
              <a:ext uri="{FF2B5EF4-FFF2-40B4-BE49-F238E27FC236}">
                <a16:creationId xmlns:a16="http://schemas.microsoft.com/office/drawing/2014/main" id="{EFB584AB-3B41-F64D-BEF2-930B63D95465}"/>
              </a:ext>
            </a:extLst>
          </p:cNvPr>
          <p:cNvPicPr>
            <a:picLocks noChangeAspect="1"/>
          </p:cNvPicPr>
          <p:nvPr/>
        </p:nvPicPr>
        <p:blipFill>
          <a:blip r:embed="rId2"/>
          <a:stretch>
            <a:fillRect/>
          </a:stretch>
        </p:blipFill>
        <p:spPr>
          <a:xfrm>
            <a:off x="899592" y="1036211"/>
            <a:ext cx="6998618" cy="5201101"/>
          </a:xfrm>
          <a:prstGeom prst="rect">
            <a:avLst/>
          </a:prstGeom>
        </p:spPr>
      </p:pic>
    </p:spTree>
    <p:extLst>
      <p:ext uri="{BB962C8B-B14F-4D97-AF65-F5344CB8AC3E}">
        <p14:creationId xmlns:p14="http://schemas.microsoft.com/office/powerpoint/2010/main" val="1674505424"/>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768AE-5D18-9E4D-B0AE-1600CC02AD30}"/>
              </a:ext>
            </a:extLst>
          </p:cNvPr>
          <p:cNvSpPr>
            <a:spLocks noGrp="1"/>
          </p:cNvSpPr>
          <p:nvPr>
            <p:ph type="title"/>
          </p:nvPr>
        </p:nvSpPr>
        <p:spPr/>
        <p:txBody>
          <a:bodyPr/>
          <a:lstStyle/>
          <a:p>
            <a:r>
              <a:rPr lang="en-US" dirty="0"/>
              <a:t>Recall Our Dream</a:t>
            </a:r>
          </a:p>
        </p:txBody>
      </p:sp>
      <p:sp>
        <p:nvSpPr>
          <p:cNvPr id="3" name="Content Placeholder 2">
            <a:extLst>
              <a:ext uri="{FF2B5EF4-FFF2-40B4-BE49-F238E27FC236}">
                <a16:creationId xmlns:a16="http://schemas.microsoft.com/office/drawing/2014/main" id="{498EA495-2CCE-D648-8AF6-F3266A555827}"/>
              </a:ext>
            </a:extLst>
          </p:cNvPr>
          <p:cNvSpPr>
            <a:spLocks noGrp="1"/>
          </p:cNvSpPr>
          <p:nvPr>
            <p:ph idx="1"/>
          </p:nvPr>
        </p:nvSpPr>
        <p:spPr/>
        <p:txBody>
          <a:bodyPr/>
          <a:lstStyle/>
          <a:p>
            <a:r>
              <a:rPr lang="en-US" dirty="0"/>
              <a:t>Can we build devices that can analyze a genome within a minute?</a:t>
            </a:r>
          </a:p>
          <a:p>
            <a:endParaRPr lang="en-US" dirty="0"/>
          </a:p>
          <a:p>
            <a:r>
              <a:rPr lang="en-US" dirty="0"/>
              <a:t>Still a long ways to go</a:t>
            </a:r>
          </a:p>
          <a:p>
            <a:pPr lvl="1"/>
            <a:r>
              <a:rPr lang="en-US" dirty="0"/>
              <a:t>Energy efficiency</a:t>
            </a:r>
          </a:p>
          <a:p>
            <a:pPr lvl="1"/>
            <a:r>
              <a:rPr lang="en-US" dirty="0"/>
              <a:t>Performance (latency)</a:t>
            </a:r>
          </a:p>
          <a:p>
            <a:pPr lvl="1"/>
            <a:r>
              <a:rPr lang="en-US" dirty="0"/>
              <a:t>Security</a:t>
            </a:r>
          </a:p>
          <a:p>
            <a:pPr lvl="1"/>
            <a:r>
              <a:rPr lang="en-US" dirty="0">
                <a:solidFill>
                  <a:srgbClr val="0000FF"/>
                </a:solidFill>
              </a:rPr>
              <a:t>Huge memory bottleneck</a:t>
            </a:r>
          </a:p>
          <a:p>
            <a:endParaRPr lang="en-US" dirty="0"/>
          </a:p>
          <a:p>
            <a:endParaRPr lang="en-US" dirty="0"/>
          </a:p>
        </p:txBody>
      </p:sp>
      <p:sp>
        <p:nvSpPr>
          <p:cNvPr id="4" name="Slide Number Placeholder 3">
            <a:extLst>
              <a:ext uri="{FF2B5EF4-FFF2-40B4-BE49-F238E27FC236}">
                <a16:creationId xmlns:a16="http://schemas.microsoft.com/office/drawing/2014/main" id="{C6BF723B-2431-BD4C-A973-FB0472D63A78}"/>
              </a:ext>
            </a:extLst>
          </p:cNvPr>
          <p:cNvSpPr>
            <a:spLocks noGrp="1"/>
          </p:cNvSpPr>
          <p:nvPr>
            <p:ph type="sldNum" sz="quarter" idx="11"/>
          </p:nvPr>
        </p:nvSpPr>
        <p:spPr/>
        <p:txBody>
          <a:bodyPr/>
          <a:lstStyle/>
          <a:p>
            <a:fld id="{323594FA-E141-4234-AE05-360401972BE7}" type="slidenum">
              <a:rPr lang="en-US" altLang="en-US" smtClean="0"/>
              <a:pPr/>
              <a:t>37</a:t>
            </a:fld>
            <a:endParaRPr lang="en-US" altLang="en-US"/>
          </a:p>
        </p:txBody>
      </p:sp>
    </p:spTree>
    <p:extLst>
      <p:ext uri="{BB962C8B-B14F-4D97-AF65-F5344CB8AC3E}">
        <p14:creationId xmlns:p14="http://schemas.microsoft.com/office/powerpoint/2010/main" val="24659197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Four Key Directions</a:t>
            </a:r>
          </a:p>
        </p:txBody>
      </p:sp>
      <p:sp>
        <p:nvSpPr>
          <p:cNvPr id="3" name="Content Placeholder 2"/>
          <p:cNvSpPr>
            <a:spLocks noGrp="1"/>
          </p:cNvSpPr>
          <p:nvPr>
            <p:ph idx="1"/>
          </p:nvPr>
        </p:nvSpPr>
        <p:spPr>
          <a:xfrm>
            <a:off x="228600" y="1268760"/>
            <a:ext cx="8610600" cy="4876800"/>
          </a:xfrm>
        </p:spPr>
        <p:txBody>
          <a:bodyPr/>
          <a:lstStyle/>
          <a:p>
            <a:r>
              <a:rPr lang="en-US" dirty="0"/>
              <a:t>Fundamentally </a:t>
            </a:r>
            <a:r>
              <a:rPr lang="en-US" dirty="0">
                <a:solidFill>
                  <a:srgbClr val="0000FF"/>
                </a:solidFill>
              </a:rPr>
              <a:t>Secure/Reliable/Safe </a:t>
            </a:r>
            <a:r>
              <a:rPr lang="en-US" dirty="0"/>
              <a:t>Architectures</a:t>
            </a:r>
          </a:p>
          <a:p>
            <a:endParaRPr lang="en-US" dirty="0"/>
          </a:p>
          <a:p>
            <a:endParaRPr lang="en-US" dirty="0"/>
          </a:p>
          <a:p>
            <a:r>
              <a:rPr lang="en-US" dirty="0"/>
              <a:t>Fundamentally </a:t>
            </a:r>
            <a:r>
              <a:rPr lang="en-US" dirty="0">
                <a:solidFill>
                  <a:srgbClr val="0000FF"/>
                </a:solidFill>
              </a:rPr>
              <a:t>Energy-Efficient </a:t>
            </a:r>
            <a:r>
              <a:rPr lang="en-US" dirty="0"/>
              <a:t>Architectures</a:t>
            </a:r>
          </a:p>
          <a:p>
            <a:pPr lvl="1"/>
            <a:r>
              <a:rPr lang="en-US" dirty="0">
                <a:solidFill>
                  <a:srgbClr val="0000FF"/>
                </a:solidFill>
              </a:rPr>
              <a:t>Memory-centric </a:t>
            </a:r>
            <a:r>
              <a:rPr lang="en-US" dirty="0"/>
              <a:t>(Data-centric) Architectures</a:t>
            </a:r>
          </a:p>
          <a:p>
            <a:endParaRPr lang="en-US" dirty="0"/>
          </a:p>
          <a:p>
            <a:endParaRPr lang="en-US" dirty="0"/>
          </a:p>
          <a:p>
            <a:r>
              <a:rPr lang="en-US" dirty="0"/>
              <a:t>Fundamentally </a:t>
            </a:r>
            <a:r>
              <a:rPr lang="en-US" dirty="0">
                <a:solidFill>
                  <a:srgbClr val="0000FF"/>
                </a:solidFill>
              </a:rPr>
              <a:t>Low-Latency </a:t>
            </a:r>
            <a:r>
              <a:rPr lang="en-US" dirty="0"/>
              <a:t>Architectures</a:t>
            </a:r>
          </a:p>
          <a:p>
            <a:endParaRPr lang="en-US" dirty="0"/>
          </a:p>
          <a:p>
            <a:endParaRPr lang="en-US" dirty="0"/>
          </a:p>
          <a:p>
            <a:r>
              <a:rPr lang="en-US" dirty="0"/>
              <a:t>Architectures for </a:t>
            </a:r>
            <a:r>
              <a:rPr lang="en-US" dirty="0">
                <a:solidFill>
                  <a:srgbClr val="0000FF"/>
                </a:solidFill>
              </a:rPr>
              <a:t>Genomics, Medicine, Health</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7" name="Rectangle 6">
            <a:extLst>
              <a:ext uri="{FF2B5EF4-FFF2-40B4-BE49-F238E27FC236}">
                <a16:creationId xmlns:a16="http://schemas.microsoft.com/office/drawing/2014/main" id="{493F53A1-D239-B74E-A57F-3C633430314E}"/>
              </a:ext>
            </a:extLst>
          </p:cNvPr>
          <p:cNvSpPr/>
          <p:nvPr/>
        </p:nvSpPr>
        <p:spPr>
          <a:xfrm>
            <a:off x="539552" y="2564904"/>
            <a:ext cx="6865906" cy="93610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 name="Rectangle 5">
            <a:extLst>
              <a:ext uri="{FF2B5EF4-FFF2-40B4-BE49-F238E27FC236}">
                <a16:creationId xmlns:a16="http://schemas.microsoft.com/office/drawing/2014/main" id="{516D0B9A-DACF-734A-B009-4F71A047BF5D}"/>
              </a:ext>
            </a:extLst>
          </p:cNvPr>
          <p:cNvSpPr/>
          <p:nvPr/>
        </p:nvSpPr>
        <p:spPr>
          <a:xfrm>
            <a:off x="539552" y="4149080"/>
            <a:ext cx="5904656" cy="72008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8" name="Rectangle 7">
            <a:extLst>
              <a:ext uri="{FF2B5EF4-FFF2-40B4-BE49-F238E27FC236}">
                <a16:creationId xmlns:a16="http://schemas.microsoft.com/office/drawing/2014/main" id="{43C8E102-30D6-584A-8772-C22F1DF16E6C}"/>
              </a:ext>
            </a:extLst>
          </p:cNvPr>
          <p:cNvSpPr/>
          <p:nvPr/>
        </p:nvSpPr>
        <p:spPr>
          <a:xfrm>
            <a:off x="539552" y="1085278"/>
            <a:ext cx="6984776" cy="93610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40316977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48408"/>
            <a:ext cx="7924800" cy="1752600"/>
          </a:xfrm>
        </p:spPr>
        <p:txBody>
          <a:bodyPr/>
          <a:lstStyle/>
          <a:p>
            <a:r>
              <a:rPr lang="en-US" dirty="0"/>
              <a:t>Memory &amp; Storage</a:t>
            </a:r>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fld id="{7341D3D9-3FE8-4025-BF66-8DAB1ABB951F}" type="slidenum">
              <a:rPr lang="en-US" altLang="en-US" smtClean="0"/>
              <a:pPr/>
              <a:t>39</a:t>
            </a:fld>
            <a:endParaRPr lang="en-US" altLang="en-US"/>
          </a:p>
        </p:txBody>
      </p:sp>
    </p:spTree>
    <p:extLst>
      <p:ext uri="{BB962C8B-B14F-4D97-AF65-F5344CB8AC3E}">
        <p14:creationId xmlns:p14="http://schemas.microsoft.com/office/powerpoint/2010/main" val="852365373"/>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Four Key Directions</a:t>
            </a:r>
          </a:p>
        </p:txBody>
      </p:sp>
      <p:sp>
        <p:nvSpPr>
          <p:cNvPr id="3" name="Content Placeholder 2"/>
          <p:cNvSpPr>
            <a:spLocks noGrp="1"/>
          </p:cNvSpPr>
          <p:nvPr>
            <p:ph idx="1"/>
          </p:nvPr>
        </p:nvSpPr>
        <p:spPr>
          <a:xfrm>
            <a:off x="228600" y="1268760"/>
            <a:ext cx="8610600" cy="4876800"/>
          </a:xfrm>
        </p:spPr>
        <p:txBody>
          <a:bodyPr/>
          <a:lstStyle/>
          <a:p>
            <a:r>
              <a:rPr lang="en-US" dirty="0"/>
              <a:t>Fundamentally </a:t>
            </a:r>
            <a:r>
              <a:rPr lang="en-US" dirty="0">
                <a:solidFill>
                  <a:srgbClr val="0000FF"/>
                </a:solidFill>
              </a:rPr>
              <a:t>Secure/Reliable/Safe </a:t>
            </a:r>
            <a:r>
              <a:rPr lang="en-US" dirty="0"/>
              <a:t>Architectures</a:t>
            </a:r>
          </a:p>
          <a:p>
            <a:endParaRPr lang="en-US" dirty="0"/>
          </a:p>
          <a:p>
            <a:endParaRPr lang="en-US" dirty="0"/>
          </a:p>
          <a:p>
            <a:r>
              <a:rPr lang="en-US" dirty="0"/>
              <a:t>Fundamentally </a:t>
            </a:r>
            <a:r>
              <a:rPr lang="en-US" dirty="0">
                <a:solidFill>
                  <a:srgbClr val="0000FF"/>
                </a:solidFill>
              </a:rPr>
              <a:t>Energy-Efficient </a:t>
            </a:r>
            <a:r>
              <a:rPr lang="en-US" dirty="0"/>
              <a:t>Architectures</a:t>
            </a:r>
          </a:p>
          <a:p>
            <a:pPr lvl="1"/>
            <a:r>
              <a:rPr lang="en-US" dirty="0">
                <a:solidFill>
                  <a:srgbClr val="0000FF"/>
                </a:solidFill>
              </a:rPr>
              <a:t>Memory-centric </a:t>
            </a:r>
            <a:r>
              <a:rPr lang="en-US" dirty="0"/>
              <a:t>(Data-centric) Architectures</a:t>
            </a:r>
          </a:p>
          <a:p>
            <a:endParaRPr lang="en-US" dirty="0"/>
          </a:p>
          <a:p>
            <a:endParaRPr lang="en-US" dirty="0"/>
          </a:p>
          <a:p>
            <a:r>
              <a:rPr lang="en-US" dirty="0"/>
              <a:t>Fundamentally </a:t>
            </a:r>
            <a:r>
              <a:rPr lang="en-US" dirty="0">
                <a:solidFill>
                  <a:srgbClr val="0000FF"/>
                </a:solidFill>
              </a:rPr>
              <a:t>Low-Latency </a:t>
            </a:r>
            <a:r>
              <a:rPr lang="en-US" dirty="0"/>
              <a:t>Architectures</a:t>
            </a:r>
          </a:p>
          <a:p>
            <a:endParaRPr lang="en-US" dirty="0"/>
          </a:p>
          <a:p>
            <a:endParaRPr lang="en-US" dirty="0"/>
          </a:p>
          <a:p>
            <a:r>
              <a:rPr lang="en-US" dirty="0"/>
              <a:t>Architectures for </a:t>
            </a:r>
            <a:r>
              <a:rPr lang="en-US" dirty="0">
                <a:solidFill>
                  <a:srgbClr val="0000FF"/>
                </a:solidFill>
              </a:rPr>
              <a:t>Genomics, Medicine, Health</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7" name="Rectangle 6">
            <a:extLst>
              <a:ext uri="{FF2B5EF4-FFF2-40B4-BE49-F238E27FC236}">
                <a16:creationId xmlns:a16="http://schemas.microsoft.com/office/drawing/2014/main" id="{493F53A1-D239-B74E-A57F-3C633430314E}"/>
              </a:ext>
            </a:extLst>
          </p:cNvPr>
          <p:cNvSpPr/>
          <p:nvPr/>
        </p:nvSpPr>
        <p:spPr>
          <a:xfrm>
            <a:off x="514406" y="5373216"/>
            <a:ext cx="6865906" cy="93610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3575623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2" name="Picture 23" descr="http://i.ehow.com/images/a04/ac/qb/format-hard-drive-xp-800X8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166144">
            <a:off x="5944993" y="1201593"/>
            <a:ext cx="2124075" cy="212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58" name="Title 1"/>
          <p:cNvSpPr>
            <a:spLocks noGrp="1"/>
          </p:cNvSpPr>
          <p:nvPr>
            <p:ph type="title"/>
          </p:nvPr>
        </p:nvSpPr>
        <p:spPr/>
        <p:txBody>
          <a:bodyPr/>
          <a:lstStyle/>
          <a:p>
            <a:r>
              <a:rPr lang="en-US" dirty="0">
                <a:latin typeface="Garamond" charset="0"/>
                <a:ea typeface="ＭＳ Ｐゴシック" charset="0"/>
                <a:cs typeface="ＭＳ Ｐゴシック" charset="0"/>
              </a:rPr>
              <a:t>The Main Memory System</a:t>
            </a:r>
          </a:p>
        </p:txBody>
      </p:sp>
      <p:sp>
        <p:nvSpPr>
          <p:cNvPr id="3" name="Content Placeholder 2"/>
          <p:cNvSpPr>
            <a:spLocks noGrp="1"/>
          </p:cNvSpPr>
          <p:nvPr>
            <p:ph idx="1"/>
          </p:nvPr>
        </p:nvSpPr>
        <p:spPr>
          <a:xfrm>
            <a:off x="228600" y="996950"/>
            <a:ext cx="8610600" cy="5194300"/>
          </a:xfrm>
        </p:spPr>
        <p:txBody>
          <a:bodyPr/>
          <a:lstStyle/>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pPr marL="0" indent="0">
              <a:buNone/>
            </a:pPr>
            <a:endParaRPr lang="en-US" dirty="0">
              <a:latin typeface="Tahoma" charset="0"/>
              <a:ea typeface="ＭＳ Ｐゴシック" charset="0"/>
              <a:cs typeface="ＭＳ Ｐゴシック" charset="0"/>
            </a:endParaRPr>
          </a:p>
          <a:p>
            <a:pPr marL="0" indent="0">
              <a:buNone/>
            </a:pPr>
            <a:endParaRPr lang="en-US" sz="1200"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is a critical component of all computing systems</a:t>
            </a:r>
            <a:r>
              <a:rPr lang="en-US" dirty="0">
                <a:latin typeface="Tahoma" charset="0"/>
                <a:ea typeface="ＭＳ Ｐゴシック" charset="0"/>
                <a:cs typeface="ＭＳ Ｐゴシック" charset="0"/>
              </a:rPr>
              <a:t>: server, mobile, embedded, desktop, sensor</a:t>
            </a:r>
          </a:p>
          <a:p>
            <a:endParaRPr lang="en-US"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system must scale </a:t>
            </a:r>
            <a:r>
              <a:rPr lang="en-US" dirty="0">
                <a:latin typeface="Tahoma" charset="0"/>
                <a:ea typeface="ＭＳ Ｐゴシック" charset="0"/>
                <a:cs typeface="ＭＳ Ｐゴシック" charset="0"/>
              </a:rPr>
              <a:t>(in </a:t>
            </a:r>
            <a:r>
              <a:rPr lang="en-US" i="1" dirty="0">
                <a:latin typeface="Tahoma" charset="0"/>
                <a:ea typeface="ＭＳ Ｐゴシック" charset="0"/>
                <a:cs typeface="ＭＳ Ｐゴシック" charset="0"/>
              </a:rPr>
              <a:t>size</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technology</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efficiency</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cost</a:t>
            </a:r>
            <a:r>
              <a:rPr lang="en-US" dirty="0">
                <a:latin typeface="Tahoma" charset="0"/>
                <a:ea typeface="ＭＳ Ｐゴシック" charset="0"/>
                <a:cs typeface="ＭＳ Ｐゴシック" charset="0"/>
              </a:rPr>
              <a:t>, and </a:t>
            </a:r>
            <a:r>
              <a:rPr lang="en-US" i="1" dirty="0">
                <a:latin typeface="Tahoma" charset="0"/>
                <a:ea typeface="ＭＳ Ｐゴシック" charset="0"/>
                <a:cs typeface="ＭＳ Ｐゴシック" charset="0"/>
              </a:rPr>
              <a:t>management algorithms</a:t>
            </a:r>
            <a:r>
              <a:rPr lang="en-US" dirty="0">
                <a:latin typeface="Tahoma" charset="0"/>
                <a:ea typeface="ＭＳ Ｐゴシック" charset="0"/>
                <a:cs typeface="ＭＳ Ｐゴシック" charset="0"/>
              </a:rPr>
              <a:t>) to maintain performance growth and technology scaling benefits</a:t>
            </a:r>
          </a:p>
        </p:txBody>
      </p:sp>
      <p:sp>
        <p:nvSpPr>
          <p:cNvPr id="19460"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F330F078-BF11-6B47-89B1-D774F4018531}" type="slidenum">
              <a:rPr lang="en-US" sz="1600">
                <a:solidFill>
                  <a:srgbClr val="000000"/>
                </a:solidFill>
                <a:latin typeface="Garamond" charset="0"/>
              </a:rPr>
              <a:pPr eaLnBrk="1" hangingPunct="1"/>
              <a:t>40</a:t>
            </a:fld>
            <a:endParaRPr lang="en-US" sz="1600">
              <a:solidFill>
                <a:srgbClr val="000000"/>
              </a:solidFill>
              <a:latin typeface="Garamond" charset="0"/>
            </a:endParaRPr>
          </a:p>
        </p:txBody>
      </p:sp>
      <p:sp>
        <p:nvSpPr>
          <p:cNvPr id="18" name="AutoShape 25"/>
          <p:cNvSpPr>
            <a:spLocks noChangeArrowheads="1"/>
          </p:cNvSpPr>
          <p:nvPr/>
        </p:nvSpPr>
        <p:spPr bwMode="auto">
          <a:xfrm>
            <a:off x="3190875" y="1166668"/>
            <a:ext cx="2557463" cy="2447925"/>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21" name="Text Box 13" descr="90%"/>
          <p:cNvSpPr txBox="1">
            <a:spLocks noChangeArrowheads="1"/>
          </p:cNvSpPr>
          <p:nvPr/>
        </p:nvSpPr>
        <p:spPr bwMode="auto">
          <a:xfrm>
            <a:off x="1245861" y="2928793"/>
            <a:ext cx="1309915" cy="618631"/>
          </a:xfrm>
          <a:prstGeom prst="rect">
            <a:avLst/>
          </a:prstGeom>
          <a:noFill/>
          <a:ln w="12700">
            <a:noFill/>
            <a:miter lim="800000"/>
            <a:headEnd/>
            <a:tailEnd/>
          </a:ln>
          <a:effectLst/>
        </p:spPr>
        <p:txBody>
          <a:bodyPr wrap="none" lIns="64008" tIns="32004" rIns="64008" bIns="32004">
            <a:spAutoFit/>
          </a:bodyPr>
          <a:lstStyle/>
          <a:p>
            <a:pPr algn="ctr">
              <a:defRPr/>
            </a:pPr>
            <a:r>
              <a:rPr lang="en-US" kern="0" dirty="0">
                <a:solidFill>
                  <a:sysClr val="windowText" lastClr="000000"/>
                </a:solidFill>
                <a:latin typeface="Arial" pitchFamily="-107" charset="0"/>
                <a:ea typeface="Arial" pitchFamily="-107" charset="0"/>
                <a:cs typeface="Arial" pitchFamily="-107" charset="0"/>
              </a:rPr>
              <a:t>Processors</a:t>
            </a:r>
          </a:p>
          <a:p>
            <a:pPr algn="ctr">
              <a:defRPr/>
            </a:pPr>
            <a:r>
              <a:rPr lang="en-US" kern="0" dirty="0">
                <a:solidFill>
                  <a:sysClr val="windowText" lastClr="000000"/>
                </a:solidFill>
                <a:latin typeface="Arial" pitchFamily="-107" charset="0"/>
                <a:ea typeface="Arial" pitchFamily="-107" charset="0"/>
                <a:cs typeface="Arial" pitchFamily="-107" charset="0"/>
              </a:rPr>
              <a:t>and caches</a:t>
            </a:r>
          </a:p>
        </p:txBody>
      </p:sp>
      <p:sp>
        <p:nvSpPr>
          <p:cNvPr id="26" name="Text Box 20" descr="90%"/>
          <p:cNvSpPr txBox="1">
            <a:spLocks noChangeArrowheads="1"/>
          </p:cNvSpPr>
          <p:nvPr/>
        </p:nvSpPr>
        <p:spPr bwMode="auto">
          <a:xfrm>
            <a:off x="3616246" y="2996808"/>
            <a:ext cx="1527335" cy="341632"/>
          </a:xfrm>
          <a:prstGeom prst="rect">
            <a:avLst/>
          </a:prstGeom>
          <a:noFill/>
          <a:ln w="12700">
            <a:noFill/>
            <a:miter lim="800000"/>
            <a:headEnd/>
            <a:tailEnd/>
          </a:ln>
          <a:effectLst/>
        </p:spPr>
        <p:txBody>
          <a:bodyPr wrap="none" lIns="64008" tIns="32004" rIns="64008" bIns="32004">
            <a:spAutoFit/>
          </a:bodyPr>
          <a:lstStyle/>
          <a:p>
            <a:pPr algn="ctr">
              <a:defRPr/>
            </a:pPr>
            <a:r>
              <a:rPr lang="en-US" kern="0" dirty="0">
                <a:solidFill>
                  <a:sysClr val="windowText" lastClr="000000"/>
                </a:solidFill>
                <a:latin typeface="Arial" pitchFamily="-107" charset="0"/>
                <a:ea typeface="Arial" pitchFamily="-107" charset="0"/>
                <a:cs typeface="Arial" pitchFamily="-107" charset="0"/>
              </a:rPr>
              <a:t>Main Memory</a:t>
            </a:r>
          </a:p>
        </p:txBody>
      </p:sp>
      <p:sp>
        <p:nvSpPr>
          <p:cNvPr id="27" name="Line 15"/>
          <p:cNvSpPr>
            <a:spLocks noChangeShapeType="1"/>
          </p:cNvSpPr>
          <p:nvPr/>
        </p:nvSpPr>
        <p:spPr bwMode="auto">
          <a:xfrm flipV="1">
            <a:off x="2506663"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19472" name="Text Box 24" descr="90%"/>
          <p:cNvSpPr txBox="1">
            <a:spLocks noChangeArrowheads="1"/>
          </p:cNvSpPr>
          <p:nvPr/>
        </p:nvSpPr>
        <p:spPr bwMode="auto">
          <a:xfrm>
            <a:off x="6049936" y="3020548"/>
            <a:ext cx="2194472" cy="3416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fontAlgn="base" hangingPunct="1">
              <a:spcBef>
                <a:spcPct val="0"/>
              </a:spcBef>
              <a:spcAft>
                <a:spcPct val="0"/>
              </a:spcAft>
            </a:pPr>
            <a:r>
              <a:rPr lang="en-US" sz="1800" dirty="0">
                <a:solidFill>
                  <a:srgbClr val="000000"/>
                </a:solidFill>
              </a:rPr>
              <a:t>Storage (SSD/HDD)</a:t>
            </a:r>
          </a:p>
        </p:txBody>
      </p:sp>
      <p:pic>
        <p:nvPicPr>
          <p:cNvPr id="19" name="Content Placeholder 6" descr="barcelona-die-photo-colo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1633988"/>
            <a:ext cx="1312168" cy="12799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 name="Line 15"/>
          <p:cNvSpPr>
            <a:spLocks noChangeShapeType="1"/>
          </p:cNvSpPr>
          <p:nvPr/>
        </p:nvSpPr>
        <p:spPr bwMode="auto">
          <a:xfrm flipV="1">
            <a:off x="5724128"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pic>
        <p:nvPicPr>
          <p:cNvPr id="23" name="Picture 22" descr="dim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flipV="1">
            <a:off x="3324124" y="1633988"/>
            <a:ext cx="2304256" cy="549297"/>
          </a:xfrm>
          <a:prstGeom prst="rect">
            <a:avLst/>
          </a:prstGeom>
        </p:spPr>
      </p:pic>
      <p:pic>
        <p:nvPicPr>
          <p:cNvPr id="24" name="Picture 23" descr="dim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flipV="1">
            <a:off x="3299596" y="2308826"/>
            <a:ext cx="2304256" cy="549297"/>
          </a:xfrm>
          <a:prstGeom prst="rect">
            <a:avLst/>
          </a:prstGeom>
        </p:spPr>
      </p:pic>
    </p:spTree>
    <p:extLst>
      <p:ext uri="{BB962C8B-B14F-4D97-AF65-F5344CB8AC3E}">
        <p14:creationId xmlns:p14="http://schemas.microsoft.com/office/powerpoint/2010/main" val="258821911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2" name="Picture 23" descr="http://i.ehow.com/images/a04/ac/qb/format-hard-drive-xp-800X8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166144">
            <a:off x="5944993" y="1201593"/>
            <a:ext cx="2124075" cy="212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58" name="Title 1"/>
          <p:cNvSpPr>
            <a:spLocks noGrp="1"/>
          </p:cNvSpPr>
          <p:nvPr>
            <p:ph type="title"/>
          </p:nvPr>
        </p:nvSpPr>
        <p:spPr/>
        <p:txBody>
          <a:bodyPr/>
          <a:lstStyle/>
          <a:p>
            <a:r>
              <a:rPr lang="en-US" dirty="0">
                <a:latin typeface="Garamond" charset="0"/>
                <a:ea typeface="ＭＳ Ｐゴシック" charset="0"/>
                <a:cs typeface="ＭＳ Ｐゴシック" charset="0"/>
              </a:rPr>
              <a:t>The Main Memory System</a:t>
            </a:r>
          </a:p>
        </p:txBody>
      </p:sp>
      <p:sp>
        <p:nvSpPr>
          <p:cNvPr id="3" name="Content Placeholder 2"/>
          <p:cNvSpPr>
            <a:spLocks noGrp="1"/>
          </p:cNvSpPr>
          <p:nvPr>
            <p:ph idx="1"/>
          </p:nvPr>
        </p:nvSpPr>
        <p:spPr>
          <a:xfrm>
            <a:off x="228600" y="996950"/>
            <a:ext cx="8610600" cy="5194300"/>
          </a:xfrm>
        </p:spPr>
        <p:txBody>
          <a:bodyPr/>
          <a:lstStyle/>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pPr marL="0" indent="0">
              <a:buNone/>
            </a:pPr>
            <a:endParaRPr lang="en-US" dirty="0">
              <a:latin typeface="Tahoma" charset="0"/>
              <a:ea typeface="ＭＳ Ｐゴシック" charset="0"/>
              <a:cs typeface="ＭＳ Ｐゴシック" charset="0"/>
            </a:endParaRPr>
          </a:p>
          <a:p>
            <a:pPr marL="0" indent="0">
              <a:buNone/>
            </a:pPr>
            <a:endParaRPr lang="en-US" sz="1200"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is a critical component of all computing systems</a:t>
            </a:r>
            <a:r>
              <a:rPr lang="en-US" dirty="0">
                <a:latin typeface="Tahoma" charset="0"/>
                <a:ea typeface="ＭＳ Ｐゴシック" charset="0"/>
                <a:cs typeface="ＭＳ Ｐゴシック" charset="0"/>
              </a:rPr>
              <a:t>: server, mobile, embedded, desktop, sensor</a:t>
            </a:r>
          </a:p>
          <a:p>
            <a:endParaRPr lang="en-US"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system must scale </a:t>
            </a:r>
            <a:r>
              <a:rPr lang="en-US" dirty="0">
                <a:latin typeface="Tahoma" charset="0"/>
                <a:ea typeface="ＭＳ Ｐゴシック" charset="0"/>
                <a:cs typeface="ＭＳ Ｐゴシック" charset="0"/>
              </a:rPr>
              <a:t>(in </a:t>
            </a:r>
            <a:r>
              <a:rPr lang="en-US" i="1" dirty="0">
                <a:latin typeface="Tahoma" charset="0"/>
                <a:ea typeface="ＭＳ Ｐゴシック" charset="0"/>
                <a:cs typeface="ＭＳ Ｐゴシック" charset="0"/>
              </a:rPr>
              <a:t>size</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technology</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efficiency</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cost</a:t>
            </a:r>
            <a:r>
              <a:rPr lang="en-US" dirty="0">
                <a:latin typeface="Tahoma" charset="0"/>
                <a:ea typeface="ＭＳ Ｐゴシック" charset="0"/>
                <a:cs typeface="ＭＳ Ｐゴシック" charset="0"/>
              </a:rPr>
              <a:t>, and </a:t>
            </a:r>
            <a:r>
              <a:rPr lang="en-US" i="1" dirty="0">
                <a:latin typeface="Tahoma" charset="0"/>
                <a:ea typeface="ＭＳ Ｐゴシック" charset="0"/>
                <a:cs typeface="ＭＳ Ｐゴシック" charset="0"/>
              </a:rPr>
              <a:t>management algorithms</a:t>
            </a:r>
            <a:r>
              <a:rPr lang="en-US" dirty="0">
                <a:latin typeface="Tahoma" charset="0"/>
                <a:ea typeface="ＭＳ Ｐゴシック" charset="0"/>
                <a:cs typeface="ＭＳ Ｐゴシック" charset="0"/>
              </a:rPr>
              <a:t>) to maintain performance growth and technology scaling benefits</a:t>
            </a:r>
          </a:p>
        </p:txBody>
      </p:sp>
      <p:sp>
        <p:nvSpPr>
          <p:cNvPr id="19460"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F330F078-BF11-6B47-89B1-D774F4018531}" type="slidenum">
              <a:rPr lang="en-US" sz="1600">
                <a:solidFill>
                  <a:srgbClr val="000000"/>
                </a:solidFill>
                <a:latin typeface="Garamond" charset="0"/>
              </a:rPr>
              <a:pPr eaLnBrk="1" hangingPunct="1"/>
              <a:t>41</a:t>
            </a:fld>
            <a:endParaRPr lang="en-US" sz="1600">
              <a:solidFill>
                <a:srgbClr val="000000"/>
              </a:solidFill>
              <a:latin typeface="Garamond" charset="0"/>
            </a:endParaRPr>
          </a:p>
        </p:txBody>
      </p:sp>
      <p:sp>
        <p:nvSpPr>
          <p:cNvPr id="18" name="AutoShape 25"/>
          <p:cNvSpPr>
            <a:spLocks noChangeArrowheads="1"/>
          </p:cNvSpPr>
          <p:nvPr/>
        </p:nvSpPr>
        <p:spPr bwMode="auto">
          <a:xfrm>
            <a:off x="3190875" y="1166668"/>
            <a:ext cx="2557463" cy="2447925"/>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26" name="Text Box 20" descr="90%"/>
          <p:cNvSpPr txBox="1">
            <a:spLocks noChangeArrowheads="1"/>
          </p:cNvSpPr>
          <p:nvPr/>
        </p:nvSpPr>
        <p:spPr bwMode="auto">
          <a:xfrm>
            <a:off x="3616246" y="2996808"/>
            <a:ext cx="1527335" cy="341632"/>
          </a:xfrm>
          <a:prstGeom prst="rect">
            <a:avLst/>
          </a:prstGeom>
          <a:noFill/>
          <a:ln w="12700">
            <a:noFill/>
            <a:miter lim="800000"/>
            <a:headEnd/>
            <a:tailEnd/>
          </a:ln>
          <a:effectLst/>
        </p:spPr>
        <p:txBody>
          <a:bodyPr wrap="none" lIns="64008" tIns="32004" rIns="64008" bIns="32004">
            <a:spAutoFit/>
          </a:bodyPr>
          <a:lstStyle/>
          <a:p>
            <a:pPr algn="ctr">
              <a:defRPr/>
            </a:pPr>
            <a:r>
              <a:rPr lang="en-US" kern="0" dirty="0">
                <a:solidFill>
                  <a:sysClr val="windowText" lastClr="000000"/>
                </a:solidFill>
                <a:latin typeface="Arial" pitchFamily="-107" charset="0"/>
                <a:ea typeface="Arial" pitchFamily="-107" charset="0"/>
                <a:cs typeface="Arial" pitchFamily="-107" charset="0"/>
              </a:rPr>
              <a:t>Main Memory</a:t>
            </a:r>
          </a:p>
        </p:txBody>
      </p:sp>
      <p:sp>
        <p:nvSpPr>
          <p:cNvPr id="27" name="Line 15"/>
          <p:cNvSpPr>
            <a:spLocks noChangeShapeType="1"/>
          </p:cNvSpPr>
          <p:nvPr/>
        </p:nvSpPr>
        <p:spPr bwMode="auto">
          <a:xfrm flipV="1">
            <a:off x="2506663"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19472" name="Text Box 24" descr="90%"/>
          <p:cNvSpPr txBox="1">
            <a:spLocks noChangeArrowheads="1"/>
          </p:cNvSpPr>
          <p:nvPr/>
        </p:nvSpPr>
        <p:spPr bwMode="auto">
          <a:xfrm>
            <a:off x="6049936" y="3020548"/>
            <a:ext cx="2194472" cy="3416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fontAlgn="base" hangingPunct="1">
              <a:spcBef>
                <a:spcPct val="0"/>
              </a:spcBef>
              <a:spcAft>
                <a:spcPct val="0"/>
              </a:spcAft>
            </a:pPr>
            <a:r>
              <a:rPr lang="en-US" sz="1800" dirty="0">
                <a:solidFill>
                  <a:srgbClr val="000000"/>
                </a:solidFill>
              </a:rPr>
              <a:t>Storage (SSD/HDD)</a:t>
            </a:r>
          </a:p>
        </p:txBody>
      </p:sp>
      <p:sp>
        <p:nvSpPr>
          <p:cNvPr id="20" name="Line 15"/>
          <p:cNvSpPr>
            <a:spLocks noChangeShapeType="1"/>
          </p:cNvSpPr>
          <p:nvPr/>
        </p:nvSpPr>
        <p:spPr bwMode="auto">
          <a:xfrm flipV="1">
            <a:off x="5724128"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pic>
        <p:nvPicPr>
          <p:cNvPr id="23" name="Picture 22" descr="dim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V="1">
            <a:off x="3324124" y="1633988"/>
            <a:ext cx="2304256" cy="549297"/>
          </a:xfrm>
          <a:prstGeom prst="rect">
            <a:avLst/>
          </a:prstGeom>
        </p:spPr>
      </p:pic>
      <p:pic>
        <p:nvPicPr>
          <p:cNvPr id="24" name="Picture 23" descr="dim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V="1">
            <a:off x="3299596" y="2308826"/>
            <a:ext cx="2304256" cy="549297"/>
          </a:xfrm>
          <a:prstGeom prst="rect">
            <a:avLst/>
          </a:prstGeom>
        </p:spPr>
      </p:pic>
      <p:pic>
        <p:nvPicPr>
          <p:cNvPr id="2" name="Picture 1"/>
          <p:cNvPicPr>
            <a:picLocks noChangeAspect="1"/>
          </p:cNvPicPr>
          <p:nvPr/>
        </p:nvPicPr>
        <p:blipFill>
          <a:blip r:embed="rId4"/>
          <a:stretch>
            <a:fillRect/>
          </a:stretch>
        </p:blipFill>
        <p:spPr>
          <a:xfrm>
            <a:off x="887019" y="1663083"/>
            <a:ext cx="1656184" cy="1284462"/>
          </a:xfrm>
          <a:prstGeom prst="rect">
            <a:avLst/>
          </a:prstGeom>
        </p:spPr>
      </p:pic>
      <p:sp>
        <p:nvSpPr>
          <p:cNvPr id="22" name="Text Box 13" descr="90%"/>
          <p:cNvSpPr txBox="1">
            <a:spLocks noChangeArrowheads="1"/>
          </p:cNvSpPr>
          <p:nvPr/>
        </p:nvSpPr>
        <p:spPr bwMode="auto">
          <a:xfrm>
            <a:off x="1331640" y="3081193"/>
            <a:ext cx="873160" cy="341632"/>
          </a:xfrm>
          <a:prstGeom prst="rect">
            <a:avLst/>
          </a:prstGeom>
          <a:noFill/>
          <a:ln w="12700">
            <a:noFill/>
            <a:miter lim="800000"/>
            <a:headEnd/>
            <a:tailEnd/>
          </a:ln>
          <a:effectLst/>
        </p:spPr>
        <p:txBody>
          <a:bodyPr wrap="none" lIns="64008" tIns="32004" rIns="64008" bIns="32004">
            <a:spAutoFit/>
          </a:bodyPr>
          <a:lstStyle/>
          <a:p>
            <a:pPr algn="ctr">
              <a:defRPr/>
            </a:pPr>
            <a:r>
              <a:rPr lang="en-US" kern="0" dirty="0">
                <a:solidFill>
                  <a:sysClr val="windowText" lastClr="000000"/>
                </a:solidFill>
                <a:latin typeface="Arial" pitchFamily="-107" charset="0"/>
                <a:ea typeface="Arial" pitchFamily="-107" charset="0"/>
                <a:cs typeface="Arial" pitchFamily="-107" charset="0"/>
              </a:rPr>
              <a:t>FPGAs</a:t>
            </a:r>
          </a:p>
        </p:txBody>
      </p:sp>
    </p:spTree>
    <p:extLst>
      <p:ext uri="{BB962C8B-B14F-4D97-AF65-F5344CB8AC3E}">
        <p14:creationId xmlns:p14="http://schemas.microsoft.com/office/powerpoint/2010/main" val="2487281956"/>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2" name="Picture 23" descr="http://i.ehow.com/images/a04/ac/qb/format-hard-drive-xp-800X8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166144">
            <a:off x="5944993" y="1201593"/>
            <a:ext cx="2124075" cy="212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58" name="Title 1"/>
          <p:cNvSpPr>
            <a:spLocks noGrp="1"/>
          </p:cNvSpPr>
          <p:nvPr>
            <p:ph type="title"/>
          </p:nvPr>
        </p:nvSpPr>
        <p:spPr/>
        <p:txBody>
          <a:bodyPr/>
          <a:lstStyle/>
          <a:p>
            <a:r>
              <a:rPr lang="en-US" dirty="0">
                <a:latin typeface="Garamond" charset="0"/>
                <a:ea typeface="ＭＳ Ｐゴシック" charset="0"/>
                <a:cs typeface="ＭＳ Ｐゴシック" charset="0"/>
              </a:rPr>
              <a:t>The Main Memory System</a:t>
            </a:r>
          </a:p>
        </p:txBody>
      </p:sp>
      <p:sp>
        <p:nvSpPr>
          <p:cNvPr id="3" name="Content Placeholder 2"/>
          <p:cNvSpPr>
            <a:spLocks noGrp="1"/>
          </p:cNvSpPr>
          <p:nvPr>
            <p:ph idx="1"/>
          </p:nvPr>
        </p:nvSpPr>
        <p:spPr>
          <a:xfrm>
            <a:off x="228600" y="996950"/>
            <a:ext cx="8610600" cy="5194300"/>
          </a:xfrm>
        </p:spPr>
        <p:txBody>
          <a:bodyPr/>
          <a:lstStyle/>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pPr marL="0" indent="0">
              <a:buNone/>
            </a:pPr>
            <a:endParaRPr lang="en-US" dirty="0">
              <a:latin typeface="Tahoma" charset="0"/>
              <a:ea typeface="ＭＳ Ｐゴシック" charset="0"/>
              <a:cs typeface="ＭＳ Ｐゴシック" charset="0"/>
            </a:endParaRPr>
          </a:p>
          <a:p>
            <a:pPr marL="0" indent="0">
              <a:buNone/>
            </a:pPr>
            <a:endParaRPr lang="en-US" sz="1200"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is a critical component of all computing systems</a:t>
            </a:r>
            <a:r>
              <a:rPr lang="en-US" dirty="0">
                <a:latin typeface="Tahoma" charset="0"/>
                <a:ea typeface="ＭＳ Ｐゴシック" charset="0"/>
                <a:cs typeface="ＭＳ Ｐゴシック" charset="0"/>
              </a:rPr>
              <a:t>: server, mobile, embedded, desktop, sensor</a:t>
            </a:r>
          </a:p>
          <a:p>
            <a:endParaRPr lang="en-US"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system must scale </a:t>
            </a:r>
            <a:r>
              <a:rPr lang="en-US" dirty="0">
                <a:latin typeface="Tahoma" charset="0"/>
                <a:ea typeface="ＭＳ Ｐゴシック" charset="0"/>
                <a:cs typeface="ＭＳ Ｐゴシック" charset="0"/>
              </a:rPr>
              <a:t>(in </a:t>
            </a:r>
            <a:r>
              <a:rPr lang="en-US" i="1" dirty="0">
                <a:latin typeface="Tahoma" charset="0"/>
                <a:ea typeface="ＭＳ Ｐゴシック" charset="0"/>
                <a:cs typeface="ＭＳ Ｐゴシック" charset="0"/>
              </a:rPr>
              <a:t>size</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technology</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efficiency</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cost</a:t>
            </a:r>
            <a:r>
              <a:rPr lang="en-US" dirty="0">
                <a:latin typeface="Tahoma" charset="0"/>
                <a:ea typeface="ＭＳ Ｐゴシック" charset="0"/>
                <a:cs typeface="ＭＳ Ｐゴシック" charset="0"/>
              </a:rPr>
              <a:t>, and </a:t>
            </a:r>
            <a:r>
              <a:rPr lang="en-US" i="1" dirty="0">
                <a:latin typeface="Tahoma" charset="0"/>
                <a:ea typeface="ＭＳ Ｐゴシック" charset="0"/>
                <a:cs typeface="ＭＳ Ｐゴシック" charset="0"/>
              </a:rPr>
              <a:t>management algorithms</a:t>
            </a:r>
            <a:r>
              <a:rPr lang="en-US" dirty="0">
                <a:latin typeface="Tahoma" charset="0"/>
                <a:ea typeface="ＭＳ Ｐゴシック" charset="0"/>
                <a:cs typeface="ＭＳ Ｐゴシック" charset="0"/>
              </a:rPr>
              <a:t>) to maintain performance growth and technology scaling benefits</a:t>
            </a:r>
          </a:p>
        </p:txBody>
      </p:sp>
      <p:sp>
        <p:nvSpPr>
          <p:cNvPr id="19460"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F330F078-BF11-6B47-89B1-D774F4018531}" type="slidenum">
              <a:rPr lang="en-US" sz="1600">
                <a:solidFill>
                  <a:srgbClr val="000000"/>
                </a:solidFill>
                <a:latin typeface="Garamond" charset="0"/>
              </a:rPr>
              <a:pPr eaLnBrk="1" hangingPunct="1"/>
              <a:t>42</a:t>
            </a:fld>
            <a:endParaRPr lang="en-US" sz="1600">
              <a:solidFill>
                <a:srgbClr val="000000"/>
              </a:solidFill>
              <a:latin typeface="Garamond" charset="0"/>
            </a:endParaRPr>
          </a:p>
        </p:txBody>
      </p:sp>
      <p:sp>
        <p:nvSpPr>
          <p:cNvPr id="18" name="AutoShape 25"/>
          <p:cNvSpPr>
            <a:spLocks noChangeArrowheads="1"/>
          </p:cNvSpPr>
          <p:nvPr/>
        </p:nvSpPr>
        <p:spPr bwMode="auto">
          <a:xfrm>
            <a:off x="3190875" y="1166668"/>
            <a:ext cx="2557463" cy="2447925"/>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26" name="Text Box 20" descr="90%"/>
          <p:cNvSpPr txBox="1">
            <a:spLocks noChangeArrowheads="1"/>
          </p:cNvSpPr>
          <p:nvPr/>
        </p:nvSpPr>
        <p:spPr bwMode="auto">
          <a:xfrm>
            <a:off x="3616246" y="2996808"/>
            <a:ext cx="1527335" cy="341632"/>
          </a:xfrm>
          <a:prstGeom prst="rect">
            <a:avLst/>
          </a:prstGeom>
          <a:noFill/>
          <a:ln w="12700">
            <a:noFill/>
            <a:miter lim="800000"/>
            <a:headEnd/>
            <a:tailEnd/>
          </a:ln>
          <a:effectLst/>
        </p:spPr>
        <p:txBody>
          <a:bodyPr wrap="none" lIns="64008" tIns="32004" rIns="64008" bIns="32004">
            <a:spAutoFit/>
          </a:bodyPr>
          <a:lstStyle/>
          <a:p>
            <a:pPr algn="ctr">
              <a:defRPr/>
            </a:pPr>
            <a:r>
              <a:rPr lang="en-US" kern="0" dirty="0">
                <a:solidFill>
                  <a:sysClr val="windowText" lastClr="000000"/>
                </a:solidFill>
                <a:latin typeface="Arial" pitchFamily="-107" charset="0"/>
                <a:ea typeface="Arial" pitchFamily="-107" charset="0"/>
                <a:cs typeface="Arial" pitchFamily="-107" charset="0"/>
              </a:rPr>
              <a:t>Main Memory</a:t>
            </a:r>
          </a:p>
        </p:txBody>
      </p:sp>
      <p:sp>
        <p:nvSpPr>
          <p:cNvPr id="27" name="Line 15"/>
          <p:cNvSpPr>
            <a:spLocks noChangeShapeType="1"/>
          </p:cNvSpPr>
          <p:nvPr/>
        </p:nvSpPr>
        <p:spPr bwMode="auto">
          <a:xfrm flipV="1">
            <a:off x="2506663"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19472" name="Text Box 24" descr="90%"/>
          <p:cNvSpPr txBox="1">
            <a:spLocks noChangeArrowheads="1"/>
          </p:cNvSpPr>
          <p:nvPr/>
        </p:nvSpPr>
        <p:spPr bwMode="auto">
          <a:xfrm>
            <a:off x="6049936" y="3020548"/>
            <a:ext cx="2194472" cy="3416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fontAlgn="base" hangingPunct="1">
              <a:spcBef>
                <a:spcPct val="0"/>
              </a:spcBef>
              <a:spcAft>
                <a:spcPct val="0"/>
              </a:spcAft>
            </a:pPr>
            <a:r>
              <a:rPr lang="en-US" sz="1800" dirty="0">
                <a:solidFill>
                  <a:srgbClr val="000000"/>
                </a:solidFill>
              </a:rPr>
              <a:t>Storage (SSD/HDD)</a:t>
            </a:r>
          </a:p>
        </p:txBody>
      </p:sp>
      <p:sp>
        <p:nvSpPr>
          <p:cNvPr id="20" name="Line 15"/>
          <p:cNvSpPr>
            <a:spLocks noChangeShapeType="1"/>
          </p:cNvSpPr>
          <p:nvPr/>
        </p:nvSpPr>
        <p:spPr bwMode="auto">
          <a:xfrm flipV="1">
            <a:off x="5724128"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pic>
        <p:nvPicPr>
          <p:cNvPr id="23" name="Picture 22" descr="dim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V="1">
            <a:off x="3324124" y="1633988"/>
            <a:ext cx="2304256" cy="549297"/>
          </a:xfrm>
          <a:prstGeom prst="rect">
            <a:avLst/>
          </a:prstGeom>
        </p:spPr>
      </p:pic>
      <p:pic>
        <p:nvPicPr>
          <p:cNvPr id="24" name="Picture 23" descr="dim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V="1">
            <a:off x="3299596" y="2308826"/>
            <a:ext cx="2304256" cy="549297"/>
          </a:xfrm>
          <a:prstGeom prst="rect">
            <a:avLst/>
          </a:prstGeom>
        </p:spPr>
      </p:pic>
      <p:sp>
        <p:nvSpPr>
          <p:cNvPr id="22" name="Text Box 13" descr="90%"/>
          <p:cNvSpPr txBox="1">
            <a:spLocks noChangeArrowheads="1"/>
          </p:cNvSpPr>
          <p:nvPr/>
        </p:nvSpPr>
        <p:spPr bwMode="auto">
          <a:xfrm>
            <a:off x="1306826" y="3081193"/>
            <a:ext cx="744894" cy="341632"/>
          </a:xfrm>
          <a:prstGeom prst="rect">
            <a:avLst/>
          </a:prstGeom>
          <a:noFill/>
          <a:ln w="12700">
            <a:noFill/>
            <a:miter lim="800000"/>
            <a:headEnd/>
            <a:tailEnd/>
          </a:ln>
          <a:effectLst/>
        </p:spPr>
        <p:txBody>
          <a:bodyPr wrap="none" lIns="64008" tIns="32004" rIns="64008" bIns="32004">
            <a:spAutoFit/>
          </a:bodyPr>
          <a:lstStyle/>
          <a:p>
            <a:pPr algn="ctr">
              <a:defRPr/>
            </a:pPr>
            <a:r>
              <a:rPr lang="en-US" kern="0" dirty="0">
                <a:solidFill>
                  <a:sysClr val="windowText" lastClr="000000"/>
                </a:solidFill>
                <a:latin typeface="Arial" pitchFamily="-107" charset="0"/>
                <a:ea typeface="Arial" pitchFamily="-107" charset="0"/>
                <a:cs typeface="Arial" pitchFamily="-107" charset="0"/>
              </a:rPr>
              <a:t>GPUs</a:t>
            </a:r>
          </a:p>
        </p:txBody>
      </p:sp>
      <p:pic>
        <p:nvPicPr>
          <p:cNvPr id="4" name="Picture 3"/>
          <p:cNvPicPr>
            <a:picLocks noChangeAspect="1"/>
          </p:cNvPicPr>
          <p:nvPr/>
        </p:nvPicPr>
        <p:blipFill>
          <a:blip r:embed="rId4"/>
          <a:stretch>
            <a:fillRect/>
          </a:stretch>
        </p:blipFill>
        <p:spPr>
          <a:xfrm>
            <a:off x="827584" y="1412776"/>
            <a:ext cx="1673534" cy="1655404"/>
          </a:xfrm>
          <a:prstGeom prst="rect">
            <a:avLst/>
          </a:prstGeom>
        </p:spPr>
      </p:pic>
    </p:spTree>
    <p:extLst>
      <p:ext uri="{BB962C8B-B14F-4D97-AF65-F5344CB8AC3E}">
        <p14:creationId xmlns:p14="http://schemas.microsoft.com/office/powerpoint/2010/main" val="514233801"/>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228600" y="152400"/>
            <a:ext cx="8915400" cy="1066800"/>
          </a:xfrm>
        </p:spPr>
        <p:txBody>
          <a:bodyPr/>
          <a:lstStyle/>
          <a:p>
            <a:r>
              <a:rPr lang="en-US" sz="3800" dirty="0"/>
              <a:t>Memory System: A </a:t>
            </a:r>
            <a:r>
              <a:rPr lang="en-US" sz="3800" b="1" i="1" dirty="0"/>
              <a:t>Shared Resource </a:t>
            </a:r>
            <a:r>
              <a:rPr lang="en-US" sz="3800" dirty="0"/>
              <a:t>View</a:t>
            </a:r>
          </a:p>
        </p:txBody>
      </p:sp>
      <p:sp>
        <p:nvSpPr>
          <p:cNvPr id="20483" name="Content Placeholder 2"/>
          <p:cNvSpPr>
            <a:spLocks noGrp="1"/>
          </p:cNvSpPr>
          <p:nvPr>
            <p:ph idx="1"/>
          </p:nvPr>
        </p:nvSpPr>
        <p:spPr>
          <a:xfrm>
            <a:off x="228600" y="908720"/>
            <a:ext cx="8610600" cy="5193723"/>
          </a:xfrm>
        </p:spPr>
        <p:txBody>
          <a:bodyPr/>
          <a:lstStyle/>
          <a:p>
            <a:endParaRPr lang="en-US"/>
          </a:p>
        </p:txBody>
      </p:sp>
      <p:sp>
        <p:nvSpPr>
          <p:cNvPr id="4" name="Slide Number Placeholder 3"/>
          <p:cNvSpPr>
            <a:spLocks noGrp="1"/>
          </p:cNvSpPr>
          <p:nvPr>
            <p:ph type="sldNum" sz="quarter" idx="11"/>
          </p:nvPr>
        </p:nvSpPr>
        <p:spPr/>
        <p:txBody>
          <a:bodyPr/>
          <a:lstStyle/>
          <a:p>
            <a:pPr>
              <a:defRPr/>
            </a:pPr>
            <a:fld id="{A574598C-5A2F-5E46-8E0D-A0FDA29590CD}" type="slidenum">
              <a:rPr lang="en-US" smtClean="0"/>
              <a:pPr>
                <a:defRPr/>
              </a:pPr>
              <a:t>43</a:t>
            </a:fld>
            <a:endParaRPr lang="en-US"/>
          </a:p>
        </p:txBody>
      </p:sp>
      <p:sp>
        <p:nvSpPr>
          <p:cNvPr id="20486" name="TextBox 5"/>
          <p:cNvSpPr txBox="1">
            <a:spLocks noChangeArrowheads="1"/>
          </p:cNvSpPr>
          <p:nvPr/>
        </p:nvSpPr>
        <p:spPr bwMode="auto">
          <a:xfrm>
            <a:off x="964377" y="1019268"/>
            <a:ext cx="2286000" cy="533400"/>
          </a:xfrm>
          <a:prstGeom prst="rect">
            <a:avLst/>
          </a:prstGeom>
          <a:solidFill>
            <a:schemeClr val="bg1"/>
          </a:solidFill>
          <a:ln w="9525">
            <a:noFill/>
            <a:miter lim="800000"/>
            <a:headEnd/>
            <a:tailEnd/>
          </a:ln>
        </p:spPr>
        <p:txBody>
          <a:bodyPr>
            <a:prstTxWarp prst="textNoShape">
              <a:avLst/>
            </a:prstTxWarp>
            <a:spAutoFit/>
          </a:bodyPr>
          <a:lstStyle/>
          <a:p>
            <a:endParaRPr lang="en-US">
              <a:solidFill>
                <a:srgbClr val="000000"/>
              </a:solidFill>
              <a:latin typeface="Tahoma"/>
            </a:endParaRPr>
          </a:p>
        </p:txBody>
      </p:sp>
      <p:pic>
        <p:nvPicPr>
          <p:cNvPr id="7" name="Picture 6" descr="many-core3.eps"/>
          <p:cNvPicPr>
            <a:picLocks noChangeAspect="1"/>
          </p:cNvPicPr>
          <p:nvPr/>
        </p:nvPicPr>
        <p:blipFill>
          <a:blip r:embed="rId2"/>
          <a:srcRect/>
          <a:stretch>
            <a:fillRect/>
          </a:stretch>
        </p:blipFill>
        <p:spPr bwMode="auto">
          <a:xfrm>
            <a:off x="437624" y="977993"/>
            <a:ext cx="6146800" cy="4953000"/>
          </a:xfrm>
          <a:prstGeom prst="rect">
            <a:avLst/>
          </a:prstGeom>
          <a:noFill/>
          <a:ln w="9525">
            <a:noFill/>
            <a:miter lim="800000"/>
            <a:headEnd/>
            <a:tailEnd/>
          </a:ln>
        </p:spPr>
      </p:pic>
      <p:pic>
        <p:nvPicPr>
          <p:cNvPr id="8" name="Picture 23" descr="http://i.ehow.com/images/a04/ac/qb/format-hard-drive-xp-800X8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433856">
            <a:off x="7195612" y="2336922"/>
            <a:ext cx="2124075" cy="212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Line 21"/>
          <p:cNvSpPr>
            <a:spLocks noChangeShapeType="1"/>
          </p:cNvSpPr>
          <p:nvPr/>
        </p:nvSpPr>
        <p:spPr bwMode="auto">
          <a:xfrm>
            <a:off x="6584424" y="3381497"/>
            <a:ext cx="1044575" cy="0"/>
          </a:xfrm>
          <a:prstGeom prst="line">
            <a:avLst/>
          </a:prstGeom>
          <a:noFill/>
          <a:ln w="38100">
            <a:solidFill>
              <a:srgbClr val="993300"/>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10" name="Text Box 24" descr="90%"/>
          <p:cNvSpPr txBox="1">
            <a:spLocks noChangeArrowheads="1"/>
          </p:cNvSpPr>
          <p:nvPr/>
        </p:nvSpPr>
        <p:spPr bwMode="auto">
          <a:xfrm>
            <a:off x="7628440" y="4100634"/>
            <a:ext cx="937743" cy="341632"/>
          </a:xfrm>
          <a:prstGeom prst="rect">
            <a:avLst/>
          </a:prstGeom>
          <a:noFill/>
          <a:ln w="12700">
            <a:noFill/>
            <a:miter lim="800000"/>
            <a:headEnd/>
            <a:tailEnd/>
          </a:ln>
          <a:effec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hangingPunct="1"/>
            <a:r>
              <a:rPr lang="en-US" sz="1800" dirty="0">
                <a:solidFill>
                  <a:srgbClr val="000000"/>
                </a:solidFill>
              </a:rPr>
              <a:t>Storage</a:t>
            </a:r>
          </a:p>
        </p:txBody>
      </p:sp>
      <p:sp>
        <p:nvSpPr>
          <p:cNvPr id="11" name="TextBox 10"/>
          <p:cNvSpPr txBox="1"/>
          <p:nvPr/>
        </p:nvSpPr>
        <p:spPr>
          <a:xfrm>
            <a:off x="611560" y="6021288"/>
            <a:ext cx="7811954" cy="400110"/>
          </a:xfrm>
          <a:prstGeom prst="rect">
            <a:avLst/>
          </a:prstGeom>
          <a:noFill/>
        </p:spPr>
        <p:txBody>
          <a:bodyPr wrap="none" rtlCol="0">
            <a:spAutoFit/>
          </a:bodyPr>
          <a:lstStyle/>
          <a:p>
            <a:r>
              <a:rPr lang="en-US" sz="2000" b="1" dirty="0">
                <a:solidFill>
                  <a:srgbClr val="FF0000"/>
                </a:solidFill>
              </a:rPr>
              <a:t>Most of the system is dedicated to storing and moving data </a:t>
            </a:r>
          </a:p>
        </p:txBody>
      </p:sp>
    </p:spTree>
    <p:extLst>
      <p:ext uri="{BB962C8B-B14F-4D97-AF65-F5344CB8AC3E}">
        <p14:creationId xmlns:p14="http://schemas.microsoft.com/office/powerpoint/2010/main" val="42370198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a:latin typeface="Garamond" charset="0"/>
                <a:ea typeface="ＭＳ Ｐゴシック" charset="0"/>
                <a:cs typeface="ＭＳ Ｐゴシック" charset="0"/>
              </a:rPr>
              <a:t>State of the Main Memory System</a:t>
            </a:r>
          </a:p>
        </p:txBody>
      </p:sp>
      <p:sp>
        <p:nvSpPr>
          <p:cNvPr id="3" name="Content Placeholder 2"/>
          <p:cNvSpPr>
            <a:spLocks noGrp="1"/>
          </p:cNvSpPr>
          <p:nvPr>
            <p:ph idx="1"/>
          </p:nvPr>
        </p:nvSpPr>
        <p:spPr>
          <a:xfrm>
            <a:off x="228600" y="980728"/>
            <a:ext cx="8610600" cy="5194300"/>
          </a:xfrm>
        </p:spPr>
        <p:txBody>
          <a:bodyPr/>
          <a:lstStyle/>
          <a:p>
            <a:r>
              <a:rPr lang="en-US" dirty="0">
                <a:latin typeface="Tahoma" charset="0"/>
                <a:ea typeface="ＭＳ Ｐゴシック" charset="0"/>
                <a:cs typeface="ＭＳ Ｐゴシック" charset="0"/>
              </a:rPr>
              <a:t>Recent technology, architecture, and application trends</a:t>
            </a:r>
          </a:p>
          <a:p>
            <a:pPr lvl="1"/>
            <a:r>
              <a:rPr lang="en-US" dirty="0">
                <a:solidFill>
                  <a:srgbClr val="0000FF"/>
                </a:solidFill>
                <a:latin typeface="Tahoma" charset="0"/>
                <a:ea typeface="ＭＳ Ｐゴシック" charset="0"/>
              </a:rPr>
              <a:t>lead to new requirements</a:t>
            </a:r>
            <a:endParaRPr lang="en-US" dirty="0">
              <a:latin typeface="Tahoma" charset="0"/>
              <a:ea typeface="ＭＳ Ｐゴシック" charset="0"/>
            </a:endParaRPr>
          </a:p>
          <a:p>
            <a:pPr lvl="1"/>
            <a:r>
              <a:rPr lang="en-US" dirty="0">
                <a:solidFill>
                  <a:srgbClr val="0000FF"/>
                </a:solidFill>
                <a:latin typeface="Tahoma" charset="0"/>
                <a:ea typeface="ＭＳ Ｐゴシック" charset="0"/>
              </a:rPr>
              <a:t>exacerbate old requirements</a:t>
            </a:r>
            <a:endParaRPr lang="en-US" dirty="0">
              <a:latin typeface="Tahoma" charset="0"/>
              <a:ea typeface="ＭＳ Ｐゴシック" charset="0"/>
            </a:endParaRPr>
          </a:p>
          <a:p>
            <a:pPr lvl="1"/>
            <a:endParaRPr lang="en-US" dirty="0">
              <a:latin typeface="Tahoma" charset="0"/>
              <a:ea typeface="ＭＳ Ｐゴシック" charset="0"/>
            </a:endParaRPr>
          </a:p>
          <a:p>
            <a:r>
              <a:rPr lang="en-US" dirty="0">
                <a:solidFill>
                  <a:srgbClr val="FF0000"/>
                </a:solidFill>
                <a:latin typeface="Tahoma" charset="0"/>
                <a:ea typeface="ＭＳ Ｐゴシック" charset="0"/>
                <a:cs typeface="ＭＳ Ｐゴシック" charset="0"/>
              </a:rPr>
              <a:t>DRAM and memory controllers</a:t>
            </a:r>
            <a:r>
              <a:rPr lang="en-US" dirty="0">
                <a:latin typeface="Tahoma" charset="0"/>
                <a:ea typeface="ＭＳ Ｐゴシック" charset="0"/>
                <a:cs typeface="ＭＳ Ｐゴシック" charset="0"/>
              </a:rPr>
              <a:t>, as we know them today, are (will be) </a:t>
            </a:r>
            <a:r>
              <a:rPr lang="en-US" dirty="0">
                <a:solidFill>
                  <a:srgbClr val="FF0000"/>
                </a:solidFill>
                <a:latin typeface="Tahoma" charset="0"/>
                <a:ea typeface="ＭＳ Ｐゴシック" charset="0"/>
                <a:cs typeface="ＭＳ Ｐゴシック" charset="0"/>
              </a:rPr>
              <a:t>unlikely to satisfy all requirements</a:t>
            </a:r>
          </a:p>
          <a:p>
            <a:endParaRPr lang="en-US" dirty="0">
              <a:latin typeface="Tahoma" charset="0"/>
              <a:ea typeface="ＭＳ Ｐゴシック" charset="0"/>
              <a:cs typeface="ＭＳ Ｐゴシック" charset="0"/>
            </a:endParaRPr>
          </a:p>
          <a:p>
            <a:r>
              <a:rPr lang="en-US" dirty="0">
                <a:latin typeface="Tahoma" charset="0"/>
                <a:ea typeface="ＭＳ Ｐゴシック" charset="0"/>
                <a:cs typeface="ＭＳ Ｐゴシック" charset="0"/>
              </a:rPr>
              <a:t>Some </a:t>
            </a:r>
            <a:r>
              <a:rPr lang="en-US" dirty="0">
                <a:solidFill>
                  <a:srgbClr val="FF0000"/>
                </a:solidFill>
                <a:latin typeface="Tahoma" charset="0"/>
                <a:ea typeface="ＭＳ Ｐゴシック" charset="0"/>
                <a:cs typeface="ＭＳ Ｐゴシック" charset="0"/>
              </a:rPr>
              <a:t>emerging non-volatile memory technologies </a:t>
            </a:r>
            <a:r>
              <a:rPr lang="en-US" dirty="0">
                <a:latin typeface="Tahoma" charset="0"/>
                <a:ea typeface="ＭＳ Ｐゴシック" charset="0"/>
                <a:cs typeface="ＭＳ Ｐゴシック" charset="0"/>
              </a:rPr>
              <a:t>(e.g., PCM) </a:t>
            </a:r>
            <a:r>
              <a:rPr lang="en-US" dirty="0">
                <a:solidFill>
                  <a:srgbClr val="FF0000"/>
                </a:solidFill>
                <a:latin typeface="Tahoma" charset="0"/>
                <a:ea typeface="ＭＳ Ｐゴシック" charset="0"/>
              </a:rPr>
              <a:t>enable new opportunities</a:t>
            </a:r>
            <a:r>
              <a:rPr lang="en-US" dirty="0">
                <a:latin typeface="Tahoma" charset="0"/>
                <a:ea typeface="ＭＳ Ｐゴシック" charset="0"/>
              </a:rPr>
              <a:t>: </a:t>
            </a:r>
            <a:r>
              <a:rPr lang="en-US" dirty="0" err="1">
                <a:latin typeface="Tahoma" charset="0"/>
                <a:ea typeface="ＭＳ Ｐゴシック" charset="0"/>
              </a:rPr>
              <a:t>memory+storage</a:t>
            </a:r>
            <a:r>
              <a:rPr lang="en-US" dirty="0">
                <a:latin typeface="Tahoma" charset="0"/>
                <a:ea typeface="ＭＳ Ｐゴシック" charset="0"/>
              </a:rPr>
              <a:t> merging</a:t>
            </a:r>
          </a:p>
          <a:p>
            <a:endParaRPr lang="en-US"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We need to rethink the main memory system</a:t>
            </a:r>
          </a:p>
          <a:p>
            <a:pPr lvl="1"/>
            <a:r>
              <a:rPr lang="en-US" dirty="0">
                <a:solidFill>
                  <a:srgbClr val="0000FF"/>
                </a:solidFill>
                <a:latin typeface="Tahoma" charset="0"/>
                <a:ea typeface="ＭＳ Ｐゴシック" charset="0"/>
                <a:cs typeface="ＭＳ Ｐゴシック" charset="0"/>
              </a:rPr>
              <a:t>to fix DRAM issues and enable emerging technologies </a:t>
            </a:r>
          </a:p>
          <a:p>
            <a:pPr lvl="1"/>
            <a:r>
              <a:rPr lang="en-US" dirty="0">
                <a:solidFill>
                  <a:srgbClr val="0000FF"/>
                </a:solidFill>
                <a:latin typeface="Tahoma" charset="0"/>
                <a:ea typeface="ＭＳ Ｐゴシック" charset="0"/>
                <a:cs typeface="ＭＳ Ｐゴシック" charset="0"/>
              </a:rPr>
              <a:t>to satisfy all requirements</a:t>
            </a:r>
          </a:p>
          <a:p>
            <a:pPr lvl="1"/>
            <a:endParaRPr lang="en-US" dirty="0">
              <a:solidFill>
                <a:srgbClr val="0000FF"/>
              </a:solidFill>
              <a:latin typeface="Tahoma" charset="0"/>
              <a:ea typeface="ＭＳ Ｐゴシック" charset="0"/>
              <a:cs typeface="ＭＳ Ｐゴシック" charset="0"/>
            </a:endParaRPr>
          </a:p>
          <a:p>
            <a:pPr marL="344487" lvl="1" indent="0">
              <a:buNone/>
            </a:pPr>
            <a:endParaRPr lang="en-US" dirty="0">
              <a:solidFill>
                <a:srgbClr val="0000FF"/>
              </a:solidFill>
              <a:latin typeface="Tahoma" charset="0"/>
              <a:ea typeface="ＭＳ Ｐゴシック" charset="0"/>
              <a:cs typeface="ＭＳ Ｐゴシック" charset="0"/>
            </a:endParaRPr>
          </a:p>
          <a:p>
            <a:pPr lvl="1"/>
            <a:endParaRPr lang="en-US" dirty="0">
              <a:latin typeface="Tahoma" charset="0"/>
              <a:ea typeface="ＭＳ Ｐゴシック" charset="0"/>
            </a:endParaRPr>
          </a:p>
          <a:p>
            <a:pPr lvl="1"/>
            <a:endParaRPr lang="en-US" dirty="0">
              <a:latin typeface="Tahoma" charset="0"/>
              <a:ea typeface="ＭＳ Ｐゴシック" charset="0"/>
            </a:endParaRPr>
          </a:p>
        </p:txBody>
      </p:sp>
      <p:sp>
        <p:nvSpPr>
          <p:cNvPr id="20484"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D7878BD7-8E09-7949-990F-1FFCA512AD3A}" type="slidenum">
              <a:rPr lang="en-US" sz="1600">
                <a:solidFill>
                  <a:srgbClr val="000000"/>
                </a:solidFill>
                <a:latin typeface="Garamond" charset="0"/>
              </a:rPr>
              <a:pPr eaLnBrk="1" hangingPunct="1"/>
              <a:t>44</a:t>
            </a:fld>
            <a:endParaRPr lang="en-US" sz="1600">
              <a:solidFill>
                <a:srgbClr val="000000"/>
              </a:solidFill>
              <a:latin typeface="Garamond" charset="0"/>
            </a:endParaRPr>
          </a:p>
        </p:txBody>
      </p:sp>
    </p:spTree>
    <p:extLst>
      <p:ext uri="{BB962C8B-B14F-4D97-AF65-F5344CB8AC3E}">
        <p14:creationId xmlns:p14="http://schemas.microsoft.com/office/powerpoint/2010/main" val="307365545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dirty="0">
                <a:latin typeface="Garamond" charset="0"/>
                <a:ea typeface="ＭＳ Ｐゴシック" charset="0"/>
                <a:cs typeface="ＭＳ Ｐゴシック" charset="0"/>
              </a:rPr>
              <a:t>Major Trends Affecting Main Memory (I)</a:t>
            </a:r>
          </a:p>
        </p:txBody>
      </p:sp>
      <p:sp>
        <p:nvSpPr>
          <p:cNvPr id="3" name="Content Placeholder 2"/>
          <p:cNvSpPr>
            <a:spLocks noGrp="1"/>
          </p:cNvSpPr>
          <p:nvPr>
            <p:ph idx="1"/>
          </p:nvPr>
        </p:nvSpPr>
        <p:spPr>
          <a:xfrm>
            <a:off x="228600" y="996950"/>
            <a:ext cx="8915400" cy="5194300"/>
          </a:xfrm>
        </p:spPr>
        <p:txBody>
          <a:bodyPr/>
          <a:lstStyle/>
          <a:p>
            <a:r>
              <a:rPr lang="en-US" dirty="0">
                <a:solidFill>
                  <a:srgbClr val="0000FF"/>
                </a:solidFill>
                <a:latin typeface="Tahoma" charset="0"/>
                <a:ea typeface="ＭＳ Ｐゴシック" charset="0"/>
                <a:cs typeface="ＭＳ Ｐゴシック" charset="0"/>
              </a:rPr>
              <a:t>Need for main memory capacity, bandwidth, QoS increasing </a:t>
            </a:r>
          </a:p>
          <a:p>
            <a:pPr lvl="1"/>
            <a:endParaRPr lang="en-US" dirty="0">
              <a:latin typeface="Tahoma" charset="0"/>
              <a:ea typeface="ＭＳ Ｐゴシック" charset="0"/>
            </a:endParaRPr>
          </a:p>
          <a:p>
            <a:pPr lvl="1"/>
            <a:endParaRPr lang="en-US" dirty="0">
              <a:latin typeface="Tahoma" charset="0"/>
              <a:ea typeface="ＭＳ Ｐゴシック" charset="0"/>
            </a:endParaRPr>
          </a:p>
          <a:p>
            <a:pPr lvl="1"/>
            <a:endParaRPr lang="en-US" dirty="0">
              <a:latin typeface="Tahoma" charset="0"/>
              <a:ea typeface="ＭＳ Ｐゴシック" charset="0"/>
            </a:endParaRPr>
          </a:p>
          <a:p>
            <a:endParaRPr lang="en-US" dirty="0">
              <a:solidFill>
                <a:srgbClr val="0000FF"/>
              </a:solidFill>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energy/power is a key system design concern</a:t>
            </a:r>
          </a:p>
          <a:p>
            <a:endParaRPr lang="en-US" dirty="0">
              <a:solidFill>
                <a:srgbClr val="0000FF"/>
              </a:solidFill>
              <a:latin typeface="Tahoma" charset="0"/>
              <a:ea typeface="ＭＳ Ｐゴシック" charset="0"/>
              <a:cs typeface="ＭＳ Ｐゴシック" charset="0"/>
            </a:endParaRPr>
          </a:p>
          <a:p>
            <a:endParaRPr lang="en-US" dirty="0">
              <a:solidFill>
                <a:srgbClr val="0000FF"/>
              </a:solidFill>
              <a:latin typeface="Tahoma" charset="0"/>
              <a:ea typeface="ＭＳ Ｐゴシック" charset="0"/>
              <a:cs typeface="ＭＳ Ｐゴシック" charset="0"/>
            </a:endParaRPr>
          </a:p>
          <a:p>
            <a:endParaRPr lang="en-US" dirty="0">
              <a:solidFill>
                <a:srgbClr val="0000FF"/>
              </a:solidFill>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DRAM technology scaling is ending </a:t>
            </a:r>
            <a:endParaRPr lang="en-US" dirty="0">
              <a:latin typeface="Tahoma" charset="0"/>
              <a:ea typeface="ＭＳ Ｐゴシック" charset="0"/>
              <a:cs typeface="ＭＳ Ｐゴシック" charset="0"/>
            </a:endParaRPr>
          </a:p>
          <a:p>
            <a:pPr>
              <a:buFont typeface="Wingdings" charset="0"/>
              <a:buNone/>
            </a:pPr>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p:txBody>
      </p:sp>
      <p:sp>
        <p:nvSpPr>
          <p:cNvPr id="23556"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F6CDE87C-4DFB-8147-A2EF-37268286C75D}" type="slidenum">
              <a:rPr lang="en-US" sz="1600">
                <a:solidFill>
                  <a:srgbClr val="000000"/>
                </a:solidFill>
                <a:latin typeface="Garamond" charset="0"/>
              </a:rPr>
              <a:pPr eaLnBrk="1" hangingPunct="1"/>
              <a:t>45</a:t>
            </a:fld>
            <a:endParaRPr lang="en-US" sz="1600" dirty="0">
              <a:solidFill>
                <a:srgbClr val="000000"/>
              </a:solidFill>
              <a:latin typeface="Garamond" charset="0"/>
            </a:endParaRPr>
          </a:p>
        </p:txBody>
      </p:sp>
    </p:spTree>
    <p:extLst>
      <p:ext uri="{BB962C8B-B14F-4D97-AF65-F5344CB8AC3E}">
        <p14:creationId xmlns:p14="http://schemas.microsoft.com/office/powerpoint/2010/main" val="3830705636"/>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dirty="0">
                <a:latin typeface="Garamond" charset="0"/>
                <a:ea typeface="ＭＳ Ｐゴシック" charset="0"/>
                <a:cs typeface="ＭＳ Ｐゴシック" charset="0"/>
              </a:rPr>
              <a:t>Major Trends Affecting Main Memory (II)</a:t>
            </a:r>
          </a:p>
        </p:txBody>
      </p:sp>
      <p:sp>
        <p:nvSpPr>
          <p:cNvPr id="3" name="Content Placeholder 2"/>
          <p:cNvSpPr>
            <a:spLocks noGrp="1"/>
          </p:cNvSpPr>
          <p:nvPr>
            <p:ph idx="1"/>
          </p:nvPr>
        </p:nvSpPr>
        <p:spPr>
          <a:xfrm>
            <a:off x="228600" y="996950"/>
            <a:ext cx="8915400" cy="5194300"/>
          </a:xfrm>
        </p:spPr>
        <p:txBody>
          <a:bodyPr/>
          <a:lstStyle/>
          <a:p>
            <a:r>
              <a:rPr lang="en-US" dirty="0">
                <a:solidFill>
                  <a:srgbClr val="0000FF"/>
                </a:solidFill>
                <a:latin typeface="Tahoma" charset="0"/>
                <a:ea typeface="ＭＳ Ｐゴシック" charset="0"/>
                <a:cs typeface="ＭＳ Ｐゴシック" charset="0"/>
              </a:rPr>
              <a:t>Need for main memory capacity, bandwidth, QoS increasing </a:t>
            </a:r>
          </a:p>
          <a:p>
            <a:pPr lvl="1"/>
            <a:r>
              <a:rPr lang="en-US" dirty="0">
                <a:solidFill>
                  <a:srgbClr val="FF0000"/>
                </a:solidFill>
                <a:latin typeface="Tahoma" charset="0"/>
                <a:ea typeface="ＭＳ Ｐゴシック" charset="0"/>
              </a:rPr>
              <a:t>Multi-core</a:t>
            </a:r>
            <a:r>
              <a:rPr lang="en-US" dirty="0">
                <a:latin typeface="Tahoma" charset="0"/>
                <a:ea typeface="ＭＳ Ｐゴシック" charset="0"/>
              </a:rPr>
              <a:t>: increasing number of cores/agents</a:t>
            </a:r>
          </a:p>
          <a:p>
            <a:pPr lvl="1"/>
            <a:r>
              <a:rPr lang="en-US" dirty="0">
                <a:solidFill>
                  <a:srgbClr val="FF0000"/>
                </a:solidFill>
                <a:latin typeface="Tahoma" charset="0"/>
                <a:ea typeface="ＭＳ Ｐゴシック" charset="0"/>
              </a:rPr>
              <a:t>Data-intensive applications</a:t>
            </a:r>
            <a:r>
              <a:rPr lang="en-US" dirty="0">
                <a:latin typeface="Tahoma" charset="0"/>
                <a:ea typeface="ＭＳ Ｐゴシック" charset="0"/>
              </a:rPr>
              <a:t>: increasing demand/hunger for data</a:t>
            </a:r>
          </a:p>
          <a:p>
            <a:pPr lvl="1"/>
            <a:r>
              <a:rPr lang="en-US" dirty="0">
                <a:solidFill>
                  <a:srgbClr val="FF0000"/>
                </a:solidFill>
                <a:latin typeface="Tahoma" charset="0"/>
                <a:ea typeface="ＭＳ Ｐゴシック" charset="0"/>
              </a:rPr>
              <a:t>Consolidation</a:t>
            </a:r>
            <a:r>
              <a:rPr lang="en-US" dirty="0">
                <a:latin typeface="Tahoma" charset="0"/>
                <a:ea typeface="ＭＳ Ｐゴシック" charset="0"/>
              </a:rPr>
              <a:t>: cloud computing, GPUs, mobile, heterogeneity</a:t>
            </a:r>
          </a:p>
          <a:p>
            <a:endParaRPr lang="en-US" dirty="0">
              <a:solidFill>
                <a:srgbClr val="0000FF"/>
              </a:solidFill>
              <a:latin typeface="Tahoma" charset="0"/>
              <a:ea typeface="ＭＳ Ｐゴシック" charset="0"/>
              <a:cs typeface="ＭＳ Ｐゴシック" charset="0"/>
            </a:endParaRPr>
          </a:p>
          <a:p>
            <a:endParaRPr lang="en-US" dirty="0">
              <a:solidFill>
                <a:srgbClr val="0000FF"/>
              </a:solidFill>
              <a:latin typeface="Tahoma" charset="0"/>
              <a:ea typeface="ＭＳ Ｐゴシック" charset="0"/>
              <a:cs typeface="ＭＳ Ｐゴシック" charset="0"/>
            </a:endParaRPr>
          </a:p>
          <a:p>
            <a:r>
              <a:rPr lang="en-US" dirty="0">
                <a:solidFill>
                  <a:srgbClr val="7F7F7F"/>
                </a:solidFill>
                <a:latin typeface="Tahoma" charset="0"/>
                <a:ea typeface="ＭＳ Ｐゴシック" charset="0"/>
                <a:cs typeface="ＭＳ Ｐゴシック" charset="0"/>
              </a:rPr>
              <a:t>Main memory energy/power is a key system design concern</a:t>
            </a:r>
          </a:p>
          <a:p>
            <a:endParaRPr lang="en-US" sz="2200" dirty="0">
              <a:solidFill>
                <a:srgbClr val="7F7F7F"/>
              </a:solidFill>
              <a:latin typeface="Tahoma" charset="0"/>
              <a:ea typeface="ＭＳ Ｐゴシック" charset="0"/>
              <a:cs typeface="ＭＳ Ｐゴシック" charset="0"/>
            </a:endParaRPr>
          </a:p>
          <a:p>
            <a:pPr>
              <a:buFont typeface="Wingdings" charset="0"/>
              <a:buNone/>
            </a:pPr>
            <a:endParaRPr lang="en-US" sz="2200" dirty="0">
              <a:solidFill>
                <a:srgbClr val="7F7F7F"/>
              </a:solidFill>
              <a:latin typeface="Tahoma" charset="0"/>
              <a:ea typeface="ＭＳ Ｐゴシック" charset="0"/>
              <a:cs typeface="ＭＳ Ｐゴシック" charset="0"/>
            </a:endParaRPr>
          </a:p>
          <a:p>
            <a:pPr>
              <a:buFont typeface="Wingdings" charset="0"/>
              <a:buNone/>
            </a:pPr>
            <a:endParaRPr lang="en-US" dirty="0">
              <a:solidFill>
                <a:srgbClr val="7F7F7F"/>
              </a:solidFill>
              <a:latin typeface="Tahoma" charset="0"/>
              <a:ea typeface="ＭＳ Ｐゴシック" charset="0"/>
              <a:cs typeface="ＭＳ Ｐゴシック" charset="0"/>
            </a:endParaRPr>
          </a:p>
          <a:p>
            <a:r>
              <a:rPr lang="en-US" dirty="0">
                <a:solidFill>
                  <a:srgbClr val="7F7F7F"/>
                </a:solidFill>
                <a:latin typeface="Tahoma" charset="0"/>
                <a:ea typeface="ＭＳ Ｐゴシック" charset="0"/>
                <a:cs typeface="ＭＳ Ｐゴシック" charset="0"/>
              </a:rPr>
              <a:t>DRAM technology scaling is ending </a:t>
            </a:r>
          </a:p>
          <a:p>
            <a:pPr>
              <a:buFont typeface="Wingdings" charset="0"/>
              <a:buNone/>
            </a:pPr>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p:txBody>
      </p:sp>
      <p:sp>
        <p:nvSpPr>
          <p:cNvPr id="26628"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DE096BAB-925E-464D-8476-CD2FB2182577}" type="slidenum">
              <a:rPr lang="en-US" sz="1600">
                <a:solidFill>
                  <a:srgbClr val="000000"/>
                </a:solidFill>
                <a:latin typeface="Garamond" charset="0"/>
              </a:rPr>
              <a:pPr eaLnBrk="1" hangingPunct="1"/>
              <a:t>46</a:t>
            </a:fld>
            <a:endParaRPr lang="en-US" sz="1600" dirty="0">
              <a:solidFill>
                <a:srgbClr val="000000"/>
              </a:solidFill>
              <a:latin typeface="Garamond" charset="0"/>
            </a:endParaRPr>
          </a:p>
        </p:txBody>
      </p:sp>
    </p:spTree>
    <p:extLst>
      <p:ext uri="{BB962C8B-B14F-4D97-AF65-F5344CB8AC3E}">
        <p14:creationId xmlns:p14="http://schemas.microsoft.com/office/powerpoint/2010/main" val="2526822449"/>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dirty="0">
                <a:latin typeface="Garamond" charset="0"/>
                <a:ea typeface="ＭＳ Ｐゴシック" charset="0"/>
                <a:cs typeface="ＭＳ Ｐゴシック" charset="0"/>
              </a:rPr>
              <a:t>Consequence: The Memory Capacity Gap</a:t>
            </a:r>
          </a:p>
        </p:txBody>
      </p:sp>
      <p:sp>
        <p:nvSpPr>
          <p:cNvPr id="25603" name="Content Placeholder 2"/>
          <p:cNvSpPr>
            <a:spLocks noGrp="1"/>
          </p:cNvSpPr>
          <p:nvPr>
            <p:ph idx="1"/>
          </p:nvPr>
        </p:nvSpPr>
        <p:spPr>
          <a:xfrm>
            <a:off x="228600" y="996950"/>
            <a:ext cx="8915400" cy="5194300"/>
          </a:xfrm>
        </p:spPr>
        <p:txBody>
          <a:bodyPr/>
          <a:lstStyle/>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pPr marL="0" indent="0">
              <a:buNone/>
            </a:pPr>
            <a:endParaRPr lang="en-US" dirty="0">
              <a:latin typeface="Tahoma" charset="0"/>
              <a:ea typeface="ＭＳ Ｐゴシック" charset="0"/>
              <a:cs typeface="ＭＳ Ｐゴシック" charset="0"/>
            </a:endParaRPr>
          </a:p>
          <a:p>
            <a:endParaRPr lang="en-US" sz="1600" dirty="0">
              <a:solidFill>
                <a:srgbClr val="0000FF"/>
              </a:solidFill>
              <a:latin typeface="Tahoma" charset="0"/>
              <a:ea typeface="ＭＳ Ｐゴシック" charset="0"/>
              <a:cs typeface="ＭＳ Ｐゴシック" charset="0"/>
            </a:endParaRPr>
          </a:p>
          <a:p>
            <a:r>
              <a:rPr lang="en-US" sz="2100" i="1" dirty="0">
                <a:solidFill>
                  <a:srgbClr val="0000FF"/>
                </a:solidFill>
                <a:latin typeface="Tahoma" charset="0"/>
                <a:ea typeface="ＭＳ Ｐゴシック" charset="0"/>
                <a:cs typeface="ＭＳ Ｐゴシック" charset="0"/>
              </a:rPr>
              <a:t>Memory capacity per core </a:t>
            </a:r>
            <a:r>
              <a:rPr lang="en-US" sz="2100" dirty="0">
                <a:solidFill>
                  <a:srgbClr val="0000FF"/>
                </a:solidFill>
                <a:latin typeface="Tahoma" charset="0"/>
                <a:ea typeface="ＭＳ Ｐゴシック" charset="0"/>
                <a:cs typeface="ＭＳ Ｐゴシック" charset="0"/>
              </a:rPr>
              <a:t>expected to drop by 30% every two years</a:t>
            </a:r>
          </a:p>
          <a:p>
            <a:r>
              <a:rPr lang="en-US" sz="2100" dirty="0">
                <a:solidFill>
                  <a:srgbClr val="0000FF"/>
                </a:solidFill>
                <a:latin typeface="Tahoma" charset="0"/>
                <a:ea typeface="ＭＳ Ｐゴシック" charset="0"/>
                <a:cs typeface="ＭＳ Ｐゴシック" charset="0"/>
              </a:rPr>
              <a:t>Trends worse for </a:t>
            </a:r>
            <a:r>
              <a:rPr lang="en-US" sz="2100" i="1" dirty="0">
                <a:solidFill>
                  <a:srgbClr val="0000FF"/>
                </a:solidFill>
                <a:latin typeface="Tahoma" charset="0"/>
                <a:ea typeface="ＭＳ Ｐゴシック" charset="0"/>
                <a:cs typeface="ＭＳ Ｐゴシック" charset="0"/>
              </a:rPr>
              <a:t>memory bandwidth per core</a:t>
            </a:r>
            <a:r>
              <a:rPr lang="en-US" sz="2100" dirty="0">
                <a:solidFill>
                  <a:srgbClr val="0000FF"/>
                </a:solidFill>
                <a:latin typeface="Tahoma" charset="0"/>
                <a:ea typeface="ＭＳ Ｐゴシック" charset="0"/>
                <a:cs typeface="ＭＳ Ｐゴシック" charset="0"/>
              </a:rPr>
              <a:t>!</a:t>
            </a:r>
          </a:p>
        </p:txBody>
      </p:sp>
      <p:sp>
        <p:nvSpPr>
          <p:cNvPr id="25604"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21E14D88-6476-D942-BCE2-3889B3643052}" type="slidenum">
              <a:rPr lang="en-US" sz="1600">
                <a:solidFill>
                  <a:srgbClr val="000000"/>
                </a:solidFill>
                <a:latin typeface="Garamond" charset="0"/>
              </a:rPr>
              <a:pPr eaLnBrk="1" hangingPunct="1"/>
              <a:t>47</a:t>
            </a:fld>
            <a:endParaRPr lang="en-US" sz="1600">
              <a:solidFill>
                <a:srgbClr val="000000"/>
              </a:solidFill>
              <a:latin typeface="Garamond" charset="0"/>
            </a:endParaRPr>
          </a:p>
        </p:txBody>
      </p:sp>
      <p:pic>
        <p:nvPicPr>
          <p:cNvPr id="25605" name="Picture 8" descr="9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1700808"/>
            <a:ext cx="5857875" cy="353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25606" name="Text Box 9" descr="90%"/>
          <p:cNvSpPr txBox="1">
            <a:spLocks noChangeArrowheads="1"/>
          </p:cNvSpPr>
          <p:nvPr/>
        </p:nvSpPr>
        <p:spPr bwMode="auto">
          <a:xfrm>
            <a:off x="1692275" y="980728"/>
            <a:ext cx="6064250" cy="741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fontAlgn="base" hangingPunct="1">
              <a:spcBef>
                <a:spcPct val="0"/>
              </a:spcBef>
              <a:spcAft>
                <a:spcPct val="0"/>
              </a:spcAft>
            </a:pPr>
            <a:r>
              <a:rPr lang="en-US" sz="2200" dirty="0">
                <a:solidFill>
                  <a:srgbClr val="000000"/>
                </a:solidFill>
              </a:rPr>
              <a:t>Core count doubling ~ every 2 years </a:t>
            </a:r>
          </a:p>
          <a:p>
            <a:pPr eaLnBrk="1" fontAlgn="base" hangingPunct="1">
              <a:spcBef>
                <a:spcPct val="0"/>
              </a:spcBef>
              <a:spcAft>
                <a:spcPct val="0"/>
              </a:spcAft>
            </a:pPr>
            <a:r>
              <a:rPr lang="en-US" sz="2200" dirty="0">
                <a:solidFill>
                  <a:srgbClr val="000000"/>
                </a:solidFill>
              </a:rPr>
              <a:t>DRAM DIMM capacity doubling ~ every 3 years</a:t>
            </a:r>
          </a:p>
        </p:txBody>
      </p:sp>
      <p:sp>
        <p:nvSpPr>
          <p:cNvPr id="2" name="TextBox 1"/>
          <p:cNvSpPr txBox="1"/>
          <p:nvPr/>
        </p:nvSpPr>
        <p:spPr>
          <a:xfrm>
            <a:off x="5218569" y="1916832"/>
            <a:ext cx="2089735" cy="338554"/>
          </a:xfrm>
          <a:prstGeom prst="rect">
            <a:avLst/>
          </a:prstGeom>
          <a:noFill/>
        </p:spPr>
        <p:txBody>
          <a:bodyPr wrap="none" rtlCol="0">
            <a:spAutoFit/>
          </a:bodyPr>
          <a:lstStyle/>
          <a:p>
            <a:r>
              <a:rPr lang="en-US" sz="1600" dirty="0">
                <a:solidFill>
                  <a:srgbClr val="000000"/>
                </a:solidFill>
                <a:latin typeface="Tahoma"/>
              </a:rPr>
              <a:t>Lim et al., ISCA 2009</a:t>
            </a:r>
          </a:p>
        </p:txBody>
      </p:sp>
    </p:spTree>
    <p:extLst>
      <p:ext uri="{BB962C8B-B14F-4D97-AF65-F5344CB8AC3E}">
        <p14:creationId xmlns:p14="http://schemas.microsoft.com/office/powerpoint/2010/main" val="2775275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60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Chart 14"/>
          <p:cNvGraphicFramePr>
            <a:graphicFrameLocks/>
          </p:cNvGraphicFramePr>
          <p:nvPr>
            <p:extLst/>
          </p:nvPr>
        </p:nvGraphicFramePr>
        <p:xfrm>
          <a:off x="74706" y="1204631"/>
          <a:ext cx="8994588" cy="4647529"/>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p:txBody>
          <a:bodyPr>
            <a:normAutofit/>
          </a:bodyPr>
          <a:lstStyle/>
          <a:p>
            <a:r>
              <a:rPr lang="en-US" dirty="0"/>
              <a:t>Example: Capacity, Bandwidth &amp; Latency</a:t>
            </a:r>
          </a:p>
        </p:txBody>
      </p:sp>
      <p:sp>
        <p:nvSpPr>
          <p:cNvPr id="9" name="TextBox 8"/>
          <p:cNvSpPr txBox="1"/>
          <p:nvPr/>
        </p:nvSpPr>
        <p:spPr>
          <a:xfrm>
            <a:off x="7744727" y="1230673"/>
            <a:ext cx="1005403" cy="584775"/>
          </a:xfrm>
          <a:prstGeom prst="rect">
            <a:avLst/>
          </a:prstGeom>
          <a:noFill/>
        </p:spPr>
        <p:txBody>
          <a:bodyPr wrap="none" rtlCol="0">
            <a:spAutoFit/>
          </a:bodyPr>
          <a:lstStyle/>
          <a:p>
            <a:r>
              <a:rPr lang="en-US" sz="3200" dirty="0">
                <a:solidFill>
                  <a:srgbClr val="4D3B62"/>
                </a:solidFill>
              </a:rPr>
              <a:t>128x</a:t>
            </a:r>
          </a:p>
        </p:txBody>
      </p:sp>
      <p:sp>
        <p:nvSpPr>
          <p:cNvPr id="10" name="TextBox 9"/>
          <p:cNvSpPr txBox="1"/>
          <p:nvPr/>
        </p:nvSpPr>
        <p:spPr>
          <a:xfrm>
            <a:off x="7949911" y="2556978"/>
            <a:ext cx="800219" cy="584775"/>
          </a:xfrm>
          <a:prstGeom prst="rect">
            <a:avLst/>
          </a:prstGeom>
          <a:noFill/>
        </p:spPr>
        <p:txBody>
          <a:bodyPr wrap="none" rtlCol="0">
            <a:spAutoFit/>
          </a:bodyPr>
          <a:lstStyle/>
          <a:p>
            <a:r>
              <a:rPr lang="en-US" sz="3200" dirty="0">
                <a:solidFill>
                  <a:srgbClr val="35742A"/>
                </a:solidFill>
              </a:rPr>
              <a:t>20x</a:t>
            </a:r>
          </a:p>
        </p:txBody>
      </p:sp>
      <p:sp>
        <p:nvSpPr>
          <p:cNvPr id="11" name="TextBox 10"/>
          <p:cNvSpPr txBox="1"/>
          <p:nvPr/>
        </p:nvSpPr>
        <p:spPr>
          <a:xfrm>
            <a:off x="7860143" y="4202002"/>
            <a:ext cx="889987" cy="584775"/>
          </a:xfrm>
          <a:prstGeom prst="rect">
            <a:avLst/>
          </a:prstGeom>
          <a:noFill/>
        </p:spPr>
        <p:txBody>
          <a:bodyPr wrap="none" rtlCol="0">
            <a:spAutoFit/>
          </a:bodyPr>
          <a:lstStyle/>
          <a:p>
            <a:r>
              <a:rPr lang="en-US" sz="3200">
                <a:solidFill>
                  <a:srgbClr val="FF4136"/>
                </a:solidFill>
              </a:rPr>
              <a:t>1.3x</a:t>
            </a:r>
            <a:endParaRPr lang="en-US" sz="3200" dirty="0">
              <a:solidFill>
                <a:srgbClr val="FF4136"/>
              </a:solidFill>
            </a:endParaRPr>
          </a:p>
        </p:txBody>
      </p:sp>
      <p:sp>
        <p:nvSpPr>
          <p:cNvPr id="12" name="TextBox 11"/>
          <p:cNvSpPr txBox="1"/>
          <p:nvPr/>
        </p:nvSpPr>
        <p:spPr>
          <a:xfrm>
            <a:off x="0" y="5723778"/>
            <a:ext cx="9144000" cy="615553"/>
          </a:xfrm>
          <a:prstGeom prst="rect">
            <a:avLst/>
          </a:prstGeom>
          <a:solidFill>
            <a:srgbClr val="FF4136"/>
          </a:solidFill>
        </p:spPr>
        <p:txBody>
          <a:bodyPr wrap="square" rtlCol="0">
            <a:spAutoFit/>
          </a:bodyPr>
          <a:lstStyle/>
          <a:p>
            <a:pPr algn="ctr"/>
            <a:r>
              <a:rPr lang="en-US" sz="3400" dirty="0">
                <a:solidFill>
                  <a:srgbClr val="FFFFFF"/>
                </a:solidFill>
              </a:rPr>
              <a:t>Memory latency remains almost constant</a:t>
            </a:r>
          </a:p>
        </p:txBody>
      </p:sp>
    </p:spTree>
    <p:extLst>
      <p:ext uri="{BB962C8B-B14F-4D97-AF65-F5344CB8AC3E}">
        <p14:creationId xmlns:p14="http://schemas.microsoft.com/office/powerpoint/2010/main" val="19405673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graphicEl>
                                              <a:chart seriesIdx="0" categoryIdx="-4" bldStep="series"/>
                                            </p:graphicEl>
                                          </p:spTgt>
                                        </p:tgtEl>
                                        <p:attrNameLst>
                                          <p:attrName>style.visibility</p:attrName>
                                        </p:attrNameLst>
                                      </p:cBhvr>
                                      <p:to>
                                        <p:strVal val="visible"/>
                                      </p:to>
                                    </p:set>
                                  </p:childTnLst>
                                </p:cTn>
                              </p:par>
                            </p:childTnLst>
                          </p:cTn>
                        </p:par>
                        <p:par>
                          <p:cTn id="11" fill="hold">
                            <p:stCondLst>
                              <p:cond delay="0"/>
                            </p:stCondLst>
                            <p:childTnLst>
                              <p:par>
                                <p:cTn id="12" presetID="5" presetClass="entr" presetSubtype="1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checkerboard(across)">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5">
                                            <p:graphicEl>
                                              <a:chart seriesIdx="1" categoryIdx="-4" bldStep="series"/>
                                            </p:graphicEl>
                                          </p:spTgt>
                                        </p:tgtEl>
                                        <p:attrNameLst>
                                          <p:attrName>style.visibility</p:attrName>
                                        </p:attrNameLst>
                                      </p:cBhvr>
                                      <p:to>
                                        <p:strVal val="visible"/>
                                      </p:to>
                                    </p:set>
                                    <p:animEffect transition="in" filter="wipe(left)">
                                      <p:cBhvr>
                                        <p:cTn id="19" dur="500"/>
                                        <p:tgtEl>
                                          <p:spTgt spid="15">
                                            <p:graphicEl>
                                              <a:chart seriesIdx="1" categoryIdx="-4" bldStep="series"/>
                                            </p:graphicEl>
                                          </p:spTgt>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5">
                                            <p:graphicEl>
                                              <a:chart seriesIdx="2" categoryIdx="-4" bldStep="series"/>
                                            </p:graphicEl>
                                          </p:spTgt>
                                        </p:tgtEl>
                                        <p:attrNameLst>
                                          <p:attrName>style.visibility</p:attrName>
                                        </p:attrNameLst>
                                      </p:cBhvr>
                                      <p:to>
                                        <p:strVal val="visible"/>
                                      </p:to>
                                    </p:set>
                                    <p:animEffect transition="in" filter="wipe(left)">
                                      <p:cBhvr>
                                        <p:cTn id="28" dur="2000"/>
                                        <p:tgtEl>
                                          <p:spTgt spid="15">
                                            <p:graphicEl>
                                              <a:chart seriesIdx="2" categoryIdx="-4" bldStep="series"/>
                                            </p:graphicEl>
                                          </p:spTgt>
                                        </p:tgtEl>
                                      </p:cBhvr>
                                    </p:animEffect>
                                  </p:childTnLst>
                                </p:cTn>
                              </p:par>
                            </p:childTnLst>
                          </p:cTn>
                        </p:par>
                        <p:par>
                          <p:cTn id="29" fill="hold">
                            <p:stCondLst>
                              <p:cond delay="2000"/>
                            </p:stCondLst>
                            <p:childTnLst>
                              <p:par>
                                <p:cTn id="30" presetID="10" presetClass="entr" presetSubtype="0"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Sub>
          <a:bldChart bld="series"/>
        </p:bldSub>
      </p:bldGraphic>
      <p:bldP spid="9" grpId="0"/>
      <p:bldP spid="10" grpId="0"/>
      <p:bldP spid="11" grpId="0"/>
      <p:bldP spid="1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noAutofit/>
          </a:bodyPr>
          <a:lstStyle/>
          <a:p>
            <a:r>
              <a:rPr lang="en-US" dirty="0"/>
              <a:t>DRAM Latency Is Critical for Performance</a:t>
            </a:r>
          </a:p>
        </p:txBody>
      </p:sp>
      <p:sp>
        <p:nvSpPr>
          <p:cNvPr id="15" name="TextBox 14"/>
          <p:cNvSpPr txBox="1"/>
          <p:nvPr/>
        </p:nvSpPr>
        <p:spPr>
          <a:xfrm>
            <a:off x="448964" y="5361579"/>
            <a:ext cx="4652211" cy="1015663"/>
          </a:xfrm>
          <a:prstGeom prst="rect">
            <a:avLst/>
          </a:prstGeom>
          <a:noFill/>
        </p:spPr>
        <p:txBody>
          <a:bodyPr wrap="square" rtlCol="0">
            <a:spAutoFit/>
          </a:bodyPr>
          <a:lstStyle/>
          <a:p>
            <a:r>
              <a:rPr lang="en-US" sz="2400" b="1" dirty="0">
                <a:solidFill>
                  <a:prstClr val="black"/>
                </a:solidFill>
                <a:latin typeface="Gill Sans MT"/>
              </a:rPr>
              <a:t>In-Memory Data Analytics </a:t>
            </a:r>
          </a:p>
          <a:p>
            <a:r>
              <a:rPr lang="en-US" dirty="0">
                <a:solidFill>
                  <a:prstClr val="black">
                    <a:lumMod val="50000"/>
                    <a:lumOff val="50000"/>
                  </a:prstClr>
                </a:solidFill>
                <a:latin typeface="Gill Sans MT"/>
              </a:rPr>
              <a:t>[Clapp+ (</a:t>
            </a:r>
            <a:r>
              <a:rPr lang="en-US" b="1" dirty="0">
                <a:solidFill>
                  <a:prstClr val="black">
                    <a:lumMod val="50000"/>
                    <a:lumOff val="50000"/>
                  </a:prstClr>
                </a:solidFill>
                <a:latin typeface="Gill Sans MT"/>
              </a:rPr>
              <a:t>Intel</a:t>
            </a:r>
            <a:r>
              <a:rPr lang="en-US" dirty="0">
                <a:solidFill>
                  <a:prstClr val="black">
                    <a:lumMod val="50000"/>
                    <a:lumOff val="50000"/>
                  </a:prstClr>
                </a:solidFill>
                <a:latin typeface="Gill Sans MT"/>
              </a:rPr>
              <a:t>), IISWC’15;  </a:t>
            </a:r>
          </a:p>
          <a:p>
            <a:pPr marL="63500" indent="-63500"/>
            <a:r>
              <a:rPr lang="en-US" dirty="0">
                <a:solidFill>
                  <a:prstClr val="black">
                    <a:lumMod val="50000"/>
                    <a:lumOff val="50000"/>
                  </a:prstClr>
                </a:solidFill>
                <a:latin typeface="Gill Sans MT"/>
              </a:rPr>
              <a:t>	Awan+, BDCloud’15]</a:t>
            </a:r>
          </a:p>
        </p:txBody>
      </p:sp>
      <p:sp>
        <p:nvSpPr>
          <p:cNvPr id="16" name="TextBox 15"/>
          <p:cNvSpPr txBox="1"/>
          <p:nvPr/>
        </p:nvSpPr>
        <p:spPr>
          <a:xfrm>
            <a:off x="4836963" y="5361579"/>
            <a:ext cx="3618587" cy="738664"/>
          </a:xfrm>
          <a:prstGeom prst="rect">
            <a:avLst/>
          </a:prstGeom>
          <a:noFill/>
        </p:spPr>
        <p:txBody>
          <a:bodyPr wrap="square" rtlCol="0">
            <a:spAutoFit/>
          </a:bodyPr>
          <a:lstStyle/>
          <a:p>
            <a:r>
              <a:rPr lang="en-US" sz="2400" b="1" dirty="0">
                <a:solidFill>
                  <a:prstClr val="black"/>
                </a:solidFill>
                <a:latin typeface="Gill Sans MT"/>
              </a:rPr>
              <a:t>Datacenter Workloads </a:t>
            </a:r>
            <a:br>
              <a:rPr lang="en-US" sz="2400" b="1" dirty="0">
                <a:solidFill>
                  <a:prstClr val="black"/>
                </a:solidFill>
                <a:latin typeface="Gill Sans MT"/>
              </a:rPr>
            </a:br>
            <a:r>
              <a:rPr lang="en-US" dirty="0">
                <a:solidFill>
                  <a:prstClr val="black">
                    <a:lumMod val="50000"/>
                    <a:lumOff val="50000"/>
                  </a:prstClr>
                </a:solidFill>
                <a:latin typeface="Gill Sans MT"/>
              </a:rPr>
              <a:t>[</a:t>
            </a:r>
            <a:r>
              <a:rPr lang="en-US" dirty="0" err="1">
                <a:solidFill>
                  <a:prstClr val="black">
                    <a:lumMod val="50000"/>
                    <a:lumOff val="50000"/>
                  </a:prstClr>
                </a:solidFill>
                <a:latin typeface="Gill Sans MT"/>
              </a:rPr>
              <a:t>Kanev</a:t>
            </a:r>
            <a:r>
              <a:rPr lang="en-US" dirty="0">
                <a:solidFill>
                  <a:prstClr val="black">
                    <a:lumMod val="50000"/>
                    <a:lumOff val="50000"/>
                  </a:prstClr>
                </a:solidFill>
                <a:latin typeface="Gill Sans MT"/>
              </a:rPr>
              <a:t>+ (</a:t>
            </a:r>
            <a:r>
              <a:rPr lang="en-US" b="1" dirty="0">
                <a:solidFill>
                  <a:prstClr val="black">
                    <a:lumMod val="50000"/>
                    <a:lumOff val="50000"/>
                  </a:prstClr>
                </a:solidFill>
                <a:latin typeface="Gill Sans MT"/>
              </a:rPr>
              <a:t>Google</a:t>
            </a:r>
            <a:r>
              <a:rPr lang="en-US" dirty="0">
                <a:solidFill>
                  <a:prstClr val="black">
                    <a:lumMod val="50000"/>
                    <a:lumOff val="50000"/>
                  </a:prstClr>
                </a:solidFill>
                <a:latin typeface="Gill Sans MT"/>
              </a:rPr>
              <a:t>), ISCA’15]</a:t>
            </a: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1236" y="1054202"/>
            <a:ext cx="1362886" cy="1362886"/>
          </a:xfrm>
          <a:prstGeom prst="rect">
            <a:avLst/>
          </a:prstGeom>
        </p:spPr>
      </p:pic>
      <p:sp>
        <p:nvSpPr>
          <p:cNvPr id="18" name="TextBox 17"/>
          <p:cNvSpPr txBox="1"/>
          <p:nvPr/>
        </p:nvSpPr>
        <p:spPr>
          <a:xfrm>
            <a:off x="448964" y="2656133"/>
            <a:ext cx="3460499" cy="1015663"/>
          </a:xfrm>
          <a:prstGeom prst="rect">
            <a:avLst/>
          </a:prstGeom>
          <a:noFill/>
        </p:spPr>
        <p:txBody>
          <a:bodyPr wrap="none" rtlCol="0">
            <a:spAutoFit/>
          </a:bodyPr>
          <a:lstStyle/>
          <a:p>
            <a:r>
              <a:rPr lang="en-US" sz="2400" b="1" dirty="0">
                <a:solidFill>
                  <a:prstClr val="black"/>
                </a:solidFill>
                <a:latin typeface="Gill Sans MT"/>
              </a:rPr>
              <a:t>In-memory Databases </a:t>
            </a:r>
          </a:p>
          <a:p>
            <a:pPr marL="63500" indent="-63500"/>
            <a:r>
              <a:rPr lang="en-US" dirty="0">
                <a:solidFill>
                  <a:prstClr val="black">
                    <a:lumMod val="50000"/>
                    <a:lumOff val="50000"/>
                  </a:prstClr>
                </a:solidFill>
                <a:latin typeface="Gill Sans MT"/>
              </a:rPr>
              <a:t>[Mao+, EuroSys’12; </a:t>
            </a:r>
            <a:br>
              <a:rPr lang="en-US" dirty="0">
                <a:solidFill>
                  <a:prstClr val="black">
                    <a:lumMod val="50000"/>
                    <a:lumOff val="50000"/>
                  </a:prstClr>
                </a:solidFill>
                <a:latin typeface="Gill Sans MT"/>
              </a:rPr>
            </a:br>
            <a:r>
              <a:rPr lang="en-US" dirty="0">
                <a:solidFill>
                  <a:prstClr val="black">
                    <a:lumMod val="50000"/>
                    <a:lumOff val="50000"/>
                  </a:prstClr>
                </a:solidFill>
                <a:latin typeface="Gill Sans MT"/>
              </a:rPr>
              <a:t>Clapp+ (</a:t>
            </a:r>
            <a:r>
              <a:rPr lang="en-US" b="1" dirty="0">
                <a:solidFill>
                  <a:prstClr val="black">
                    <a:lumMod val="50000"/>
                    <a:lumOff val="50000"/>
                  </a:prstClr>
                </a:solidFill>
                <a:latin typeface="Gill Sans MT"/>
              </a:rPr>
              <a:t>Intel</a:t>
            </a:r>
            <a:r>
              <a:rPr lang="en-US" dirty="0">
                <a:solidFill>
                  <a:prstClr val="black">
                    <a:lumMod val="50000"/>
                    <a:lumOff val="50000"/>
                  </a:prstClr>
                </a:solidFill>
                <a:latin typeface="Gill Sans MT"/>
              </a:rPr>
              <a:t>), IISWC’15]</a:t>
            </a: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7081" y="836712"/>
            <a:ext cx="1872533" cy="1872533"/>
          </a:xfrm>
          <a:prstGeom prst="rect">
            <a:avLst/>
          </a:prstGeom>
        </p:spPr>
      </p:pic>
      <p:sp>
        <p:nvSpPr>
          <p:cNvPr id="22" name="TextBox 21"/>
          <p:cNvSpPr txBox="1"/>
          <p:nvPr/>
        </p:nvSpPr>
        <p:spPr>
          <a:xfrm>
            <a:off x="4836963" y="2656133"/>
            <a:ext cx="3607975" cy="738664"/>
          </a:xfrm>
          <a:prstGeom prst="rect">
            <a:avLst/>
          </a:prstGeom>
          <a:noFill/>
        </p:spPr>
        <p:txBody>
          <a:bodyPr wrap="none" rtlCol="0">
            <a:spAutoFit/>
          </a:bodyPr>
          <a:lstStyle/>
          <a:p>
            <a:r>
              <a:rPr lang="en-US" sz="2400" b="1" dirty="0">
                <a:solidFill>
                  <a:prstClr val="black"/>
                </a:solidFill>
                <a:latin typeface="Gill Sans MT"/>
              </a:rPr>
              <a:t>Graph/Tree Processing </a:t>
            </a:r>
          </a:p>
          <a:p>
            <a:r>
              <a:rPr lang="en-US" dirty="0">
                <a:solidFill>
                  <a:prstClr val="black">
                    <a:lumMod val="50000"/>
                    <a:lumOff val="50000"/>
                  </a:prstClr>
                </a:solidFill>
                <a:latin typeface="Gill Sans MT"/>
              </a:rPr>
              <a:t>[Xu+, IISWC’12; </a:t>
            </a:r>
            <a:r>
              <a:rPr lang="en-US" dirty="0" err="1">
                <a:solidFill>
                  <a:prstClr val="black">
                    <a:lumMod val="50000"/>
                    <a:lumOff val="50000"/>
                  </a:prstClr>
                </a:solidFill>
                <a:latin typeface="Gill Sans MT"/>
              </a:rPr>
              <a:t>Umuroglu</a:t>
            </a:r>
            <a:r>
              <a:rPr lang="en-US" dirty="0">
                <a:solidFill>
                  <a:prstClr val="black">
                    <a:lumMod val="50000"/>
                    <a:lumOff val="50000"/>
                  </a:prstClr>
                </a:solidFill>
                <a:latin typeface="Gill Sans MT"/>
              </a:rPr>
              <a:t>+, FPL’15]</a:t>
            </a:r>
          </a:p>
        </p:txBody>
      </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9220" y="3998286"/>
            <a:ext cx="2155604" cy="1146598"/>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7081" y="3772838"/>
            <a:ext cx="2133599" cy="1546598"/>
          </a:xfrm>
          <a:prstGeom prst="rect">
            <a:avLst/>
          </a:prstGeom>
        </p:spPr>
      </p:pic>
    </p:spTree>
    <p:extLst>
      <p:ext uri="{BB962C8B-B14F-4D97-AF65-F5344CB8AC3E}">
        <p14:creationId xmlns:p14="http://schemas.microsoft.com/office/powerpoint/2010/main" val="1725233750"/>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 Motivating Detour:</a:t>
            </a:r>
            <a:br>
              <a:rPr lang="en-US" dirty="0"/>
            </a:br>
            <a:r>
              <a:rPr lang="en-US" dirty="0"/>
              <a:t>	Genome Sequence Analysis</a:t>
            </a:r>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fld id="{7341D3D9-3FE8-4025-BF66-8DAB1ABB951F}" type="slidenum">
              <a:rPr lang="en-US" altLang="en-US" smtClean="0"/>
              <a:pPr/>
              <a:t>5</a:t>
            </a:fld>
            <a:endParaRPr lang="en-US" altLang="en-US"/>
          </a:p>
        </p:txBody>
      </p:sp>
    </p:spTree>
    <p:extLst>
      <p:ext uri="{BB962C8B-B14F-4D97-AF65-F5344CB8AC3E}">
        <p14:creationId xmlns:p14="http://schemas.microsoft.com/office/powerpoint/2010/main" val="3624493712"/>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noAutofit/>
          </a:bodyPr>
          <a:lstStyle/>
          <a:p>
            <a:r>
              <a:rPr lang="en-US" dirty="0"/>
              <a:t>DRAM Latency Is Critical for Performance</a:t>
            </a:r>
          </a:p>
        </p:txBody>
      </p:sp>
      <p:sp>
        <p:nvSpPr>
          <p:cNvPr id="15" name="TextBox 14"/>
          <p:cNvSpPr txBox="1"/>
          <p:nvPr/>
        </p:nvSpPr>
        <p:spPr>
          <a:xfrm>
            <a:off x="448964" y="5361579"/>
            <a:ext cx="4652211" cy="1015663"/>
          </a:xfrm>
          <a:prstGeom prst="rect">
            <a:avLst/>
          </a:prstGeom>
          <a:noFill/>
        </p:spPr>
        <p:txBody>
          <a:bodyPr wrap="square" rtlCol="0">
            <a:spAutoFit/>
          </a:bodyPr>
          <a:lstStyle/>
          <a:p>
            <a:r>
              <a:rPr lang="en-US" sz="2400" b="1" dirty="0">
                <a:solidFill>
                  <a:prstClr val="black"/>
                </a:solidFill>
                <a:latin typeface="Gill Sans MT"/>
              </a:rPr>
              <a:t>In-Memory Data Analytics </a:t>
            </a:r>
          </a:p>
          <a:p>
            <a:r>
              <a:rPr lang="en-US" dirty="0">
                <a:solidFill>
                  <a:prstClr val="black">
                    <a:lumMod val="50000"/>
                    <a:lumOff val="50000"/>
                  </a:prstClr>
                </a:solidFill>
                <a:latin typeface="Gill Sans MT"/>
              </a:rPr>
              <a:t>[Clapp+ (</a:t>
            </a:r>
            <a:r>
              <a:rPr lang="en-US" b="1" dirty="0">
                <a:solidFill>
                  <a:prstClr val="black">
                    <a:lumMod val="50000"/>
                    <a:lumOff val="50000"/>
                  </a:prstClr>
                </a:solidFill>
                <a:latin typeface="Gill Sans MT"/>
              </a:rPr>
              <a:t>Intel</a:t>
            </a:r>
            <a:r>
              <a:rPr lang="en-US" dirty="0">
                <a:solidFill>
                  <a:prstClr val="black">
                    <a:lumMod val="50000"/>
                    <a:lumOff val="50000"/>
                  </a:prstClr>
                </a:solidFill>
                <a:latin typeface="Gill Sans MT"/>
              </a:rPr>
              <a:t>), IISWC’15;  </a:t>
            </a:r>
          </a:p>
          <a:p>
            <a:pPr marL="63500" indent="-63500"/>
            <a:r>
              <a:rPr lang="en-US" dirty="0">
                <a:solidFill>
                  <a:prstClr val="black">
                    <a:lumMod val="50000"/>
                    <a:lumOff val="50000"/>
                  </a:prstClr>
                </a:solidFill>
                <a:latin typeface="Gill Sans MT"/>
              </a:rPr>
              <a:t>	Awan+, BDCloud’15]</a:t>
            </a:r>
          </a:p>
        </p:txBody>
      </p:sp>
      <p:sp>
        <p:nvSpPr>
          <p:cNvPr id="16" name="TextBox 15"/>
          <p:cNvSpPr txBox="1"/>
          <p:nvPr/>
        </p:nvSpPr>
        <p:spPr>
          <a:xfrm>
            <a:off x="4836963" y="5361579"/>
            <a:ext cx="3618587" cy="738664"/>
          </a:xfrm>
          <a:prstGeom prst="rect">
            <a:avLst/>
          </a:prstGeom>
          <a:noFill/>
        </p:spPr>
        <p:txBody>
          <a:bodyPr wrap="square" rtlCol="0">
            <a:spAutoFit/>
          </a:bodyPr>
          <a:lstStyle/>
          <a:p>
            <a:r>
              <a:rPr lang="en-US" sz="2400" b="1" dirty="0">
                <a:solidFill>
                  <a:prstClr val="black"/>
                </a:solidFill>
                <a:latin typeface="Gill Sans MT"/>
              </a:rPr>
              <a:t>Datacenter Workloads </a:t>
            </a:r>
            <a:br>
              <a:rPr lang="en-US" sz="2400" b="1" dirty="0">
                <a:solidFill>
                  <a:prstClr val="black"/>
                </a:solidFill>
                <a:latin typeface="Gill Sans MT"/>
              </a:rPr>
            </a:br>
            <a:r>
              <a:rPr lang="en-US" dirty="0">
                <a:solidFill>
                  <a:prstClr val="black">
                    <a:lumMod val="50000"/>
                    <a:lumOff val="50000"/>
                  </a:prstClr>
                </a:solidFill>
                <a:latin typeface="Gill Sans MT"/>
              </a:rPr>
              <a:t>[</a:t>
            </a:r>
            <a:r>
              <a:rPr lang="en-US" dirty="0" err="1">
                <a:solidFill>
                  <a:prstClr val="black">
                    <a:lumMod val="50000"/>
                    <a:lumOff val="50000"/>
                  </a:prstClr>
                </a:solidFill>
                <a:latin typeface="Gill Sans MT"/>
              </a:rPr>
              <a:t>Kanev</a:t>
            </a:r>
            <a:r>
              <a:rPr lang="en-US" dirty="0">
                <a:solidFill>
                  <a:prstClr val="black">
                    <a:lumMod val="50000"/>
                    <a:lumOff val="50000"/>
                  </a:prstClr>
                </a:solidFill>
                <a:latin typeface="Gill Sans MT"/>
              </a:rPr>
              <a:t>+ (</a:t>
            </a:r>
            <a:r>
              <a:rPr lang="en-US" b="1" dirty="0">
                <a:solidFill>
                  <a:prstClr val="black">
                    <a:lumMod val="50000"/>
                    <a:lumOff val="50000"/>
                  </a:prstClr>
                </a:solidFill>
                <a:latin typeface="Gill Sans MT"/>
              </a:rPr>
              <a:t>Google</a:t>
            </a:r>
            <a:r>
              <a:rPr lang="en-US" dirty="0">
                <a:solidFill>
                  <a:prstClr val="black">
                    <a:lumMod val="50000"/>
                    <a:lumOff val="50000"/>
                  </a:prstClr>
                </a:solidFill>
                <a:latin typeface="Gill Sans MT"/>
              </a:rPr>
              <a:t>), ISCA’15]</a:t>
            </a: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1236" y="1054202"/>
            <a:ext cx="1362886" cy="1362886"/>
          </a:xfrm>
          <a:prstGeom prst="rect">
            <a:avLst/>
          </a:prstGeom>
        </p:spPr>
      </p:pic>
      <p:sp>
        <p:nvSpPr>
          <p:cNvPr id="18" name="TextBox 17"/>
          <p:cNvSpPr txBox="1"/>
          <p:nvPr/>
        </p:nvSpPr>
        <p:spPr>
          <a:xfrm>
            <a:off x="448964" y="2656133"/>
            <a:ext cx="3460499" cy="1015663"/>
          </a:xfrm>
          <a:prstGeom prst="rect">
            <a:avLst/>
          </a:prstGeom>
          <a:noFill/>
        </p:spPr>
        <p:txBody>
          <a:bodyPr wrap="none" rtlCol="0">
            <a:spAutoFit/>
          </a:bodyPr>
          <a:lstStyle/>
          <a:p>
            <a:r>
              <a:rPr lang="en-US" sz="2400" b="1" dirty="0">
                <a:solidFill>
                  <a:prstClr val="black"/>
                </a:solidFill>
                <a:latin typeface="Gill Sans MT"/>
              </a:rPr>
              <a:t>In-memory Databases </a:t>
            </a:r>
          </a:p>
          <a:p>
            <a:pPr marL="63500" indent="-63500"/>
            <a:r>
              <a:rPr lang="en-US" dirty="0">
                <a:solidFill>
                  <a:prstClr val="black">
                    <a:lumMod val="50000"/>
                    <a:lumOff val="50000"/>
                  </a:prstClr>
                </a:solidFill>
                <a:latin typeface="Gill Sans MT"/>
              </a:rPr>
              <a:t>[Mao+, EuroSys’12; </a:t>
            </a:r>
            <a:br>
              <a:rPr lang="en-US" dirty="0">
                <a:solidFill>
                  <a:prstClr val="black">
                    <a:lumMod val="50000"/>
                    <a:lumOff val="50000"/>
                  </a:prstClr>
                </a:solidFill>
                <a:latin typeface="Gill Sans MT"/>
              </a:rPr>
            </a:br>
            <a:r>
              <a:rPr lang="en-US" dirty="0">
                <a:solidFill>
                  <a:prstClr val="black">
                    <a:lumMod val="50000"/>
                    <a:lumOff val="50000"/>
                  </a:prstClr>
                </a:solidFill>
                <a:latin typeface="Gill Sans MT"/>
              </a:rPr>
              <a:t>Clapp+ (</a:t>
            </a:r>
            <a:r>
              <a:rPr lang="en-US" b="1" dirty="0">
                <a:solidFill>
                  <a:prstClr val="black">
                    <a:lumMod val="50000"/>
                    <a:lumOff val="50000"/>
                  </a:prstClr>
                </a:solidFill>
                <a:latin typeface="Gill Sans MT"/>
              </a:rPr>
              <a:t>Intel</a:t>
            </a:r>
            <a:r>
              <a:rPr lang="en-US" dirty="0">
                <a:solidFill>
                  <a:prstClr val="black">
                    <a:lumMod val="50000"/>
                    <a:lumOff val="50000"/>
                  </a:prstClr>
                </a:solidFill>
                <a:latin typeface="Gill Sans MT"/>
              </a:rPr>
              <a:t>), IISWC’15]</a:t>
            </a: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7081" y="836712"/>
            <a:ext cx="1872533" cy="1872533"/>
          </a:xfrm>
          <a:prstGeom prst="rect">
            <a:avLst/>
          </a:prstGeom>
        </p:spPr>
      </p:pic>
      <p:sp>
        <p:nvSpPr>
          <p:cNvPr id="22" name="TextBox 21"/>
          <p:cNvSpPr txBox="1"/>
          <p:nvPr/>
        </p:nvSpPr>
        <p:spPr>
          <a:xfrm>
            <a:off x="4836963" y="2656133"/>
            <a:ext cx="3607975" cy="738664"/>
          </a:xfrm>
          <a:prstGeom prst="rect">
            <a:avLst/>
          </a:prstGeom>
          <a:noFill/>
        </p:spPr>
        <p:txBody>
          <a:bodyPr wrap="none" rtlCol="0">
            <a:spAutoFit/>
          </a:bodyPr>
          <a:lstStyle/>
          <a:p>
            <a:r>
              <a:rPr lang="en-US" sz="2400" b="1" dirty="0">
                <a:solidFill>
                  <a:prstClr val="black"/>
                </a:solidFill>
                <a:latin typeface="Gill Sans MT"/>
              </a:rPr>
              <a:t>Graph/Tree Processing </a:t>
            </a:r>
          </a:p>
          <a:p>
            <a:r>
              <a:rPr lang="en-US" dirty="0">
                <a:solidFill>
                  <a:prstClr val="black">
                    <a:lumMod val="50000"/>
                    <a:lumOff val="50000"/>
                  </a:prstClr>
                </a:solidFill>
                <a:latin typeface="Gill Sans MT"/>
              </a:rPr>
              <a:t>[Xu+, IISWC’12; </a:t>
            </a:r>
            <a:r>
              <a:rPr lang="en-US" dirty="0" err="1">
                <a:solidFill>
                  <a:prstClr val="black">
                    <a:lumMod val="50000"/>
                    <a:lumOff val="50000"/>
                  </a:prstClr>
                </a:solidFill>
                <a:latin typeface="Gill Sans MT"/>
              </a:rPr>
              <a:t>Umuroglu</a:t>
            </a:r>
            <a:r>
              <a:rPr lang="en-US" dirty="0">
                <a:solidFill>
                  <a:prstClr val="black">
                    <a:lumMod val="50000"/>
                    <a:lumOff val="50000"/>
                  </a:prstClr>
                </a:solidFill>
                <a:latin typeface="Gill Sans MT"/>
              </a:rPr>
              <a:t>+, FPL’15]</a:t>
            </a:r>
          </a:p>
        </p:txBody>
      </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9220" y="3998286"/>
            <a:ext cx="2155604" cy="1146598"/>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7081" y="3772838"/>
            <a:ext cx="2133599" cy="1546598"/>
          </a:xfrm>
          <a:prstGeom prst="rect">
            <a:avLst/>
          </a:prstGeom>
        </p:spPr>
      </p:pic>
      <p:sp>
        <p:nvSpPr>
          <p:cNvPr id="26" name="Rectangle 25"/>
          <p:cNvSpPr/>
          <p:nvPr/>
        </p:nvSpPr>
        <p:spPr>
          <a:xfrm>
            <a:off x="0" y="3100668"/>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prstClr val="white"/>
                </a:solidFill>
                <a:latin typeface="Futura Medium" charset="0"/>
                <a:ea typeface="Futura Medium" charset="0"/>
                <a:cs typeface="Futura Medium" charset="0"/>
              </a:rPr>
              <a:t>Long memory </a:t>
            </a:r>
            <a:r>
              <a:rPr lang="en-US" sz="3200">
                <a:solidFill>
                  <a:prstClr val="white"/>
                </a:solidFill>
                <a:latin typeface="Futura Medium" charset="0"/>
                <a:ea typeface="Futura Medium" charset="0"/>
                <a:cs typeface="Futura Medium" charset="0"/>
              </a:rPr>
              <a:t>latency </a:t>
            </a:r>
            <a:r>
              <a:rPr lang="en-US" sz="3200">
                <a:solidFill>
                  <a:prstClr val="white"/>
                </a:solidFill>
                <a:latin typeface="Cambria Math" panose="02040503050406030204" pitchFamily="18" charset="0"/>
                <a:ea typeface="Cambria Math" panose="02040503050406030204" pitchFamily="18" charset="0"/>
              </a:rPr>
              <a:t>→</a:t>
            </a:r>
            <a:r>
              <a:rPr lang="en-US" sz="3200">
                <a:solidFill>
                  <a:prstClr val="white"/>
                </a:solidFill>
                <a:latin typeface="Gill Sans MT"/>
              </a:rPr>
              <a:t> </a:t>
            </a:r>
            <a:r>
              <a:rPr lang="en-US" sz="3200">
                <a:solidFill>
                  <a:prstClr val="white"/>
                </a:solidFill>
                <a:latin typeface="Futura Medium" charset="0"/>
                <a:ea typeface="Futura Medium" charset="0"/>
                <a:cs typeface="Futura Medium" charset="0"/>
              </a:rPr>
              <a:t>performance </a:t>
            </a:r>
            <a:r>
              <a:rPr lang="en-US" sz="3200" dirty="0">
                <a:solidFill>
                  <a:prstClr val="white"/>
                </a:solidFill>
                <a:latin typeface="Futura Medium" charset="0"/>
                <a:ea typeface="Futura Medium" charset="0"/>
                <a:cs typeface="Futura Medium" charset="0"/>
              </a:rPr>
              <a:t>bottleneck</a:t>
            </a:r>
          </a:p>
        </p:txBody>
      </p:sp>
    </p:spTree>
    <p:extLst>
      <p:ext uri="{BB962C8B-B14F-4D97-AF65-F5344CB8AC3E}">
        <p14:creationId xmlns:p14="http://schemas.microsoft.com/office/powerpoint/2010/main" val="1084350893"/>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Major Trends Affecting Main Memory (III)</a:t>
            </a:r>
          </a:p>
        </p:txBody>
      </p:sp>
      <p:sp>
        <p:nvSpPr>
          <p:cNvPr id="27651" name="Content Placeholder 2"/>
          <p:cNvSpPr>
            <a:spLocks noGrp="1"/>
          </p:cNvSpPr>
          <p:nvPr>
            <p:ph idx="1"/>
          </p:nvPr>
        </p:nvSpPr>
        <p:spPr>
          <a:xfrm>
            <a:off x="228600" y="996950"/>
            <a:ext cx="8915400" cy="5194300"/>
          </a:xfrm>
        </p:spPr>
        <p:txBody>
          <a:bodyPr/>
          <a:lstStyle/>
          <a:p>
            <a:r>
              <a:rPr lang="en-US" dirty="0">
                <a:solidFill>
                  <a:srgbClr val="7F7F7F"/>
                </a:solidFill>
                <a:latin typeface="Tahoma" charset="0"/>
                <a:ea typeface="ＭＳ Ｐゴシック" charset="0"/>
                <a:cs typeface="ＭＳ Ｐゴシック" charset="0"/>
              </a:rPr>
              <a:t>Need for main memory capacity, bandwidth, QoS increasing </a:t>
            </a:r>
          </a:p>
          <a:p>
            <a:endParaRPr lang="en-US" dirty="0">
              <a:solidFill>
                <a:srgbClr val="0000FF"/>
              </a:solidFill>
              <a:latin typeface="Tahoma" charset="0"/>
              <a:ea typeface="ＭＳ Ｐゴシック" charset="0"/>
              <a:cs typeface="ＭＳ Ｐゴシック" charset="0"/>
            </a:endParaRPr>
          </a:p>
          <a:p>
            <a:endParaRPr lang="en-US" dirty="0">
              <a:solidFill>
                <a:srgbClr val="0000FF"/>
              </a:solidFill>
              <a:latin typeface="Tahoma" charset="0"/>
              <a:ea typeface="ＭＳ Ｐゴシック" charset="0"/>
              <a:cs typeface="ＭＳ Ｐゴシック" charset="0"/>
            </a:endParaRPr>
          </a:p>
          <a:p>
            <a:pPr>
              <a:buFont typeface="Wingdings" charset="0"/>
              <a:buNone/>
            </a:pPr>
            <a:endParaRPr lang="en-US" dirty="0">
              <a:solidFill>
                <a:srgbClr val="0000FF"/>
              </a:solidFill>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energy/power is a key system design concern</a:t>
            </a:r>
          </a:p>
          <a:p>
            <a:pPr lvl="1"/>
            <a:r>
              <a:rPr lang="en-US" dirty="0">
                <a:solidFill>
                  <a:srgbClr val="FF0000"/>
                </a:solidFill>
                <a:latin typeface="Tahoma" charset="0"/>
                <a:ea typeface="ＭＳ Ｐゴシック" charset="0"/>
              </a:rPr>
              <a:t>~40-50% energy spent in off-chip memory hierarchy </a:t>
            </a:r>
            <a:r>
              <a:rPr lang="en-US" sz="1800" dirty="0">
                <a:solidFill>
                  <a:srgbClr val="008000"/>
                </a:solidFill>
                <a:latin typeface="Tahoma" charset="0"/>
                <a:ea typeface="ＭＳ Ｐゴシック" charset="0"/>
              </a:rPr>
              <a:t>[Lefurgy, IEEE Computer’03] </a:t>
            </a:r>
            <a:r>
              <a:rPr lang="en-US" dirty="0">
                <a:solidFill>
                  <a:srgbClr val="FF0000"/>
                </a:solidFill>
                <a:latin typeface="Tahoma" charset="0"/>
                <a:ea typeface="ＭＳ Ｐゴシック" charset="0"/>
              </a:rPr>
              <a:t>&gt;40% power in DRAM </a:t>
            </a:r>
            <a:r>
              <a:rPr lang="en-US" sz="1800" dirty="0">
                <a:solidFill>
                  <a:srgbClr val="008000"/>
                </a:solidFill>
                <a:latin typeface="Tahoma" charset="0"/>
                <a:ea typeface="ＭＳ Ｐゴシック" charset="0"/>
              </a:rPr>
              <a:t>[Ware, HPCA’10][Paul,ISCA’15]</a:t>
            </a:r>
          </a:p>
          <a:p>
            <a:pPr lvl="1"/>
            <a:r>
              <a:rPr lang="en-US" dirty="0">
                <a:solidFill>
                  <a:srgbClr val="FF0000"/>
                </a:solidFill>
                <a:latin typeface="Tahoma" charset="0"/>
                <a:ea typeface="ＭＳ Ｐゴシック" charset="0"/>
              </a:rPr>
              <a:t>DRAM consumes power even when not used (periodic refresh)</a:t>
            </a:r>
          </a:p>
          <a:p>
            <a:endParaRPr lang="en-US" dirty="0">
              <a:solidFill>
                <a:srgbClr val="0000FF"/>
              </a:solidFill>
              <a:latin typeface="Tahoma" charset="0"/>
              <a:ea typeface="ＭＳ Ｐゴシック" charset="0"/>
              <a:cs typeface="ＭＳ Ｐゴシック" charset="0"/>
            </a:endParaRPr>
          </a:p>
          <a:p>
            <a:r>
              <a:rPr lang="en-US" dirty="0">
                <a:solidFill>
                  <a:srgbClr val="7F7F7F"/>
                </a:solidFill>
                <a:latin typeface="Tahoma" charset="0"/>
                <a:ea typeface="ＭＳ Ｐゴシック" charset="0"/>
                <a:cs typeface="ＭＳ Ｐゴシック" charset="0"/>
              </a:rPr>
              <a:t>DRAM technology scaling is ending </a:t>
            </a:r>
          </a:p>
          <a:p>
            <a:pPr>
              <a:buFont typeface="Wingdings" charset="0"/>
              <a:buNone/>
            </a:pPr>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p:txBody>
      </p:sp>
      <p:sp>
        <p:nvSpPr>
          <p:cNvPr id="27652"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5152ED14-562A-7B41-81C5-4AADBA53F903}" type="slidenum">
              <a:rPr lang="en-US" sz="1600">
                <a:solidFill>
                  <a:srgbClr val="000000"/>
                </a:solidFill>
                <a:latin typeface="Garamond" charset="0"/>
              </a:rPr>
              <a:pPr eaLnBrk="1" hangingPunct="1"/>
              <a:t>51</a:t>
            </a:fld>
            <a:endParaRPr lang="en-US" sz="1600" dirty="0">
              <a:solidFill>
                <a:srgbClr val="000000"/>
              </a:solidFill>
              <a:latin typeface="Garamond" charset="0"/>
            </a:endParaRPr>
          </a:p>
        </p:txBody>
      </p:sp>
    </p:spTree>
    <p:extLst>
      <p:ext uri="{BB962C8B-B14F-4D97-AF65-F5344CB8AC3E}">
        <p14:creationId xmlns:p14="http://schemas.microsoft.com/office/powerpoint/2010/main" val="5846538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Major Trends Affecting Main Memory (IV)</a:t>
            </a:r>
          </a:p>
        </p:txBody>
      </p:sp>
      <p:sp>
        <p:nvSpPr>
          <p:cNvPr id="28675" name="Content Placeholder 2"/>
          <p:cNvSpPr>
            <a:spLocks noGrp="1"/>
          </p:cNvSpPr>
          <p:nvPr>
            <p:ph idx="1"/>
          </p:nvPr>
        </p:nvSpPr>
        <p:spPr>
          <a:xfrm>
            <a:off x="228600" y="996950"/>
            <a:ext cx="8915400" cy="5194300"/>
          </a:xfrm>
        </p:spPr>
        <p:txBody>
          <a:bodyPr/>
          <a:lstStyle/>
          <a:p>
            <a:r>
              <a:rPr lang="en-US" dirty="0">
                <a:solidFill>
                  <a:srgbClr val="7F7F7F"/>
                </a:solidFill>
                <a:latin typeface="Tahoma" charset="0"/>
                <a:ea typeface="ＭＳ Ｐゴシック" charset="0"/>
                <a:cs typeface="ＭＳ Ｐゴシック" charset="0"/>
              </a:rPr>
              <a:t>Need for main memory capacity, bandwidth, QoS increasing </a:t>
            </a:r>
          </a:p>
          <a:p>
            <a:endParaRPr lang="en-US" dirty="0">
              <a:solidFill>
                <a:srgbClr val="7F7F7F"/>
              </a:solidFill>
              <a:latin typeface="Tahoma" charset="0"/>
              <a:ea typeface="ＭＳ Ｐゴシック" charset="0"/>
              <a:cs typeface="ＭＳ Ｐゴシック" charset="0"/>
            </a:endParaRPr>
          </a:p>
          <a:p>
            <a:endParaRPr lang="en-US" dirty="0">
              <a:solidFill>
                <a:srgbClr val="7F7F7F"/>
              </a:solidFill>
              <a:latin typeface="Tahoma" charset="0"/>
              <a:ea typeface="ＭＳ Ｐゴシック" charset="0"/>
              <a:cs typeface="ＭＳ Ｐゴシック" charset="0"/>
            </a:endParaRPr>
          </a:p>
          <a:p>
            <a:pPr>
              <a:buFont typeface="Wingdings" charset="0"/>
              <a:buNone/>
            </a:pPr>
            <a:endParaRPr lang="en-US" dirty="0">
              <a:solidFill>
                <a:srgbClr val="7F7F7F"/>
              </a:solidFill>
              <a:latin typeface="Tahoma" charset="0"/>
              <a:ea typeface="ＭＳ Ｐゴシック" charset="0"/>
              <a:cs typeface="ＭＳ Ｐゴシック" charset="0"/>
            </a:endParaRPr>
          </a:p>
          <a:p>
            <a:pPr>
              <a:buFont typeface="Wingdings" charset="0"/>
              <a:buNone/>
            </a:pPr>
            <a:endParaRPr lang="en-US" dirty="0">
              <a:solidFill>
                <a:srgbClr val="7F7F7F"/>
              </a:solidFill>
              <a:latin typeface="Tahoma" charset="0"/>
              <a:ea typeface="ＭＳ Ｐゴシック" charset="0"/>
              <a:cs typeface="ＭＳ Ｐゴシック" charset="0"/>
            </a:endParaRPr>
          </a:p>
          <a:p>
            <a:r>
              <a:rPr lang="en-US" dirty="0">
                <a:solidFill>
                  <a:srgbClr val="7F7F7F"/>
                </a:solidFill>
                <a:latin typeface="Tahoma" charset="0"/>
                <a:ea typeface="ＭＳ Ｐゴシック" charset="0"/>
                <a:cs typeface="ＭＳ Ｐゴシック" charset="0"/>
              </a:rPr>
              <a:t>Main memory energy/power is a key system design concern</a:t>
            </a:r>
          </a:p>
          <a:p>
            <a:endParaRPr lang="en-US" dirty="0">
              <a:solidFill>
                <a:srgbClr val="0000FF"/>
              </a:solidFill>
              <a:latin typeface="Tahoma" charset="0"/>
              <a:ea typeface="ＭＳ Ｐゴシック" charset="0"/>
              <a:cs typeface="ＭＳ Ｐゴシック" charset="0"/>
            </a:endParaRPr>
          </a:p>
          <a:p>
            <a:pPr>
              <a:buFont typeface="Wingdings" charset="0"/>
              <a:buNone/>
            </a:pPr>
            <a:endParaRPr lang="en-US" dirty="0">
              <a:solidFill>
                <a:srgbClr val="0000FF"/>
              </a:solidFill>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DRAM technology scaling is ending </a:t>
            </a:r>
            <a:endParaRPr lang="en-US" dirty="0">
              <a:latin typeface="Tahoma" charset="0"/>
              <a:ea typeface="ＭＳ Ｐゴシック" charset="0"/>
              <a:cs typeface="ＭＳ Ｐゴシック" charset="0"/>
            </a:endParaRPr>
          </a:p>
          <a:p>
            <a:pPr lvl="1"/>
            <a:r>
              <a:rPr lang="en-US" dirty="0">
                <a:latin typeface="Tahoma" charset="0"/>
                <a:ea typeface="ＭＳ Ｐゴシック" charset="0"/>
              </a:rPr>
              <a:t>ITRS projects </a:t>
            </a:r>
            <a:r>
              <a:rPr lang="en-US" dirty="0">
                <a:solidFill>
                  <a:srgbClr val="FF0000"/>
                </a:solidFill>
                <a:latin typeface="Tahoma" charset="0"/>
                <a:ea typeface="ＭＳ Ｐゴシック" charset="0"/>
              </a:rPr>
              <a:t>DRAM will not scale easily below X nm </a:t>
            </a:r>
          </a:p>
          <a:p>
            <a:pPr lvl="1"/>
            <a:r>
              <a:rPr lang="en-US" dirty="0">
                <a:latin typeface="Tahoma" charset="0"/>
                <a:ea typeface="ＭＳ Ｐゴシック" charset="0"/>
              </a:rPr>
              <a:t>Scaling has provided many benefits: </a:t>
            </a:r>
          </a:p>
          <a:p>
            <a:pPr lvl="2"/>
            <a:r>
              <a:rPr lang="en-US" dirty="0">
                <a:solidFill>
                  <a:srgbClr val="FF0000"/>
                </a:solidFill>
                <a:latin typeface="Tahoma" charset="0"/>
                <a:ea typeface="ＭＳ Ｐゴシック" charset="0"/>
              </a:rPr>
              <a:t>higher capacity (density), lower cost, lower energy</a:t>
            </a:r>
          </a:p>
          <a:p>
            <a:pPr>
              <a:buFont typeface="Wingdings" charset="0"/>
              <a:buNone/>
            </a:pPr>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p:txBody>
      </p:sp>
      <p:sp>
        <p:nvSpPr>
          <p:cNvPr id="28676"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ABE99A2B-29DD-5A4F-B100-24CE86C78EE3}" type="slidenum">
              <a:rPr lang="en-US" sz="1600">
                <a:solidFill>
                  <a:srgbClr val="000000"/>
                </a:solidFill>
                <a:latin typeface="Garamond" charset="0"/>
              </a:rPr>
              <a:pPr eaLnBrk="1" hangingPunct="1"/>
              <a:t>52</a:t>
            </a:fld>
            <a:endParaRPr lang="en-US" sz="1600" dirty="0">
              <a:solidFill>
                <a:srgbClr val="000000"/>
              </a:solidFill>
              <a:latin typeface="Garamond" charset="0"/>
            </a:endParaRPr>
          </a:p>
        </p:txBody>
      </p:sp>
    </p:spTree>
    <p:extLst>
      <p:ext uri="{BB962C8B-B14F-4D97-AF65-F5344CB8AC3E}">
        <p14:creationId xmlns:p14="http://schemas.microsoft.com/office/powerpoint/2010/main" val="1768628122"/>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a:latin typeface="Garamond" charset="0"/>
                <a:ea typeface="ＭＳ Ｐゴシック" charset="0"/>
                <a:cs typeface="ＭＳ Ｐゴシック" charset="0"/>
              </a:rPr>
              <a:t>The DRAM Scaling Problem</a:t>
            </a:r>
          </a:p>
        </p:txBody>
      </p:sp>
      <p:sp>
        <p:nvSpPr>
          <p:cNvPr id="3" name="Content Placeholder 2"/>
          <p:cNvSpPr>
            <a:spLocks noGrp="1"/>
          </p:cNvSpPr>
          <p:nvPr>
            <p:ph idx="1"/>
          </p:nvPr>
        </p:nvSpPr>
        <p:spPr>
          <a:xfrm>
            <a:off x="228600" y="996950"/>
            <a:ext cx="8610600" cy="5194300"/>
          </a:xfrm>
        </p:spPr>
        <p:txBody>
          <a:bodyPr/>
          <a:lstStyle/>
          <a:p>
            <a:r>
              <a:rPr lang="en-US" sz="2200">
                <a:solidFill>
                  <a:srgbClr val="0000FF"/>
                </a:solidFill>
                <a:latin typeface="Tahoma" charset="0"/>
                <a:ea typeface="ＭＳ Ｐゴシック" charset="0"/>
                <a:cs typeface="ＭＳ Ｐゴシック" charset="0"/>
              </a:rPr>
              <a:t>DRAM stores charge in a capacitor (charge-based memory)</a:t>
            </a:r>
            <a:endParaRPr lang="en-US" sz="2000">
              <a:solidFill>
                <a:srgbClr val="0000FF"/>
              </a:solidFill>
              <a:latin typeface="Tahoma" charset="0"/>
              <a:ea typeface="ＭＳ Ｐゴシック" charset="0"/>
              <a:cs typeface="ＭＳ Ｐゴシック" charset="0"/>
            </a:endParaRPr>
          </a:p>
          <a:p>
            <a:pPr lvl="1"/>
            <a:r>
              <a:rPr lang="en-US" sz="2000">
                <a:latin typeface="Tahoma" charset="0"/>
                <a:ea typeface="ＭＳ Ｐゴシック" charset="0"/>
              </a:rPr>
              <a:t>Capacitor must be large enough for reliable sensing</a:t>
            </a:r>
          </a:p>
          <a:p>
            <a:pPr lvl="1"/>
            <a:r>
              <a:rPr lang="en-US" sz="2000">
                <a:latin typeface="Tahoma" charset="0"/>
                <a:ea typeface="ＭＳ Ｐゴシック" charset="0"/>
              </a:rPr>
              <a:t>Access transistor should be large enough for low leakage and high retention time</a:t>
            </a:r>
          </a:p>
          <a:p>
            <a:pPr lvl="1"/>
            <a:r>
              <a:rPr lang="en-US" sz="2000">
                <a:latin typeface="Tahoma" charset="0"/>
                <a:ea typeface="ＭＳ Ｐゴシック" charset="0"/>
              </a:rPr>
              <a:t>Scaling beyond 40-35nm (2013) is challenging [ITRS, 2009]</a:t>
            </a: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r>
              <a:rPr lang="en-US">
                <a:latin typeface="Tahoma" charset="0"/>
                <a:ea typeface="ＭＳ Ｐゴシック" charset="0"/>
                <a:cs typeface="ＭＳ Ｐゴシック" charset="0"/>
              </a:rPr>
              <a:t>DRAM </a:t>
            </a:r>
            <a:r>
              <a:rPr lang="en-US">
                <a:solidFill>
                  <a:srgbClr val="0000FF"/>
                </a:solidFill>
                <a:latin typeface="Tahoma" charset="0"/>
                <a:ea typeface="ＭＳ Ｐゴシック" charset="0"/>
                <a:cs typeface="ＭＳ Ｐゴシック" charset="0"/>
              </a:rPr>
              <a:t>capacity, cost, and energy/power hard to scale</a:t>
            </a:r>
          </a:p>
          <a:p>
            <a:pPr lvl="2">
              <a:buFont typeface="Wingdings" charset="0"/>
              <a:buNone/>
            </a:pPr>
            <a:endParaRPr lang="en-US" sz="1800">
              <a:latin typeface="Tahoma" charset="0"/>
              <a:ea typeface="ＭＳ Ｐゴシック" charset="0"/>
            </a:endParaRPr>
          </a:p>
          <a:p>
            <a:endParaRPr lang="en-US">
              <a:latin typeface="Tahoma" charset="0"/>
              <a:ea typeface="ＭＳ Ｐゴシック" charset="0"/>
              <a:cs typeface="ＭＳ Ｐゴシック" charset="0"/>
            </a:endParaRPr>
          </a:p>
        </p:txBody>
      </p:sp>
      <p:sp>
        <p:nvSpPr>
          <p:cNvPr id="29700"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5999534" indent="-35999534"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130" eaLnBrk="0" fontAlgn="base" hangingPunct="0">
              <a:spcBef>
                <a:spcPct val="0"/>
              </a:spcBef>
              <a:spcAft>
                <a:spcPct val="0"/>
              </a:spcAft>
              <a:defRPr sz="2400">
                <a:solidFill>
                  <a:schemeClr val="tx1"/>
                </a:solidFill>
                <a:latin typeface="Arial" charset="0"/>
                <a:ea typeface="Arial" charset="0"/>
                <a:cs typeface="Arial" charset="0"/>
              </a:defRPr>
            </a:lvl6pPr>
            <a:lvl7pPr marL="914259" eaLnBrk="0" fontAlgn="base" hangingPunct="0">
              <a:spcBef>
                <a:spcPct val="0"/>
              </a:spcBef>
              <a:spcAft>
                <a:spcPct val="0"/>
              </a:spcAft>
              <a:defRPr sz="2400">
                <a:solidFill>
                  <a:schemeClr val="tx1"/>
                </a:solidFill>
                <a:latin typeface="Arial" charset="0"/>
                <a:ea typeface="Arial" charset="0"/>
                <a:cs typeface="Arial" charset="0"/>
              </a:defRPr>
            </a:lvl7pPr>
            <a:lvl8pPr marL="1371390" eaLnBrk="0" fontAlgn="base" hangingPunct="0">
              <a:spcBef>
                <a:spcPct val="0"/>
              </a:spcBef>
              <a:spcAft>
                <a:spcPct val="0"/>
              </a:spcAft>
              <a:defRPr sz="2400">
                <a:solidFill>
                  <a:schemeClr val="tx1"/>
                </a:solidFill>
                <a:latin typeface="Arial" charset="0"/>
                <a:ea typeface="Arial" charset="0"/>
                <a:cs typeface="Arial" charset="0"/>
              </a:defRPr>
            </a:lvl8pPr>
            <a:lvl9pPr marL="1828519"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45EC618-0165-BC45-84E6-E864E9DC06EC}"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67001" y="2789238"/>
            <a:ext cx="3581400" cy="3078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300485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Title 1"/>
          <p:cNvSpPr>
            <a:spLocks noGrp="1"/>
          </p:cNvSpPr>
          <p:nvPr>
            <p:ph type="title"/>
          </p:nvPr>
        </p:nvSpPr>
        <p:spPr/>
        <p:txBody>
          <a:bodyPr/>
          <a:lstStyle/>
          <a:p>
            <a:r>
              <a:rPr lang="en-US">
                <a:latin typeface="Garamond" charset="0"/>
                <a:ea typeface="ＭＳ Ｐゴシック" charset="0"/>
                <a:cs typeface="ＭＳ Ｐゴシック" charset="0"/>
              </a:rPr>
              <a:t>Limits of Charge Memory</a:t>
            </a:r>
          </a:p>
        </p:txBody>
      </p:sp>
      <p:sp>
        <p:nvSpPr>
          <p:cNvPr id="261122" name="Content Placeholder 2"/>
          <p:cNvSpPr>
            <a:spLocks noGrp="1"/>
          </p:cNvSpPr>
          <p:nvPr>
            <p:ph idx="1"/>
          </p:nvPr>
        </p:nvSpPr>
        <p:spPr>
          <a:xfrm>
            <a:off x="228600" y="996950"/>
            <a:ext cx="8777288" cy="5194300"/>
          </a:xfrm>
        </p:spPr>
        <p:txBody>
          <a:bodyPr/>
          <a:lstStyle/>
          <a:p>
            <a:r>
              <a:rPr lang="en-US" sz="2800">
                <a:latin typeface="Tahoma" charset="0"/>
                <a:ea typeface="ＭＳ Ｐゴシック" charset="0"/>
                <a:cs typeface="ＭＳ Ｐゴシック" charset="0"/>
              </a:rPr>
              <a:t>Difficult charge placement and control</a:t>
            </a:r>
          </a:p>
          <a:p>
            <a:pPr lvl="1"/>
            <a:r>
              <a:rPr lang="en-US" sz="2400">
                <a:latin typeface="Tahoma" charset="0"/>
                <a:ea typeface="ＭＳ Ｐゴシック" charset="0"/>
              </a:rPr>
              <a:t>Flash: floating gate charge</a:t>
            </a:r>
          </a:p>
          <a:p>
            <a:pPr lvl="1"/>
            <a:r>
              <a:rPr lang="en-US" sz="2400">
                <a:latin typeface="Tahoma" charset="0"/>
                <a:ea typeface="ＭＳ Ｐゴシック" charset="0"/>
              </a:rPr>
              <a:t>DRAM: capacitor charge, transistor leakage</a:t>
            </a:r>
          </a:p>
          <a:p>
            <a:endParaRPr lang="en-US" sz="1400">
              <a:latin typeface="Tahoma" charset="0"/>
              <a:ea typeface="ＭＳ Ｐゴシック" charset="0"/>
              <a:cs typeface="ＭＳ Ｐゴシック" charset="0"/>
            </a:endParaRPr>
          </a:p>
          <a:p>
            <a:r>
              <a:rPr lang="en-US" sz="3000">
                <a:solidFill>
                  <a:srgbClr val="FF0000"/>
                </a:solidFill>
                <a:latin typeface="Tahoma" charset="0"/>
                <a:ea typeface="ＭＳ Ｐゴシック" charset="0"/>
                <a:cs typeface="ＭＳ Ｐゴシック" charset="0"/>
              </a:rPr>
              <a:t>Reliable sensing becomes difficult as charge storage unit size reduces</a:t>
            </a:r>
          </a:p>
        </p:txBody>
      </p:sp>
      <p:sp>
        <p:nvSpPr>
          <p:cNvPr id="261123"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4E2A71C-AAD6-1343-AD29-0DFA78FE85A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261124"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605213"/>
            <a:ext cx="8140700" cy="2719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113030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Major Trends Affecting Main Memory (V)</a:t>
            </a:r>
            <a:endParaRPr lang="en-US" dirty="0"/>
          </a:p>
        </p:txBody>
      </p:sp>
      <p:sp>
        <p:nvSpPr>
          <p:cNvPr id="3" name="Content Placeholder 2"/>
          <p:cNvSpPr>
            <a:spLocks noGrp="1"/>
          </p:cNvSpPr>
          <p:nvPr>
            <p:ph idx="1"/>
          </p:nvPr>
        </p:nvSpPr>
        <p:spPr>
          <a:xfrm>
            <a:off x="228600" y="908721"/>
            <a:ext cx="8763000" cy="5339680"/>
          </a:xfrm>
        </p:spPr>
        <p:txBody>
          <a:bodyPr/>
          <a:lstStyle/>
          <a:p>
            <a:r>
              <a:rPr lang="en-US" dirty="0"/>
              <a:t>DRAM scaling has already become increasingly difficult</a:t>
            </a:r>
          </a:p>
          <a:p>
            <a:pPr lvl="1">
              <a:spcBef>
                <a:spcPts val="600"/>
              </a:spcBef>
            </a:pPr>
            <a:r>
              <a:rPr lang="en-US" dirty="0"/>
              <a:t>Increasing cell leakage current, reduced cell reliability, increasing manufacturing difficulties </a:t>
            </a:r>
            <a:r>
              <a:rPr lang="en-US" sz="1800" dirty="0">
                <a:solidFill>
                  <a:schemeClr val="bg1">
                    <a:lumMod val="50000"/>
                  </a:schemeClr>
                </a:solidFill>
              </a:rPr>
              <a:t>[Kim+ ISCA 2014],</a:t>
            </a:r>
            <a:br>
              <a:rPr lang="en-US" sz="1800" dirty="0">
                <a:solidFill>
                  <a:schemeClr val="bg1">
                    <a:lumMod val="50000"/>
                  </a:schemeClr>
                </a:solidFill>
              </a:rPr>
            </a:br>
            <a:r>
              <a:rPr lang="en-US" sz="1800" dirty="0">
                <a:solidFill>
                  <a:schemeClr val="bg1">
                    <a:lumMod val="50000"/>
                  </a:schemeClr>
                </a:solidFill>
              </a:rPr>
              <a:t>[Liu+ ISCA 2013], [Mutlu IMW 2013], [Mutlu DATE 2017]</a:t>
            </a:r>
          </a:p>
          <a:p>
            <a:pPr lvl="1">
              <a:spcBef>
                <a:spcPts val="600"/>
              </a:spcBef>
            </a:pPr>
            <a:r>
              <a:rPr lang="en-US" b="1" dirty="0">
                <a:solidFill>
                  <a:srgbClr val="C00000"/>
                </a:solidFill>
              </a:rPr>
              <a:t>Difficult to significantly improve capacity, energy</a:t>
            </a:r>
            <a:endParaRPr lang="en-US" dirty="0">
              <a:solidFill>
                <a:srgbClr val="C00000"/>
              </a:solidFill>
            </a:endParaRPr>
          </a:p>
          <a:p>
            <a:pPr>
              <a:spcBef>
                <a:spcPts val="1800"/>
              </a:spcBef>
            </a:pPr>
            <a:r>
              <a:rPr lang="en-US" b="1" dirty="0">
                <a:solidFill>
                  <a:srgbClr val="0066CC"/>
                </a:solidFill>
              </a:rPr>
              <a:t>Emerging memory technologies</a:t>
            </a:r>
            <a:r>
              <a:rPr lang="en-US" dirty="0"/>
              <a:t> are promising</a:t>
            </a:r>
          </a:p>
          <a:p>
            <a:endParaRPr lang="en-US" dirty="0"/>
          </a:p>
        </p:txBody>
      </p:sp>
      <p:graphicFrame>
        <p:nvGraphicFramePr>
          <p:cNvPr id="5" name="Table 4"/>
          <p:cNvGraphicFramePr>
            <a:graphicFrameLocks noGrp="1"/>
          </p:cNvGraphicFramePr>
          <p:nvPr>
            <p:extLst/>
          </p:nvPr>
        </p:nvGraphicFramePr>
        <p:xfrm>
          <a:off x="228600" y="3520440"/>
          <a:ext cx="8763000" cy="2804160"/>
        </p:xfrm>
        <a:graphic>
          <a:graphicData uri="http://schemas.openxmlformats.org/drawingml/2006/table">
            <a:tbl>
              <a:tblPr firstRow="1" bandRow="1">
                <a:tableStyleId>{5940675A-B579-460E-94D1-54222C63F5DA}</a:tableStyleId>
              </a:tblPr>
              <a:tblGrid>
                <a:gridCol w="3810000">
                  <a:extLst>
                    <a:ext uri="{9D8B030D-6E8A-4147-A177-3AD203B41FA5}">
                      <a16:colId xmlns:a16="http://schemas.microsoft.com/office/drawing/2014/main" val="20000"/>
                    </a:ext>
                  </a:extLst>
                </a:gridCol>
                <a:gridCol w="22098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348687">
                <a:tc>
                  <a:txBody>
                    <a:bodyPr/>
                    <a:lstStyle/>
                    <a:p>
                      <a:r>
                        <a:rPr lang="en-US" sz="2000" b="1" dirty="0"/>
                        <a:t>3D-Stacked DRAM</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tc>
                  <a:txBody>
                    <a:bodyPr/>
                    <a:lstStyle/>
                    <a:p>
                      <a:pPr algn="ctr"/>
                      <a:r>
                        <a:rPr lang="en-US" sz="2000" dirty="0">
                          <a:solidFill>
                            <a:schemeClr val="accent6"/>
                          </a:solidFill>
                        </a:rPr>
                        <a:t>higher bandwidth</a:t>
                      </a:r>
                      <a:endParaRPr lang="en-US" sz="2000" b="0" dirty="0">
                        <a:solidFill>
                          <a:schemeClr val="accent6"/>
                        </a:solidFill>
                      </a:endParaRPr>
                    </a:p>
                  </a:txBody>
                  <a:tcPr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c>
                  <a:txBody>
                    <a:bodyPr/>
                    <a:lstStyle/>
                    <a:p>
                      <a:pPr algn="ctr"/>
                      <a:r>
                        <a:rPr lang="en-US" sz="2000" dirty="0">
                          <a:solidFill>
                            <a:srgbClr val="C00000"/>
                          </a:solidFill>
                        </a:rPr>
                        <a:t>smaller capacity</a:t>
                      </a:r>
                      <a:endParaRPr lang="en-US" sz="2000" b="0" dirty="0">
                        <a:solidFill>
                          <a:srgbClr val="C00000"/>
                        </a:solidFill>
                      </a:endParaRPr>
                    </a:p>
                  </a:txBody>
                  <a:tcPr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0"/>
                  </a:ext>
                </a:extLst>
              </a:tr>
              <a:tr h="320039">
                <a:tc>
                  <a:txBody>
                    <a:bodyPr/>
                    <a:lstStyle/>
                    <a:p>
                      <a:r>
                        <a:rPr lang="en-US" sz="2000" b="1" dirty="0"/>
                        <a:t>Reduced-Latency DRAM</a:t>
                      </a:r>
                      <a:br>
                        <a:rPr lang="en-US" sz="2000" b="1" dirty="0"/>
                      </a:br>
                      <a:r>
                        <a:rPr lang="en-US" sz="2000" b="0" dirty="0"/>
                        <a:t>(e.g., RLDRAM, TL-DRAM</a:t>
                      </a:r>
                      <a:r>
                        <a:rPr lang="en-US" sz="2000" b="0" baseline="0" dirty="0"/>
                        <a:t>)</a:t>
                      </a:r>
                      <a:endParaRPr lang="en-US" sz="2000" b="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a:r>
                        <a:rPr lang="en-US" sz="2000" dirty="0">
                          <a:solidFill>
                            <a:schemeClr val="accent6"/>
                          </a:solidFill>
                        </a:rPr>
                        <a:t>lower latency</a:t>
                      </a:r>
                    </a:p>
                  </a:txBody>
                  <a:tcPr anchor="ctr">
                    <a:lnL w="38100" cap="flat" cmpd="sng" algn="ctr">
                      <a:solidFill>
                        <a:schemeClr val="tx1"/>
                      </a:solidFill>
                      <a:prstDash val="solid"/>
                      <a:round/>
                      <a:headEnd type="none" w="med" len="med"/>
                      <a:tailEnd type="none" w="med" len="med"/>
                    </a:lnL>
                  </a:tcPr>
                </a:tc>
                <a:tc>
                  <a:txBody>
                    <a:bodyPr/>
                    <a:lstStyle/>
                    <a:p>
                      <a:pPr algn="ctr"/>
                      <a:r>
                        <a:rPr lang="en-US" sz="2000" dirty="0">
                          <a:solidFill>
                            <a:srgbClr val="C00000"/>
                          </a:solidFill>
                        </a:rPr>
                        <a:t>higher cost</a:t>
                      </a:r>
                    </a:p>
                  </a:txBody>
                  <a:tcPr anchor="ctr">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348687">
                <a:tc>
                  <a:txBody>
                    <a:bodyPr/>
                    <a:lstStyle/>
                    <a:p>
                      <a:r>
                        <a:rPr lang="en-US" sz="2000" b="1" dirty="0"/>
                        <a:t>Low-Power DRAM</a:t>
                      </a:r>
                      <a:br>
                        <a:rPr lang="en-US" sz="2000" b="1" dirty="0"/>
                      </a:br>
                      <a:r>
                        <a:rPr lang="en-US" sz="2000" b="0" dirty="0"/>
                        <a:t>(e.g.,</a:t>
                      </a:r>
                      <a:r>
                        <a:rPr lang="en-US" sz="2000" b="0" baseline="0" dirty="0"/>
                        <a:t> LPDDR3, LPDDR4)</a:t>
                      </a:r>
                      <a:endParaRPr lang="en-US" sz="2000" b="1"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a:r>
                        <a:rPr lang="en-US" sz="2000" dirty="0">
                          <a:solidFill>
                            <a:schemeClr val="accent6"/>
                          </a:solidFill>
                        </a:rPr>
                        <a:t>lower power</a:t>
                      </a:r>
                    </a:p>
                  </a:txBody>
                  <a:tcPr anchor="ctr">
                    <a:lnL w="38100" cap="flat" cmpd="sng" algn="ctr">
                      <a:solidFill>
                        <a:schemeClr val="tx1"/>
                      </a:solidFill>
                      <a:prstDash val="solid"/>
                      <a:round/>
                      <a:headEnd type="none" w="med" len="med"/>
                      <a:tailEnd type="none" w="med" len="med"/>
                    </a:lnL>
                  </a:tcPr>
                </a:tc>
                <a:tc>
                  <a:txBody>
                    <a:bodyPr/>
                    <a:lstStyle/>
                    <a:p>
                      <a:pPr algn="ctr"/>
                      <a:r>
                        <a:rPr lang="en-US" sz="2000" dirty="0">
                          <a:solidFill>
                            <a:srgbClr val="C00000"/>
                          </a:solidFill>
                        </a:rPr>
                        <a:t>higher latency</a:t>
                      </a:r>
                    </a:p>
                    <a:p>
                      <a:pPr algn="ctr"/>
                      <a:r>
                        <a:rPr lang="en-US" sz="2000" dirty="0">
                          <a:solidFill>
                            <a:srgbClr val="C00000"/>
                          </a:solidFill>
                        </a:rPr>
                        <a:t>higher cost</a:t>
                      </a:r>
                    </a:p>
                  </a:txBody>
                  <a:tcPr anchor="ctr">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971593">
                <a:tc>
                  <a:txBody>
                    <a:bodyPr/>
                    <a:lstStyle/>
                    <a:p>
                      <a:r>
                        <a:rPr lang="en-US" sz="2000" b="1" dirty="0"/>
                        <a:t>Non-Volatile Memory</a:t>
                      </a:r>
                      <a:r>
                        <a:rPr lang="en-US" sz="2000" b="1" baseline="0" dirty="0"/>
                        <a:t> (NVM) </a:t>
                      </a:r>
                      <a:r>
                        <a:rPr lang="en-US" sz="2000" b="0" baseline="0" dirty="0"/>
                        <a:t>(e.g., PCM, STTRAM, ReRAM, 3D </a:t>
                      </a:r>
                      <a:r>
                        <a:rPr lang="en-US" sz="2000" b="0" baseline="0" dirty="0" err="1"/>
                        <a:t>Xpoint</a:t>
                      </a:r>
                      <a:r>
                        <a:rPr lang="en-US" sz="2000" b="0" baseline="0" dirty="0"/>
                        <a:t>)</a:t>
                      </a:r>
                      <a:endParaRPr lang="en-US" sz="2000" b="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tc>
                  <a:txBody>
                    <a:bodyPr/>
                    <a:lstStyle/>
                    <a:p>
                      <a:pPr algn="ctr"/>
                      <a:r>
                        <a:rPr lang="en-US" sz="2000" dirty="0">
                          <a:solidFill>
                            <a:schemeClr val="accent6"/>
                          </a:solidFill>
                        </a:rPr>
                        <a:t>larger capacity</a:t>
                      </a:r>
                    </a:p>
                  </a:txBody>
                  <a:tcPr anchor="ctr">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tcPr>
                </a:tc>
                <a:tc>
                  <a:txBody>
                    <a:bodyPr/>
                    <a:lstStyle/>
                    <a:p>
                      <a:pPr algn="ctr"/>
                      <a:r>
                        <a:rPr lang="en-US" sz="2000" dirty="0">
                          <a:solidFill>
                            <a:srgbClr val="C00000"/>
                          </a:solidFill>
                        </a:rPr>
                        <a:t>higher latency</a:t>
                      </a:r>
                      <a:br>
                        <a:rPr lang="en-US" sz="2000" dirty="0">
                          <a:solidFill>
                            <a:srgbClr val="C00000"/>
                          </a:solidFill>
                        </a:rPr>
                      </a:br>
                      <a:r>
                        <a:rPr lang="en-US" sz="2000" dirty="0">
                          <a:solidFill>
                            <a:srgbClr val="C00000"/>
                          </a:solidFill>
                        </a:rPr>
                        <a:t>higher dynamic</a:t>
                      </a:r>
                      <a:r>
                        <a:rPr lang="en-US" sz="2000" baseline="0" dirty="0">
                          <a:solidFill>
                            <a:srgbClr val="C00000"/>
                          </a:solidFill>
                        </a:rPr>
                        <a:t> </a:t>
                      </a:r>
                      <a:r>
                        <a:rPr lang="en-US" sz="2000" dirty="0">
                          <a:solidFill>
                            <a:srgbClr val="C00000"/>
                          </a:solidFill>
                        </a:rPr>
                        <a:t>power lower endurance</a:t>
                      </a:r>
                    </a:p>
                  </a:txBody>
                  <a:tcPr anchor="ct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6" name="TextBox 5"/>
          <p:cNvSpPr txBox="1"/>
          <p:nvPr/>
        </p:nvSpPr>
        <p:spPr>
          <a:xfrm>
            <a:off x="304800" y="3556517"/>
            <a:ext cx="2514600" cy="320040"/>
          </a:xfrm>
          <a:prstGeom prst="rect">
            <a:avLst/>
          </a:prstGeom>
          <a:solidFill>
            <a:schemeClr val="bg1"/>
          </a:solidFill>
        </p:spPr>
        <p:txBody>
          <a:bodyPr wrap="square" rtlCol="0">
            <a:spAutoFit/>
          </a:bodyPr>
          <a:lstStyle/>
          <a:p>
            <a:endParaRPr lang="en-US"/>
          </a:p>
        </p:txBody>
      </p:sp>
      <p:sp>
        <p:nvSpPr>
          <p:cNvPr id="19" name="TextBox 18"/>
          <p:cNvSpPr txBox="1"/>
          <p:nvPr/>
        </p:nvSpPr>
        <p:spPr>
          <a:xfrm>
            <a:off x="4114800" y="3556517"/>
            <a:ext cx="2100804" cy="320040"/>
          </a:xfrm>
          <a:prstGeom prst="rect">
            <a:avLst/>
          </a:prstGeom>
          <a:solidFill>
            <a:schemeClr val="bg1"/>
          </a:solidFill>
        </p:spPr>
        <p:txBody>
          <a:bodyPr wrap="square" rtlCol="0">
            <a:spAutoFit/>
          </a:bodyPr>
          <a:lstStyle/>
          <a:p>
            <a:endParaRPr lang="en-US"/>
          </a:p>
        </p:txBody>
      </p:sp>
      <p:sp>
        <p:nvSpPr>
          <p:cNvPr id="20" name="TextBox 19"/>
          <p:cNvSpPr txBox="1"/>
          <p:nvPr/>
        </p:nvSpPr>
        <p:spPr>
          <a:xfrm>
            <a:off x="6324600" y="3556517"/>
            <a:ext cx="2514600" cy="320040"/>
          </a:xfrm>
          <a:prstGeom prst="rect">
            <a:avLst/>
          </a:prstGeom>
          <a:solidFill>
            <a:schemeClr val="bg1"/>
          </a:solidFill>
        </p:spPr>
        <p:txBody>
          <a:bodyPr wrap="square" rtlCol="0">
            <a:spAutoFit/>
          </a:bodyPr>
          <a:lstStyle/>
          <a:p>
            <a:endParaRPr lang="en-US" dirty="0"/>
          </a:p>
        </p:txBody>
      </p:sp>
      <p:sp>
        <p:nvSpPr>
          <p:cNvPr id="21" name="TextBox 20"/>
          <p:cNvSpPr txBox="1"/>
          <p:nvPr/>
        </p:nvSpPr>
        <p:spPr>
          <a:xfrm>
            <a:off x="270986" y="3942755"/>
            <a:ext cx="3310414" cy="640080"/>
          </a:xfrm>
          <a:prstGeom prst="rect">
            <a:avLst/>
          </a:prstGeom>
          <a:solidFill>
            <a:schemeClr val="bg1"/>
          </a:solidFill>
        </p:spPr>
        <p:txBody>
          <a:bodyPr wrap="square" rtlCol="0">
            <a:spAutoFit/>
          </a:bodyPr>
          <a:lstStyle/>
          <a:p>
            <a:endParaRPr lang="en-US"/>
          </a:p>
        </p:txBody>
      </p:sp>
      <p:sp>
        <p:nvSpPr>
          <p:cNvPr id="22" name="TextBox 21"/>
          <p:cNvSpPr txBox="1">
            <a:spLocks/>
          </p:cNvSpPr>
          <p:nvPr/>
        </p:nvSpPr>
        <p:spPr>
          <a:xfrm>
            <a:off x="4114800" y="4066512"/>
            <a:ext cx="2024604" cy="365760"/>
          </a:xfrm>
          <a:prstGeom prst="rect">
            <a:avLst/>
          </a:prstGeom>
          <a:solidFill>
            <a:schemeClr val="bg1"/>
          </a:solidFill>
        </p:spPr>
        <p:txBody>
          <a:bodyPr wrap="square" rtlCol="0">
            <a:spAutoFit/>
          </a:bodyPr>
          <a:lstStyle/>
          <a:p>
            <a:endParaRPr lang="en-US"/>
          </a:p>
        </p:txBody>
      </p:sp>
      <p:sp>
        <p:nvSpPr>
          <p:cNvPr id="23" name="TextBox 22"/>
          <p:cNvSpPr txBox="1"/>
          <p:nvPr/>
        </p:nvSpPr>
        <p:spPr>
          <a:xfrm>
            <a:off x="6343891" y="3948541"/>
            <a:ext cx="2571508" cy="598619"/>
          </a:xfrm>
          <a:prstGeom prst="rect">
            <a:avLst/>
          </a:prstGeom>
          <a:solidFill>
            <a:schemeClr val="bg1"/>
          </a:solidFill>
        </p:spPr>
        <p:txBody>
          <a:bodyPr wrap="square" rtlCol="0">
            <a:spAutoFit/>
          </a:bodyPr>
          <a:lstStyle/>
          <a:p>
            <a:endParaRPr lang="en-US"/>
          </a:p>
        </p:txBody>
      </p:sp>
      <p:sp>
        <p:nvSpPr>
          <p:cNvPr id="24" name="TextBox 23"/>
          <p:cNvSpPr txBox="1"/>
          <p:nvPr/>
        </p:nvSpPr>
        <p:spPr>
          <a:xfrm>
            <a:off x="304800" y="4690137"/>
            <a:ext cx="3124200" cy="605992"/>
          </a:xfrm>
          <a:prstGeom prst="rect">
            <a:avLst/>
          </a:prstGeom>
          <a:solidFill>
            <a:schemeClr val="bg1"/>
          </a:solidFill>
        </p:spPr>
        <p:txBody>
          <a:bodyPr wrap="square" rtlCol="0">
            <a:spAutoFit/>
          </a:bodyPr>
          <a:lstStyle/>
          <a:p>
            <a:endParaRPr lang="en-US"/>
          </a:p>
        </p:txBody>
      </p:sp>
      <p:sp>
        <p:nvSpPr>
          <p:cNvPr id="25" name="TextBox 24"/>
          <p:cNvSpPr txBox="1"/>
          <p:nvPr/>
        </p:nvSpPr>
        <p:spPr>
          <a:xfrm>
            <a:off x="4127665" y="4864201"/>
            <a:ext cx="2100804" cy="320040"/>
          </a:xfrm>
          <a:prstGeom prst="rect">
            <a:avLst/>
          </a:prstGeom>
          <a:solidFill>
            <a:schemeClr val="bg1"/>
          </a:solidFill>
        </p:spPr>
        <p:txBody>
          <a:bodyPr wrap="square" rtlCol="0">
            <a:spAutoFit/>
          </a:bodyPr>
          <a:lstStyle/>
          <a:p>
            <a:endParaRPr lang="en-US"/>
          </a:p>
        </p:txBody>
      </p:sp>
      <p:sp>
        <p:nvSpPr>
          <p:cNvPr id="26" name="TextBox 25"/>
          <p:cNvSpPr txBox="1">
            <a:spLocks/>
          </p:cNvSpPr>
          <p:nvPr/>
        </p:nvSpPr>
        <p:spPr>
          <a:xfrm>
            <a:off x="6324599" y="4656928"/>
            <a:ext cx="2590799" cy="640080"/>
          </a:xfrm>
          <a:prstGeom prst="rect">
            <a:avLst/>
          </a:prstGeom>
          <a:solidFill>
            <a:schemeClr val="bg1"/>
          </a:solidFill>
        </p:spPr>
        <p:txBody>
          <a:bodyPr wrap="square" rtlCol="0">
            <a:spAutoFit/>
          </a:bodyPr>
          <a:lstStyle/>
          <a:p>
            <a:endParaRPr lang="en-US"/>
          </a:p>
        </p:txBody>
      </p:sp>
      <p:sp>
        <p:nvSpPr>
          <p:cNvPr id="27" name="TextBox 26"/>
          <p:cNvSpPr txBox="1"/>
          <p:nvPr/>
        </p:nvSpPr>
        <p:spPr>
          <a:xfrm>
            <a:off x="255345" y="5344835"/>
            <a:ext cx="3665329" cy="950976"/>
          </a:xfrm>
          <a:prstGeom prst="rect">
            <a:avLst/>
          </a:prstGeom>
          <a:solidFill>
            <a:schemeClr val="bg1"/>
          </a:solidFill>
        </p:spPr>
        <p:txBody>
          <a:bodyPr wrap="square" rtlCol="0">
            <a:spAutoFit/>
          </a:bodyPr>
          <a:lstStyle/>
          <a:p>
            <a:endParaRPr lang="en-US"/>
          </a:p>
        </p:txBody>
      </p:sp>
      <p:sp>
        <p:nvSpPr>
          <p:cNvPr id="28" name="TextBox 27"/>
          <p:cNvSpPr txBox="1"/>
          <p:nvPr/>
        </p:nvSpPr>
        <p:spPr>
          <a:xfrm>
            <a:off x="4114800" y="5687538"/>
            <a:ext cx="2100804" cy="320040"/>
          </a:xfrm>
          <a:prstGeom prst="rect">
            <a:avLst/>
          </a:prstGeom>
          <a:solidFill>
            <a:schemeClr val="bg1"/>
          </a:solidFill>
        </p:spPr>
        <p:txBody>
          <a:bodyPr wrap="square" rtlCol="0">
            <a:spAutoFit/>
          </a:bodyPr>
          <a:lstStyle/>
          <a:p>
            <a:endParaRPr lang="en-US"/>
          </a:p>
        </p:txBody>
      </p:sp>
      <p:sp>
        <p:nvSpPr>
          <p:cNvPr id="29" name="TextBox 28"/>
          <p:cNvSpPr txBox="1"/>
          <p:nvPr/>
        </p:nvSpPr>
        <p:spPr>
          <a:xfrm>
            <a:off x="6300733" y="5410719"/>
            <a:ext cx="2598517" cy="873679"/>
          </a:xfrm>
          <a:prstGeom prst="rect">
            <a:avLst/>
          </a:prstGeom>
          <a:solidFill>
            <a:schemeClr val="bg1"/>
          </a:solidFill>
        </p:spPr>
        <p:txBody>
          <a:bodyPr wrap="square" rtlCol="0">
            <a:spAutoFit/>
          </a:bodyPr>
          <a:lstStyle/>
          <a:p>
            <a:endParaRPr lang="en-US"/>
          </a:p>
        </p:txBody>
      </p:sp>
      <p:sp>
        <p:nvSpPr>
          <p:cNvPr id="7" name="Slide Number Placeholder 6"/>
          <p:cNvSpPr>
            <a:spLocks noGrp="1"/>
          </p:cNvSpPr>
          <p:nvPr>
            <p:ph type="sldNum" sz="quarter" idx="11"/>
          </p:nvPr>
        </p:nvSpPr>
        <p:spPr/>
        <p:txBody>
          <a:bodyPr/>
          <a:lstStyle/>
          <a:p>
            <a:fld id="{323594FA-E141-4234-AE05-360401972BE7}" type="slidenum">
              <a:rPr lang="en-US" altLang="en-US" smtClean="0"/>
              <a:pPr/>
              <a:t>55</a:t>
            </a:fld>
            <a:endParaRPr lang="en-US" altLang="en-US"/>
          </a:p>
        </p:txBody>
      </p:sp>
    </p:spTree>
    <p:extLst>
      <p:ext uri="{BB962C8B-B14F-4D97-AF65-F5344CB8AC3E}">
        <p14:creationId xmlns:p14="http://schemas.microsoft.com/office/powerpoint/2010/main" val="8031860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0" nodeType="clickEffect">
                                  <p:stCondLst>
                                    <p:cond delay="0"/>
                                  </p:stCondLst>
                                  <p:childTnLst>
                                    <p:set>
                                      <p:cBhvr>
                                        <p:cTn id="40" dur="1" fill="hold">
                                          <p:stCondLst>
                                            <p:cond delay="0"/>
                                          </p:stCondLst>
                                        </p:cTn>
                                        <p:tgtEl>
                                          <p:spTgt spid="2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0" nodeType="clickEffect">
                                  <p:stCondLst>
                                    <p:cond delay="0"/>
                                  </p:stCondLst>
                                  <p:childTnLst>
                                    <p:set>
                                      <p:cBhvr>
                                        <p:cTn id="44" dur="1" fill="hold">
                                          <p:stCondLst>
                                            <p:cond delay="0"/>
                                          </p:stCondLst>
                                        </p:cTn>
                                        <p:tgtEl>
                                          <p:spTgt spid="27"/>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28"/>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0" nodeType="clickEffect">
                                  <p:stCondLst>
                                    <p:cond delay="0"/>
                                  </p:stCondLst>
                                  <p:childTnLst>
                                    <p:set>
                                      <p:cBhvr>
                                        <p:cTn id="52" dur="1" fill="hold">
                                          <p:stCondLst>
                                            <p:cond delay="0"/>
                                          </p:stCondLst>
                                        </p:cTn>
                                        <p:tgtEl>
                                          <p:spTgt spid="20"/>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23"/>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0" nodeType="clickEffect">
                                  <p:stCondLst>
                                    <p:cond delay="0"/>
                                  </p:stCondLst>
                                  <p:childTnLst>
                                    <p:set>
                                      <p:cBhvr>
                                        <p:cTn id="60" dur="1" fill="hold">
                                          <p:stCondLst>
                                            <p:cond delay="0"/>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Major Trends Affecting Main Memory (V)</a:t>
            </a:r>
            <a:endParaRPr lang="en-US" dirty="0"/>
          </a:p>
        </p:txBody>
      </p:sp>
      <p:sp>
        <p:nvSpPr>
          <p:cNvPr id="3" name="Content Placeholder 2"/>
          <p:cNvSpPr>
            <a:spLocks noGrp="1"/>
          </p:cNvSpPr>
          <p:nvPr>
            <p:ph idx="1"/>
          </p:nvPr>
        </p:nvSpPr>
        <p:spPr>
          <a:xfrm>
            <a:off x="228600" y="908721"/>
            <a:ext cx="8763000" cy="5339680"/>
          </a:xfrm>
        </p:spPr>
        <p:txBody>
          <a:bodyPr/>
          <a:lstStyle/>
          <a:p>
            <a:r>
              <a:rPr lang="en-US" dirty="0"/>
              <a:t>DRAM scaling has already become increasingly difficult</a:t>
            </a:r>
          </a:p>
          <a:p>
            <a:pPr lvl="1">
              <a:spcBef>
                <a:spcPts val="600"/>
              </a:spcBef>
            </a:pPr>
            <a:r>
              <a:rPr lang="en-US" dirty="0"/>
              <a:t>Increasing cell leakage current, reduced cell reliability, increasing manufacturing difficulties </a:t>
            </a:r>
            <a:r>
              <a:rPr lang="en-US" sz="1800" dirty="0">
                <a:solidFill>
                  <a:schemeClr val="bg1">
                    <a:lumMod val="50000"/>
                  </a:schemeClr>
                </a:solidFill>
              </a:rPr>
              <a:t>[Kim+ ISCA 2014],</a:t>
            </a:r>
            <a:br>
              <a:rPr lang="en-US" sz="1800" dirty="0">
                <a:solidFill>
                  <a:schemeClr val="bg1">
                    <a:lumMod val="50000"/>
                  </a:schemeClr>
                </a:solidFill>
              </a:rPr>
            </a:br>
            <a:r>
              <a:rPr lang="en-US" sz="1800" dirty="0">
                <a:solidFill>
                  <a:schemeClr val="bg1">
                    <a:lumMod val="50000"/>
                  </a:schemeClr>
                </a:solidFill>
              </a:rPr>
              <a:t>[Liu+ ISCA 2013], [Mutlu IMW 2013], [Mutlu DATE 2017]</a:t>
            </a:r>
          </a:p>
          <a:p>
            <a:pPr lvl="1">
              <a:spcBef>
                <a:spcPts val="600"/>
              </a:spcBef>
            </a:pPr>
            <a:r>
              <a:rPr lang="en-US" b="1" dirty="0">
                <a:solidFill>
                  <a:srgbClr val="C00000"/>
                </a:solidFill>
              </a:rPr>
              <a:t>Difficult to significantly improve capacity, energy</a:t>
            </a:r>
            <a:endParaRPr lang="en-US" dirty="0">
              <a:solidFill>
                <a:srgbClr val="C00000"/>
              </a:solidFill>
            </a:endParaRPr>
          </a:p>
          <a:p>
            <a:pPr>
              <a:spcBef>
                <a:spcPts val="1800"/>
              </a:spcBef>
            </a:pPr>
            <a:r>
              <a:rPr lang="en-US" b="1" dirty="0">
                <a:solidFill>
                  <a:srgbClr val="0066CC"/>
                </a:solidFill>
              </a:rPr>
              <a:t>Emerging memory technologies</a:t>
            </a:r>
            <a:r>
              <a:rPr lang="en-US" dirty="0"/>
              <a:t> are promising</a:t>
            </a:r>
          </a:p>
          <a:p>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125708032"/>
              </p:ext>
            </p:extLst>
          </p:nvPr>
        </p:nvGraphicFramePr>
        <p:xfrm>
          <a:off x="156592" y="3520440"/>
          <a:ext cx="8879904" cy="2804160"/>
        </p:xfrm>
        <a:graphic>
          <a:graphicData uri="http://schemas.openxmlformats.org/drawingml/2006/table">
            <a:tbl>
              <a:tblPr firstRow="1" bandRow="1">
                <a:tableStyleId>{5940675A-B579-460E-94D1-54222C63F5DA}</a:tableStyleId>
              </a:tblPr>
              <a:tblGrid>
                <a:gridCol w="3911352">
                  <a:extLst>
                    <a:ext uri="{9D8B030D-6E8A-4147-A177-3AD203B41FA5}">
                      <a16:colId xmlns:a16="http://schemas.microsoft.com/office/drawing/2014/main" val="20000"/>
                    </a:ext>
                  </a:extLst>
                </a:gridCol>
                <a:gridCol w="2232248">
                  <a:extLst>
                    <a:ext uri="{9D8B030D-6E8A-4147-A177-3AD203B41FA5}">
                      <a16:colId xmlns:a16="http://schemas.microsoft.com/office/drawing/2014/main" val="20001"/>
                    </a:ext>
                  </a:extLst>
                </a:gridCol>
                <a:gridCol w="2736304">
                  <a:extLst>
                    <a:ext uri="{9D8B030D-6E8A-4147-A177-3AD203B41FA5}">
                      <a16:colId xmlns:a16="http://schemas.microsoft.com/office/drawing/2014/main" val="20002"/>
                    </a:ext>
                  </a:extLst>
                </a:gridCol>
              </a:tblGrid>
              <a:tr h="348687">
                <a:tc>
                  <a:txBody>
                    <a:bodyPr/>
                    <a:lstStyle/>
                    <a:p>
                      <a:r>
                        <a:rPr lang="en-US" sz="2000" b="1" dirty="0"/>
                        <a:t>3D-Stacked DRAM</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tc>
                  <a:txBody>
                    <a:bodyPr/>
                    <a:lstStyle/>
                    <a:p>
                      <a:pPr algn="ctr"/>
                      <a:r>
                        <a:rPr lang="en-US" sz="2000" dirty="0">
                          <a:solidFill>
                            <a:schemeClr val="accent6"/>
                          </a:solidFill>
                        </a:rPr>
                        <a:t>higher bandwidth</a:t>
                      </a:r>
                      <a:endParaRPr lang="en-US" sz="2000" b="0" dirty="0">
                        <a:solidFill>
                          <a:schemeClr val="accent6"/>
                        </a:solidFill>
                      </a:endParaRPr>
                    </a:p>
                  </a:txBody>
                  <a:tcPr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c>
                  <a:txBody>
                    <a:bodyPr/>
                    <a:lstStyle/>
                    <a:p>
                      <a:pPr algn="ctr"/>
                      <a:r>
                        <a:rPr lang="en-US" sz="2000" dirty="0">
                          <a:solidFill>
                            <a:srgbClr val="C00000"/>
                          </a:solidFill>
                        </a:rPr>
                        <a:t>smaller capacity</a:t>
                      </a:r>
                      <a:endParaRPr lang="en-US" sz="2000" b="0" dirty="0">
                        <a:solidFill>
                          <a:srgbClr val="C00000"/>
                        </a:solidFill>
                      </a:endParaRPr>
                    </a:p>
                  </a:txBody>
                  <a:tcPr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0"/>
                  </a:ext>
                </a:extLst>
              </a:tr>
              <a:tr h="320039">
                <a:tc>
                  <a:txBody>
                    <a:bodyPr/>
                    <a:lstStyle/>
                    <a:p>
                      <a:r>
                        <a:rPr lang="en-US" sz="2000" b="1" dirty="0"/>
                        <a:t>Reduced-Latency DRAM</a:t>
                      </a:r>
                      <a:br>
                        <a:rPr lang="en-US" sz="2000" b="1" dirty="0"/>
                      </a:br>
                      <a:r>
                        <a:rPr lang="en-US" sz="2000" b="0" dirty="0"/>
                        <a:t>(e.g., RL/TL-DRAM, FLY-RAM</a:t>
                      </a:r>
                      <a:r>
                        <a:rPr lang="en-US" sz="2000" b="0" baseline="0" dirty="0"/>
                        <a:t>)</a:t>
                      </a:r>
                      <a:endParaRPr lang="en-US" sz="2000" b="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a:r>
                        <a:rPr lang="en-US" sz="2000" dirty="0">
                          <a:solidFill>
                            <a:schemeClr val="accent6"/>
                          </a:solidFill>
                        </a:rPr>
                        <a:t>lower latency</a:t>
                      </a:r>
                    </a:p>
                  </a:txBody>
                  <a:tcPr anchor="ctr">
                    <a:lnL w="38100" cap="flat" cmpd="sng" algn="ctr">
                      <a:solidFill>
                        <a:schemeClr val="tx1"/>
                      </a:solidFill>
                      <a:prstDash val="solid"/>
                      <a:round/>
                      <a:headEnd type="none" w="med" len="med"/>
                      <a:tailEnd type="none" w="med" len="med"/>
                    </a:lnL>
                  </a:tcPr>
                </a:tc>
                <a:tc>
                  <a:txBody>
                    <a:bodyPr/>
                    <a:lstStyle/>
                    <a:p>
                      <a:pPr algn="ctr"/>
                      <a:r>
                        <a:rPr lang="en-US" sz="2000" dirty="0">
                          <a:solidFill>
                            <a:srgbClr val="C00000"/>
                          </a:solidFill>
                        </a:rPr>
                        <a:t>higher cost</a:t>
                      </a:r>
                    </a:p>
                  </a:txBody>
                  <a:tcPr anchor="ctr">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348687">
                <a:tc>
                  <a:txBody>
                    <a:bodyPr/>
                    <a:lstStyle/>
                    <a:p>
                      <a:r>
                        <a:rPr lang="en-US" sz="2000" b="1" dirty="0"/>
                        <a:t>Low-Power DRAM</a:t>
                      </a:r>
                      <a:br>
                        <a:rPr lang="en-US" sz="2000" b="1" dirty="0"/>
                      </a:br>
                      <a:r>
                        <a:rPr lang="en-US" sz="2000" b="0" dirty="0"/>
                        <a:t>(e.g.,</a:t>
                      </a:r>
                      <a:r>
                        <a:rPr lang="en-US" sz="2000" b="0" baseline="0" dirty="0"/>
                        <a:t> LPDDR3, LPDDR4, Voltron)</a:t>
                      </a:r>
                      <a:endParaRPr lang="en-US" sz="2000" b="1"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a:r>
                        <a:rPr lang="en-US" sz="2000" dirty="0">
                          <a:solidFill>
                            <a:schemeClr val="accent6"/>
                          </a:solidFill>
                        </a:rPr>
                        <a:t>lower power</a:t>
                      </a:r>
                    </a:p>
                  </a:txBody>
                  <a:tcPr anchor="ctr">
                    <a:lnL w="38100" cap="flat" cmpd="sng" algn="ctr">
                      <a:solidFill>
                        <a:schemeClr val="tx1"/>
                      </a:solidFill>
                      <a:prstDash val="solid"/>
                      <a:round/>
                      <a:headEnd type="none" w="med" len="med"/>
                      <a:tailEnd type="none" w="med" len="med"/>
                    </a:lnL>
                  </a:tcPr>
                </a:tc>
                <a:tc>
                  <a:txBody>
                    <a:bodyPr/>
                    <a:lstStyle/>
                    <a:p>
                      <a:pPr algn="ctr"/>
                      <a:r>
                        <a:rPr lang="en-US" sz="2000" dirty="0">
                          <a:solidFill>
                            <a:srgbClr val="C00000"/>
                          </a:solidFill>
                        </a:rPr>
                        <a:t>higher latency</a:t>
                      </a:r>
                    </a:p>
                    <a:p>
                      <a:pPr algn="ctr"/>
                      <a:r>
                        <a:rPr lang="en-US" sz="2000" dirty="0">
                          <a:solidFill>
                            <a:srgbClr val="C00000"/>
                          </a:solidFill>
                        </a:rPr>
                        <a:t>higher cost</a:t>
                      </a:r>
                    </a:p>
                  </a:txBody>
                  <a:tcPr anchor="ctr">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971593">
                <a:tc>
                  <a:txBody>
                    <a:bodyPr/>
                    <a:lstStyle/>
                    <a:p>
                      <a:r>
                        <a:rPr lang="en-US" sz="2000" b="1" dirty="0"/>
                        <a:t>Non-Volatile Memory</a:t>
                      </a:r>
                      <a:r>
                        <a:rPr lang="en-US" sz="2000" b="1" baseline="0" dirty="0"/>
                        <a:t> (NVM) </a:t>
                      </a:r>
                      <a:r>
                        <a:rPr lang="en-US" sz="2000" b="0" baseline="0" dirty="0"/>
                        <a:t>(e.g., PCM, STTRAM, ReRAM, 3D </a:t>
                      </a:r>
                      <a:r>
                        <a:rPr lang="en-US" sz="2000" b="0" baseline="0" dirty="0" err="1"/>
                        <a:t>Xpoint</a:t>
                      </a:r>
                      <a:r>
                        <a:rPr lang="en-US" sz="2000" b="0" baseline="0" dirty="0"/>
                        <a:t>)</a:t>
                      </a:r>
                      <a:endParaRPr lang="en-US" sz="2000" b="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tc>
                  <a:txBody>
                    <a:bodyPr/>
                    <a:lstStyle/>
                    <a:p>
                      <a:pPr algn="ctr"/>
                      <a:r>
                        <a:rPr lang="en-US" sz="2000" dirty="0">
                          <a:solidFill>
                            <a:schemeClr val="accent6"/>
                          </a:solidFill>
                        </a:rPr>
                        <a:t>larger capacity</a:t>
                      </a:r>
                    </a:p>
                  </a:txBody>
                  <a:tcPr anchor="ctr">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tcPr>
                </a:tc>
                <a:tc>
                  <a:txBody>
                    <a:bodyPr/>
                    <a:lstStyle/>
                    <a:p>
                      <a:pPr algn="ctr"/>
                      <a:r>
                        <a:rPr lang="en-US" sz="2000" dirty="0">
                          <a:solidFill>
                            <a:srgbClr val="C00000"/>
                          </a:solidFill>
                        </a:rPr>
                        <a:t>higher latency</a:t>
                      </a:r>
                      <a:br>
                        <a:rPr lang="en-US" sz="2000" dirty="0">
                          <a:solidFill>
                            <a:srgbClr val="C00000"/>
                          </a:solidFill>
                        </a:rPr>
                      </a:br>
                      <a:r>
                        <a:rPr lang="en-US" sz="2000" dirty="0">
                          <a:solidFill>
                            <a:srgbClr val="C00000"/>
                          </a:solidFill>
                        </a:rPr>
                        <a:t>higher dynamic</a:t>
                      </a:r>
                      <a:r>
                        <a:rPr lang="en-US" sz="2000" baseline="0" dirty="0">
                          <a:solidFill>
                            <a:srgbClr val="C00000"/>
                          </a:solidFill>
                        </a:rPr>
                        <a:t> </a:t>
                      </a:r>
                      <a:r>
                        <a:rPr lang="en-US" sz="2000" dirty="0">
                          <a:solidFill>
                            <a:srgbClr val="C00000"/>
                          </a:solidFill>
                        </a:rPr>
                        <a:t>power lower endurance</a:t>
                      </a:r>
                    </a:p>
                  </a:txBody>
                  <a:tcPr anchor="ct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Slide Number Placeholder 6"/>
          <p:cNvSpPr>
            <a:spLocks noGrp="1"/>
          </p:cNvSpPr>
          <p:nvPr>
            <p:ph type="sldNum" sz="quarter" idx="11"/>
          </p:nvPr>
        </p:nvSpPr>
        <p:spPr/>
        <p:txBody>
          <a:bodyPr/>
          <a:lstStyle/>
          <a:p>
            <a:fld id="{323594FA-E141-4234-AE05-360401972BE7}" type="slidenum">
              <a:rPr lang="en-US" altLang="en-US" smtClean="0"/>
              <a:pPr/>
              <a:t>56</a:t>
            </a:fld>
            <a:endParaRPr lang="en-US" altLang="en-US"/>
          </a:p>
        </p:txBody>
      </p:sp>
    </p:spTree>
    <p:extLst>
      <p:ext uri="{BB962C8B-B14F-4D97-AF65-F5344CB8AC3E}">
        <p14:creationId xmlns:p14="http://schemas.microsoft.com/office/powerpoint/2010/main" val="1644718119"/>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Major Trend: Hybrid Main Memory</a:t>
            </a:r>
          </a:p>
        </p:txBody>
      </p:sp>
      <p:sp>
        <p:nvSpPr>
          <p:cNvPr id="3" name="Content Placeholder 2"/>
          <p:cNvSpPr>
            <a:spLocks noGrp="1"/>
          </p:cNvSpPr>
          <p:nvPr>
            <p:ph idx="1"/>
          </p:nvPr>
        </p:nvSpPr>
        <p:spPr>
          <a:xfrm>
            <a:off x="228600" y="1124744"/>
            <a:ext cx="8610600" cy="4807737"/>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pPr marL="0" indent="0">
              <a:buNone/>
            </a:pPr>
            <a:endParaRPr lang="en-US" dirty="0"/>
          </a:p>
          <a:p>
            <a:endParaRPr lang="en-US" dirty="0"/>
          </a:p>
          <a:p>
            <a:pPr marL="0" indent="0">
              <a:buNone/>
            </a:pPr>
            <a:endParaRPr lang="en-US" dirty="0"/>
          </a:p>
          <a:p>
            <a:pPr marL="0" indent="0">
              <a:buNone/>
            </a:pPr>
            <a:r>
              <a:rPr lang="en-US" sz="1600" dirty="0"/>
              <a:t>Meza+, “</a:t>
            </a:r>
            <a:r>
              <a:rPr lang="en-US" sz="1600" dirty="0">
                <a:solidFill>
                  <a:srgbClr val="0000FF"/>
                </a:solidFill>
              </a:rPr>
              <a:t>Enabling Efficient and Scalable Hybrid Memories</a:t>
            </a:r>
            <a:r>
              <a:rPr lang="en-US" sz="1600" dirty="0"/>
              <a:t>,” IEEE Comp. Arch. Letters, 2012.</a:t>
            </a:r>
          </a:p>
          <a:p>
            <a:pPr marL="0" indent="0">
              <a:buNone/>
            </a:pPr>
            <a:r>
              <a:rPr lang="en-US" sz="1600" dirty="0"/>
              <a:t>Yoon+, “</a:t>
            </a:r>
            <a:r>
              <a:rPr lang="en-US" sz="1600" dirty="0">
                <a:solidFill>
                  <a:srgbClr val="0000FF"/>
                </a:solidFill>
              </a:rPr>
              <a:t>Row Buffer Locality Aware Caching Policies for Hybrid Memories</a:t>
            </a:r>
            <a:r>
              <a:rPr lang="en-US" sz="1600" dirty="0"/>
              <a:t>,” ICCD 2012 Best Paper Award.</a:t>
            </a:r>
          </a:p>
          <a:p>
            <a:pPr marL="0" indent="0">
              <a:buNone/>
            </a:pPr>
            <a:endParaRPr lang="en-US" sz="1600"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Rectangle 3"/>
          <p:cNvSpPr/>
          <p:nvPr/>
        </p:nvSpPr>
        <p:spPr>
          <a:xfrm>
            <a:off x="3000210" y="1052736"/>
            <a:ext cx="1512168" cy="151216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tx1"/>
                </a:solidFill>
              </a:rPr>
              <a:t>CPU</a:t>
            </a:r>
          </a:p>
        </p:txBody>
      </p:sp>
      <p:sp>
        <p:nvSpPr>
          <p:cNvPr id="5" name="Rectangle 4"/>
          <p:cNvSpPr/>
          <p:nvPr/>
        </p:nvSpPr>
        <p:spPr>
          <a:xfrm>
            <a:off x="3000210" y="2047067"/>
            <a:ext cx="792087" cy="504056"/>
          </a:xfrm>
          <a:prstGeom prst="rect">
            <a:avLst/>
          </a:prstGeom>
          <a:solidFill>
            <a:schemeClr val="accent6">
              <a:lumMod val="20000"/>
              <a:lumOff val="80000"/>
            </a:schemeClr>
          </a:solidFill>
          <a:ln>
            <a:solidFill>
              <a:schemeClr val="accent6">
                <a:lumMod val="20000"/>
                <a:lumOff val="8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700" dirty="0">
                <a:solidFill>
                  <a:srgbClr val="000000"/>
                </a:solidFill>
              </a:rPr>
              <a:t>DRAMCtrl</a:t>
            </a:r>
          </a:p>
        </p:txBody>
      </p:sp>
      <p:cxnSp>
        <p:nvCxnSpPr>
          <p:cNvPr id="6" name="Straight Connector 5"/>
          <p:cNvCxnSpPr/>
          <p:nvPr/>
        </p:nvCxnSpPr>
        <p:spPr>
          <a:xfrm>
            <a:off x="3440385" y="2601190"/>
            <a:ext cx="0" cy="539778"/>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H="1">
            <a:off x="3144226" y="3140968"/>
            <a:ext cx="296159" cy="0"/>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1403648" y="2744642"/>
            <a:ext cx="1740577" cy="115583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6633">
                    <a:lumMod val="75000"/>
                  </a:srgbClr>
                </a:solidFill>
              </a:rPr>
              <a:t>Fast, </a:t>
            </a:r>
            <a:r>
              <a:rPr lang="en-US" b="1" dirty="0">
                <a:solidFill>
                  <a:srgbClr val="006633">
                    <a:lumMod val="75000"/>
                  </a:srgbClr>
                </a:solidFill>
              </a:rPr>
              <a:t>durable</a:t>
            </a:r>
          </a:p>
          <a:p>
            <a:pPr algn="ctr"/>
            <a:r>
              <a:rPr lang="en-US" dirty="0">
                <a:solidFill>
                  <a:srgbClr val="8C0000"/>
                </a:solidFill>
              </a:rPr>
              <a:t>Small, </a:t>
            </a:r>
          </a:p>
          <a:p>
            <a:pPr algn="ctr"/>
            <a:r>
              <a:rPr lang="en-US" dirty="0">
                <a:solidFill>
                  <a:srgbClr val="8C0000"/>
                </a:solidFill>
              </a:rPr>
              <a:t>leaky, volatile, </a:t>
            </a:r>
          </a:p>
          <a:p>
            <a:pPr algn="ctr"/>
            <a:r>
              <a:rPr lang="en-US" dirty="0">
                <a:solidFill>
                  <a:srgbClr val="8C0000"/>
                </a:solidFill>
              </a:rPr>
              <a:t>high-cost</a:t>
            </a:r>
          </a:p>
        </p:txBody>
      </p:sp>
      <p:sp>
        <p:nvSpPr>
          <p:cNvPr id="9" name="Rectangle 8"/>
          <p:cNvSpPr/>
          <p:nvPr/>
        </p:nvSpPr>
        <p:spPr>
          <a:xfrm>
            <a:off x="4440369" y="2744642"/>
            <a:ext cx="4070409" cy="115583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4D26"/>
                </a:solidFill>
              </a:rPr>
              <a:t>Large, non-volatile, low-cost</a:t>
            </a:r>
          </a:p>
          <a:p>
            <a:pPr algn="ctr"/>
            <a:r>
              <a:rPr lang="en-US" dirty="0">
                <a:solidFill>
                  <a:srgbClr val="8C0000"/>
                </a:solidFill>
              </a:rPr>
              <a:t>Slow, </a:t>
            </a:r>
            <a:r>
              <a:rPr lang="en-US" b="1" dirty="0">
                <a:solidFill>
                  <a:srgbClr val="8C0000"/>
                </a:solidFill>
              </a:rPr>
              <a:t>wears out, </a:t>
            </a:r>
            <a:r>
              <a:rPr lang="en-US" dirty="0">
                <a:solidFill>
                  <a:srgbClr val="8C0000"/>
                </a:solidFill>
              </a:rPr>
              <a:t>high active energy</a:t>
            </a:r>
          </a:p>
        </p:txBody>
      </p:sp>
      <p:cxnSp>
        <p:nvCxnSpPr>
          <p:cNvPr id="10" name="Straight Connector 9"/>
          <p:cNvCxnSpPr/>
          <p:nvPr/>
        </p:nvCxnSpPr>
        <p:spPr>
          <a:xfrm flipH="1">
            <a:off x="4113004" y="3140968"/>
            <a:ext cx="327366" cy="0"/>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3792298" y="2045549"/>
            <a:ext cx="735381" cy="504056"/>
          </a:xfrm>
          <a:prstGeom prst="rect">
            <a:avLst/>
          </a:prstGeom>
          <a:solidFill>
            <a:schemeClr val="accent6">
              <a:lumMod val="40000"/>
              <a:lumOff val="60000"/>
            </a:schemeClr>
          </a:solidFill>
          <a:ln>
            <a:solidFill>
              <a:schemeClr val="accent6">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700" dirty="0">
                <a:solidFill>
                  <a:srgbClr val="303030"/>
                </a:solidFill>
              </a:rPr>
              <a:t>PCM Ctrl</a:t>
            </a:r>
          </a:p>
        </p:txBody>
      </p:sp>
      <p:cxnSp>
        <p:nvCxnSpPr>
          <p:cNvPr id="12" name="Straight Connector 11"/>
          <p:cNvCxnSpPr/>
          <p:nvPr/>
        </p:nvCxnSpPr>
        <p:spPr>
          <a:xfrm>
            <a:off x="4113004" y="2564904"/>
            <a:ext cx="0" cy="539778"/>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1844847" y="2353804"/>
            <a:ext cx="782937" cy="369332"/>
          </a:xfrm>
          <a:prstGeom prst="rect">
            <a:avLst/>
          </a:prstGeom>
          <a:noFill/>
        </p:spPr>
        <p:txBody>
          <a:bodyPr wrap="none" rtlCol="0">
            <a:spAutoFit/>
          </a:bodyPr>
          <a:lstStyle/>
          <a:p>
            <a:r>
              <a:rPr lang="en-US" dirty="0">
                <a:solidFill>
                  <a:srgbClr val="303030"/>
                </a:solidFill>
              </a:rPr>
              <a:t>DRAM</a:t>
            </a:r>
          </a:p>
        </p:txBody>
      </p:sp>
      <p:sp>
        <p:nvSpPr>
          <p:cNvPr id="14" name="TextBox 13"/>
          <p:cNvSpPr txBox="1"/>
          <p:nvPr/>
        </p:nvSpPr>
        <p:spPr>
          <a:xfrm>
            <a:off x="4876146" y="2364939"/>
            <a:ext cx="3471323" cy="369332"/>
          </a:xfrm>
          <a:prstGeom prst="rect">
            <a:avLst/>
          </a:prstGeom>
          <a:noFill/>
        </p:spPr>
        <p:txBody>
          <a:bodyPr wrap="none" rtlCol="0">
            <a:spAutoFit/>
          </a:bodyPr>
          <a:lstStyle/>
          <a:p>
            <a:r>
              <a:rPr lang="en-US" dirty="0">
                <a:solidFill>
                  <a:srgbClr val="303030"/>
                </a:solidFill>
              </a:rPr>
              <a:t>Phase Change Memory (or Tech. X)</a:t>
            </a:r>
          </a:p>
        </p:txBody>
      </p:sp>
      <p:sp>
        <p:nvSpPr>
          <p:cNvPr id="15" name="TextBox 14"/>
          <p:cNvSpPr txBox="1"/>
          <p:nvPr/>
        </p:nvSpPr>
        <p:spPr>
          <a:xfrm>
            <a:off x="459985" y="4365104"/>
            <a:ext cx="8161209" cy="830997"/>
          </a:xfrm>
          <a:prstGeom prst="rect">
            <a:avLst/>
          </a:prstGeom>
          <a:noFill/>
        </p:spPr>
        <p:txBody>
          <a:bodyPr wrap="none" rtlCol="0">
            <a:spAutoFit/>
          </a:bodyPr>
          <a:lstStyle/>
          <a:p>
            <a:pPr algn="ctr"/>
            <a:r>
              <a:rPr lang="en-US" sz="2400" dirty="0">
                <a:solidFill>
                  <a:srgbClr val="000000"/>
                </a:solidFill>
              </a:rPr>
              <a:t>Hardware/software manage data allocation and movement </a:t>
            </a:r>
          </a:p>
          <a:p>
            <a:pPr algn="ctr"/>
            <a:r>
              <a:rPr lang="en-US" sz="2400" dirty="0">
                <a:solidFill>
                  <a:srgbClr val="008000"/>
                </a:solidFill>
              </a:rPr>
              <a:t>to achieve the best of multiple technologies</a:t>
            </a:r>
          </a:p>
        </p:txBody>
      </p:sp>
    </p:spTree>
    <p:extLst>
      <p:ext uri="{BB962C8B-B14F-4D97-AF65-F5344CB8AC3E}">
        <p14:creationId xmlns:p14="http://schemas.microsoft.com/office/powerpoint/2010/main" val="5160858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One Foreshadowing</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58</a:t>
            </a:fld>
            <a:endParaRPr lang="en-US"/>
          </a:p>
        </p:txBody>
      </p:sp>
    </p:spTree>
    <p:extLst>
      <p:ext uri="{BB962C8B-B14F-4D97-AF65-F5344CB8AC3E}">
        <p14:creationId xmlns:p14="http://schemas.microsoft.com/office/powerpoint/2010/main" val="91513015"/>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516" y="152400"/>
            <a:ext cx="8972996" cy="884238"/>
          </a:xfrm>
        </p:spPr>
        <p:txBody>
          <a:bodyPr/>
          <a:lstStyle/>
          <a:p>
            <a:r>
              <a:rPr lang="en-US" dirty="0"/>
              <a:t>Industry Is Writing Papers About It, Too</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59</a:t>
            </a:fld>
            <a:endParaRPr lang="en-US" altLang="en-US">
              <a:solidFill>
                <a:srgbClr val="000000"/>
              </a:solidFill>
            </a:endParaRPr>
          </a:p>
        </p:txBody>
      </p:sp>
      <p:pic>
        <p:nvPicPr>
          <p:cNvPr id="7" name="Picture 6"/>
          <p:cNvPicPr>
            <a:picLocks noChangeAspect="1"/>
          </p:cNvPicPr>
          <p:nvPr/>
        </p:nvPicPr>
        <p:blipFill>
          <a:blip r:embed="rId2"/>
          <a:stretch>
            <a:fillRect/>
          </a:stretch>
        </p:blipFill>
        <p:spPr>
          <a:xfrm>
            <a:off x="0" y="982542"/>
            <a:ext cx="7850402" cy="5875458"/>
          </a:xfrm>
          <a:prstGeom prst="rect">
            <a:avLst/>
          </a:prstGeom>
        </p:spPr>
      </p:pic>
    </p:spTree>
    <p:extLst>
      <p:ext uri="{BB962C8B-B14F-4D97-AF65-F5344CB8AC3E}">
        <p14:creationId xmlns:p14="http://schemas.microsoft.com/office/powerpoint/2010/main" val="11199951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768AE-5D18-9E4D-B0AE-1600CC02AD30}"/>
              </a:ext>
            </a:extLst>
          </p:cNvPr>
          <p:cNvSpPr>
            <a:spLocks noGrp="1"/>
          </p:cNvSpPr>
          <p:nvPr>
            <p:ph type="title"/>
          </p:nvPr>
        </p:nvSpPr>
        <p:spPr/>
        <p:txBody>
          <a:bodyPr/>
          <a:lstStyle/>
          <a:p>
            <a:r>
              <a:rPr lang="en-US" dirty="0"/>
              <a:t>Our Dream</a:t>
            </a:r>
          </a:p>
        </p:txBody>
      </p:sp>
      <p:sp>
        <p:nvSpPr>
          <p:cNvPr id="3" name="Content Placeholder 2">
            <a:extLst>
              <a:ext uri="{FF2B5EF4-FFF2-40B4-BE49-F238E27FC236}">
                <a16:creationId xmlns:a16="http://schemas.microsoft.com/office/drawing/2014/main" id="{498EA495-2CCE-D648-8AF6-F3266A555827}"/>
              </a:ext>
            </a:extLst>
          </p:cNvPr>
          <p:cNvSpPr>
            <a:spLocks noGrp="1"/>
          </p:cNvSpPr>
          <p:nvPr>
            <p:ph idx="1"/>
          </p:nvPr>
        </p:nvSpPr>
        <p:spPr/>
        <p:txBody>
          <a:bodyPr/>
          <a:lstStyle/>
          <a:p>
            <a:r>
              <a:rPr lang="en-US" dirty="0"/>
              <a:t>Can we build devices that can analyze a genome within a minute?</a:t>
            </a:r>
          </a:p>
          <a:p>
            <a:endParaRPr lang="en-US" dirty="0"/>
          </a:p>
        </p:txBody>
      </p:sp>
      <p:sp>
        <p:nvSpPr>
          <p:cNvPr id="4" name="Slide Number Placeholder 3">
            <a:extLst>
              <a:ext uri="{FF2B5EF4-FFF2-40B4-BE49-F238E27FC236}">
                <a16:creationId xmlns:a16="http://schemas.microsoft.com/office/drawing/2014/main" id="{C6BF723B-2431-BD4C-A973-FB0472D63A78}"/>
              </a:ext>
            </a:extLst>
          </p:cNvPr>
          <p:cNvSpPr>
            <a:spLocks noGrp="1"/>
          </p:cNvSpPr>
          <p:nvPr>
            <p:ph type="sldNum" sz="quarter" idx="11"/>
          </p:nvPr>
        </p:nvSpPr>
        <p:spPr/>
        <p:txBody>
          <a:bodyPr/>
          <a:lstStyle/>
          <a:p>
            <a:fld id="{323594FA-E141-4234-AE05-360401972BE7}" type="slidenum">
              <a:rPr lang="en-US" altLang="en-US" smtClean="0"/>
              <a:pPr/>
              <a:t>6</a:t>
            </a:fld>
            <a:endParaRPr lang="en-US" altLang="en-US"/>
          </a:p>
        </p:txBody>
      </p:sp>
    </p:spTree>
    <p:extLst>
      <p:ext uri="{BB962C8B-B14F-4D97-AF65-F5344CB8AC3E}">
        <p14:creationId xmlns:p14="http://schemas.microsoft.com/office/powerpoint/2010/main" val="1875856851"/>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516" y="152400"/>
            <a:ext cx="8972996" cy="884238"/>
          </a:xfrm>
        </p:spPr>
        <p:txBody>
          <a:bodyPr/>
          <a:lstStyle/>
          <a:p>
            <a:r>
              <a:rPr lang="en-US" dirty="0"/>
              <a:t>Call for Intelligent Memory Controllers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60</a:t>
            </a:fld>
            <a:endParaRPr lang="en-US" altLang="en-US">
              <a:solidFill>
                <a:srgbClr val="000000"/>
              </a:solidFill>
            </a:endParaRPr>
          </a:p>
        </p:txBody>
      </p:sp>
      <p:pic>
        <p:nvPicPr>
          <p:cNvPr id="7" name="Picture 6"/>
          <p:cNvPicPr>
            <a:picLocks noChangeAspect="1"/>
          </p:cNvPicPr>
          <p:nvPr/>
        </p:nvPicPr>
        <p:blipFill>
          <a:blip r:embed="rId2"/>
          <a:stretch>
            <a:fillRect/>
          </a:stretch>
        </p:blipFill>
        <p:spPr>
          <a:xfrm>
            <a:off x="0" y="982542"/>
            <a:ext cx="7850402" cy="5875458"/>
          </a:xfrm>
          <a:prstGeom prst="rect">
            <a:avLst/>
          </a:prstGeom>
        </p:spPr>
      </p:pic>
      <p:pic>
        <p:nvPicPr>
          <p:cNvPr id="8" name="Picture 7"/>
          <p:cNvPicPr>
            <a:picLocks noChangeAspect="1"/>
          </p:cNvPicPr>
          <p:nvPr/>
        </p:nvPicPr>
        <p:blipFill>
          <a:blip r:embed="rId3"/>
          <a:stretch>
            <a:fillRect/>
          </a:stretch>
        </p:blipFill>
        <p:spPr>
          <a:xfrm>
            <a:off x="0" y="2204864"/>
            <a:ext cx="9144000" cy="3045377"/>
          </a:xfrm>
          <a:prstGeom prst="rect">
            <a:avLst/>
          </a:prstGeom>
        </p:spPr>
      </p:pic>
    </p:spTree>
    <p:extLst>
      <p:ext uri="{BB962C8B-B14F-4D97-AF65-F5344CB8AC3E}">
        <p14:creationId xmlns:p14="http://schemas.microsoft.com/office/powerpoint/2010/main" val="1064891533"/>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Agenda</a:t>
            </a:r>
          </a:p>
        </p:txBody>
      </p:sp>
      <p:sp>
        <p:nvSpPr>
          <p:cNvPr id="19459" name="Content Placeholder 2"/>
          <p:cNvSpPr>
            <a:spLocks noGrp="1"/>
          </p:cNvSpPr>
          <p:nvPr>
            <p:ph idx="1"/>
          </p:nvPr>
        </p:nvSpPr>
        <p:spPr>
          <a:xfrm>
            <a:off x="228600" y="1447800"/>
            <a:ext cx="8610600" cy="4876800"/>
          </a:xfrm>
        </p:spPr>
        <p:txBody>
          <a:bodyPr/>
          <a:lstStyle/>
          <a:p>
            <a:pPr eaLnBrk="1" hangingPunct="1"/>
            <a:r>
              <a:rPr lang="en-US" dirty="0">
                <a:solidFill>
                  <a:srgbClr val="000000"/>
                </a:solidFill>
                <a:latin typeface="Tahoma" charset="0"/>
                <a:ea typeface="ＭＳ Ｐゴシック" charset="0"/>
                <a:cs typeface="ＭＳ Ｐゴシック" charset="0"/>
              </a:rPr>
              <a:t>Brief Introduction</a:t>
            </a:r>
          </a:p>
          <a:p>
            <a:pPr eaLnBrk="1" hangingPunct="1"/>
            <a:r>
              <a:rPr lang="en-US" dirty="0">
                <a:solidFill>
                  <a:srgbClr val="000000"/>
                </a:solidFill>
                <a:latin typeface="Tahoma" charset="0"/>
                <a:ea typeface="ＭＳ Ｐゴシック" charset="0"/>
                <a:cs typeface="ＭＳ Ｐゴシック" charset="0"/>
              </a:rPr>
              <a:t>A Motivating Example</a:t>
            </a:r>
          </a:p>
          <a:p>
            <a:pPr eaLnBrk="1" hangingPunct="1"/>
            <a:r>
              <a:rPr lang="en-US" dirty="0">
                <a:solidFill>
                  <a:srgbClr val="000000"/>
                </a:solidFill>
                <a:latin typeface="Tahoma" charset="0"/>
                <a:ea typeface="ＭＳ Ｐゴシック" charset="0"/>
                <a:cs typeface="ＭＳ Ｐゴシック" charset="0"/>
              </a:rPr>
              <a:t>Memory System Trends</a:t>
            </a:r>
          </a:p>
          <a:p>
            <a:pPr eaLnBrk="1" hangingPunct="1"/>
            <a:r>
              <a:rPr lang="en-US" dirty="0">
                <a:solidFill>
                  <a:srgbClr val="0000FF"/>
                </a:solidFill>
                <a:latin typeface="Tahoma" charset="0"/>
                <a:ea typeface="ＭＳ Ｐゴシック" charset="0"/>
                <a:cs typeface="ＭＳ Ｐゴシック" charset="0"/>
              </a:rPr>
              <a:t>What Will You Learn In This Course</a:t>
            </a:r>
          </a:p>
          <a:p>
            <a:pPr lvl="1" eaLnBrk="1" hangingPunct="1"/>
            <a:r>
              <a:rPr lang="en-US" dirty="0">
                <a:solidFill>
                  <a:srgbClr val="0000FF"/>
                </a:solidFill>
                <a:latin typeface="Tahoma" charset="0"/>
                <a:ea typeface="ＭＳ Ｐゴシック" charset="0"/>
                <a:cs typeface="ＭＳ Ｐゴシック" charset="0"/>
              </a:rPr>
              <a:t>And, how to make the best of it…</a:t>
            </a:r>
          </a:p>
          <a:p>
            <a:pPr eaLnBrk="1" hangingPunct="1"/>
            <a:r>
              <a:rPr lang="en-US" dirty="0">
                <a:latin typeface="Tahoma" charset="0"/>
                <a:ea typeface="ＭＳ Ｐゴシック" charset="0"/>
                <a:cs typeface="ＭＳ Ｐゴシック" charset="0"/>
              </a:rPr>
              <a:t>Memory Fundamentals</a:t>
            </a:r>
          </a:p>
          <a:p>
            <a:pPr eaLnBrk="1" hangingPunct="1"/>
            <a:r>
              <a:rPr lang="en-US" dirty="0">
                <a:latin typeface="Tahoma" charset="0"/>
                <a:ea typeface="ＭＳ Ｐゴシック" charset="0"/>
                <a:cs typeface="ＭＳ Ｐゴシック" charset="0"/>
              </a:rPr>
              <a:t>Key Memory Challenges and Solution Directions</a:t>
            </a:r>
          </a:p>
          <a:p>
            <a:pPr lvl="1" eaLnBrk="1" hangingPunct="1"/>
            <a:r>
              <a:rPr lang="en-US" dirty="0">
                <a:latin typeface="Tahoma" charset="0"/>
                <a:ea typeface="ＭＳ Ｐゴシック" charset="0"/>
                <a:cs typeface="ＭＳ Ｐゴシック" charset="0"/>
              </a:rPr>
              <a:t>Security, Reliability, Safety</a:t>
            </a:r>
          </a:p>
          <a:p>
            <a:pPr lvl="1" eaLnBrk="1" hangingPunct="1"/>
            <a:r>
              <a:rPr lang="en-US" dirty="0">
                <a:latin typeface="Tahoma" charset="0"/>
                <a:ea typeface="ＭＳ Ｐゴシック" charset="0"/>
                <a:cs typeface="ＭＳ Ｐゴシック" charset="0"/>
              </a:rPr>
              <a:t>Energy and Performance: Data-Centric Systems</a:t>
            </a:r>
          </a:p>
          <a:p>
            <a:pPr lvl="1" eaLnBrk="1" hangingPunct="1"/>
            <a:r>
              <a:rPr lang="en-US" dirty="0">
                <a:latin typeface="Tahoma" charset="0"/>
                <a:ea typeface="ＭＳ Ｐゴシック" charset="0"/>
                <a:cs typeface="ＭＳ Ｐゴシック" charset="0"/>
              </a:rPr>
              <a:t>Latency and Latency-Reliability Tradeoffs </a:t>
            </a:r>
          </a:p>
          <a:p>
            <a:pPr eaLnBrk="1" hangingPunct="1"/>
            <a:r>
              <a:rPr lang="en-US" dirty="0">
                <a:latin typeface="Tahoma" charset="0"/>
                <a:ea typeface="ＭＳ Ｐゴシック" charset="0"/>
                <a:cs typeface="ＭＳ Ｐゴシック" charset="0"/>
              </a:rPr>
              <a:t>Summary and Future Lookout</a:t>
            </a:r>
          </a:p>
          <a:p>
            <a:pPr lvl="1" eaLnBrk="1" hangingPunct="1"/>
            <a:endParaRPr lang="en-US" dirty="0">
              <a:latin typeface="Tahoma" charset="0"/>
              <a:ea typeface="ＭＳ Ｐゴシック" charset="0"/>
              <a:cs typeface="ＭＳ Ｐゴシック" charset="0"/>
            </a:endParaRP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419BFC-0704-824A-8642-CF6757650AC5}" type="slidenum">
              <a:rPr lang="en-US" sz="1600">
                <a:solidFill>
                  <a:srgbClr val="000000"/>
                </a:solidFill>
                <a:latin typeface="Garamond" charset="0"/>
              </a:rPr>
              <a:pPr eaLnBrk="1" hangingPunct="1"/>
              <a:t>61</a:t>
            </a:fld>
            <a:endParaRPr lang="en-US" sz="1600">
              <a:solidFill>
                <a:srgbClr val="000000"/>
              </a:solidFill>
              <a:latin typeface="Garamond" charset="0"/>
            </a:endParaRPr>
          </a:p>
        </p:txBody>
      </p:sp>
    </p:spTree>
    <p:extLst>
      <p:ext uri="{BB962C8B-B14F-4D97-AF65-F5344CB8AC3E}">
        <p14:creationId xmlns:p14="http://schemas.microsoft.com/office/powerpoint/2010/main" val="822865674"/>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48408"/>
            <a:ext cx="7924800" cy="1752600"/>
          </a:xfrm>
        </p:spPr>
        <p:txBody>
          <a:bodyPr/>
          <a:lstStyle/>
          <a:p>
            <a:r>
              <a:rPr lang="en-US" dirty="0"/>
              <a:t>Course Logistics</a:t>
            </a:r>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fld id="{7341D3D9-3FE8-4025-BF66-8DAB1ABB951F}" type="slidenum">
              <a:rPr lang="en-US" altLang="en-US" smtClean="0"/>
              <a:pPr/>
              <a:t>62</a:t>
            </a:fld>
            <a:endParaRPr lang="en-US" altLang="en-US"/>
          </a:p>
        </p:txBody>
      </p:sp>
    </p:spTree>
    <p:extLst>
      <p:ext uri="{BB962C8B-B14F-4D97-AF65-F5344CB8AC3E}">
        <p14:creationId xmlns:p14="http://schemas.microsoft.com/office/powerpoint/2010/main" val="115401289"/>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p:cNvSpPr>
            <a:spLocks noGrp="1"/>
          </p:cNvSpPr>
          <p:nvPr>
            <p:ph type="title"/>
          </p:nvPr>
        </p:nvSpPr>
        <p:spPr/>
        <p:txBody>
          <a:bodyPr/>
          <a:lstStyle/>
          <a:p>
            <a:r>
              <a:rPr lang="en-US" dirty="0">
                <a:latin typeface="Garamond" charset="0"/>
                <a:ea typeface="ＭＳ Ｐゴシック" charset="0"/>
                <a:cs typeface="ＭＳ Ｐゴシック" charset="0"/>
              </a:rPr>
              <a:t>What Will You Learn in This Course?</a:t>
            </a:r>
          </a:p>
        </p:txBody>
      </p:sp>
      <p:sp>
        <p:nvSpPr>
          <p:cNvPr id="38914" name="Content Placeholder 2"/>
          <p:cNvSpPr>
            <a:spLocks noGrp="1"/>
          </p:cNvSpPr>
          <p:nvPr>
            <p:ph idx="1"/>
          </p:nvPr>
        </p:nvSpPr>
        <p:spPr>
          <a:xfrm>
            <a:off x="228600" y="996950"/>
            <a:ext cx="8915400" cy="5194300"/>
          </a:xfrm>
        </p:spPr>
        <p:txBody>
          <a:bodyPr/>
          <a:lstStyle/>
          <a:p>
            <a:r>
              <a:rPr lang="en-US" dirty="0">
                <a:solidFill>
                  <a:srgbClr val="0000FF"/>
                </a:solidFill>
              </a:rPr>
              <a:t>Memory Systems and Memory-Centric Computing Systems</a:t>
            </a:r>
          </a:p>
          <a:p>
            <a:pPr lvl="1"/>
            <a:r>
              <a:rPr lang="en-US" dirty="0"/>
              <a:t>July 9-13, 2018</a:t>
            </a:r>
          </a:p>
          <a:p>
            <a:pPr lvl="1"/>
            <a:endParaRPr lang="en-US" sz="2300" dirty="0">
              <a:latin typeface="Tahoma" charset="0"/>
              <a:ea typeface="ＭＳ Ｐゴシック" charset="0"/>
            </a:endParaRPr>
          </a:p>
          <a:p>
            <a:r>
              <a:rPr lang="en-US" sz="2300" dirty="0">
                <a:latin typeface="Tahoma" charset="0"/>
                <a:ea typeface="ＭＳ Ｐゴシック" charset="0"/>
              </a:rPr>
              <a:t>Topic 1: Main Memory Trends and Basics</a:t>
            </a:r>
          </a:p>
          <a:p>
            <a:r>
              <a:rPr lang="en-US" sz="2300" dirty="0">
                <a:latin typeface="Tahoma" charset="0"/>
                <a:ea typeface="ＭＳ Ｐゴシック" charset="0"/>
              </a:rPr>
              <a:t>Topic 2: Memory Reliability &amp; Security: RowHammer and Beyond</a:t>
            </a:r>
            <a:endParaRPr lang="en-US" dirty="0">
              <a:latin typeface="Tahoma" charset="0"/>
              <a:ea typeface="ＭＳ Ｐゴシック" charset="0"/>
            </a:endParaRPr>
          </a:p>
          <a:p>
            <a:r>
              <a:rPr lang="en-US" sz="2300" dirty="0">
                <a:latin typeface="Tahoma" charset="0"/>
                <a:ea typeface="ＭＳ Ｐゴシック" charset="0"/>
              </a:rPr>
              <a:t>Topic 3: In-memory Computation</a:t>
            </a:r>
          </a:p>
          <a:p>
            <a:r>
              <a:rPr lang="en-US" sz="2300" dirty="0">
                <a:latin typeface="Tahoma" charset="0"/>
                <a:ea typeface="ＭＳ Ｐゴシック" charset="0"/>
              </a:rPr>
              <a:t>Topic 4: Low-Latency and Low-Energy Memory</a:t>
            </a:r>
          </a:p>
          <a:p>
            <a:r>
              <a:rPr lang="en-US" sz="2300" dirty="0">
                <a:latin typeface="Tahoma" charset="0"/>
                <a:ea typeface="ＭＳ Ｐゴシック" charset="0"/>
              </a:rPr>
              <a:t>Topic 5 (unlikely): Enabling and Exploiting Non-Volatile Memory</a:t>
            </a:r>
          </a:p>
          <a:p>
            <a:r>
              <a:rPr lang="en-US" sz="2300" dirty="0">
                <a:latin typeface="Tahoma" charset="0"/>
                <a:ea typeface="ＭＳ Ｐゴシック" charset="0"/>
              </a:rPr>
              <a:t>Topic 6 (unlikely): Flash Memory and SSD Scaling</a:t>
            </a:r>
          </a:p>
          <a:p>
            <a:endParaRPr lang="en-US" dirty="0">
              <a:latin typeface="Tahoma" charset="0"/>
              <a:ea typeface="ＭＳ Ｐゴシック" charset="0"/>
            </a:endParaRPr>
          </a:p>
          <a:p>
            <a:r>
              <a:rPr lang="en-US" dirty="0">
                <a:latin typeface="Tahoma" charset="0"/>
                <a:ea typeface="ＭＳ Ｐゴシック" charset="0"/>
              </a:rPr>
              <a:t>Major Overview Reading:</a:t>
            </a:r>
          </a:p>
          <a:p>
            <a:pPr lvl="1"/>
            <a:r>
              <a:rPr lang="en-US" dirty="0">
                <a:latin typeface="Tahoma" charset="0"/>
                <a:ea typeface="ＭＳ Ｐゴシック" charset="0"/>
              </a:rPr>
              <a:t>Mutlu and Subramaniam, “</a:t>
            </a:r>
            <a:r>
              <a:rPr lang="en-US" dirty="0">
                <a:solidFill>
                  <a:srgbClr val="0000FF"/>
                </a:solidFill>
                <a:latin typeface="Tahoma" charset="0"/>
                <a:ea typeface="ＭＳ Ｐゴシック" charset="0"/>
              </a:rPr>
              <a:t>Research Problems and Opportunities in Memory Systems</a:t>
            </a:r>
            <a:r>
              <a:rPr lang="en-US" dirty="0">
                <a:latin typeface="Tahoma" charset="0"/>
                <a:ea typeface="ＭＳ Ｐゴシック" charset="0"/>
              </a:rPr>
              <a:t>,” SUPERFRI 2014.</a:t>
            </a:r>
          </a:p>
          <a:p>
            <a:pPr lvl="1"/>
            <a:endParaRPr lang="en-US" dirty="0">
              <a:latin typeface="Tahoma" charset="0"/>
              <a:ea typeface="ＭＳ Ｐゴシック" charset="0"/>
            </a:endParaRPr>
          </a:p>
          <a:p>
            <a:pPr lvl="1"/>
            <a:endParaRPr lang="en-US" dirty="0">
              <a:latin typeface="Tahoma" charset="0"/>
              <a:ea typeface="ＭＳ Ｐゴシック" charset="0"/>
            </a:endParaRPr>
          </a:p>
          <a:p>
            <a:pPr lvl="1"/>
            <a:endParaRPr lang="en-US" dirty="0">
              <a:latin typeface="Tahoma" charset="0"/>
              <a:ea typeface="ＭＳ Ｐゴシック" charset="0"/>
            </a:endParaRPr>
          </a:p>
        </p:txBody>
      </p:sp>
      <p:sp>
        <p:nvSpPr>
          <p:cNvPr id="38915"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A81F1D4-7954-BD41-94E6-A5D63847144D}" type="slidenum">
              <a:rPr lang="en-US" sz="1600">
                <a:solidFill>
                  <a:srgbClr val="000000"/>
                </a:solidFill>
                <a:latin typeface="Garamond" charset="0"/>
              </a:rPr>
              <a:pPr eaLnBrk="1" hangingPunct="1"/>
              <a:t>63</a:t>
            </a:fld>
            <a:endParaRPr lang="en-US" sz="1600">
              <a:solidFill>
                <a:srgbClr val="000000"/>
              </a:solidFill>
              <a:latin typeface="Garamond" charset="0"/>
            </a:endParaRPr>
          </a:p>
        </p:txBody>
      </p:sp>
    </p:spTree>
    <p:extLst>
      <p:ext uri="{BB962C8B-B14F-4D97-AF65-F5344CB8AC3E}">
        <p14:creationId xmlns:p14="http://schemas.microsoft.com/office/powerpoint/2010/main" val="2424063333"/>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This Course</a:t>
            </a:r>
          </a:p>
        </p:txBody>
      </p:sp>
      <p:sp>
        <p:nvSpPr>
          <p:cNvPr id="3" name="Content Placeholder 2"/>
          <p:cNvSpPr>
            <a:spLocks noGrp="1"/>
          </p:cNvSpPr>
          <p:nvPr>
            <p:ph idx="1"/>
          </p:nvPr>
        </p:nvSpPr>
        <p:spPr>
          <a:xfrm>
            <a:off x="228600" y="969640"/>
            <a:ext cx="8610600" cy="5123656"/>
          </a:xfrm>
        </p:spPr>
        <p:txBody>
          <a:bodyPr/>
          <a:lstStyle/>
          <a:p>
            <a:r>
              <a:rPr lang="en-US" dirty="0"/>
              <a:t>Will cover many problems and potential solutions related to the design of memory systems in the many core era</a:t>
            </a:r>
          </a:p>
          <a:p>
            <a:endParaRPr lang="en-US" sz="2000" dirty="0"/>
          </a:p>
          <a:p>
            <a:r>
              <a:rPr lang="en-US" dirty="0"/>
              <a:t>The design of the memory system poses many</a:t>
            </a:r>
          </a:p>
          <a:p>
            <a:pPr lvl="1"/>
            <a:r>
              <a:rPr lang="en-US" dirty="0">
                <a:solidFill>
                  <a:srgbClr val="0000FF"/>
                </a:solidFill>
              </a:rPr>
              <a:t>Difficult research and engineering problems</a:t>
            </a:r>
          </a:p>
          <a:p>
            <a:pPr lvl="1"/>
            <a:r>
              <a:rPr lang="en-US" dirty="0">
                <a:solidFill>
                  <a:srgbClr val="0000FF"/>
                </a:solidFill>
              </a:rPr>
              <a:t>Important fundamental problems</a:t>
            </a:r>
          </a:p>
          <a:p>
            <a:pPr lvl="1"/>
            <a:r>
              <a:rPr lang="en-US" dirty="0">
                <a:solidFill>
                  <a:srgbClr val="0000FF"/>
                </a:solidFill>
              </a:rPr>
              <a:t>Industry-relevant problems</a:t>
            </a:r>
          </a:p>
          <a:p>
            <a:pPr lvl="1"/>
            <a:r>
              <a:rPr lang="en-US" b="1" dirty="0">
                <a:solidFill>
                  <a:srgbClr val="0000FF"/>
                </a:solidFill>
              </a:rPr>
              <a:t>Problems whose solutions can revolutionize the world</a:t>
            </a:r>
          </a:p>
          <a:p>
            <a:pPr lvl="1"/>
            <a:endParaRPr lang="en-US" sz="2000" dirty="0"/>
          </a:p>
          <a:p>
            <a:r>
              <a:rPr lang="en-US" dirty="0">
                <a:solidFill>
                  <a:srgbClr val="0000FF"/>
                </a:solidFill>
              </a:rPr>
              <a:t>Many creative and insightful solutions are needed </a:t>
            </a:r>
            <a:r>
              <a:rPr lang="en-US" dirty="0"/>
              <a:t>to solve these problems</a:t>
            </a:r>
          </a:p>
          <a:p>
            <a:endParaRPr lang="en-US" sz="2000" dirty="0"/>
          </a:p>
          <a:p>
            <a:r>
              <a:rPr lang="en-US" dirty="0">
                <a:solidFill>
                  <a:srgbClr val="FF0000"/>
                </a:solidFill>
              </a:rPr>
              <a:t>Goal: Acquire the basics to develop such solutions (by covering fundamentals and cutting edge research)</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64</a:t>
            </a:fld>
            <a:endParaRPr lang="en-US" altLang="en-US">
              <a:solidFill>
                <a:srgbClr val="000000"/>
              </a:solidFill>
            </a:endParaRPr>
          </a:p>
        </p:txBody>
      </p:sp>
    </p:spTree>
    <p:extLst>
      <p:ext uri="{BB962C8B-B14F-4D97-AF65-F5344CB8AC3E}">
        <p14:creationId xmlns:p14="http://schemas.microsoft.com/office/powerpoint/2010/main" val="41782610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Course Information</a:t>
            </a:r>
          </a:p>
        </p:txBody>
      </p:sp>
      <p:sp>
        <p:nvSpPr>
          <p:cNvPr id="3" name="Content Placeholder 2"/>
          <p:cNvSpPr>
            <a:spLocks noGrp="1"/>
          </p:cNvSpPr>
          <p:nvPr>
            <p:ph idx="1"/>
          </p:nvPr>
        </p:nvSpPr>
        <p:spPr>
          <a:xfrm>
            <a:off x="228600" y="1124744"/>
            <a:ext cx="8610600" cy="5123656"/>
          </a:xfrm>
        </p:spPr>
        <p:txBody>
          <a:bodyPr/>
          <a:lstStyle/>
          <a:p>
            <a:r>
              <a:rPr lang="en-US" dirty="0"/>
              <a:t>My Contact Information</a:t>
            </a:r>
          </a:p>
          <a:p>
            <a:pPr lvl="1"/>
            <a:r>
              <a:rPr lang="en-US" dirty="0"/>
              <a:t>Onur Mutlu</a:t>
            </a:r>
          </a:p>
          <a:p>
            <a:pPr lvl="1"/>
            <a:r>
              <a:rPr lang="en-US" dirty="0">
                <a:hlinkClick r:id="rId2"/>
              </a:rPr>
              <a:t>omutlu@gmail.com</a:t>
            </a:r>
            <a:r>
              <a:rPr lang="en-US" dirty="0"/>
              <a:t> </a:t>
            </a:r>
          </a:p>
          <a:p>
            <a:pPr lvl="1"/>
            <a:r>
              <a:rPr lang="en-US" dirty="0">
                <a:hlinkClick r:id="rId3"/>
              </a:rPr>
              <a:t>https://people.inf.ethz.ch/omutlu</a:t>
            </a:r>
            <a:r>
              <a:rPr lang="en-US" dirty="0"/>
              <a:t> </a:t>
            </a:r>
          </a:p>
          <a:p>
            <a:pPr lvl="1"/>
            <a:r>
              <a:rPr lang="en-US" dirty="0"/>
              <a:t>+41-79-572-1444 (my cell phone)</a:t>
            </a:r>
          </a:p>
          <a:p>
            <a:pPr lvl="1"/>
            <a:r>
              <a:rPr lang="en-US" dirty="0"/>
              <a:t>Find me during breaks and/or email any time.</a:t>
            </a:r>
          </a:p>
          <a:p>
            <a:pPr lvl="1"/>
            <a:endParaRPr lang="en-US" dirty="0"/>
          </a:p>
          <a:p>
            <a:r>
              <a:rPr lang="en-US" dirty="0">
                <a:solidFill>
                  <a:srgbClr val="0000FF"/>
                </a:solidFill>
              </a:rPr>
              <a:t>Website for Course Slides and Papers</a:t>
            </a:r>
          </a:p>
          <a:p>
            <a:pPr lvl="1"/>
            <a:r>
              <a:rPr lang="en-US" dirty="0">
                <a:hlinkClick r:id="rId3"/>
              </a:rPr>
              <a:t>https://people.inf.ethz.ch/omutlu</a:t>
            </a:r>
            <a:r>
              <a:rPr lang="en-US" dirty="0"/>
              <a:t> </a:t>
            </a:r>
          </a:p>
          <a:p>
            <a:pPr lvl="1"/>
            <a:r>
              <a:rPr lang="en-US" dirty="0"/>
              <a:t>Click on ACACES 2018 course website</a:t>
            </a:r>
          </a:p>
          <a:p>
            <a:pPr lvl="1"/>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65</a:t>
            </a:fld>
            <a:endParaRPr lang="en-US" altLang="en-US">
              <a:solidFill>
                <a:srgbClr val="000000"/>
              </a:solidFill>
            </a:endParaRPr>
          </a:p>
        </p:txBody>
      </p:sp>
    </p:spTree>
    <p:extLst>
      <p:ext uri="{BB962C8B-B14F-4D97-AF65-F5344CB8AC3E}">
        <p14:creationId xmlns:p14="http://schemas.microsoft.com/office/powerpoint/2010/main" val="1381917405"/>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4F40F-B723-6142-AFEC-B2A73DDDCE9D}"/>
              </a:ext>
            </a:extLst>
          </p:cNvPr>
          <p:cNvSpPr>
            <a:spLocks noGrp="1"/>
          </p:cNvSpPr>
          <p:nvPr>
            <p:ph type="title"/>
          </p:nvPr>
        </p:nvSpPr>
        <p:spPr>
          <a:xfrm>
            <a:off x="228600" y="152400"/>
            <a:ext cx="8807896" cy="1066800"/>
          </a:xfrm>
        </p:spPr>
        <p:txBody>
          <a:bodyPr/>
          <a:lstStyle/>
          <a:p>
            <a:r>
              <a:rPr lang="en-US" dirty="0"/>
              <a:t>How To Make the Best Out of This Course</a:t>
            </a:r>
          </a:p>
        </p:txBody>
      </p:sp>
      <p:sp>
        <p:nvSpPr>
          <p:cNvPr id="3" name="Content Placeholder 2">
            <a:extLst>
              <a:ext uri="{FF2B5EF4-FFF2-40B4-BE49-F238E27FC236}">
                <a16:creationId xmlns:a16="http://schemas.microsoft.com/office/drawing/2014/main" id="{CB16A612-9A89-894D-BD71-DAEC3AE68AF5}"/>
              </a:ext>
            </a:extLst>
          </p:cNvPr>
          <p:cNvSpPr>
            <a:spLocks noGrp="1"/>
          </p:cNvSpPr>
          <p:nvPr>
            <p:ph idx="1"/>
          </p:nvPr>
        </p:nvSpPr>
        <p:spPr>
          <a:xfrm>
            <a:off x="228600" y="1052736"/>
            <a:ext cx="8610600" cy="5195664"/>
          </a:xfrm>
        </p:spPr>
        <p:txBody>
          <a:bodyPr/>
          <a:lstStyle/>
          <a:p>
            <a:r>
              <a:rPr lang="en-US" dirty="0">
                <a:solidFill>
                  <a:srgbClr val="0000FF"/>
                </a:solidFill>
              </a:rPr>
              <a:t>Be alert during lectures – they will be fast paced</a:t>
            </a:r>
          </a:p>
          <a:p>
            <a:endParaRPr lang="en-US" dirty="0"/>
          </a:p>
          <a:p>
            <a:r>
              <a:rPr lang="en-US" dirty="0">
                <a:solidFill>
                  <a:srgbClr val="0000FF"/>
                </a:solidFill>
              </a:rPr>
              <a:t>Do the readings (and explore even more)</a:t>
            </a:r>
          </a:p>
          <a:p>
            <a:pPr lvl="1"/>
            <a:r>
              <a:rPr lang="en-US" dirty="0"/>
              <a:t>I will provide many references</a:t>
            </a:r>
          </a:p>
          <a:p>
            <a:pPr lvl="1"/>
            <a:endParaRPr lang="en-US" dirty="0"/>
          </a:p>
          <a:p>
            <a:r>
              <a:rPr lang="en-US" dirty="0">
                <a:solidFill>
                  <a:srgbClr val="0000FF"/>
                </a:solidFill>
              </a:rPr>
              <a:t>Go back and reinforce fundamentals (as needed)</a:t>
            </a:r>
          </a:p>
          <a:p>
            <a:pPr lvl="1"/>
            <a:r>
              <a:rPr lang="en-US" dirty="0"/>
              <a:t>I will provide pointers to basic computer architecture materials (lecture videos, slides, readings, exams, …)</a:t>
            </a:r>
          </a:p>
          <a:p>
            <a:pPr lvl="1"/>
            <a:endParaRPr lang="en-US" dirty="0"/>
          </a:p>
          <a:p>
            <a:pPr lvl="1"/>
            <a:endParaRPr lang="en-US" dirty="0"/>
          </a:p>
          <a:p>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Remember “</a:t>
            </a:r>
            <a:r>
              <a:rPr lang="en-US" altLang="ja-JP" dirty="0">
                <a:solidFill>
                  <a:srgbClr val="0000FF"/>
                </a:solidFill>
                <a:ea typeface="ＭＳ Ｐゴシック" panose="020B0600070205080204" pitchFamily="34" charset="-128"/>
              </a:rPr>
              <a:t>Chance favors the prepared mind</a:t>
            </a:r>
            <a:r>
              <a:rPr lang="en-US" altLang="ja-JP" dirty="0">
                <a:ea typeface="ＭＳ Ｐゴシック" panose="020B0600070205080204" pitchFamily="34" charset="-128"/>
              </a:rPr>
              <a:t>.</a:t>
            </a:r>
            <a:r>
              <a:rPr lang="en-US" altLang="en-US" dirty="0">
                <a:ea typeface="ＭＳ Ｐゴシック" panose="020B0600070205080204" pitchFamily="34" charset="-128"/>
              </a:rPr>
              <a:t>”</a:t>
            </a:r>
            <a:r>
              <a:rPr lang="en-US" altLang="ja-JP" dirty="0">
                <a:ea typeface="ＭＳ Ｐゴシック" panose="020B0600070205080204" pitchFamily="34" charset="-128"/>
              </a:rPr>
              <a:t> (Pasteur)</a:t>
            </a:r>
            <a:endParaRPr lang="en-US" altLang="en-US" dirty="0">
              <a:ea typeface="ＭＳ Ｐゴシック" panose="020B0600070205080204" pitchFamily="34" charset="-128"/>
            </a:endParaRPr>
          </a:p>
          <a:p>
            <a:endParaRPr lang="en-US" dirty="0"/>
          </a:p>
        </p:txBody>
      </p:sp>
      <p:sp>
        <p:nvSpPr>
          <p:cNvPr id="4" name="Slide Number Placeholder 3">
            <a:extLst>
              <a:ext uri="{FF2B5EF4-FFF2-40B4-BE49-F238E27FC236}">
                <a16:creationId xmlns:a16="http://schemas.microsoft.com/office/drawing/2014/main" id="{5F105C14-EF48-8147-8D24-769D7760D313}"/>
              </a:ext>
            </a:extLst>
          </p:cNvPr>
          <p:cNvSpPr>
            <a:spLocks noGrp="1"/>
          </p:cNvSpPr>
          <p:nvPr>
            <p:ph type="sldNum" sz="quarter" idx="11"/>
          </p:nvPr>
        </p:nvSpPr>
        <p:spPr/>
        <p:txBody>
          <a:bodyPr/>
          <a:lstStyle/>
          <a:p>
            <a:fld id="{323594FA-E141-4234-AE05-360401972BE7}" type="slidenum">
              <a:rPr lang="en-US" altLang="en-US" smtClean="0">
                <a:solidFill>
                  <a:srgbClr val="000000"/>
                </a:solidFill>
              </a:rPr>
              <a:pPr/>
              <a:t>66</a:t>
            </a:fld>
            <a:endParaRPr lang="en-US" altLang="en-US">
              <a:solidFill>
                <a:srgbClr val="000000"/>
              </a:solidFill>
            </a:endParaRPr>
          </a:p>
        </p:txBody>
      </p:sp>
      <p:pic>
        <p:nvPicPr>
          <p:cNvPr id="5" name="Picture 4">
            <a:extLst>
              <a:ext uri="{FF2B5EF4-FFF2-40B4-BE49-F238E27FC236}">
                <a16:creationId xmlns:a16="http://schemas.microsoft.com/office/drawing/2014/main" id="{16035F4D-D038-A544-ACB1-CDB809BC2D5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05600" y="4114800"/>
            <a:ext cx="2270125" cy="189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79726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833563"/>
            <a:ext cx="8428037" cy="822325"/>
          </a:xfrm>
        </p:spPr>
        <p:txBody>
          <a:bodyPr/>
          <a:lstStyle/>
          <a:p>
            <a:pPr algn="ctr" eaLnBrk="1" hangingPunct="1"/>
            <a:r>
              <a:rPr lang="en-US" sz="4000" dirty="0">
                <a:latin typeface="Garamond" charset="0"/>
              </a:rPr>
              <a:t>Readings, Videos, Reference Materials</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4028214856"/>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Reference Overview Paper I</a:t>
            </a:r>
          </a:p>
        </p:txBody>
      </p:sp>
      <p:sp>
        <p:nvSpPr>
          <p:cNvPr id="3" name="Content Placeholder 2"/>
          <p:cNvSpPr>
            <a:spLocks noGrp="1"/>
          </p:cNvSpPr>
          <p:nvPr>
            <p:ph idx="1"/>
          </p:nvPr>
        </p:nvSpPr>
        <p:spPr>
          <a:xfrm>
            <a:off x="228600" y="1052736"/>
            <a:ext cx="8735888"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lgn="ctr">
              <a:buNone/>
            </a:pPr>
            <a:r>
              <a:rPr lang="en-US" sz="2000" b="1" dirty="0">
                <a:hlinkClick r:id="rId2"/>
              </a:rPr>
              <a:t>https://arxiv.org/pdf/1802.00320.pdf</a:t>
            </a:r>
            <a:r>
              <a:rPr lang="en-US" sz="2000" b="1"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53AD2022-F9DE-D14F-A45A-D41DA60EB21E}"/>
              </a:ext>
            </a:extLst>
          </p:cNvPr>
          <p:cNvPicPr>
            <a:picLocks noChangeAspect="1"/>
          </p:cNvPicPr>
          <p:nvPr/>
        </p:nvPicPr>
        <p:blipFill>
          <a:blip r:embed="rId3"/>
          <a:stretch>
            <a:fillRect/>
          </a:stretch>
        </p:blipFill>
        <p:spPr>
          <a:xfrm>
            <a:off x="337560" y="1286211"/>
            <a:ext cx="8589976" cy="3366925"/>
          </a:xfrm>
          <a:prstGeom prst="rect">
            <a:avLst/>
          </a:prstGeom>
        </p:spPr>
      </p:pic>
    </p:spTree>
    <p:extLst>
      <p:ext uri="{BB962C8B-B14F-4D97-AF65-F5344CB8AC3E}">
        <p14:creationId xmlns:p14="http://schemas.microsoft.com/office/powerpoint/2010/main" val="8075527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 Overview Paper II</a:t>
            </a:r>
          </a:p>
        </p:txBody>
      </p:sp>
      <p:sp>
        <p:nvSpPr>
          <p:cNvPr id="3" name="Content Placeholder 2"/>
          <p:cNvSpPr>
            <a:spLocks noGrp="1"/>
          </p:cNvSpPr>
          <p:nvPr>
            <p:ph idx="1"/>
          </p:nvPr>
        </p:nvSpPr>
        <p:spPr/>
        <p:txBody>
          <a:bodyPr/>
          <a:lstStyle/>
          <a:p>
            <a:r>
              <a:rPr lang="en-US" dirty="0"/>
              <a:t>Onur Mutlu and Lavanya Subramanian,</a:t>
            </a:r>
            <a:br>
              <a:rPr lang="en-US" dirty="0"/>
            </a:br>
            <a:r>
              <a:rPr lang="en-US" b="1" dirty="0">
                <a:hlinkClick r:id="rId2"/>
              </a:rPr>
              <a:t>"Research Problems and Opportunities in Memory Systems"</a:t>
            </a:r>
            <a:br>
              <a:rPr lang="en-US" dirty="0"/>
            </a:br>
            <a:r>
              <a:rPr lang="en-US" i="1" dirty="0"/>
              <a:t>Invited Article in </a:t>
            </a:r>
            <a:r>
              <a:rPr lang="en-US" i="1" dirty="0">
                <a:hlinkClick r:id="rId3"/>
              </a:rPr>
              <a:t>Supercomputing Frontiers and Innovations</a:t>
            </a:r>
            <a:r>
              <a:rPr lang="en-US" i="1" dirty="0"/>
              <a:t> (</a:t>
            </a:r>
            <a:r>
              <a:rPr lang="en-US" b="1" i="1" dirty="0"/>
              <a:t>SUPERFRI</a:t>
            </a:r>
            <a:r>
              <a:rPr lang="en-US" i="1" dirty="0"/>
              <a:t>)</a:t>
            </a:r>
            <a:r>
              <a:rPr lang="en-US" dirty="0"/>
              <a:t>, 2014/2015. </a:t>
            </a:r>
          </a:p>
          <a:p>
            <a:endParaRPr lang="en-US" dirty="0"/>
          </a:p>
        </p:txBody>
      </p:sp>
      <p:pic>
        <p:nvPicPr>
          <p:cNvPr id="5" name="Picture 4"/>
          <p:cNvPicPr>
            <a:picLocks noChangeAspect="1"/>
          </p:cNvPicPr>
          <p:nvPr/>
        </p:nvPicPr>
        <p:blipFill>
          <a:blip r:embed="rId4"/>
          <a:stretch>
            <a:fillRect/>
          </a:stretch>
        </p:blipFill>
        <p:spPr>
          <a:xfrm>
            <a:off x="127000" y="4467324"/>
            <a:ext cx="8890000" cy="977900"/>
          </a:xfrm>
          <a:prstGeom prst="rect">
            <a:avLst/>
          </a:prstGeom>
        </p:spPr>
      </p:pic>
      <p:sp>
        <p:nvSpPr>
          <p:cNvPr id="6" name="TextBox 5">
            <a:extLst>
              <a:ext uri="{FF2B5EF4-FFF2-40B4-BE49-F238E27FC236}">
                <a16:creationId xmlns:a16="http://schemas.microsoft.com/office/drawing/2014/main" id="{BAB96285-7F1A-C948-A4B7-54FCB0114C45}"/>
              </a:ext>
            </a:extLst>
          </p:cNvPr>
          <p:cNvSpPr txBox="1"/>
          <p:nvPr/>
        </p:nvSpPr>
        <p:spPr>
          <a:xfrm>
            <a:off x="184520" y="6453336"/>
            <a:ext cx="8779968" cy="338554"/>
          </a:xfrm>
          <a:prstGeom prst="rect">
            <a:avLst/>
          </a:prstGeom>
          <a:noFill/>
        </p:spPr>
        <p:txBody>
          <a:bodyPr wrap="none" rtlCol="0">
            <a:spAutoFit/>
          </a:bodyPr>
          <a:lstStyle/>
          <a:p>
            <a:r>
              <a:rPr lang="en-US" sz="1600" b="1" dirty="0">
                <a:hlinkClick r:id="rId2"/>
              </a:rPr>
              <a:t>https://people.inf.ethz.ch/omutlu/pub/memory-systems-research_superfri14.pdf</a:t>
            </a:r>
            <a:r>
              <a:rPr lang="en-US" sz="1600" b="1" dirty="0"/>
              <a:t> </a:t>
            </a:r>
          </a:p>
        </p:txBody>
      </p:sp>
    </p:spTree>
    <p:extLst>
      <p:ext uri="{BB962C8B-B14F-4D97-AF65-F5344CB8AC3E}">
        <p14:creationId xmlns:p14="http://schemas.microsoft.com/office/powerpoint/2010/main" val="2961609180"/>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dirty="0"/>
              <a:t>What Is a Genome Made Of?</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2" descr="Picture"/>
          <p:cNvPicPr>
            <a:picLocks noChangeAspect="1" noChangeArrowheads="1"/>
          </p:cNvPicPr>
          <p:nvPr/>
        </p:nvPicPr>
        <p:blipFill rotWithShape="1">
          <a:blip r:embed="rId3">
            <a:extLst>
              <a:ext uri="{28A0092B-C50C-407E-A947-70E740481C1C}">
                <a14:useLocalDpi xmlns:a14="http://schemas.microsoft.com/office/drawing/2010/main" val="0"/>
              </a:ext>
            </a:extLst>
          </a:blip>
          <a:srcRect l="10713" t="16302" r="51507" b="48876"/>
          <a:stretch/>
        </p:blipFill>
        <p:spPr bwMode="auto">
          <a:xfrm>
            <a:off x="6930356" y="4772494"/>
            <a:ext cx="2160240" cy="1512168"/>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Image result for dna boo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176" y="920585"/>
            <a:ext cx="8291264" cy="533010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p:cNvCxnSpPr/>
          <p:nvPr/>
        </p:nvCxnSpPr>
        <p:spPr>
          <a:xfrm flipH="1" flipV="1">
            <a:off x="2854944" y="5251077"/>
            <a:ext cx="926631" cy="532707"/>
          </a:xfrm>
          <a:prstGeom prst="straightConnector1">
            <a:avLst/>
          </a:prstGeom>
          <a:ln w="50800">
            <a:solidFill>
              <a:srgbClr val="FE0606"/>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794151" y="5692191"/>
            <a:ext cx="158417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eiryo" panose="020B0604030504040204" pitchFamily="34" charset="-128"/>
                <a:cs typeface="Aparajita" panose="020B0604020202020204" pitchFamily="34" charset="0"/>
              </a:rPr>
              <a:t>Cell</a:t>
            </a:r>
          </a:p>
        </p:txBody>
      </p:sp>
      <p:sp>
        <p:nvSpPr>
          <p:cNvPr id="9" name="Rectangle 8"/>
          <p:cNvSpPr/>
          <p:nvPr/>
        </p:nvSpPr>
        <p:spPr>
          <a:xfrm>
            <a:off x="722507" y="5899941"/>
            <a:ext cx="97815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eiryo" panose="020B0604030504040204" pitchFamily="34" charset="-128"/>
                <a:cs typeface="Aparajita" panose="020B0604020202020204" pitchFamily="34" charset="0"/>
              </a:rPr>
              <a:t>Nucleus</a:t>
            </a:r>
          </a:p>
        </p:txBody>
      </p:sp>
      <p:cxnSp>
        <p:nvCxnSpPr>
          <p:cNvPr id="11" name="Straight Arrow Connector 10"/>
          <p:cNvCxnSpPr/>
          <p:nvPr/>
        </p:nvCxnSpPr>
        <p:spPr>
          <a:xfrm flipV="1">
            <a:off x="982736" y="3871940"/>
            <a:ext cx="764410" cy="2028001"/>
          </a:xfrm>
          <a:prstGeom prst="straightConnector1">
            <a:avLst/>
          </a:prstGeom>
          <a:ln w="50800">
            <a:solidFill>
              <a:srgbClr val="FE0606"/>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pic>
        <p:nvPicPr>
          <p:cNvPr id="15" name="Picture 2" descr="Picture"/>
          <p:cNvPicPr>
            <a:picLocks noChangeAspect="1" noChangeArrowheads="1"/>
          </p:cNvPicPr>
          <p:nvPr/>
        </p:nvPicPr>
        <p:blipFill rotWithShape="1">
          <a:blip r:embed="rId3">
            <a:extLst>
              <a:ext uri="{28A0092B-C50C-407E-A947-70E740481C1C}">
                <a14:useLocalDpi xmlns:a14="http://schemas.microsoft.com/office/drawing/2010/main" val="0"/>
              </a:ext>
            </a:extLst>
          </a:blip>
          <a:srcRect l="72999" t="17063" r="10630" b="48116"/>
          <a:stretch/>
        </p:blipFill>
        <p:spPr bwMode="auto">
          <a:xfrm>
            <a:off x="8132614" y="3292690"/>
            <a:ext cx="936104" cy="1512168"/>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1385141" y="6416077"/>
            <a:ext cx="7297614"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The discovery of DNA’s double-helical structure (Watson+, 1953) </a:t>
            </a:r>
          </a:p>
        </p:txBody>
      </p:sp>
    </p:spTree>
    <p:extLst>
      <p:ext uri="{BB962C8B-B14F-4D97-AF65-F5344CB8AC3E}">
        <p14:creationId xmlns:p14="http://schemas.microsoft.com/office/powerpoint/2010/main" val="1963646436"/>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 Overview Paper III</a:t>
            </a:r>
          </a:p>
        </p:txBody>
      </p:sp>
      <p:pic>
        <p:nvPicPr>
          <p:cNvPr id="3" name="Picture 2"/>
          <p:cNvPicPr>
            <a:picLocks noChangeAspect="1"/>
          </p:cNvPicPr>
          <p:nvPr/>
        </p:nvPicPr>
        <p:blipFill>
          <a:blip r:embed="rId2"/>
          <a:stretch>
            <a:fillRect/>
          </a:stretch>
        </p:blipFill>
        <p:spPr>
          <a:xfrm>
            <a:off x="15324" y="3789040"/>
            <a:ext cx="9144000" cy="2046514"/>
          </a:xfrm>
          <a:prstGeom prst="rect">
            <a:avLst/>
          </a:prstGeom>
        </p:spPr>
      </p:pic>
      <p:sp>
        <p:nvSpPr>
          <p:cNvPr id="5" name="Rectangle 4"/>
          <p:cNvSpPr/>
          <p:nvPr/>
        </p:nvSpPr>
        <p:spPr>
          <a:xfrm>
            <a:off x="107504" y="6520834"/>
            <a:ext cx="9865096" cy="3231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Tahoma"/>
                <a:ea typeface="+mn-ea"/>
                <a:cs typeface="+mn-cs"/>
                <a:hlinkClick r:id="rId3"/>
              </a:rPr>
              <a:t>https://people.inf.ethz.ch/omutlu/pub/rowhammer-and-other-memory-issues_date17.pdf</a:t>
            </a:r>
            <a:r>
              <a:rPr kumimoji="0" lang="en-US" sz="1500" b="1" i="0" u="none" strike="noStrike" kern="1200" cap="none" spc="0" normalizeH="0" baseline="0" noProof="0" dirty="0">
                <a:ln>
                  <a:noFill/>
                </a:ln>
                <a:solidFill>
                  <a:srgbClr val="000000"/>
                </a:solidFill>
                <a:effectLst/>
                <a:uLnTx/>
                <a:uFillTx/>
                <a:latin typeface="Tahoma"/>
                <a:ea typeface="+mn-ea"/>
                <a:cs typeface="+mn-cs"/>
              </a:rPr>
              <a:t> </a:t>
            </a:r>
          </a:p>
        </p:txBody>
      </p:sp>
      <p:sp>
        <p:nvSpPr>
          <p:cNvPr id="8" name="Content Placeholder 2"/>
          <p:cNvSpPr>
            <a:spLocks noGrp="1"/>
          </p:cNvSpPr>
          <p:nvPr>
            <p:ph idx="1"/>
          </p:nvPr>
        </p:nvSpPr>
        <p:spPr>
          <a:xfrm>
            <a:off x="228600" y="548680"/>
            <a:ext cx="8915400" cy="5153025"/>
          </a:xfrm>
        </p:spPr>
        <p:txBody>
          <a:bodyPr/>
          <a:lstStyle/>
          <a:p>
            <a:endParaRPr lang="en-US" dirty="0"/>
          </a:p>
          <a:p>
            <a:r>
              <a:rPr lang="en-US" sz="2000" dirty="0"/>
              <a:t>Onur Mutlu,</a:t>
            </a:r>
            <a:br>
              <a:rPr lang="en-US" sz="2000" dirty="0"/>
            </a:br>
            <a:r>
              <a:rPr lang="en-US" sz="2000" b="1" dirty="0">
                <a:hlinkClick r:id="rId3"/>
              </a:rPr>
              <a:t>"The RowHammer Problem and Other Issues We May Face as Memory Becomes Denser"</a:t>
            </a:r>
            <a:r>
              <a:rPr lang="en-US" sz="2000" dirty="0"/>
              <a:t> </a:t>
            </a:r>
            <a:br>
              <a:rPr lang="en-US" sz="2000" dirty="0"/>
            </a:br>
            <a:r>
              <a:rPr lang="en-US" sz="2000" i="1" dirty="0"/>
              <a:t>Invited Paper in Proceedings of the </a:t>
            </a:r>
            <a:r>
              <a:rPr lang="en-US" sz="2000" i="1" dirty="0">
                <a:hlinkClick r:id="rId4"/>
              </a:rPr>
              <a:t>Design, Automation, and Test in Europe Conference</a:t>
            </a:r>
            <a:r>
              <a:rPr lang="en-US" sz="2000" i="1" dirty="0"/>
              <a:t> (</a:t>
            </a:r>
            <a:r>
              <a:rPr lang="en-US" sz="2000" b="1" i="1" dirty="0"/>
              <a:t>DATE</a:t>
            </a:r>
            <a:r>
              <a:rPr lang="en-US" sz="2000" i="1" dirty="0"/>
              <a:t>)</a:t>
            </a:r>
            <a:r>
              <a:rPr lang="en-US" sz="2000" dirty="0"/>
              <a:t>, Lausanne, Switzerland, March 2017.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p>
        </p:txBody>
      </p:sp>
    </p:spTree>
    <p:extLst>
      <p:ext uri="{BB962C8B-B14F-4D97-AF65-F5344CB8AC3E}">
        <p14:creationId xmlns:p14="http://schemas.microsoft.com/office/powerpoint/2010/main" val="1467285784"/>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 Overview Paper IV</a:t>
            </a:r>
          </a:p>
        </p:txBody>
      </p:sp>
      <p:sp>
        <p:nvSpPr>
          <p:cNvPr id="3" name="Content Placeholder 2"/>
          <p:cNvSpPr>
            <a:spLocks noGrp="1"/>
          </p:cNvSpPr>
          <p:nvPr>
            <p:ph idx="1"/>
          </p:nvPr>
        </p:nvSpPr>
        <p:spPr/>
        <p:txBody>
          <a:bodyPr/>
          <a:lstStyle/>
          <a:p>
            <a:r>
              <a:rPr lang="en-US" dirty="0"/>
              <a:t>Onur Mutlu,</a:t>
            </a:r>
            <a:br>
              <a:rPr lang="en-US" dirty="0"/>
            </a:br>
            <a:r>
              <a:rPr lang="en-US" b="1" dirty="0">
                <a:hlinkClick r:id="rId2"/>
              </a:rPr>
              <a:t>"Memory Scaling: A Systems Architecture Perspective"</a:t>
            </a:r>
            <a:br>
              <a:rPr lang="en-US" dirty="0"/>
            </a:br>
            <a:r>
              <a:rPr lang="en-US" i="1" dirty="0"/>
              <a:t>Technical talk at </a:t>
            </a:r>
            <a:r>
              <a:rPr lang="en-US" i="1" dirty="0">
                <a:hlinkClick r:id="rId3"/>
              </a:rPr>
              <a:t>MemCon 2013</a:t>
            </a:r>
            <a:r>
              <a:rPr lang="en-US" i="1" dirty="0"/>
              <a:t> (</a:t>
            </a:r>
            <a:r>
              <a:rPr lang="en-US" b="1" i="1" dirty="0"/>
              <a:t>MEMCON</a:t>
            </a:r>
            <a:r>
              <a:rPr lang="en-US" i="1" dirty="0"/>
              <a:t>)</a:t>
            </a:r>
            <a:r>
              <a:rPr lang="en-US" dirty="0"/>
              <a:t>, Santa Clara, CA, August 2013. [</a:t>
            </a:r>
            <a:r>
              <a:rPr lang="en-US" dirty="0">
                <a:hlinkClick r:id="rId4"/>
              </a:rPr>
              <a:t>Slides (pptx)</a:t>
            </a:r>
            <a:r>
              <a:rPr lang="en-US" dirty="0"/>
              <a:t> </a:t>
            </a:r>
            <a:r>
              <a:rPr lang="en-US" dirty="0">
                <a:hlinkClick r:id="rId5"/>
              </a:rPr>
              <a:t>(pdf)</a:t>
            </a:r>
            <a:r>
              <a:rPr lang="en-US" dirty="0"/>
              <a:t>]</a:t>
            </a:r>
            <a:br>
              <a:rPr lang="en-US" dirty="0"/>
            </a:br>
            <a:r>
              <a:rPr lang="en-US" dirty="0"/>
              <a:t>[</a:t>
            </a:r>
            <a:r>
              <a:rPr lang="en-US" dirty="0">
                <a:hlinkClick r:id="rId6"/>
              </a:rPr>
              <a:t>Video</a:t>
            </a:r>
            <a:r>
              <a:rPr lang="en-US" dirty="0"/>
              <a:t>] [</a:t>
            </a:r>
            <a:r>
              <a:rPr lang="en-US" dirty="0">
                <a:hlinkClick r:id="rId7"/>
              </a:rPr>
              <a:t>Coverage on StorageSearch</a:t>
            </a:r>
            <a:r>
              <a:rPr lang="en-US" dirty="0"/>
              <a:t>] </a:t>
            </a:r>
          </a:p>
        </p:txBody>
      </p:sp>
      <p:pic>
        <p:nvPicPr>
          <p:cNvPr id="6" name="Picture 5"/>
          <p:cNvPicPr>
            <a:picLocks noChangeAspect="1"/>
          </p:cNvPicPr>
          <p:nvPr/>
        </p:nvPicPr>
        <p:blipFill>
          <a:blip r:embed="rId8"/>
          <a:stretch>
            <a:fillRect/>
          </a:stretch>
        </p:blipFill>
        <p:spPr>
          <a:xfrm>
            <a:off x="0" y="4149080"/>
            <a:ext cx="9144000" cy="1639019"/>
          </a:xfrm>
          <a:prstGeom prst="rect">
            <a:avLst/>
          </a:prstGeom>
        </p:spPr>
      </p:pic>
      <p:sp>
        <p:nvSpPr>
          <p:cNvPr id="5" name="TextBox 4">
            <a:extLst>
              <a:ext uri="{FF2B5EF4-FFF2-40B4-BE49-F238E27FC236}">
                <a16:creationId xmlns:a16="http://schemas.microsoft.com/office/drawing/2014/main" id="{2CB311F9-F741-644A-9EB2-894E4CF2F735}"/>
              </a:ext>
            </a:extLst>
          </p:cNvPr>
          <p:cNvSpPr txBox="1"/>
          <p:nvPr/>
        </p:nvSpPr>
        <p:spPr>
          <a:xfrm>
            <a:off x="192006" y="6488668"/>
            <a:ext cx="8683787" cy="369332"/>
          </a:xfrm>
          <a:prstGeom prst="rect">
            <a:avLst/>
          </a:prstGeom>
          <a:noFill/>
        </p:spPr>
        <p:txBody>
          <a:bodyPr wrap="none" rtlCol="0">
            <a:spAutoFit/>
          </a:bodyPr>
          <a:lstStyle/>
          <a:p>
            <a:r>
              <a:rPr lang="en-US" b="1" dirty="0">
                <a:hlinkClick r:id="rId2"/>
              </a:rPr>
              <a:t>https://people.inf.ethz.ch/omutlu/pub/memory-scaling_memcon13.pdf</a:t>
            </a:r>
            <a:r>
              <a:rPr lang="en-US" b="1" dirty="0"/>
              <a:t> </a:t>
            </a:r>
          </a:p>
        </p:txBody>
      </p:sp>
    </p:spTree>
    <p:extLst>
      <p:ext uri="{BB962C8B-B14F-4D97-AF65-F5344CB8AC3E}">
        <p14:creationId xmlns:p14="http://schemas.microsoft.com/office/powerpoint/2010/main" val="3487314552"/>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600" dirty="0"/>
              <a:t>Reference Overview Paper V</a:t>
            </a:r>
            <a:endParaRPr lang="en-US" sz="3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5">
            <a:hlinkClick r:id="rId2"/>
          </p:cNvPr>
          <p:cNvSpPr/>
          <p:nvPr/>
        </p:nvSpPr>
        <p:spPr>
          <a:xfrm>
            <a:off x="1619672" y="6453336"/>
            <a:ext cx="6048672" cy="415498"/>
          </a:xfrm>
          <a:prstGeom prst="rect">
            <a:avLst/>
          </a:prstGeom>
        </p:spPr>
        <p:txBody>
          <a:bodyPr wrap="square">
            <a:spAutoFit/>
          </a:bodyPr>
          <a:lstStyle/>
          <a:p>
            <a:pPr marL="0" marR="0" lvl="0" indent="0" algn="ctr" defTabSz="914400" rtl="0" eaLnBrk="1" fontAlgn="auto" latinLnBrk="0" hangingPunct="1">
              <a:lnSpc>
                <a:spcPct val="100000"/>
              </a:lnSpc>
              <a:spcBef>
                <a:spcPts val="450"/>
              </a:spcBef>
              <a:spcAft>
                <a:spcPts val="0"/>
              </a:spcAft>
              <a:buClrTx/>
              <a:buSzTx/>
              <a:buFontTx/>
              <a:buNone/>
              <a:tabLst/>
              <a:defRPr/>
            </a:pP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mn-ea"/>
                <a:cs typeface="+mn-cs"/>
                <a:hlinkClick r:id="rId2"/>
              </a:rPr>
              <a:t>https://arxiv.org/pdf/1706.08642</a:t>
            </a: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mn-ea"/>
                <a:cs typeface="+mn-cs"/>
              </a:rPr>
              <a:t>  </a:t>
            </a:r>
          </a:p>
        </p:txBody>
      </p:sp>
      <p:pic>
        <p:nvPicPr>
          <p:cNvPr id="8" name="Picture 2" descr="ttps://pbs.twimg.com/media/DKHLt24W0AAE5Fd.jpg:lar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162" y="1268760"/>
            <a:ext cx="7411230" cy="452785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596831" y="1545937"/>
            <a:ext cx="43524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0000"/>
                </a:solidFill>
                <a:effectLst/>
                <a:uLnTx/>
                <a:uFillTx/>
                <a:latin typeface="Tahoma"/>
                <a:ea typeface="+mn-ea"/>
                <a:cs typeface="+mn-cs"/>
              </a:rPr>
              <a:t>Proceedings of the IEEE, Sept. 2017</a:t>
            </a:r>
          </a:p>
        </p:txBody>
      </p:sp>
    </p:spTree>
    <p:extLst>
      <p:ext uri="{BB962C8B-B14F-4D97-AF65-F5344CB8AC3E}">
        <p14:creationId xmlns:p14="http://schemas.microsoft.com/office/powerpoint/2010/main" val="15356601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Related Videos and Course Materials (I)</a:t>
            </a:r>
          </a:p>
        </p:txBody>
      </p:sp>
      <p:sp>
        <p:nvSpPr>
          <p:cNvPr id="3" name="Content Placeholder 2"/>
          <p:cNvSpPr>
            <a:spLocks noGrp="1"/>
          </p:cNvSpPr>
          <p:nvPr>
            <p:ph idx="1"/>
          </p:nvPr>
        </p:nvSpPr>
        <p:spPr>
          <a:xfrm>
            <a:off x="228600" y="1115597"/>
            <a:ext cx="8915400" cy="5193723"/>
          </a:xfrm>
        </p:spPr>
        <p:txBody>
          <a:bodyPr/>
          <a:lstStyle/>
          <a:p>
            <a:r>
              <a:rPr lang="en-US" b="1" dirty="0">
                <a:hlinkClick r:id="rId2"/>
              </a:rPr>
              <a:t>Undergraduate Computer Architecture Course Lecture Videos</a:t>
            </a:r>
            <a:r>
              <a:rPr lang="en-US" b="1" dirty="0"/>
              <a:t> (</a:t>
            </a:r>
            <a:r>
              <a:rPr lang="en-US" b="1" dirty="0">
                <a:hlinkClick r:id="rId3"/>
              </a:rPr>
              <a:t>2015</a:t>
            </a:r>
            <a:r>
              <a:rPr lang="en-US" b="1" dirty="0"/>
              <a:t>, </a:t>
            </a:r>
            <a:r>
              <a:rPr lang="en-US" b="1" dirty="0">
                <a:hlinkClick r:id="rId4"/>
              </a:rPr>
              <a:t>2014</a:t>
            </a:r>
            <a:r>
              <a:rPr lang="en-US" b="1" dirty="0"/>
              <a:t>, </a:t>
            </a:r>
            <a:r>
              <a:rPr lang="en-US" b="1" dirty="0">
                <a:hlinkClick r:id="rId5"/>
              </a:rPr>
              <a:t>2013</a:t>
            </a:r>
            <a:r>
              <a:rPr lang="en-US" b="1" dirty="0"/>
              <a:t>)</a:t>
            </a:r>
          </a:p>
          <a:p>
            <a:r>
              <a:rPr lang="en-US" b="1" dirty="0">
                <a:hlinkClick r:id="rId6"/>
              </a:rPr>
              <a:t>Undergraduate Computer Architecture Course Materials</a:t>
            </a:r>
            <a:r>
              <a:rPr lang="en-US" b="1" dirty="0"/>
              <a:t> (</a:t>
            </a:r>
            <a:r>
              <a:rPr lang="en-US" b="1" dirty="0">
                <a:hlinkClick r:id="rId6"/>
              </a:rPr>
              <a:t>2015</a:t>
            </a:r>
            <a:r>
              <a:rPr lang="en-US" b="1" dirty="0"/>
              <a:t>, </a:t>
            </a:r>
            <a:r>
              <a:rPr lang="en-US" b="1" dirty="0">
                <a:hlinkClick r:id="rId7"/>
              </a:rPr>
              <a:t>2014</a:t>
            </a:r>
            <a:r>
              <a:rPr lang="en-US" b="1" dirty="0"/>
              <a:t>, </a:t>
            </a:r>
            <a:r>
              <a:rPr lang="en-US" b="1" dirty="0">
                <a:hlinkClick r:id="rId8"/>
              </a:rPr>
              <a:t>2013</a:t>
            </a:r>
            <a:r>
              <a:rPr lang="en-US" b="1" dirty="0"/>
              <a:t>)</a:t>
            </a:r>
          </a:p>
          <a:p>
            <a:endParaRPr lang="en-US" sz="1500" b="1" dirty="0">
              <a:hlinkClick r:id="rId9"/>
            </a:endParaRPr>
          </a:p>
          <a:p>
            <a:endParaRPr lang="en-US" sz="1500" b="1" dirty="0">
              <a:hlinkClick r:id="rId9"/>
            </a:endParaRPr>
          </a:p>
          <a:p>
            <a:r>
              <a:rPr lang="en-US" b="1" dirty="0">
                <a:hlinkClick r:id="rId10"/>
              </a:rPr>
              <a:t>Graduate Computer Architecture Course Lecture Videos</a:t>
            </a:r>
            <a:r>
              <a:rPr lang="en-US" b="1" dirty="0"/>
              <a:t> (</a:t>
            </a:r>
            <a:r>
              <a:rPr lang="en-US" b="1" dirty="0">
                <a:hlinkClick r:id="rId10"/>
              </a:rPr>
              <a:t>2017</a:t>
            </a:r>
            <a:r>
              <a:rPr lang="en-US" b="1" dirty="0"/>
              <a:t>, </a:t>
            </a:r>
            <a:r>
              <a:rPr lang="en-US" b="1" dirty="0">
                <a:hlinkClick r:id="rId11"/>
              </a:rPr>
              <a:t>2015</a:t>
            </a:r>
            <a:r>
              <a:rPr lang="en-US" b="1" dirty="0"/>
              <a:t>, </a:t>
            </a:r>
            <a:r>
              <a:rPr lang="en-US" b="1" dirty="0">
                <a:hlinkClick r:id="rId12"/>
              </a:rPr>
              <a:t>2013</a:t>
            </a:r>
            <a:r>
              <a:rPr lang="en-US" b="1" dirty="0"/>
              <a:t>)</a:t>
            </a:r>
          </a:p>
          <a:p>
            <a:r>
              <a:rPr lang="en-US" b="1" dirty="0">
                <a:hlinkClick r:id="rId13"/>
              </a:rPr>
              <a:t>Graduate Computer Architecture Course Materials</a:t>
            </a:r>
            <a:r>
              <a:rPr lang="en-US" b="1" dirty="0"/>
              <a:t> (</a:t>
            </a:r>
            <a:r>
              <a:rPr lang="en-US" b="1" dirty="0">
                <a:hlinkClick r:id="rId13"/>
              </a:rPr>
              <a:t>2017</a:t>
            </a:r>
            <a:r>
              <a:rPr lang="en-US" b="1" dirty="0"/>
              <a:t>, </a:t>
            </a:r>
            <a:r>
              <a:rPr lang="en-US" b="1" dirty="0">
                <a:hlinkClick r:id="rId14"/>
              </a:rPr>
              <a:t>2015</a:t>
            </a:r>
            <a:r>
              <a:rPr lang="en-US" b="1" dirty="0"/>
              <a:t>, </a:t>
            </a:r>
            <a:r>
              <a:rPr lang="en-US" b="1" dirty="0">
                <a:hlinkClick r:id="rId9"/>
              </a:rPr>
              <a:t>2013</a:t>
            </a:r>
            <a:r>
              <a:rPr lang="en-US" b="1" dirty="0"/>
              <a:t>)</a:t>
            </a:r>
          </a:p>
          <a:p>
            <a:endParaRPr lang="en-US" sz="1500" b="1" dirty="0">
              <a:hlinkClick r:id="rId15"/>
            </a:endParaRPr>
          </a:p>
          <a:p>
            <a:endParaRPr lang="en-US" sz="1500" b="1" dirty="0">
              <a:hlinkClick r:id="rId15"/>
            </a:endParaRPr>
          </a:p>
          <a:p>
            <a:r>
              <a:rPr lang="en-US" b="1" dirty="0">
                <a:hlinkClick r:id="rId15"/>
              </a:rPr>
              <a:t>Parallel Computer Architecture Course Materials</a:t>
            </a:r>
            <a:r>
              <a:rPr lang="en-US" b="1" dirty="0"/>
              <a:t> (</a:t>
            </a:r>
            <a:r>
              <a:rPr lang="en-US" b="1" dirty="0">
                <a:hlinkClick r:id="rId16"/>
              </a:rPr>
              <a:t>Lecture Videos</a:t>
            </a:r>
            <a:r>
              <a:rPr lang="en-US" b="1" dirty="0"/>
              <a:t>)</a:t>
            </a:r>
          </a:p>
          <a:p>
            <a:endParaRPr lang="en-US" sz="1200" b="1" dirty="0">
              <a:hlinkClick r:id="rId17"/>
            </a:endParaRP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887909364"/>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Related Videos and Course Materials (II)</a:t>
            </a:r>
          </a:p>
        </p:txBody>
      </p:sp>
      <p:sp>
        <p:nvSpPr>
          <p:cNvPr id="3" name="Content Placeholder 2"/>
          <p:cNvSpPr>
            <a:spLocks noGrp="1"/>
          </p:cNvSpPr>
          <p:nvPr>
            <p:ph idx="1"/>
          </p:nvPr>
        </p:nvSpPr>
        <p:spPr>
          <a:xfrm>
            <a:off x="228600" y="823482"/>
            <a:ext cx="8915400" cy="5193723"/>
          </a:xfrm>
        </p:spPr>
        <p:txBody>
          <a:bodyPr/>
          <a:lstStyle/>
          <a:p>
            <a:endParaRPr lang="en-US" sz="1200" b="1" dirty="0">
              <a:hlinkClick r:id="rId2"/>
            </a:endParaRPr>
          </a:p>
          <a:p>
            <a:r>
              <a:rPr lang="en-US" b="1" dirty="0">
                <a:hlinkClick r:id="rId3"/>
              </a:rPr>
              <a:t>Freshman Digital Circuits and Computer Architecture Course Lecture Videos</a:t>
            </a:r>
            <a:r>
              <a:rPr lang="en-US" b="1" dirty="0"/>
              <a:t> (</a:t>
            </a:r>
            <a:r>
              <a:rPr lang="en-US" b="1" dirty="0">
                <a:hlinkClick r:id="rId4"/>
              </a:rPr>
              <a:t>2018</a:t>
            </a:r>
            <a:r>
              <a:rPr lang="en-US" b="1" dirty="0"/>
              <a:t>, </a:t>
            </a:r>
            <a:r>
              <a:rPr lang="en-US" b="1" dirty="0">
                <a:hlinkClick r:id="rId3"/>
              </a:rPr>
              <a:t>2017</a:t>
            </a:r>
            <a:r>
              <a:rPr lang="en-US" b="1" dirty="0"/>
              <a:t>)</a:t>
            </a:r>
          </a:p>
          <a:p>
            <a:r>
              <a:rPr lang="en-US" b="1" dirty="0">
                <a:hlinkClick r:id="rId5"/>
              </a:rPr>
              <a:t>Freshman Digital Circuits and Computer Architecture Course Materials</a:t>
            </a:r>
            <a:r>
              <a:rPr lang="en-US" b="1" dirty="0"/>
              <a:t> (</a:t>
            </a:r>
            <a:r>
              <a:rPr lang="en-US" b="1" dirty="0">
                <a:hlinkClick r:id="rId5"/>
              </a:rPr>
              <a:t>2018</a:t>
            </a:r>
            <a:r>
              <a:rPr lang="en-US" b="1" dirty="0"/>
              <a:t>)</a:t>
            </a:r>
          </a:p>
          <a:p>
            <a:pPr marL="0" indent="0">
              <a:buNone/>
            </a:pPr>
            <a:endParaRPr lang="en-US" b="1" dirty="0"/>
          </a:p>
          <a:p>
            <a:r>
              <a:rPr lang="en-US" b="1" dirty="0">
                <a:hlinkClick r:id="rId2"/>
              </a:rPr>
              <a:t>Memory Systems Short Course Materials</a:t>
            </a:r>
            <a:r>
              <a:rPr lang="en-US" b="1" dirty="0"/>
              <a:t> </a:t>
            </a:r>
          </a:p>
          <a:p>
            <a:pPr marL="0" indent="0">
              <a:buNone/>
            </a:pPr>
            <a:r>
              <a:rPr lang="en-US" b="1" dirty="0"/>
              <a:t>    (</a:t>
            </a:r>
            <a:r>
              <a:rPr lang="en-US" b="1" dirty="0">
                <a:hlinkClick r:id="rId6"/>
              </a:rPr>
              <a:t>Lecture Video on Main Memory and DRAM Basics</a:t>
            </a:r>
            <a:r>
              <a:rPr lang="en-US" b="1" dirty="0"/>
              <a:t>)</a:t>
            </a:r>
          </a:p>
          <a:p>
            <a:endParaRPr lang="en-US" b="1" dirty="0">
              <a:hlinkClick r:id="rId3"/>
            </a:endParaRP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3335753139"/>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Open Source Tools (I)</a:t>
            </a:r>
          </a:p>
        </p:txBody>
      </p:sp>
      <p:sp>
        <p:nvSpPr>
          <p:cNvPr id="3" name="Content Placeholder 2"/>
          <p:cNvSpPr>
            <a:spLocks noGrp="1"/>
          </p:cNvSpPr>
          <p:nvPr>
            <p:ph idx="1"/>
          </p:nvPr>
        </p:nvSpPr>
        <p:spPr>
          <a:xfrm>
            <a:off x="228600" y="836712"/>
            <a:ext cx="8610600" cy="5193723"/>
          </a:xfrm>
        </p:spPr>
        <p:txBody>
          <a:bodyPr/>
          <a:lstStyle/>
          <a:p>
            <a:r>
              <a:rPr lang="en-US" dirty="0" err="1">
                <a:solidFill>
                  <a:srgbClr val="0000FF"/>
                </a:solidFill>
              </a:rPr>
              <a:t>Rowhammer</a:t>
            </a:r>
            <a:r>
              <a:rPr lang="en-US" dirty="0">
                <a:solidFill>
                  <a:srgbClr val="0000FF"/>
                </a:solidFill>
              </a:rPr>
              <a:t> – Program to Induce RowHammer Errors</a:t>
            </a:r>
          </a:p>
          <a:p>
            <a:pPr lvl="1"/>
            <a:r>
              <a:rPr lang="en-US" dirty="0">
                <a:hlinkClick r:id="rId2"/>
              </a:rPr>
              <a:t>https://github.com/CMU-SAFARI/rowhammer</a:t>
            </a:r>
            <a:r>
              <a:rPr lang="en-US" dirty="0"/>
              <a:t> </a:t>
            </a:r>
          </a:p>
          <a:p>
            <a:r>
              <a:rPr lang="en-US" dirty="0" err="1">
                <a:solidFill>
                  <a:srgbClr val="0000FF"/>
                </a:solidFill>
              </a:rPr>
              <a:t>Ramulator</a:t>
            </a:r>
            <a:r>
              <a:rPr lang="en-US" dirty="0">
                <a:solidFill>
                  <a:srgbClr val="0000FF"/>
                </a:solidFill>
              </a:rPr>
              <a:t> – Fast and Extensible DRAM Simulator</a:t>
            </a:r>
          </a:p>
          <a:p>
            <a:pPr lvl="1"/>
            <a:r>
              <a:rPr lang="en-US" dirty="0">
                <a:hlinkClick r:id="rId3"/>
              </a:rPr>
              <a:t>https://github.com/CMU-SAFARI/ramulator</a:t>
            </a:r>
            <a:r>
              <a:rPr lang="en-US" dirty="0"/>
              <a:t> </a:t>
            </a:r>
          </a:p>
          <a:p>
            <a:r>
              <a:rPr lang="en-US" dirty="0" err="1">
                <a:solidFill>
                  <a:srgbClr val="0000FF"/>
                </a:solidFill>
              </a:rPr>
              <a:t>MemSim</a:t>
            </a:r>
            <a:r>
              <a:rPr lang="en-US" dirty="0">
                <a:solidFill>
                  <a:srgbClr val="0000FF"/>
                </a:solidFill>
              </a:rPr>
              <a:t> – Simple Memory Simulator</a:t>
            </a:r>
          </a:p>
          <a:p>
            <a:pPr lvl="1"/>
            <a:r>
              <a:rPr lang="en-US" dirty="0">
                <a:hlinkClick r:id="rId4"/>
              </a:rPr>
              <a:t>https://github.com/CMU-SAFARI/memsim</a:t>
            </a:r>
            <a:r>
              <a:rPr lang="en-US" dirty="0"/>
              <a:t> </a:t>
            </a:r>
          </a:p>
          <a:p>
            <a:r>
              <a:rPr lang="en-US" dirty="0" err="1">
                <a:solidFill>
                  <a:srgbClr val="0000FF"/>
                </a:solidFill>
              </a:rPr>
              <a:t>NOCulator</a:t>
            </a:r>
            <a:r>
              <a:rPr lang="en-US" dirty="0">
                <a:solidFill>
                  <a:srgbClr val="0000FF"/>
                </a:solidFill>
              </a:rPr>
              <a:t> – Flexible Network-on-Chip Simulator</a:t>
            </a:r>
          </a:p>
          <a:p>
            <a:pPr lvl="1"/>
            <a:r>
              <a:rPr lang="en-US" dirty="0">
                <a:hlinkClick r:id="rId5"/>
              </a:rPr>
              <a:t>https://github.com/CMU-SAFARI/NOCulator</a:t>
            </a:r>
            <a:r>
              <a:rPr lang="en-US" dirty="0"/>
              <a:t> </a:t>
            </a:r>
          </a:p>
          <a:p>
            <a:r>
              <a:rPr lang="en-US" dirty="0">
                <a:solidFill>
                  <a:srgbClr val="0000FF"/>
                </a:solidFill>
              </a:rPr>
              <a:t>SoftMC – FPGA-Based DRAM Testing Infrastructure</a:t>
            </a:r>
          </a:p>
          <a:p>
            <a:pPr lvl="1"/>
            <a:r>
              <a:rPr lang="en-US" dirty="0">
                <a:hlinkClick r:id="rId6"/>
              </a:rPr>
              <a:t>https://github.com/CMU-SAFARI/SoftMC</a:t>
            </a:r>
            <a:r>
              <a:rPr lang="en-US" dirty="0"/>
              <a:t> </a:t>
            </a:r>
          </a:p>
          <a:p>
            <a:pPr lvl="1"/>
            <a:endParaRPr lang="en-US" sz="1200" dirty="0"/>
          </a:p>
          <a:p>
            <a:r>
              <a:rPr lang="en-US" dirty="0">
                <a:solidFill>
                  <a:srgbClr val="FF0000"/>
                </a:solidFill>
              </a:rPr>
              <a:t>Other open-source software from my group</a:t>
            </a:r>
          </a:p>
          <a:p>
            <a:pPr lvl="1"/>
            <a:r>
              <a:rPr lang="en-US" b="1" dirty="0">
                <a:hlinkClick r:id="rId7"/>
              </a:rPr>
              <a:t>https://github.com/CMU-SAFARI/</a:t>
            </a:r>
            <a:r>
              <a:rPr lang="en-US" b="1" dirty="0"/>
              <a:t> </a:t>
            </a:r>
          </a:p>
          <a:p>
            <a:pPr lvl="1"/>
            <a:r>
              <a:rPr lang="en-US" b="1" dirty="0">
                <a:hlinkClick r:id="rId8"/>
              </a:rPr>
              <a:t>http://www.ece.cmu.edu/~safari/tools.html</a:t>
            </a:r>
            <a:r>
              <a:rPr lang="en-US" b="1"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1184694101"/>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Open Source Tools (II)</a:t>
            </a:r>
          </a:p>
        </p:txBody>
      </p:sp>
      <p:sp>
        <p:nvSpPr>
          <p:cNvPr id="3" name="Content Placeholder 2"/>
          <p:cNvSpPr>
            <a:spLocks noGrp="1"/>
          </p:cNvSpPr>
          <p:nvPr>
            <p:ph idx="1"/>
          </p:nvPr>
        </p:nvSpPr>
        <p:spPr>
          <a:xfrm>
            <a:off x="228600" y="836712"/>
            <a:ext cx="8610600" cy="5193723"/>
          </a:xfrm>
        </p:spPr>
        <p:txBody>
          <a:bodyPr/>
          <a:lstStyle/>
          <a:p>
            <a:r>
              <a:rPr lang="en-US" dirty="0" err="1">
                <a:solidFill>
                  <a:srgbClr val="0000FF"/>
                </a:solidFill>
              </a:rPr>
              <a:t>MQSim</a:t>
            </a:r>
            <a:r>
              <a:rPr lang="en-US" dirty="0">
                <a:solidFill>
                  <a:srgbClr val="0000FF"/>
                </a:solidFill>
              </a:rPr>
              <a:t> – A Fast Modern SSD Simulator </a:t>
            </a:r>
          </a:p>
          <a:p>
            <a:pPr lvl="1"/>
            <a:r>
              <a:rPr lang="en-US" dirty="0">
                <a:hlinkClick r:id="rId2"/>
              </a:rPr>
              <a:t>https://github.com/CMU-SAFARI/MQSim</a:t>
            </a:r>
            <a:r>
              <a:rPr lang="en-US" dirty="0"/>
              <a:t>  </a:t>
            </a:r>
          </a:p>
          <a:p>
            <a:r>
              <a:rPr lang="en-US" dirty="0">
                <a:solidFill>
                  <a:srgbClr val="0000FF"/>
                </a:solidFill>
              </a:rPr>
              <a:t>Mosaic – GPU Simulator Supporting Concurrent Applications</a:t>
            </a:r>
          </a:p>
          <a:p>
            <a:pPr lvl="1"/>
            <a:r>
              <a:rPr lang="en-US" dirty="0">
                <a:hlinkClick r:id="rId3"/>
              </a:rPr>
              <a:t>https://github.com/CMU-SAFARI/Mosaic</a:t>
            </a:r>
            <a:r>
              <a:rPr lang="en-US" dirty="0"/>
              <a:t>  </a:t>
            </a:r>
          </a:p>
          <a:p>
            <a:r>
              <a:rPr lang="en-US" dirty="0">
                <a:solidFill>
                  <a:srgbClr val="0000FF"/>
                </a:solidFill>
              </a:rPr>
              <a:t>IMPICA – Processing in 3D-Stacked Memory Simulator</a:t>
            </a:r>
          </a:p>
          <a:p>
            <a:pPr lvl="1"/>
            <a:r>
              <a:rPr lang="en-US" dirty="0">
                <a:hlinkClick r:id="rId4"/>
              </a:rPr>
              <a:t>https://github.com/CMU-SAFARI/IMPICA</a:t>
            </a:r>
            <a:r>
              <a:rPr lang="en-US" dirty="0"/>
              <a:t>  </a:t>
            </a:r>
          </a:p>
          <a:p>
            <a:r>
              <a:rPr lang="en-US" dirty="0">
                <a:solidFill>
                  <a:srgbClr val="0000FF"/>
                </a:solidFill>
              </a:rPr>
              <a:t>SMLA – Detailed 3D-Stacked Memory Simulator</a:t>
            </a:r>
          </a:p>
          <a:p>
            <a:pPr lvl="1"/>
            <a:r>
              <a:rPr lang="en-US" dirty="0">
                <a:hlinkClick r:id="rId5"/>
              </a:rPr>
              <a:t>https://github.com/CMU-SAFARI/SMLA</a:t>
            </a:r>
            <a:r>
              <a:rPr lang="en-US" dirty="0"/>
              <a:t>  </a:t>
            </a:r>
          </a:p>
          <a:p>
            <a:r>
              <a:rPr lang="en-US" dirty="0" err="1">
                <a:solidFill>
                  <a:srgbClr val="0000FF"/>
                </a:solidFill>
              </a:rPr>
              <a:t>HWASim</a:t>
            </a:r>
            <a:r>
              <a:rPr lang="en-US" dirty="0">
                <a:solidFill>
                  <a:srgbClr val="0000FF"/>
                </a:solidFill>
              </a:rPr>
              <a:t> – Simulator for Heterogeneous CPU-HWA Systems</a:t>
            </a:r>
          </a:p>
          <a:p>
            <a:pPr lvl="1"/>
            <a:r>
              <a:rPr lang="en-US" dirty="0">
                <a:hlinkClick r:id="rId6"/>
              </a:rPr>
              <a:t>https://github.com/CMU-SAFARI/HWASim</a:t>
            </a:r>
            <a:r>
              <a:rPr lang="en-US" dirty="0"/>
              <a:t> </a:t>
            </a:r>
          </a:p>
          <a:p>
            <a:pPr lvl="1"/>
            <a:endParaRPr lang="en-US" sz="1200" dirty="0"/>
          </a:p>
          <a:p>
            <a:r>
              <a:rPr lang="en-US" dirty="0">
                <a:solidFill>
                  <a:srgbClr val="FF0000"/>
                </a:solidFill>
              </a:rPr>
              <a:t>Other open-source software from my group</a:t>
            </a:r>
          </a:p>
          <a:p>
            <a:pPr lvl="1"/>
            <a:r>
              <a:rPr lang="en-US" b="1" dirty="0">
                <a:hlinkClick r:id="rId7"/>
              </a:rPr>
              <a:t>https://github.com/CMU-SAFARI/</a:t>
            </a:r>
            <a:r>
              <a:rPr lang="en-US" b="1" dirty="0"/>
              <a:t> </a:t>
            </a:r>
          </a:p>
          <a:p>
            <a:pPr lvl="1"/>
            <a:r>
              <a:rPr lang="en-US" b="1" dirty="0">
                <a:hlinkClick r:id="rId8"/>
              </a:rPr>
              <a:t>http://www.ece.cmu.edu/~safari/tools.html</a:t>
            </a:r>
            <a:r>
              <a:rPr lang="en-US" b="1"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170528835"/>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Open Source Tools (III)</a:t>
            </a:r>
          </a:p>
        </p:txBody>
      </p:sp>
      <p:sp>
        <p:nvSpPr>
          <p:cNvPr id="3" name="Content Placeholder 2"/>
          <p:cNvSpPr>
            <a:spLocks noGrp="1"/>
          </p:cNvSpPr>
          <p:nvPr>
            <p:ph idx="1"/>
          </p:nvPr>
        </p:nvSpPr>
        <p:spPr>
          <a:xfrm>
            <a:off x="228600" y="692696"/>
            <a:ext cx="8610600" cy="5193723"/>
          </a:xfrm>
        </p:spPr>
        <p:txBody>
          <a:bodyPr/>
          <a:lstStyle/>
          <a:p>
            <a:pPr lvl="1"/>
            <a:endParaRPr lang="en-US" sz="1200" dirty="0"/>
          </a:p>
          <a:p>
            <a:r>
              <a:rPr lang="en-US" dirty="0">
                <a:solidFill>
                  <a:srgbClr val="FF0000"/>
                </a:solidFill>
              </a:rPr>
              <a:t>A lot more open-source software from my group</a:t>
            </a:r>
          </a:p>
          <a:p>
            <a:pPr lvl="1"/>
            <a:r>
              <a:rPr lang="en-US" b="1" dirty="0">
                <a:hlinkClick r:id="rId2"/>
              </a:rPr>
              <a:t>https://github.com/CMU-SAFARI/</a:t>
            </a:r>
            <a:r>
              <a:rPr lang="en-US" b="1" dirty="0"/>
              <a:t> </a:t>
            </a:r>
          </a:p>
          <a:p>
            <a:pPr lvl="1"/>
            <a:r>
              <a:rPr lang="en-US" b="1" dirty="0">
                <a:hlinkClick r:id="rId3"/>
              </a:rPr>
              <a:t>http://www.ece.cmu.edu/~safari/tools.html</a:t>
            </a:r>
            <a:r>
              <a:rPr lang="en-US" b="1"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33DBA81C-47FC-7447-8E5B-774D1DE2A5BE}"/>
              </a:ext>
            </a:extLst>
          </p:cNvPr>
          <p:cNvPicPr>
            <a:picLocks noChangeAspect="1"/>
          </p:cNvPicPr>
          <p:nvPr/>
        </p:nvPicPr>
        <p:blipFill>
          <a:blip r:embed="rId4"/>
          <a:stretch>
            <a:fillRect/>
          </a:stretch>
        </p:blipFill>
        <p:spPr>
          <a:xfrm>
            <a:off x="899591" y="2420888"/>
            <a:ext cx="7376851" cy="4005827"/>
          </a:xfrm>
          <a:prstGeom prst="rect">
            <a:avLst/>
          </a:prstGeom>
        </p:spPr>
      </p:pic>
    </p:spTree>
    <p:extLst>
      <p:ext uri="{BB962C8B-B14F-4D97-AF65-F5344CB8AC3E}">
        <p14:creationId xmlns:p14="http://schemas.microsoft.com/office/powerpoint/2010/main" val="2296054975"/>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Referenced Papers</a:t>
            </a:r>
          </a:p>
        </p:txBody>
      </p:sp>
      <p:sp>
        <p:nvSpPr>
          <p:cNvPr id="3" name="Content Placeholder 2"/>
          <p:cNvSpPr>
            <a:spLocks noGrp="1"/>
          </p:cNvSpPr>
          <p:nvPr>
            <p:ph idx="1"/>
          </p:nvPr>
        </p:nvSpPr>
        <p:spPr/>
        <p:txBody>
          <a:bodyPr/>
          <a:lstStyle/>
          <a:p>
            <a:endParaRPr lang="en-US" dirty="0"/>
          </a:p>
          <a:p>
            <a:r>
              <a:rPr lang="en-US" dirty="0"/>
              <a:t>All are available at</a:t>
            </a:r>
          </a:p>
          <a:p>
            <a:pPr marL="0" indent="0">
              <a:buNone/>
            </a:pPr>
            <a:endParaRPr lang="en-US" dirty="0"/>
          </a:p>
          <a:p>
            <a:pPr marL="344487" lvl="1" indent="0">
              <a:buNone/>
            </a:pPr>
            <a:r>
              <a:rPr lang="en-US" b="1" dirty="0">
                <a:hlinkClick r:id="rId2"/>
              </a:rPr>
              <a:t>https://people.inf.ethz.ch/omutlu/projects.htm</a:t>
            </a:r>
            <a:r>
              <a:rPr lang="en-US" b="1" dirty="0"/>
              <a:t> </a:t>
            </a:r>
          </a:p>
          <a:p>
            <a:pPr marL="344487" lvl="1" indent="0">
              <a:buNone/>
            </a:pPr>
            <a:r>
              <a:rPr lang="en-US" dirty="0"/>
              <a:t> </a:t>
            </a:r>
            <a:r>
              <a:rPr lang="en-US" dirty="0">
                <a:hlinkClick r:id="rId3"/>
              </a:rPr>
              <a:t>http://scholar.google.com/citations?user=7XyGUGkAAAAJ&amp;hl=en</a:t>
            </a:r>
            <a:endParaRPr lang="en-US" dirty="0"/>
          </a:p>
          <a:p>
            <a:pPr marL="344487" lvl="1" indent="0">
              <a:buNone/>
            </a:pPr>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583344982"/>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Memory Fundamentals</a:t>
            </a:r>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fld id="{7341D3D9-3FE8-4025-BF66-8DAB1ABB951F}" type="slidenum">
              <a:rPr lang="en-US" altLang="en-US" smtClean="0"/>
              <a:pPr/>
              <a:t>79</a:t>
            </a:fld>
            <a:endParaRPr lang="en-US" altLang="en-US"/>
          </a:p>
        </p:txBody>
      </p:sp>
    </p:spTree>
    <p:extLst>
      <p:ext uri="{BB962C8B-B14F-4D97-AF65-F5344CB8AC3E}">
        <p14:creationId xmlns:p14="http://schemas.microsoft.com/office/powerpoint/2010/main" val="2577545365"/>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altLang="en-US" sz="1600" b="0" i="0" u="none" strike="noStrike" kern="1200" cap="none" spc="0" normalizeH="0" baseline="0" noProof="0">
              <a:ln>
                <a:noFill/>
              </a:ln>
              <a:solidFill>
                <a:prstClr val="black"/>
              </a:solidFill>
              <a:effectLst/>
              <a:uLnTx/>
              <a:uFillTx/>
              <a:latin typeface="Garamond" pitchFamily="18" charset="0"/>
              <a:ea typeface="+mn-ea"/>
              <a:cs typeface="+mn-cs"/>
            </a:endParaRPr>
          </a:p>
        </p:txBody>
      </p:sp>
      <p:pic>
        <p:nvPicPr>
          <p:cNvPr id="36868" name="Picture 4" descr="Image result for human dna under a microscope"/>
          <p:cNvPicPr>
            <a:picLocks noChangeAspect="1" noChangeArrowheads="1"/>
          </p:cNvPicPr>
          <p:nvPr/>
        </p:nvPicPr>
        <p:blipFill rotWithShape="1">
          <a:blip r:embed="rId3">
            <a:extLst>
              <a:ext uri="{28A0092B-C50C-407E-A947-70E740481C1C}">
                <a14:useLocalDpi xmlns:a14="http://schemas.microsoft.com/office/drawing/2010/main" val="0"/>
              </a:ext>
            </a:extLst>
          </a:blip>
          <a:srcRect t="33525"/>
          <a:stretch/>
        </p:blipFill>
        <p:spPr bwMode="auto">
          <a:xfrm>
            <a:off x="2488490" y="957129"/>
            <a:ext cx="6350710" cy="3525522"/>
          </a:xfrm>
          <a:prstGeom prst="rect">
            <a:avLst/>
          </a:prstGeom>
          <a:noFill/>
          <a:extLst>
            <a:ext uri="{909E8E84-426E-40DD-AFC4-6F175D3DCCD1}">
              <a14:hiddenFill xmlns:a14="http://schemas.microsoft.com/office/drawing/2010/main">
                <a:solidFill>
                  <a:srgbClr val="FFFFFF"/>
                </a:solidFill>
              </a14:hiddenFill>
            </a:ext>
          </a:extLst>
        </p:spPr>
      </p:pic>
      <p:pic>
        <p:nvPicPr>
          <p:cNvPr id="36870" name="Picture 6" descr="Image result for human dna under a microscop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841718"/>
            <a:ext cx="5738608" cy="250235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5751320" y="5535752"/>
            <a:ext cx="3087880" cy="707886"/>
          </a:xfrm>
          <a:prstGeom prst="rect">
            <a:avLst/>
          </a:prstGeom>
          <a:solidFill>
            <a:schemeClr val="bg1"/>
          </a:solidFill>
          <a:ln>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ahoma"/>
                <a:ea typeface="+mn-ea"/>
                <a:cs typeface="+mn-cs"/>
              </a:rPr>
              <a:t>human chromosome #12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ahoma"/>
                <a:ea typeface="+mn-ea"/>
                <a:cs typeface="+mn-cs"/>
              </a:rPr>
              <a:t>from HeLa’s cell</a:t>
            </a:r>
          </a:p>
        </p:txBody>
      </p:sp>
      <p:sp>
        <p:nvSpPr>
          <p:cNvPr id="9" name="Title 8"/>
          <p:cNvSpPr>
            <a:spLocks noGrp="1"/>
          </p:cNvSpPr>
          <p:nvPr>
            <p:ph type="title"/>
          </p:nvPr>
        </p:nvSpPr>
        <p:spPr/>
        <p:txBody>
          <a:bodyPr/>
          <a:lstStyle/>
          <a:p>
            <a:r>
              <a:rPr lang="en-US" dirty="0"/>
              <a:t>DNA Under Electron Microscope</a:t>
            </a:r>
          </a:p>
        </p:txBody>
      </p:sp>
    </p:spTree>
    <p:extLst>
      <p:ext uri="{BB962C8B-B14F-4D97-AF65-F5344CB8AC3E}">
        <p14:creationId xmlns:p14="http://schemas.microsoft.com/office/powerpoint/2010/main" val="1738607845"/>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Title 1">
            <a:extLst>
              <a:ext uri="{FF2B5EF4-FFF2-40B4-BE49-F238E27FC236}">
                <a16:creationId xmlns:a16="http://schemas.microsoft.com/office/drawing/2014/main" id="{136129BF-49C1-3146-8167-FC53B2977DC0}"/>
              </a:ext>
            </a:extLst>
          </p:cNvPr>
          <p:cNvSpPr>
            <a:spLocks noGrp="1" noChangeArrowheads="1"/>
          </p:cNvSpPr>
          <p:nvPr>
            <p:ph type="title"/>
          </p:nvPr>
        </p:nvSpPr>
        <p:spPr/>
        <p:txBody>
          <a:bodyPr/>
          <a:lstStyle/>
          <a:p>
            <a:r>
              <a:rPr lang="en-US" altLang="en-US">
                <a:ea typeface="ＭＳ Ｐゴシック" panose="020B0600070205080204" pitchFamily="34" charset="-128"/>
              </a:rPr>
              <a:t>Memory in a Modern System</a:t>
            </a:r>
          </a:p>
        </p:txBody>
      </p:sp>
      <p:sp>
        <p:nvSpPr>
          <p:cNvPr id="96258" name="Content Placeholder 2">
            <a:extLst>
              <a:ext uri="{FF2B5EF4-FFF2-40B4-BE49-F238E27FC236}">
                <a16:creationId xmlns:a16="http://schemas.microsoft.com/office/drawing/2014/main" id="{3EFAD5B9-4657-3345-A16F-2221EB7345FA}"/>
              </a:ext>
            </a:extLst>
          </p:cNvPr>
          <p:cNvSpPr>
            <a:spLocks noGrp="1" noChangeArrowheads="1"/>
          </p:cNvSpPr>
          <p:nvPr>
            <p:ph idx="1"/>
          </p:nvPr>
        </p:nvSpPr>
        <p:spPr>
          <a:xfrm>
            <a:off x="228600" y="996950"/>
            <a:ext cx="8610600" cy="5194300"/>
          </a:xfrm>
        </p:spPr>
        <p:txBody>
          <a:bodyPr/>
          <a:lstStyle/>
          <a:p>
            <a:endParaRPr lang="en-US" altLang="en-US">
              <a:ea typeface="ＭＳ Ｐゴシック" panose="020B0600070205080204" pitchFamily="34" charset="-128"/>
            </a:endParaRPr>
          </a:p>
        </p:txBody>
      </p:sp>
      <p:sp>
        <p:nvSpPr>
          <p:cNvPr id="96259" name="Slide Number Placeholder 3">
            <a:extLst>
              <a:ext uri="{FF2B5EF4-FFF2-40B4-BE49-F238E27FC236}">
                <a16:creationId xmlns:a16="http://schemas.microsoft.com/office/drawing/2014/main" id="{3CF51693-0E8C-8B4F-BBC5-E6BB250BF584}"/>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670B748-E268-E246-9A86-A53D1EA23BB3}"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pic>
        <p:nvPicPr>
          <p:cNvPr id="96260" name="Content Placeholder 6" descr="barcelona-die-photo-color.jpg">
            <a:extLst>
              <a:ext uri="{FF2B5EF4-FFF2-40B4-BE49-F238E27FC236}">
                <a16:creationId xmlns:a16="http://schemas.microsoft.com/office/drawing/2014/main" id="{07411B7E-B791-8340-993A-7C3C2999D0D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38263" y="1108075"/>
            <a:ext cx="4876800" cy="475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1" name="Rounded Rectangle 33">
            <a:extLst>
              <a:ext uri="{FF2B5EF4-FFF2-40B4-BE49-F238E27FC236}">
                <a16:creationId xmlns:a16="http://schemas.microsoft.com/office/drawing/2014/main" id="{32D05419-C419-2542-96C2-7BF893CCEDDC}"/>
              </a:ext>
            </a:extLst>
          </p:cNvPr>
          <p:cNvSpPr>
            <a:spLocks noChangeArrowheads="1"/>
          </p:cNvSpPr>
          <p:nvPr/>
        </p:nvSpPr>
        <p:spPr bwMode="auto">
          <a:xfrm rot="5400000">
            <a:off x="4213225" y="1844676"/>
            <a:ext cx="1603375" cy="1219200"/>
          </a:xfrm>
          <a:prstGeom prst="roundRect">
            <a:avLst>
              <a:gd name="adj" fmla="val 16667"/>
            </a:avLst>
          </a:prstGeom>
          <a:noFill/>
          <a:ln w="444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96262" name="TextBox 34">
            <a:extLst>
              <a:ext uri="{FF2B5EF4-FFF2-40B4-BE49-F238E27FC236}">
                <a16:creationId xmlns:a16="http://schemas.microsoft.com/office/drawing/2014/main" id="{E2F7DE95-1E96-8246-9EF2-B59AF2A9CCD3}"/>
              </a:ext>
            </a:extLst>
          </p:cNvPr>
          <p:cNvSpPr txBox="1">
            <a:spLocks noChangeArrowheads="1"/>
          </p:cNvSpPr>
          <p:nvPr/>
        </p:nvSpPr>
        <p:spPr bwMode="auto">
          <a:xfrm>
            <a:off x="4400550" y="2262188"/>
            <a:ext cx="1233488" cy="430212"/>
          </a:xfrm>
          <a:prstGeom prst="rect">
            <a:avLst/>
          </a:prstGeom>
          <a:solidFill>
            <a:srgbClr val="C0C0C0">
              <a:alpha val="5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2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CORE 1</a:t>
            </a:r>
          </a:p>
        </p:txBody>
      </p:sp>
      <p:sp>
        <p:nvSpPr>
          <p:cNvPr id="96263" name="Rectangle 35">
            <a:extLst>
              <a:ext uri="{FF2B5EF4-FFF2-40B4-BE49-F238E27FC236}">
                <a16:creationId xmlns:a16="http://schemas.microsoft.com/office/drawing/2014/main" id="{35AAAA04-DB49-EC43-906F-B1B7F8BE4AE0}"/>
              </a:ext>
            </a:extLst>
          </p:cNvPr>
          <p:cNvSpPr>
            <a:spLocks noChangeArrowheads="1"/>
          </p:cNvSpPr>
          <p:nvPr/>
        </p:nvSpPr>
        <p:spPr bwMode="auto">
          <a:xfrm rot="5400000">
            <a:off x="2880519" y="2235994"/>
            <a:ext cx="1603375" cy="427037"/>
          </a:xfrm>
          <a:prstGeom prst="rect">
            <a:avLst/>
          </a:prstGeom>
          <a:noFill/>
          <a:ln w="444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96264" name="TextBox 36">
            <a:extLst>
              <a:ext uri="{FF2B5EF4-FFF2-40B4-BE49-F238E27FC236}">
                <a16:creationId xmlns:a16="http://schemas.microsoft.com/office/drawing/2014/main" id="{A7616839-A2F8-BB44-8893-E8F379355483}"/>
              </a:ext>
            </a:extLst>
          </p:cNvPr>
          <p:cNvSpPr txBox="1">
            <a:spLocks noChangeArrowheads="1"/>
          </p:cNvSpPr>
          <p:nvPr/>
        </p:nvSpPr>
        <p:spPr bwMode="auto">
          <a:xfrm rot="5400000">
            <a:off x="2920206" y="2275682"/>
            <a:ext cx="1531937" cy="368300"/>
          </a:xfrm>
          <a:prstGeom prst="rect">
            <a:avLst/>
          </a:prstGeom>
          <a:solidFill>
            <a:srgbClr val="C0C0C0">
              <a:alpha val="4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L2 CACHE 0</a:t>
            </a:r>
          </a:p>
        </p:txBody>
      </p:sp>
      <p:sp>
        <p:nvSpPr>
          <p:cNvPr id="96265" name="Rectangle 37">
            <a:extLst>
              <a:ext uri="{FF2B5EF4-FFF2-40B4-BE49-F238E27FC236}">
                <a16:creationId xmlns:a16="http://schemas.microsoft.com/office/drawing/2014/main" id="{3A4BBC0F-C6D6-1E44-86BB-45DB38C5EECD}"/>
              </a:ext>
            </a:extLst>
          </p:cNvPr>
          <p:cNvSpPr>
            <a:spLocks noChangeArrowheads="1"/>
          </p:cNvSpPr>
          <p:nvPr/>
        </p:nvSpPr>
        <p:spPr bwMode="auto">
          <a:xfrm rot="5400000">
            <a:off x="-568325" y="3127375"/>
            <a:ext cx="4756150" cy="717550"/>
          </a:xfrm>
          <a:prstGeom prst="rect">
            <a:avLst/>
          </a:prstGeom>
          <a:noFill/>
          <a:ln w="50800">
            <a:solidFill>
              <a:srgbClr val="00FF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96266" name="TextBox 38">
            <a:extLst>
              <a:ext uri="{FF2B5EF4-FFF2-40B4-BE49-F238E27FC236}">
                <a16:creationId xmlns:a16="http://schemas.microsoft.com/office/drawing/2014/main" id="{6F61D607-7521-DB46-83C9-A4CACE64991E}"/>
              </a:ext>
            </a:extLst>
          </p:cNvPr>
          <p:cNvSpPr txBox="1">
            <a:spLocks noChangeArrowheads="1"/>
          </p:cNvSpPr>
          <p:nvPr/>
        </p:nvSpPr>
        <p:spPr bwMode="auto">
          <a:xfrm rot="5400000">
            <a:off x="246063" y="3244850"/>
            <a:ext cx="3113087" cy="461963"/>
          </a:xfrm>
          <a:prstGeom prst="rect">
            <a:avLst/>
          </a:prstGeom>
          <a:solidFill>
            <a:srgbClr val="C0C0C0">
              <a:alpha val="4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SHARED L3 CACHE</a:t>
            </a:r>
          </a:p>
        </p:txBody>
      </p:sp>
      <p:sp>
        <p:nvSpPr>
          <p:cNvPr id="96267" name="Rectangle 39">
            <a:extLst>
              <a:ext uri="{FF2B5EF4-FFF2-40B4-BE49-F238E27FC236}">
                <a16:creationId xmlns:a16="http://schemas.microsoft.com/office/drawing/2014/main" id="{0AE27D2A-8BB6-C941-9156-B70F7D84F2F2}"/>
              </a:ext>
            </a:extLst>
          </p:cNvPr>
          <p:cNvSpPr>
            <a:spLocks noChangeArrowheads="1"/>
          </p:cNvSpPr>
          <p:nvPr/>
        </p:nvSpPr>
        <p:spPr bwMode="auto">
          <a:xfrm rot="5400000">
            <a:off x="3513138" y="3259137"/>
            <a:ext cx="4756150" cy="454025"/>
          </a:xfrm>
          <a:prstGeom prst="rect">
            <a:avLst/>
          </a:prstGeom>
          <a:noFill/>
          <a:ln w="50800">
            <a:solidFill>
              <a:srgbClr val="00FF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96268" name="TextBox 40">
            <a:extLst>
              <a:ext uri="{FF2B5EF4-FFF2-40B4-BE49-F238E27FC236}">
                <a16:creationId xmlns:a16="http://schemas.microsoft.com/office/drawing/2014/main" id="{5676BB46-3FFD-214B-AF13-E81D9475910D}"/>
              </a:ext>
            </a:extLst>
          </p:cNvPr>
          <p:cNvSpPr txBox="1">
            <a:spLocks noChangeArrowheads="1"/>
          </p:cNvSpPr>
          <p:nvPr/>
        </p:nvSpPr>
        <p:spPr bwMode="auto">
          <a:xfrm rot="5400000">
            <a:off x="4415632" y="3247231"/>
            <a:ext cx="2940050" cy="461963"/>
          </a:xfrm>
          <a:prstGeom prst="rect">
            <a:avLst/>
          </a:prstGeom>
          <a:solidFill>
            <a:srgbClr val="C0C0C0">
              <a:alpha val="4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DRAM INTERFACE</a:t>
            </a:r>
          </a:p>
        </p:txBody>
      </p:sp>
      <p:pic>
        <p:nvPicPr>
          <p:cNvPr id="96269" name="Picture 37" descr="samsung-dimm-better.jpg">
            <a:extLst>
              <a:ext uri="{FF2B5EF4-FFF2-40B4-BE49-F238E27FC236}">
                <a16:creationId xmlns:a16="http://schemas.microsoft.com/office/drawing/2014/main" id="{DE1616CE-47C3-C047-B4AC-90D1270965D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30975" y="919163"/>
            <a:ext cx="1312863" cy="519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70" name="Rounded Rectangle 42">
            <a:extLst>
              <a:ext uri="{FF2B5EF4-FFF2-40B4-BE49-F238E27FC236}">
                <a16:creationId xmlns:a16="http://schemas.microsoft.com/office/drawing/2014/main" id="{37270059-E030-7E47-9710-53B51884A8B1}"/>
              </a:ext>
            </a:extLst>
          </p:cNvPr>
          <p:cNvSpPr>
            <a:spLocks noChangeArrowheads="1"/>
          </p:cNvSpPr>
          <p:nvPr/>
        </p:nvSpPr>
        <p:spPr bwMode="auto">
          <a:xfrm rot="5400000">
            <a:off x="2004219" y="1835944"/>
            <a:ext cx="1601788" cy="1219200"/>
          </a:xfrm>
          <a:prstGeom prst="roundRect">
            <a:avLst>
              <a:gd name="adj" fmla="val 16667"/>
            </a:avLst>
          </a:prstGeom>
          <a:noFill/>
          <a:ln w="444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96271" name="TextBox 43">
            <a:extLst>
              <a:ext uri="{FF2B5EF4-FFF2-40B4-BE49-F238E27FC236}">
                <a16:creationId xmlns:a16="http://schemas.microsoft.com/office/drawing/2014/main" id="{8CF29544-6922-2340-8FBD-D8C0A897E82B}"/>
              </a:ext>
            </a:extLst>
          </p:cNvPr>
          <p:cNvSpPr txBox="1">
            <a:spLocks noChangeArrowheads="1"/>
          </p:cNvSpPr>
          <p:nvPr/>
        </p:nvSpPr>
        <p:spPr bwMode="auto">
          <a:xfrm>
            <a:off x="2190750" y="2254250"/>
            <a:ext cx="1235075" cy="430213"/>
          </a:xfrm>
          <a:prstGeom prst="rect">
            <a:avLst/>
          </a:prstGeom>
          <a:solidFill>
            <a:srgbClr val="C0C0C0">
              <a:alpha val="5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2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CORE 0</a:t>
            </a:r>
          </a:p>
        </p:txBody>
      </p:sp>
      <p:sp>
        <p:nvSpPr>
          <p:cNvPr id="96272" name="Rounded Rectangle 44">
            <a:extLst>
              <a:ext uri="{FF2B5EF4-FFF2-40B4-BE49-F238E27FC236}">
                <a16:creationId xmlns:a16="http://schemas.microsoft.com/office/drawing/2014/main" id="{12578ED2-9196-6C43-9641-538F886385AD}"/>
              </a:ext>
            </a:extLst>
          </p:cNvPr>
          <p:cNvSpPr>
            <a:spLocks noChangeArrowheads="1"/>
          </p:cNvSpPr>
          <p:nvPr/>
        </p:nvSpPr>
        <p:spPr bwMode="auto">
          <a:xfrm rot="5400000">
            <a:off x="2014537" y="4022726"/>
            <a:ext cx="1603375" cy="1219200"/>
          </a:xfrm>
          <a:prstGeom prst="roundRect">
            <a:avLst>
              <a:gd name="adj" fmla="val 16667"/>
            </a:avLst>
          </a:prstGeom>
          <a:noFill/>
          <a:ln w="444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96273" name="TextBox 45">
            <a:extLst>
              <a:ext uri="{FF2B5EF4-FFF2-40B4-BE49-F238E27FC236}">
                <a16:creationId xmlns:a16="http://schemas.microsoft.com/office/drawing/2014/main" id="{E3529F73-EE34-7F4B-99BD-038399D4C2A3}"/>
              </a:ext>
            </a:extLst>
          </p:cNvPr>
          <p:cNvSpPr txBox="1">
            <a:spLocks noChangeArrowheads="1"/>
          </p:cNvSpPr>
          <p:nvPr/>
        </p:nvSpPr>
        <p:spPr bwMode="auto">
          <a:xfrm>
            <a:off x="2201863" y="4440238"/>
            <a:ext cx="1235075" cy="430212"/>
          </a:xfrm>
          <a:prstGeom prst="rect">
            <a:avLst/>
          </a:prstGeom>
          <a:solidFill>
            <a:srgbClr val="C0C0C0">
              <a:alpha val="5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2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CORE 2</a:t>
            </a:r>
          </a:p>
        </p:txBody>
      </p:sp>
      <p:sp>
        <p:nvSpPr>
          <p:cNvPr id="96274" name="Rounded Rectangle 46">
            <a:extLst>
              <a:ext uri="{FF2B5EF4-FFF2-40B4-BE49-F238E27FC236}">
                <a16:creationId xmlns:a16="http://schemas.microsoft.com/office/drawing/2014/main" id="{CAE93378-144D-0448-B7D1-9B49A81A1D95}"/>
              </a:ext>
            </a:extLst>
          </p:cNvPr>
          <p:cNvSpPr>
            <a:spLocks noChangeArrowheads="1"/>
          </p:cNvSpPr>
          <p:nvPr/>
        </p:nvSpPr>
        <p:spPr bwMode="auto">
          <a:xfrm rot="5400000">
            <a:off x="4202112" y="4017963"/>
            <a:ext cx="1603375" cy="1219200"/>
          </a:xfrm>
          <a:prstGeom prst="roundRect">
            <a:avLst>
              <a:gd name="adj" fmla="val 16667"/>
            </a:avLst>
          </a:prstGeom>
          <a:noFill/>
          <a:ln w="444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96275" name="TextBox 47">
            <a:extLst>
              <a:ext uri="{FF2B5EF4-FFF2-40B4-BE49-F238E27FC236}">
                <a16:creationId xmlns:a16="http://schemas.microsoft.com/office/drawing/2014/main" id="{9AD1AB8C-8E85-4045-9FCD-9C4F6EFE6A52}"/>
              </a:ext>
            </a:extLst>
          </p:cNvPr>
          <p:cNvSpPr txBox="1">
            <a:spLocks noChangeArrowheads="1"/>
          </p:cNvSpPr>
          <p:nvPr/>
        </p:nvSpPr>
        <p:spPr bwMode="auto">
          <a:xfrm>
            <a:off x="4389438" y="4435475"/>
            <a:ext cx="1235075" cy="430213"/>
          </a:xfrm>
          <a:prstGeom prst="rect">
            <a:avLst/>
          </a:prstGeom>
          <a:solidFill>
            <a:srgbClr val="C0C0C0">
              <a:alpha val="5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2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CORE 3</a:t>
            </a:r>
          </a:p>
        </p:txBody>
      </p:sp>
      <p:sp>
        <p:nvSpPr>
          <p:cNvPr id="96276" name="Rectangle 48">
            <a:extLst>
              <a:ext uri="{FF2B5EF4-FFF2-40B4-BE49-F238E27FC236}">
                <a16:creationId xmlns:a16="http://schemas.microsoft.com/office/drawing/2014/main" id="{6D2F5537-DC36-C44C-B65E-86DDDF93E245}"/>
              </a:ext>
            </a:extLst>
          </p:cNvPr>
          <p:cNvSpPr>
            <a:spLocks noChangeArrowheads="1"/>
          </p:cNvSpPr>
          <p:nvPr/>
        </p:nvSpPr>
        <p:spPr bwMode="auto">
          <a:xfrm rot="5400000">
            <a:off x="3364707" y="2235994"/>
            <a:ext cx="1601787" cy="428625"/>
          </a:xfrm>
          <a:prstGeom prst="rect">
            <a:avLst/>
          </a:prstGeom>
          <a:noFill/>
          <a:ln w="444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96277" name="TextBox 49">
            <a:extLst>
              <a:ext uri="{FF2B5EF4-FFF2-40B4-BE49-F238E27FC236}">
                <a16:creationId xmlns:a16="http://schemas.microsoft.com/office/drawing/2014/main" id="{1960EEB2-2AF2-3746-A927-92A6D59D2479}"/>
              </a:ext>
            </a:extLst>
          </p:cNvPr>
          <p:cNvSpPr txBox="1">
            <a:spLocks noChangeArrowheads="1"/>
          </p:cNvSpPr>
          <p:nvPr/>
        </p:nvSpPr>
        <p:spPr bwMode="auto">
          <a:xfrm rot="5400000">
            <a:off x="3404394" y="2266156"/>
            <a:ext cx="1530350" cy="369888"/>
          </a:xfrm>
          <a:prstGeom prst="rect">
            <a:avLst/>
          </a:prstGeom>
          <a:solidFill>
            <a:srgbClr val="C0C0C0">
              <a:alpha val="4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L2 CACHE 1</a:t>
            </a:r>
          </a:p>
        </p:txBody>
      </p:sp>
      <p:sp>
        <p:nvSpPr>
          <p:cNvPr id="96278" name="Rectangle 50">
            <a:extLst>
              <a:ext uri="{FF2B5EF4-FFF2-40B4-BE49-F238E27FC236}">
                <a16:creationId xmlns:a16="http://schemas.microsoft.com/office/drawing/2014/main" id="{9D41DAA6-BC67-2F4C-80B8-38DE9694078D}"/>
              </a:ext>
            </a:extLst>
          </p:cNvPr>
          <p:cNvSpPr>
            <a:spLocks noChangeArrowheads="1"/>
          </p:cNvSpPr>
          <p:nvPr/>
        </p:nvSpPr>
        <p:spPr bwMode="auto">
          <a:xfrm rot="5400000">
            <a:off x="2881313" y="4408488"/>
            <a:ext cx="1601787" cy="427037"/>
          </a:xfrm>
          <a:prstGeom prst="rect">
            <a:avLst/>
          </a:prstGeom>
          <a:noFill/>
          <a:ln w="444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96279" name="TextBox 51">
            <a:extLst>
              <a:ext uri="{FF2B5EF4-FFF2-40B4-BE49-F238E27FC236}">
                <a16:creationId xmlns:a16="http://schemas.microsoft.com/office/drawing/2014/main" id="{CBB4DF04-7DF0-2C43-8D0F-D5140265A845}"/>
              </a:ext>
            </a:extLst>
          </p:cNvPr>
          <p:cNvSpPr txBox="1">
            <a:spLocks noChangeArrowheads="1"/>
          </p:cNvSpPr>
          <p:nvPr/>
        </p:nvSpPr>
        <p:spPr bwMode="auto">
          <a:xfrm rot="5400000">
            <a:off x="2921000" y="4438650"/>
            <a:ext cx="1530350" cy="368300"/>
          </a:xfrm>
          <a:prstGeom prst="rect">
            <a:avLst/>
          </a:prstGeom>
          <a:solidFill>
            <a:srgbClr val="C0C0C0">
              <a:alpha val="4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L2 CACHE 2</a:t>
            </a:r>
          </a:p>
        </p:txBody>
      </p:sp>
      <p:sp>
        <p:nvSpPr>
          <p:cNvPr id="96280" name="Rectangle 52">
            <a:extLst>
              <a:ext uri="{FF2B5EF4-FFF2-40B4-BE49-F238E27FC236}">
                <a16:creationId xmlns:a16="http://schemas.microsoft.com/office/drawing/2014/main" id="{43815F60-14D4-0949-A031-73BAB1A90EC5}"/>
              </a:ext>
            </a:extLst>
          </p:cNvPr>
          <p:cNvSpPr>
            <a:spLocks noChangeArrowheads="1"/>
          </p:cNvSpPr>
          <p:nvPr/>
        </p:nvSpPr>
        <p:spPr bwMode="auto">
          <a:xfrm rot="5400000">
            <a:off x="3354388" y="4408488"/>
            <a:ext cx="1601787" cy="427037"/>
          </a:xfrm>
          <a:prstGeom prst="rect">
            <a:avLst/>
          </a:prstGeom>
          <a:noFill/>
          <a:ln w="444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96281" name="TextBox 53">
            <a:extLst>
              <a:ext uri="{FF2B5EF4-FFF2-40B4-BE49-F238E27FC236}">
                <a16:creationId xmlns:a16="http://schemas.microsoft.com/office/drawing/2014/main" id="{B7479D42-E3DB-314B-8968-2E1E3130B72A}"/>
              </a:ext>
            </a:extLst>
          </p:cNvPr>
          <p:cNvSpPr txBox="1">
            <a:spLocks noChangeArrowheads="1"/>
          </p:cNvSpPr>
          <p:nvPr/>
        </p:nvSpPr>
        <p:spPr bwMode="auto">
          <a:xfrm rot="5400000">
            <a:off x="3394075" y="4438650"/>
            <a:ext cx="1530350" cy="368300"/>
          </a:xfrm>
          <a:prstGeom prst="rect">
            <a:avLst/>
          </a:prstGeom>
          <a:solidFill>
            <a:srgbClr val="C0C0C0">
              <a:alpha val="4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L2 CACHE 3</a:t>
            </a:r>
          </a:p>
        </p:txBody>
      </p:sp>
      <p:sp>
        <p:nvSpPr>
          <p:cNvPr id="96282" name="Rectangle 54">
            <a:extLst>
              <a:ext uri="{FF2B5EF4-FFF2-40B4-BE49-F238E27FC236}">
                <a16:creationId xmlns:a16="http://schemas.microsoft.com/office/drawing/2014/main" id="{F69D0E61-03FB-FC45-A208-CF5E9DC9900D}"/>
              </a:ext>
            </a:extLst>
          </p:cNvPr>
          <p:cNvSpPr>
            <a:spLocks noChangeArrowheads="1"/>
          </p:cNvSpPr>
          <p:nvPr/>
        </p:nvSpPr>
        <p:spPr bwMode="auto">
          <a:xfrm rot="5400000">
            <a:off x="4795837" y="2903538"/>
            <a:ext cx="354013" cy="1258888"/>
          </a:xfrm>
          <a:prstGeom prst="rect">
            <a:avLst/>
          </a:prstGeom>
          <a:noFill/>
          <a:ln w="38100">
            <a:solidFill>
              <a:srgbClr val="00FF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cxnSp>
        <p:nvCxnSpPr>
          <p:cNvPr id="96283" name="Straight Arrow Connector 48">
            <a:extLst>
              <a:ext uri="{FF2B5EF4-FFF2-40B4-BE49-F238E27FC236}">
                <a16:creationId xmlns:a16="http://schemas.microsoft.com/office/drawing/2014/main" id="{069ADEEB-1E64-4F49-A3AA-57FD58B5FCAE}"/>
              </a:ext>
            </a:extLst>
          </p:cNvPr>
          <p:cNvCxnSpPr>
            <a:cxnSpLocks noChangeShapeType="1"/>
          </p:cNvCxnSpPr>
          <p:nvPr/>
        </p:nvCxnSpPr>
        <p:spPr bwMode="auto">
          <a:xfrm>
            <a:off x="6215063" y="3355975"/>
            <a:ext cx="420687" cy="1588"/>
          </a:xfrm>
          <a:prstGeom prst="straightConnector1">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cxnSp>
      <p:sp>
        <p:nvSpPr>
          <p:cNvPr id="96284" name="Rectangle 56">
            <a:extLst>
              <a:ext uri="{FF2B5EF4-FFF2-40B4-BE49-F238E27FC236}">
                <a16:creationId xmlns:a16="http://schemas.microsoft.com/office/drawing/2014/main" id="{051F947B-CBA8-D04F-9898-A2E00614E8C7}"/>
              </a:ext>
            </a:extLst>
          </p:cNvPr>
          <p:cNvSpPr>
            <a:spLocks noChangeArrowheads="1"/>
          </p:cNvSpPr>
          <p:nvPr/>
        </p:nvSpPr>
        <p:spPr bwMode="auto">
          <a:xfrm rot="5400000">
            <a:off x="4894263" y="3152775"/>
            <a:ext cx="4756150" cy="666750"/>
          </a:xfrm>
          <a:prstGeom prst="rect">
            <a:avLst/>
          </a:prstGeom>
          <a:noFill/>
          <a:ln w="50800">
            <a:solidFill>
              <a:srgbClr val="00FF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96285" name="TextBox 57">
            <a:extLst>
              <a:ext uri="{FF2B5EF4-FFF2-40B4-BE49-F238E27FC236}">
                <a16:creationId xmlns:a16="http://schemas.microsoft.com/office/drawing/2014/main" id="{6FF85335-7D8C-4742-BEC6-C350247B493A}"/>
              </a:ext>
            </a:extLst>
          </p:cNvPr>
          <p:cNvSpPr txBox="1">
            <a:spLocks noChangeArrowheads="1"/>
          </p:cNvSpPr>
          <p:nvPr/>
        </p:nvSpPr>
        <p:spPr bwMode="auto">
          <a:xfrm rot="5400000">
            <a:off x="5968206" y="3302794"/>
            <a:ext cx="2640013" cy="523875"/>
          </a:xfrm>
          <a:prstGeom prst="rect">
            <a:avLst/>
          </a:prstGeom>
          <a:solidFill>
            <a:srgbClr val="C0C0C0">
              <a:alpha val="4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DRAM BANKS</a:t>
            </a:r>
          </a:p>
        </p:txBody>
      </p:sp>
      <p:sp>
        <p:nvSpPr>
          <p:cNvPr id="96286" name="Rectangle 58">
            <a:extLst>
              <a:ext uri="{FF2B5EF4-FFF2-40B4-BE49-F238E27FC236}">
                <a16:creationId xmlns:a16="http://schemas.microsoft.com/office/drawing/2014/main" id="{290F65C4-9051-FB4F-BE74-C99907B2A60D}"/>
              </a:ext>
            </a:extLst>
          </p:cNvPr>
          <p:cNvSpPr>
            <a:spLocks noChangeArrowheads="1"/>
          </p:cNvSpPr>
          <p:nvPr/>
        </p:nvSpPr>
        <p:spPr bwMode="auto">
          <a:xfrm rot="5400000">
            <a:off x="6284912" y="3028951"/>
            <a:ext cx="320675" cy="654050"/>
          </a:xfrm>
          <a:prstGeom prst="rect">
            <a:avLst/>
          </a:prstGeom>
          <a:noFill/>
          <a:ln w="50800">
            <a:solidFill>
              <a:srgbClr val="00FF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61" name="TextBox 60">
            <a:extLst>
              <a:ext uri="{FF2B5EF4-FFF2-40B4-BE49-F238E27FC236}">
                <a16:creationId xmlns:a16="http://schemas.microsoft.com/office/drawing/2014/main" id="{2F0F65C1-A2D3-004D-906F-F2702322D28D}"/>
              </a:ext>
            </a:extLst>
          </p:cNvPr>
          <p:cNvSpPr txBox="1"/>
          <p:nvPr/>
        </p:nvSpPr>
        <p:spPr>
          <a:xfrm>
            <a:off x="4310063" y="3311525"/>
            <a:ext cx="1417637" cy="365125"/>
          </a:xfrm>
          <a:prstGeom prst="rect">
            <a:avLst/>
          </a:prstGeom>
          <a:solidFill>
            <a:srgbClr val="C0C0C0">
              <a:alpha val="51000"/>
            </a:srgbClr>
          </a:solid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50" b="1" i="0" u="none" strike="noStrike" kern="1200" cap="none" spc="0" normalizeH="0" baseline="0" noProof="0" dirty="0">
                <a:ln>
                  <a:noFill/>
                </a:ln>
                <a:solidFill>
                  <a:srgbClr val="FFFFFF"/>
                </a:solidFill>
                <a:effectLst/>
                <a:uLnTx/>
                <a:uFillTx/>
                <a:latin typeface="Arial" charset="0"/>
                <a:ea typeface=""/>
                <a:cs typeface="+mn-cs"/>
              </a:rPr>
              <a:t>DRAM MEMORY CONTROLLER</a:t>
            </a:r>
          </a:p>
        </p:txBody>
      </p:sp>
    </p:spTree>
    <p:extLst>
      <p:ext uri="{BB962C8B-B14F-4D97-AF65-F5344CB8AC3E}">
        <p14:creationId xmlns:p14="http://schemas.microsoft.com/office/powerpoint/2010/main" val="3585372709"/>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Title 1">
            <a:extLst>
              <a:ext uri="{FF2B5EF4-FFF2-40B4-BE49-F238E27FC236}">
                <a16:creationId xmlns:a16="http://schemas.microsoft.com/office/drawing/2014/main" id="{A9E42E03-73BD-374D-B6FC-4192F226417E}"/>
              </a:ext>
            </a:extLst>
          </p:cNvPr>
          <p:cNvSpPr>
            <a:spLocks noGrp="1" noChangeArrowheads="1"/>
          </p:cNvSpPr>
          <p:nvPr>
            <p:ph type="title"/>
          </p:nvPr>
        </p:nvSpPr>
        <p:spPr/>
        <p:txBody>
          <a:bodyPr/>
          <a:lstStyle/>
          <a:p>
            <a:r>
              <a:rPr lang="en-US" altLang="en-US">
                <a:ea typeface="ＭＳ Ｐゴシック" panose="020B0600070205080204" pitchFamily="34" charset="-128"/>
              </a:rPr>
              <a:t>Ideal Memory</a:t>
            </a:r>
          </a:p>
        </p:txBody>
      </p:sp>
      <p:sp>
        <p:nvSpPr>
          <p:cNvPr id="97282" name="Content Placeholder 2">
            <a:extLst>
              <a:ext uri="{FF2B5EF4-FFF2-40B4-BE49-F238E27FC236}">
                <a16:creationId xmlns:a16="http://schemas.microsoft.com/office/drawing/2014/main" id="{168BFA08-2A10-094E-B326-B6B174880685}"/>
              </a:ext>
            </a:extLst>
          </p:cNvPr>
          <p:cNvSpPr>
            <a:spLocks noGrp="1" noChangeArrowheads="1"/>
          </p:cNvSpPr>
          <p:nvPr>
            <p:ph idx="1"/>
          </p:nvPr>
        </p:nvSpPr>
        <p:spPr>
          <a:xfrm>
            <a:off x="228600" y="996950"/>
            <a:ext cx="8610600" cy="5194300"/>
          </a:xfrm>
        </p:spPr>
        <p:txBody>
          <a:bodyPr/>
          <a:lstStyle/>
          <a:p>
            <a:r>
              <a:rPr lang="en-US" altLang="en-US">
                <a:ea typeface="ＭＳ Ｐゴシック" panose="020B0600070205080204" pitchFamily="34" charset="-128"/>
              </a:rPr>
              <a:t>Zero access time (latency)</a:t>
            </a:r>
          </a:p>
          <a:p>
            <a:r>
              <a:rPr lang="en-US" altLang="en-US">
                <a:ea typeface="ＭＳ Ｐゴシック" panose="020B0600070205080204" pitchFamily="34" charset="-128"/>
              </a:rPr>
              <a:t>Infinite capacity</a:t>
            </a:r>
          </a:p>
          <a:p>
            <a:r>
              <a:rPr lang="en-US" altLang="en-US">
                <a:ea typeface="ＭＳ Ｐゴシック" panose="020B0600070205080204" pitchFamily="34" charset="-128"/>
              </a:rPr>
              <a:t>Zero cost</a:t>
            </a:r>
          </a:p>
          <a:p>
            <a:r>
              <a:rPr lang="en-US" altLang="en-US">
                <a:ea typeface="ＭＳ Ｐゴシック" panose="020B0600070205080204" pitchFamily="34" charset="-128"/>
              </a:rPr>
              <a:t>Infinite bandwidth (to support multiple accesses in parallel)</a:t>
            </a:r>
          </a:p>
          <a:p>
            <a:endParaRPr lang="en-US" altLang="en-US">
              <a:ea typeface="ＭＳ Ｐゴシック" panose="020B0600070205080204" pitchFamily="34" charset="-128"/>
            </a:endParaRPr>
          </a:p>
        </p:txBody>
      </p:sp>
      <p:sp>
        <p:nvSpPr>
          <p:cNvPr id="97283" name="Slide Number Placeholder 3">
            <a:extLst>
              <a:ext uri="{FF2B5EF4-FFF2-40B4-BE49-F238E27FC236}">
                <a16:creationId xmlns:a16="http://schemas.microsoft.com/office/drawing/2014/main" id="{7CDA82C8-E1F3-0B49-BAB5-D99D22D0BA08}"/>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BAB8B63-BF0A-694F-9622-BE7122E7CFBA}"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1142704203"/>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itle 1">
            <a:extLst>
              <a:ext uri="{FF2B5EF4-FFF2-40B4-BE49-F238E27FC236}">
                <a16:creationId xmlns:a16="http://schemas.microsoft.com/office/drawing/2014/main" id="{0D76DA7D-1092-1D4C-8F14-28B27A682585}"/>
              </a:ext>
            </a:extLst>
          </p:cNvPr>
          <p:cNvSpPr>
            <a:spLocks noGrp="1" noChangeArrowheads="1"/>
          </p:cNvSpPr>
          <p:nvPr>
            <p:ph type="title"/>
          </p:nvPr>
        </p:nvSpPr>
        <p:spPr/>
        <p:txBody>
          <a:bodyPr/>
          <a:lstStyle/>
          <a:p>
            <a:r>
              <a:rPr lang="en-US" altLang="en-US">
                <a:ea typeface="ＭＳ Ｐゴシック" panose="020B0600070205080204" pitchFamily="34" charset="-128"/>
              </a:rPr>
              <a:t>The Problem</a:t>
            </a:r>
          </a:p>
        </p:txBody>
      </p:sp>
      <p:sp>
        <p:nvSpPr>
          <p:cNvPr id="3" name="Content Placeholder 2">
            <a:extLst>
              <a:ext uri="{FF2B5EF4-FFF2-40B4-BE49-F238E27FC236}">
                <a16:creationId xmlns:a16="http://schemas.microsoft.com/office/drawing/2014/main" id="{58FEF238-4B37-544D-BC1E-7772F571961A}"/>
              </a:ext>
            </a:extLst>
          </p:cNvPr>
          <p:cNvSpPr>
            <a:spLocks noGrp="1" noChangeArrowheads="1"/>
          </p:cNvSpPr>
          <p:nvPr>
            <p:ph idx="1"/>
          </p:nvPr>
        </p:nvSpPr>
        <p:spPr>
          <a:xfrm>
            <a:off x="228600" y="996950"/>
            <a:ext cx="8610600" cy="5194300"/>
          </a:xfrm>
        </p:spPr>
        <p:txBody>
          <a:bodyPr/>
          <a:lstStyle/>
          <a:p>
            <a:r>
              <a:rPr lang="en-US" altLang="en-US">
                <a:ea typeface="ＭＳ Ｐゴシック" panose="020B0600070205080204" pitchFamily="34" charset="-128"/>
              </a:rPr>
              <a:t>Ideal memory’s requirements oppose each other</a:t>
            </a:r>
          </a:p>
          <a:p>
            <a:endParaRPr lang="en-US" altLang="en-US">
              <a:ea typeface="ＭＳ Ｐゴシック" panose="020B0600070205080204" pitchFamily="34" charset="-128"/>
            </a:endParaRPr>
          </a:p>
          <a:p>
            <a:r>
              <a:rPr lang="en-US" altLang="en-US">
                <a:ea typeface="ＭＳ Ｐゴシック" panose="020B0600070205080204" pitchFamily="34" charset="-128"/>
              </a:rPr>
              <a:t>Bigger is slower</a:t>
            </a:r>
          </a:p>
          <a:p>
            <a:pPr lvl="1"/>
            <a:r>
              <a:rPr lang="en-US" altLang="en-US">
                <a:ea typeface="ＭＳ Ｐゴシック" panose="020B0600070205080204" pitchFamily="34" charset="-128"/>
              </a:rPr>
              <a:t>Bigger </a:t>
            </a:r>
            <a:r>
              <a:rPr lang="en-US" altLang="en-US">
                <a:ea typeface="ＭＳ Ｐゴシック" panose="020B0600070205080204" pitchFamily="34" charset="-128"/>
                <a:sym typeface="Wingdings" pitchFamily="2" charset="2"/>
              </a:rPr>
              <a:t> Takes longer to determine the location</a:t>
            </a:r>
            <a:endParaRPr lang="en-US" altLang="en-US">
              <a:ea typeface="ＭＳ Ｐゴシック" panose="020B0600070205080204" pitchFamily="34" charset="-128"/>
            </a:endParaRPr>
          </a:p>
          <a:p>
            <a:endParaRPr lang="en-US" altLang="en-US">
              <a:ea typeface="ＭＳ Ｐゴシック" panose="020B0600070205080204" pitchFamily="34" charset="-128"/>
            </a:endParaRPr>
          </a:p>
          <a:p>
            <a:r>
              <a:rPr lang="en-US" altLang="en-US">
                <a:ea typeface="ＭＳ Ｐゴシック" panose="020B0600070205080204" pitchFamily="34" charset="-128"/>
              </a:rPr>
              <a:t>Faster is more expensive</a:t>
            </a:r>
          </a:p>
          <a:p>
            <a:pPr lvl="1"/>
            <a:r>
              <a:rPr lang="en-US" altLang="en-US">
                <a:ea typeface="ＭＳ Ｐゴシック" panose="020B0600070205080204" pitchFamily="34" charset="-128"/>
              </a:rPr>
              <a:t>Memory technology: SRAM vs. DRAM vs. Disk vs. Tape</a:t>
            </a:r>
          </a:p>
          <a:p>
            <a:endParaRPr lang="en-US" altLang="en-US">
              <a:ea typeface="ＭＳ Ｐゴシック" panose="020B0600070205080204" pitchFamily="34" charset="-128"/>
            </a:endParaRPr>
          </a:p>
          <a:p>
            <a:r>
              <a:rPr lang="en-US" altLang="en-US">
                <a:ea typeface="ＭＳ Ｐゴシック" panose="020B0600070205080204" pitchFamily="34" charset="-128"/>
              </a:rPr>
              <a:t>Higher bandwidth is more expensive</a:t>
            </a:r>
          </a:p>
          <a:p>
            <a:pPr lvl="1"/>
            <a:r>
              <a:rPr lang="en-US" altLang="en-US">
                <a:ea typeface="ＭＳ Ｐゴシック" panose="020B0600070205080204" pitchFamily="34" charset="-128"/>
              </a:rPr>
              <a:t>Need more banks, more ports, higher frequency, or faster technology</a:t>
            </a:r>
          </a:p>
        </p:txBody>
      </p:sp>
      <p:sp>
        <p:nvSpPr>
          <p:cNvPr id="98307" name="Slide Number Placeholder 3">
            <a:extLst>
              <a:ext uri="{FF2B5EF4-FFF2-40B4-BE49-F238E27FC236}">
                <a16:creationId xmlns:a16="http://schemas.microsoft.com/office/drawing/2014/main" id="{1ABB07FA-7839-1E43-89C9-6E73DEDDE459}"/>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E981795-3D2C-844A-8963-67C305BDA81D}"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210965976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p:cNvSpPr>
            <a:spLocks noGrp="1"/>
          </p:cNvSpPr>
          <p:nvPr>
            <p:ph type="title"/>
          </p:nvPr>
        </p:nvSpPr>
        <p:spPr/>
        <p:txBody>
          <a:bodyPr/>
          <a:lstStyle/>
          <a:p>
            <a:r>
              <a:rPr lang="en-US">
                <a:latin typeface="Garamond" charset="0"/>
              </a:rPr>
              <a:t>Memory Technology: DRAM</a:t>
            </a:r>
          </a:p>
        </p:txBody>
      </p:sp>
      <p:sp>
        <p:nvSpPr>
          <p:cNvPr id="3" name="Content Placeholder 2"/>
          <p:cNvSpPr>
            <a:spLocks noGrp="1"/>
          </p:cNvSpPr>
          <p:nvPr>
            <p:ph idx="1"/>
          </p:nvPr>
        </p:nvSpPr>
        <p:spPr>
          <a:xfrm>
            <a:off x="228600" y="996950"/>
            <a:ext cx="8610600" cy="5194300"/>
          </a:xfrm>
        </p:spPr>
        <p:txBody>
          <a:bodyPr/>
          <a:lstStyle/>
          <a:p>
            <a:r>
              <a:rPr lang="en-US" dirty="0">
                <a:latin typeface="Tahoma" charset="0"/>
              </a:rPr>
              <a:t>Dynamic random access memory</a:t>
            </a:r>
          </a:p>
          <a:p>
            <a:r>
              <a:rPr lang="en-US" dirty="0">
                <a:latin typeface="Tahoma" charset="0"/>
              </a:rPr>
              <a:t>Capacitor charge state indicates stored value</a:t>
            </a:r>
          </a:p>
          <a:p>
            <a:pPr lvl="1"/>
            <a:r>
              <a:rPr lang="en-US" dirty="0">
                <a:latin typeface="Tahoma" charset="0"/>
                <a:ea typeface="ＭＳ Ｐゴシック" charset="0"/>
              </a:rPr>
              <a:t>Whether the capacitor is charged or discharged indicates storage of 1 or 0</a:t>
            </a:r>
          </a:p>
          <a:p>
            <a:pPr lvl="1"/>
            <a:r>
              <a:rPr lang="en-US" dirty="0">
                <a:latin typeface="Tahoma" charset="0"/>
                <a:ea typeface="ＭＳ Ｐゴシック" charset="0"/>
              </a:rPr>
              <a:t>1 capacitor</a:t>
            </a:r>
          </a:p>
          <a:p>
            <a:pPr lvl="1"/>
            <a:r>
              <a:rPr lang="en-US" dirty="0">
                <a:latin typeface="Tahoma" charset="0"/>
                <a:ea typeface="ＭＳ Ｐゴシック" charset="0"/>
              </a:rPr>
              <a:t>1 access transistor</a:t>
            </a:r>
          </a:p>
          <a:p>
            <a:pPr lvl="1"/>
            <a:endParaRPr lang="en-US" dirty="0">
              <a:latin typeface="Tahoma" charset="0"/>
              <a:ea typeface="ＭＳ Ｐゴシック" charset="0"/>
            </a:endParaRPr>
          </a:p>
          <a:p>
            <a:r>
              <a:rPr lang="en-US" dirty="0">
                <a:latin typeface="Tahoma" charset="0"/>
              </a:rPr>
              <a:t>Capacitor leaks through the RC path</a:t>
            </a:r>
          </a:p>
          <a:p>
            <a:pPr lvl="1"/>
            <a:r>
              <a:rPr lang="en-US" dirty="0">
                <a:latin typeface="Tahoma" charset="0"/>
                <a:ea typeface="ＭＳ Ｐゴシック" charset="0"/>
              </a:rPr>
              <a:t>DRAM cell loses charge over time</a:t>
            </a:r>
          </a:p>
          <a:p>
            <a:pPr lvl="1"/>
            <a:r>
              <a:rPr lang="en-US" dirty="0">
                <a:latin typeface="Tahoma" charset="0"/>
                <a:ea typeface="ＭＳ Ｐゴシック" charset="0"/>
              </a:rPr>
              <a:t>DRAM cell needs to be refreshed</a:t>
            </a:r>
          </a:p>
          <a:p>
            <a:pPr marL="344487" lvl="1" indent="0">
              <a:buNone/>
            </a:pPr>
            <a:endParaRPr lang="en-US" dirty="0">
              <a:latin typeface="Tahoma" charset="0"/>
              <a:ea typeface="ＭＳ Ｐゴシック" charset="0"/>
            </a:endParaRPr>
          </a:p>
          <a:p>
            <a:pPr lvl="1"/>
            <a:r>
              <a:rPr lang="en-US" dirty="0">
                <a:latin typeface="Tahoma" charset="0"/>
                <a:ea typeface="ＭＳ Ｐゴシック" charset="0"/>
              </a:rPr>
              <a:t>Read Liu et al., “</a:t>
            </a:r>
            <a:r>
              <a:rPr lang="en-US" dirty="0">
                <a:solidFill>
                  <a:srgbClr val="0000FF"/>
                </a:solidFill>
                <a:latin typeface="Tahoma" charset="0"/>
                <a:ea typeface="ＭＳ Ｐゴシック" charset="0"/>
              </a:rPr>
              <a:t>RAIDR: Retention-aware Intelligent DRAM Refresh</a:t>
            </a:r>
            <a:r>
              <a:rPr lang="en-US" dirty="0">
                <a:latin typeface="Tahoma" charset="0"/>
                <a:ea typeface="ＭＳ Ｐゴシック" charset="0"/>
              </a:rPr>
              <a:t>,” ISCA 2012.</a:t>
            </a:r>
          </a:p>
        </p:txBody>
      </p:sp>
      <p:sp>
        <p:nvSpPr>
          <p:cNvPr id="53251"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398D5A3-FD57-C14F-95F9-D42D18D1327B}"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grpSp>
        <p:nvGrpSpPr>
          <p:cNvPr id="18" name="Group 17"/>
          <p:cNvGrpSpPr>
            <a:grpSpLocks/>
          </p:cNvGrpSpPr>
          <p:nvPr/>
        </p:nvGrpSpPr>
        <p:grpSpPr bwMode="auto">
          <a:xfrm>
            <a:off x="6280150" y="2996952"/>
            <a:ext cx="2635250" cy="2133600"/>
            <a:chOff x="466725" y="3276600"/>
            <a:chExt cx="2635250" cy="2133600"/>
          </a:xfrm>
        </p:grpSpPr>
        <p:sp>
          <p:nvSpPr>
            <p:cNvPr id="53258" name="Freeform 4"/>
            <p:cNvSpPr>
              <a:spLocks/>
            </p:cNvSpPr>
            <p:nvPr/>
          </p:nvSpPr>
          <p:spPr bwMode="auto">
            <a:xfrm>
              <a:off x="1152525" y="4419600"/>
              <a:ext cx="838200" cy="228600"/>
            </a:xfrm>
            <a:custGeom>
              <a:avLst/>
              <a:gdLst>
                <a:gd name="T0" fmla="*/ 0 w 624"/>
                <a:gd name="T1" fmla="*/ 2147483647 h 144"/>
                <a:gd name="T2" fmla="*/ 2147483647 w 624"/>
                <a:gd name="T3" fmla="*/ 2147483647 h 144"/>
                <a:gd name="T4" fmla="*/ 2147483647 w 624"/>
                <a:gd name="T5" fmla="*/ 0 h 144"/>
                <a:gd name="T6" fmla="*/ 2147483647 w 624"/>
                <a:gd name="T7" fmla="*/ 0 h 144"/>
                <a:gd name="T8" fmla="*/ 2147483647 w 624"/>
                <a:gd name="T9" fmla="*/ 2147483647 h 144"/>
                <a:gd name="T10" fmla="*/ 2147483647 w 624"/>
                <a:gd name="T11" fmla="*/ 2147483647 h 144"/>
                <a:gd name="T12" fmla="*/ 0 60000 65536"/>
                <a:gd name="T13" fmla="*/ 0 60000 65536"/>
                <a:gd name="T14" fmla="*/ 0 60000 65536"/>
                <a:gd name="T15" fmla="*/ 0 60000 65536"/>
                <a:gd name="T16" fmla="*/ 0 60000 65536"/>
                <a:gd name="T17" fmla="*/ 0 60000 65536"/>
                <a:gd name="T18" fmla="*/ 0 w 624"/>
                <a:gd name="T19" fmla="*/ 0 h 144"/>
                <a:gd name="T20" fmla="*/ 624 w 624"/>
                <a:gd name="T21" fmla="*/ 144 h 144"/>
              </a:gdLst>
              <a:ahLst/>
              <a:cxnLst>
                <a:cxn ang="T12">
                  <a:pos x="T0" y="T1"/>
                </a:cxn>
                <a:cxn ang="T13">
                  <a:pos x="T2" y="T3"/>
                </a:cxn>
                <a:cxn ang="T14">
                  <a:pos x="T4" y="T5"/>
                </a:cxn>
                <a:cxn ang="T15">
                  <a:pos x="T6" y="T7"/>
                </a:cxn>
                <a:cxn ang="T16">
                  <a:pos x="T8" y="T9"/>
                </a:cxn>
                <a:cxn ang="T17">
                  <a:pos x="T10" y="T11"/>
                </a:cxn>
              </a:cxnLst>
              <a:rect l="T18" t="T19" r="T20" b="T21"/>
              <a:pathLst>
                <a:path w="624" h="144">
                  <a:moveTo>
                    <a:pt x="0" y="144"/>
                  </a:moveTo>
                  <a:lnTo>
                    <a:pt x="144" y="144"/>
                  </a:lnTo>
                  <a:lnTo>
                    <a:pt x="144" y="0"/>
                  </a:lnTo>
                  <a:lnTo>
                    <a:pt x="432" y="0"/>
                  </a:lnTo>
                  <a:lnTo>
                    <a:pt x="432" y="144"/>
                  </a:lnTo>
                  <a:lnTo>
                    <a:pt x="624" y="144"/>
                  </a:lnTo>
                </a:path>
              </a:pathLst>
            </a:custGeom>
            <a:noFill/>
            <a:ln w="1905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53259" name="Line 5"/>
            <p:cNvSpPr>
              <a:spLocks noChangeShapeType="1"/>
            </p:cNvSpPr>
            <p:nvPr/>
          </p:nvSpPr>
          <p:spPr bwMode="auto">
            <a:xfrm>
              <a:off x="1381125" y="4343400"/>
              <a:ext cx="304800"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53260" name="Oval 6"/>
            <p:cNvSpPr>
              <a:spLocks noChangeArrowheads="1"/>
            </p:cNvSpPr>
            <p:nvPr/>
          </p:nvSpPr>
          <p:spPr bwMode="auto">
            <a:xfrm flipH="1">
              <a:off x="1457325" y="4191000"/>
              <a:ext cx="152400" cy="152400"/>
            </a:xfrm>
            <a:prstGeom prst="ellipse">
              <a:avLst/>
            </a:prstGeom>
            <a:noFill/>
            <a:ln w="1905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53261" name="Line 7"/>
            <p:cNvSpPr>
              <a:spLocks noChangeShapeType="1"/>
            </p:cNvSpPr>
            <p:nvPr/>
          </p:nvSpPr>
          <p:spPr bwMode="auto">
            <a:xfrm>
              <a:off x="1152525" y="3276600"/>
              <a:ext cx="0" cy="2133600"/>
            </a:xfrm>
            <a:prstGeom prst="line">
              <a:avLst/>
            </a:prstGeom>
            <a:noFill/>
            <a:ln w="19050">
              <a:solidFill>
                <a:schemeClr val="accent2"/>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53262" name="Line 8"/>
            <p:cNvSpPr>
              <a:spLocks noChangeShapeType="1"/>
            </p:cNvSpPr>
            <p:nvPr/>
          </p:nvSpPr>
          <p:spPr bwMode="auto">
            <a:xfrm>
              <a:off x="466725" y="3810000"/>
              <a:ext cx="1971675"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53263" name="Line 9"/>
            <p:cNvSpPr>
              <a:spLocks noChangeShapeType="1"/>
            </p:cNvSpPr>
            <p:nvPr/>
          </p:nvSpPr>
          <p:spPr bwMode="auto">
            <a:xfrm>
              <a:off x="1533525" y="3810000"/>
              <a:ext cx="0" cy="38100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53264" name="Text Box 10"/>
            <p:cNvSpPr txBox="1">
              <a:spLocks noChangeArrowheads="1"/>
            </p:cNvSpPr>
            <p:nvPr/>
          </p:nvSpPr>
          <p:spPr bwMode="auto">
            <a:xfrm>
              <a:off x="1800225" y="3487738"/>
              <a:ext cx="1301750" cy="339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800" b="0" i="1" u="none" strike="noStrike" kern="1200" cap="none" spc="0" normalizeH="0" baseline="0" noProof="0">
                  <a:ln>
                    <a:noFill/>
                  </a:ln>
                  <a:solidFill>
                    <a:srgbClr val="5F5F5F"/>
                  </a:solidFill>
                  <a:effectLst/>
                  <a:uLnTx/>
                  <a:uFillTx/>
                  <a:latin typeface="Arial" charset="0"/>
                  <a:ea typeface="ＭＳ Ｐゴシック" charset="0"/>
                  <a:cs typeface="Arial" charset="0"/>
                </a:rPr>
                <a:t>row enable</a:t>
              </a:r>
            </a:p>
          </p:txBody>
        </p:sp>
        <p:sp>
          <p:nvSpPr>
            <p:cNvPr id="53265" name="Text Box 11"/>
            <p:cNvSpPr txBox="1">
              <a:spLocks noChangeArrowheads="1"/>
            </p:cNvSpPr>
            <p:nvPr/>
          </p:nvSpPr>
          <p:spPr bwMode="auto">
            <a:xfrm rot="-5400000">
              <a:off x="525463" y="4473575"/>
              <a:ext cx="908050" cy="339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800" b="0" i="1" u="none" strike="noStrike" kern="1200" cap="none" spc="0" normalizeH="0" baseline="0" noProof="0">
                  <a:ln>
                    <a:noFill/>
                  </a:ln>
                  <a:solidFill>
                    <a:srgbClr val="5F5F5F"/>
                  </a:solidFill>
                  <a:effectLst/>
                  <a:uLnTx/>
                  <a:uFillTx/>
                  <a:latin typeface="Arial" charset="0"/>
                  <a:ea typeface="ＭＳ Ｐゴシック" charset="0"/>
                  <a:cs typeface="Arial" charset="0"/>
                </a:rPr>
                <a:t>_bitline</a:t>
              </a:r>
            </a:p>
          </p:txBody>
        </p:sp>
      </p:grpSp>
      <p:sp>
        <p:nvSpPr>
          <p:cNvPr id="53253" name="Line 30"/>
          <p:cNvSpPr>
            <a:spLocks noChangeShapeType="1"/>
          </p:cNvSpPr>
          <p:nvPr/>
        </p:nvSpPr>
        <p:spPr bwMode="auto">
          <a:xfrm>
            <a:off x="7794625" y="4368552"/>
            <a:ext cx="1588" cy="15240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53254" name="Line 31"/>
          <p:cNvSpPr>
            <a:spLocks noChangeShapeType="1"/>
          </p:cNvSpPr>
          <p:nvPr/>
        </p:nvSpPr>
        <p:spPr bwMode="auto">
          <a:xfrm>
            <a:off x="7642225" y="4520952"/>
            <a:ext cx="304800"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53255" name="Line 32"/>
          <p:cNvSpPr>
            <a:spLocks noChangeShapeType="1"/>
          </p:cNvSpPr>
          <p:nvPr/>
        </p:nvSpPr>
        <p:spPr bwMode="auto">
          <a:xfrm>
            <a:off x="7642225" y="4597152"/>
            <a:ext cx="304800"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53256" name="Line 35"/>
          <p:cNvSpPr>
            <a:spLocks noChangeShapeType="1"/>
          </p:cNvSpPr>
          <p:nvPr/>
        </p:nvSpPr>
        <p:spPr bwMode="auto">
          <a:xfrm>
            <a:off x="7794625" y="4597152"/>
            <a:ext cx="0" cy="22860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53257" name="AutoShape 36"/>
          <p:cNvSpPr>
            <a:spLocks noChangeArrowheads="1"/>
          </p:cNvSpPr>
          <p:nvPr/>
        </p:nvSpPr>
        <p:spPr bwMode="auto">
          <a:xfrm flipV="1">
            <a:off x="7642225" y="4825752"/>
            <a:ext cx="304800" cy="228600"/>
          </a:xfrm>
          <a:prstGeom prst="triangle">
            <a:avLst>
              <a:gd name="adj" fmla="val 50000"/>
            </a:avLst>
          </a:prstGeom>
          <a:noFill/>
          <a:ln w="1905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82017997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96950"/>
            <a:ext cx="8610600" cy="5194300"/>
          </a:xfrm>
        </p:spPr>
        <p:txBody>
          <a:bodyPr/>
          <a:lstStyle/>
          <a:p>
            <a:r>
              <a:rPr lang="en-US">
                <a:latin typeface="Tahoma" charset="0"/>
              </a:rPr>
              <a:t>Static random access memory</a:t>
            </a:r>
          </a:p>
          <a:p>
            <a:r>
              <a:rPr lang="en-US">
                <a:latin typeface="Tahoma" charset="0"/>
              </a:rPr>
              <a:t>Two cross coupled inverters store a single bit</a:t>
            </a:r>
          </a:p>
          <a:p>
            <a:pPr lvl="1"/>
            <a:r>
              <a:rPr lang="en-US">
                <a:latin typeface="Tahoma" charset="0"/>
                <a:ea typeface="ＭＳ Ｐゴシック" charset="0"/>
              </a:rPr>
              <a:t>Feedback path enables the stored value to persist in the “cell”</a:t>
            </a:r>
          </a:p>
          <a:p>
            <a:pPr lvl="1"/>
            <a:r>
              <a:rPr lang="en-US">
                <a:latin typeface="Tahoma" charset="0"/>
                <a:ea typeface="ＭＳ Ｐゴシック" charset="0"/>
              </a:rPr>
              <a:t>4 transistors for storage</a:t>
            </a:r>
          </a:p>
          <a:p>
            <a:pPr lvl="1"/>
            <a:r>
              <a:rPr lang="en-US">
                <a:latin typeface="Tahoma" charset="0"/>
                <a:ea typeface="ＭＳ Ｐゴシック" charset="0"/>
              </a:rPr>
              <a:t>2 transistors for access</a:t>
            </a:r>
          </a:p>
          <a:p>
            <a:endParaRPr lang="en-US">
              <a:latin typeface="Tahoma" charset="0"/>
            </a:endParaRPr>
          </a:p>
        </p:txBody>
      </p:sp>
      <p:sp>
        <p:nvSpPr>
          <p:cNvPr id="54274" name="Title 1"/>
          <p:cNvSpPr>
            <a:spLocks noGrp="1"/>
          </p:cNvSpPr>
          <p:nvPr>
            <p:ph type="title"/>
          </p:nvPr>
        </p:nvSpPr>
        <p:spPr/>
        <p:txBody>
          <a:bodyPr/>
          <a:lstStyle/>
          <a:p>
            <a:r>
              <a:rPr lang="en-US">
                <a:latin typeface="Garamond" charset="0"/>
              </a:rPr>
              <a:t>Memory Technology: SRAM</a:t>
            </a:r>
          </a:p>
        </p:txBody>
      </p:sp>
      <p:sp>
        <p:nvSpPr>
          <p:cNvPr id="54275"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8B9A5A5-E194-8E4F-8C16-604176833C1F}"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grpSp>
        <p:nvGrpSpPr>
          <p:cNvPr id="54276" name="Group 22"/>
          <p:cNvGrpSpPr>
            <a:grpSpLocks/>
          </p:cNvGrpSpPr>
          <p:nvPr/>
        </p:nvGrpSpPr>
        <p:grpSpPr bwMode="auto">
          <a:xfrm>
            <a:off x="2590800" y="4675188"/>
            <a:ext cx="1143000" cy="990600"/>
            <a:chOff x="3600" y="960"/>
            <a:chExt cx="864" cy="816"/>
          </a:xfrm>
        </p:grpSpPr>
        <p:grpSp>
          <p:nvGrpSpPr>
            <p:cNvPr id="54293" name="Group 23"/>
            <p:cNvGrpSpPr>
              <a:grpSpLocks/>
            </p:cNvGrpSpPr>
            <p:nvPr/>
          </p:nvGrpSpPr>
          <p:grpSpPr bwMode="auto">
            <a:xfrm>
              <a:off x="3840" y="960"/>
              <a:ext cx="384" cy="384"/>
              <a:chOff x="3600" y="960"/>
              <a:chExt cx="384" cy="384"/>
            </a:xfrm>
          </p:grpSpPr>
          <p:sp>
            <p:nvSpPr>
              <p:cNvPr id="54298" name="AutoShape 24"/>
              <p:cNvSpPr>
                <a:spLocks noChangeArrowheads="1"/>
              </p:cNvSpPr>
              <p:nvPr/>
            </p:nvSpPr>
            <p:spPr bwMode="auto">
              <a:xfrm rot="5400000">
                <a:off x="3552" y="1008"/>
                <a:ext cx="384" cy="288"/>
              </a:xfrm>
              <a:prstGeom prst="triangle">
                <a:avLst>
                  <a:gd name="adj" fmla="val 50000"/>
                </a:avLst>
              </a:prstGeom>
              <a:noFill/>
              <a:ln w="1905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54299" name="Oval 25"/>
              <p:cNvSpPr>
                <a:spLocks noChangeArrowheads="1"/>
              </p:cNvSpPr>
              <p:nvPr/>
            </p:nvSpPr>
            <p:spPr bwMode="auto">
              <a:xfrm>
                <a:off x="3888" y="1104"/>
                <a:ext cx="96" cy="96"/>
              </a:xfrm>
              <a:prstGeom prst="ellipse">
                <a:avLst/>
              </a:prstGeom>
              <a:noFill/>
              <a:ln w="1905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grpSp>
        <p:sp>
          <p:nvSpPr>
            <p:cNvPr id="54294" name="AutoShape 26"/>
            <p:cNvSpPr>
              <a:spLocks noChangeArrowheads="1"/>
            </p:cNvSpPr>
            <p:nvPr/>
          </p:nvSpPr>
          <p:spPr bwMode="auto">
            <a:xfrm rot="16200000" flipH="1">
              <a:off x="3888" y="1440"/>
              <a:ext cx="384" cy="288"/>
            </a:xfrm>
            <a:prstGeom prst="triangle">
              <a:avLst>
                <a:gd name="adj" fmla="val 50000"/>
              </a:avLst>
            </a:prstGeom>
            <a:noFill/>
            <a:ln w="1905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54295" name="Oval 27"/>
            <p:cNvSpPr>
              <a:spLocks noChangeArrowheads="1"/>
            </p:cNvSpPr>
            <p:nvPr/>
          </p:nvSpPr>
          <p:spPr bwMode="auto">
            <a:xfrm flipH="1">
              <a:off x="3840" y="1536"/>
              <a:ext cx="96" cy="96"/>
            </a:xfrm>
            <a:prstGeom prst="ellipse">
              <a:avLst/>
            </a:prstGeom>
            <a:noFill/>
            <a:ln w="1905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54296" name="Freeform 28"/>
            <p:cNvSpPr>
              <a:spLocks/>
            </p:cNvSpPr>
            <p:nvPr/>
          </p:nvSpPr>
          <p:spPr bwMode="auto">
            <a:xfrm>
              <a:off x="4224" y="1152"/>
              <a:ext cx="240" cy="432"/>
            </a:xfrm>
            <a:custGeom>
              <a:avLst/>
              <a:gdLst>
                <a:gd name="T0" fmla="*/ 0 w 240"/>
                <a:gd name="T1" fmla="*/ 0 h 432"/>
                <a:gd name="T2" fmla="*/ 240 w 240"/>
                <a:gd name="T3" fmla="*/ 0 h 432"/>
                <a:gd name="T4" fmla="*/ 240 w 240"/>
                <a:gd name="T5" fmla="*/ 432 h 432"/>
                <a:gd name="T6" fmla="*/ 0 w 240"/>
                <a:gd name="T7" fmla="*/ 432 h 432"/>
                <a:gd name="T8" fmla="*/ 0 60000 65536"/>
                <a:gd name="T9" fmla="*/ 0 60000 65536"/>
                <a:gd name="T10" fmla="*/ 0 60000 65536"/>
                <a:gd name="T11" fmla="*/ 0 60000 65536"/>
                <a:gd name="T12" fmla="*/ 0 w 240"/>
                <a:gd name="T13" fmla="*/ 0 h 432"/>
                <a:gd name="T14" fmla="*/ 240 w 240"/>
                <a:gd name="T15" fmla="*/ 432 h 432"/>
              </a:gdLst>
              <a:ahLst/>
              <a:cxnLst>
                <a:cxn ang="T8">
                  <a:pos x="T0" y="T1"/>
                </a:cxn>
                <a:cxn ang="T9">
                  <a:pos x="T2" y="T3"/>
                </a:cxn>
                <a:cxn ang="T10">
                  <a:pos x="T4" y="T5"/>
                </a:cxn>
                <a:cxn ang="T11">
                  <a:pos x="T6" y="T7"/>
                </a:cxn>
              </a:cxnLst>
              <a:rect l="T12" t="T13" r="T14" b="T15"/>
              <a:pathLst>
                <a:path w="240" h="432">
                  <a:moveTo>
                    <a:pt x="0" y="0"/>
                  </a:moveTo>
                  <a:lnTo>
                    <a:pt x="240" y="0"/>
                  </a:lnTo>
                  <a:lnTo>
                    <a:pt x="240" y="432"/>
                  </a:lnTo>
                  <a:lnTo>
                    <a:pt x="0" y="432"/>
                  </a:lnTo>
                </a:path>
              </a:pathLst>
            </a:custGeom>
            <a:noFill/>
            <a:ln w="1905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54297" name="Freeform 29"/>
            <p:cNvSpPr>
              <a:spLocks/>
            </p:cNvSpPr>
            <p:nvPr/>
          </p:nvSpPr>
          <p:spPr bwMode="auto">
            <a:xfrm flipH="1">
              <a:off x="3600" y="1152"/>
              <a:ext cx="240" cy="432"/>
            </a:xfrm>
            <a:custGeom>
              <a:avLst/>
              <a:gdLst>
                <a:gd name="T0" fmla="*/ 0 w 240"/>
                <a:gd name="T1" fmla="*/ 0 h 432"/>
                <a:gd name="T2" fmla="*/ 240 w 240"/>
                <a:gd name="T3" fmla="*/ 0 h 432"/>
                <a:gd name="T4" fmla="*/ 240 w 240"/>
                <a:gd name="T5" fmla="*/ 432 h 432"/>
                <a:gd name="T6" fmla="*/ 0 w 240"/>
                <a:gd name="T7" fmla="*/ 432 h 432"/>
                <a:gd name="T8" fmla="*/ 0 60000 65536"/>
                <a:gd name="T9" fmla="*/ 0 60000 65536"/>
                <a:gd name="T10" fmla="*/ 0 60000 65536"/>
                <a:gd name="T11" fmla="*/ 0 60000 65536"/>
                <a:gd name="T12" fmla="*/ 0 w 240"/>
                <a:gd name="T13" fmla="*/ 0 h 432"/>
                <a:gd name="T14" fmla="*/ 240 w 240"/>
                <a:gd name="T15" fmla="*/ 432 h 432"/>
              </a:gdLst>
              <a:ahLst/>
              <a:cxnLst>
                <a:cxn ang="T8">
                  <a:pos x="T0" y="T1"/>
                </a:cxn>
                <a:cxn ang="T9">
                  <a:pos x="T2" y="T3"/>
                </a:cxn>
                <a:cxn ang="T10">
                  <a:pos x="T4" y="T5"/>
                </a:cxn>
                <a:cxn ang="T11">
                  <a:pos x="T6" y="T7"/>
                </a:cxn>
              </a:cxnLst>
              <a:rect l="T12" t="T13" r="T14" b="T15"/>
              <a:pathLst>
                <a:path w="240" h="432">
                  <a:moveTo>
                    <a:pt x="0" y="0"/>
                  </a:moveTo>
                  <a:lnTo>
                    <a:pt x="240" y="0"/>
                  </a:lnTo>
                  <a:lnTo>
                    <a:pt x="240" y="432"/>
                  </a:lnTo>
                  <a:lnTo>
                    <a:pt x="0" y="432"/>
                  </a:lnTo>
                </a:path>
              </a:pathLst>
            </a:custGeom>
            <a:noFill/>
            <a:ln w="1905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grpSp>
      <p:grpSp>
        <p:nvGrpSpPr>
          <p:cNvPr id="28" name="Group 27"/>
          <p:cNvGrpSpPr>
            <a:grpSpLocks/>
          </p:cNvGrpSpPr>
          <p:nvPr/>
        </p:nvGrpSpPr>
        <p:grpSpPr bwMode="auto">
          <a:xfrm>
            <a:off x="1066800" y="3810000"/>
            <a:ext cx="4267200" cy="2133600"/>
            <a:chOff x="-2438400" y="2971800"/>
            <a:chExt cx="4267200" cy="2133600"/>
          </a:xfrm>
        </p:grpSpPr>
        <p:sp>
          <p:nvSpPr>
            <p:cNvPr id="54278" name="Line 37"/>
            <p:cNvSpPr>
              <a:spLocks noChangeShapeType="1"/>
            </p:cNvSpPr>
            <p:nvPr/>
          </p:nvSpPr>
          <p:spPr bwMode="auto">
            <a:xfrm>
              <a:off x="-2438400" y="3505200"/>
              <a:ext cx="42672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grpSp>
          <p:nvGrpSpPr>
            <p:cNvPr id="54279" name="Group 26"/>
            <p:cNvGrpSpPr>
              <a:grpSpLocks/>
            </p:cNvGrpSpPr>
            <p:nvPr/>
          </p:nvGrpSpPr>
          <p:grpSpPr bwMode="auto">
            <a:xfrm>
              <a:off x="-2092325" y="2971800"/>
              <a:ext cx="3498850" cy="2133600"/>
              <a:chOff x="-2092325" y="2971800"/>
              <a:chExt cx="3498850" cy="2133600"/>
            </a:xfrm>
          </p:grpSpPr>
          <p:sp>
            <p:nvSpPr>
              <p:cNvPr id="54280" name="Freeform 30"/>
              <p:cNvSpPr>
                <a:spLocks/>
              </p:cNvSpPr>
              <p:nvPr/>
            </p:nvSpPr>
            <p:spPr bwMode="auto">
              <a:xfrm>
                <a:off x="-1752600" y="4114800"/>
                <a:ext cx="838200" cy="228600"/>
              </a:xfrm>
              <a:custGeom>
                <a:avLst/>
                <a:gdLst>
                  <a:gd name="T0" fmla="*/ 0 w 624"/>
                  <a:gd name="T1" fmla="*/ 2147483647 h 144"/>
                  <a:gd name="T2" fmla="*/ 2147483647 w 624"/>
                  <a:gd name="T3" fmla="*/ 2147483647 h 144"/>
                  <a:gd name="T4" fmla="*/ 2147483647 w 624"/>
                  <a:gd name="T5" fmla="*/ 0 h 144"/>
                  <a:gd name="T6" fmla="*/ 2147483647 w 624"/>
                  <a:gd name="T7" fmla="*/ 0 h 144"/>
                  <a:gd name="T8" fmla="*/ 2147483647 w 624"/>
                  <a:gd name="T9" fmla="*/ 2147483647 h 144"/>
                  <a:gd name="T10" fmla="*/ 2147483647 w 624"/>
                  <a:gd name="T11" fmla="*/ 2147483647 h 144"/>
                  <a:gd name="T12" fmla="*/ 0 60000 65536"/>
                  <a:gd name="T13" fmla="*/ 0 60000 65536"/>
                  <a:gd name="T14" fmla="*/ 0 60000 65536"/>
                  <a:gd name="T15" fmla="*/ 0 60000 65536"/>
                  <a:gd name="T16" fmla="*/ 0 60000 65536"/>
                  <a:gd name="T17" fmla="*/ 0 60000 65536"/>
                  <a:gd name="T18" fmla="*/ 0 w 624"/>
                  <a:gd name="T19" fmla="*/ 0 h 144"/>
                  <a:gd name="T20" fmla="*/ 624 w 624"/>
                  <a:gd name="T21" fmla="*/ 144 h 144"/>
                </a:gdLst>
                <a:ahLst/>
                <a:cxnLst>
                  <a:cxn ang="T12">
                    <a:pos x="T0" y="T1"/>
                  </a:cxn>
                  <a:cxn ang="T13">
                    <a:pos x="T2" y="T3"/>
                  </a:cxn>
                  <a:cxn ang="T14">
                    <a:pos x="T4" y="T5"/>
                  </a:cxn>
                  <a:cxn ang="T15">
                    <a:pos x="T6" y="T7"/>
                  </a:cxn>
                  <a:cxn ang="T16">
                    <a:pos x="T8" y="T9"/>
                  </a:cxn>
                  <a:cxn ang="T17">
                    <a:pos x="T10" y="T11"/>
                  </a:cxn>
                </a:cxnLst>
                <a:rect l="T18" t="T19" r="T20" b="T21"/>
                <a:pathLst>
                  <a:path w="624" h="144">
                    <a:moveTo>
                      <a:pt x="0" y="144"/>
                    </a:moveTo>
                    <a:lnTo>
                      <a:pt x="144" y="144"/>
                    </a:lnTo>
                    <a:lnTo>
                      <a:pt x="144" y="0"/>
                    </a:lnTo>
                    <a:lnTo>
                      <a:pt x="432" y="0"/>
                    </a:lnTo>
                    <a:lnTo>
                      <a:pt x="432" y="144"/>
                    </a:lnTo>
                    <a:lnTo>
                      <a:pt x="624" y="144"/>
                    </a:lnTo>
                  </a:path>
                </a:pathLst>
              </a:custGeom>
              <a:noFill/>
              <a:ln w="1905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54281" name="Freeform 31"/>
              <p:cNvSpPr>
                <a:spLocks/>
              </p:cNvSpPr>
              <p:nvPr/>
            </p:nvSpPr>
            <p:spPr bwMode="auto">
              <a:xfrm flipH="1">
                <a:off x="228600" y="4114800"/>
                <a:ext cx="838200" cy="228600"/>
              </a:xfrm>
              <a:custGeom>
                <a:avLst/>
                <a:gdLst>
                  <a:gd name="T0" fmla="*/ 0 w 624"/>
                  <a:gd name="T1" fmla="*/ 2147483647 h 144"/>
                  <a:gd name="T2" fmla="*/ 2147483647 w 624"/>
                  <a:gd name="T3" fmla="*/ 2147483647 h 144"/>
                  <a:gd name="T4" fmla="*/ 2147483647 w 624"/>
                  <a:gd name="T5" fmla="*/ 0 h 144"/>
                  <a:gd name="T6" fmla="*/ 2147483647 w 624"/>
                  <a:gd name="T7" fmla="*/ 0 h 144"/>
                  <a:gd name="T8" fmla="*/ 2147483647 w 624"/>
                  <a:gd name="T9" fmla="*/ 2147483647 h 144"/>
                  <a:gd name="T10" fmla="*/ 2147483647 w 624"/>
                  <a:gd name="T11" fmla="*/ 2147483647 h 144"/>
                  <a:gd name="T12" fmla="*/ 0 60000 65536"/>
                  <a:gd name="T13" fmla="*/ 0 60000 65536"/>
                  <a:gd name="T14" fmla="*/ 0 60000 65536"/>
                  <a:gd name="T15" fmla="*/ 0 60000 65536"/>
                  <a:gd name="T16" fmla="*/ 0 60000 65536"/>
                  <a:gd name="T17" fmla="*/ 0 60000 65536"/>
                  <a:gd name="T18" fmla="*/ 0 w 624"/>
                  <a:gd name="T19" fmla="*/ 0 h 144"/>
                  <a:gd name="T20" fmla="*/ 624 w 624"/>
                  <a:gd name="T21" fmla="*/ 144 h 144"/>
                </a:gdLst>
                <a:ahLst/>
                <a:cxnLst>
                  <a:cxn ang="T12">
                    <a:pos x="T0" y="T1"/>
                  </a:cxn>
                  <a:cxn ang="T13">
                    <a:pos x="T2" y="T3"/>
                  </a:cxn>
                  <a:cxn ang="T14">
                    <a:pos x="T4" y="T5"/>
                  </a:cxn>
                  <a:cxn ang="T15">
                    <a:pos x="T6" y="T7"/>
                  </a:cxn>
                  <a:cxn ang="T16">
                    <a:pos x="T8" y="T9"/>
                  </a:cxn>
                  <a:cxn ang="T17">
                    <a:pos x="T10" y="T11"/>
                  </a:cxn>
                </a:cxnLst>
                <a:rect l="T18" t="T19" r="T20" b="T21"/>
                <a:pathLst>
                  <a:path w="624" h="144">
                    <a:moveTo>
                      <a:pt x="0" y="144"/>
                    </a:moveTo>
                    <a:lnTo>
                      <a:pt x="144" y="144"/>
                    </a:lnTo>
                    <a:lnTo>
                      <a:pt x="144" y="0"/>
                    </a:lnTo>
                    <a:lnTo>
                      <a:pt x="432" y="0"/>
                    </a:lnTo>
                    <a:lnTo>
                      <a:pt x="432" y="144"/>
                    </a:lnTo>
                    <a:lnTo>
                      <a:pt x="624" y="144"/>
                    </a:lnTo>
                  </a:path>
                </a:pathLst>
              </a:custGeom>
              <a:noFill/>
              <a:ln w="1905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54282" name="Line 32"/>
              <p:cNvSpPr>
                <a:spLocks noChangeShapeType="1"/>
              </p:cNvSpPr>
              <p:nvPr/>
            </p:nvSpPr>
            <p:spPr bwMode="auto">
              <a:xfrm>
                <a:off x="-1524000" y="4038600"/>
                <a:ext cx="304800"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54283" name="Oval 33"/>
              <p:cNvSpPr>
                <a:spLocks noChangeArrowheads="1"/>
              </p:cNvSpPr>
              <p:nvPr/>
            </p:nvSpPr>
            <p:spPr bwMode="auto">
              <a:xfrm flipH="1">
                <a:off x="-1447800" y="3886200"/>
                <a:ext cx="152400" cy="152400"/>
              </a:xfrm>
              <a:prstGeom prst="ellipse">
                <a:avLst/>
              </a:prstGeom>
              <a:noFill/>
              <a:ln w="1905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54284" name="Oval 34"/>
              <p:cNvSpPr>
                <a:spLocks noChangeArrowheads="1"/>
              </p:cNvSpPr>
              <p:nvPr/>
            </p:nvSpPr>
            <p:spPr bwMode="auto">
              <a:xfrm flipH="1">
                <a:off x="609600" y="3886200"/>
                <a:ext cx="152400" cy="152400"/>
              </a:xfrm>
              <a:prstGeom prst="ellipse">
                <a:avLst/>
              </a:prstGeom>
              <a:noFill/>
              <a:ln w="1905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54285" name="Line 35"/>
              <p:cNvSpPr>
                <a:spLocks noChangeShapeType="1"/>
              </p:cNvSpPr>
              <p:nvPr/>
            </p:nvSpPr>
            <p:spPr bwMode="auto">
              <a:xfrm>
                <a:off x="-1752600" y="2971800"/>
                <a:ext cx="0" cy="2133600"/>
              </a:xfrm>
              <a:prstGeom prst="line">
                <a:avLst/>
              </a:prstGeom>
              <a:noFill/>
              <a:ln w="19050">
                <a:solidFill>
                  <a:schemeClr val="accent2"/>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54286" name="Line 36"/>
              <p:cNvSpPr>
                <a:spLocks noChangeShapeType="1"/>
              </p:cNvSpPr>
              <p:nvPr/>
            </p:nvSpPr>
            <p:spPr bwMode="auto">
              <a:xfrm>
                <a:off x="1066800" y="2971800"/>
                <a:ext cx="0" cy="2133600"/>
              </a:xfrm>
              <a:prstGeom prst="line">
                <a:avLst/>
              </a:prstGeom>
              <a:noFill/>
              <a:ln w="19050">
                <a:solidFill>
                  <a:schemeClr val="accent2"/>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54287" name="Line 38"/>
              <p:cNvSpPr>
                <a:spLocks noChangeShapeType="1"/>
              </p:cNvSpPr>
              <p:nvPr/>
            </p:nvSpPr>
            <p:spPr bwMode="auto">
              <a:xfrm>
                <a:off x="-1371600" y="3505200"/>
                <a:ext cx="0" cy="38100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54288" name="Line 39"/>
              <p:cNvSpPr>
                <a:spLocks noChangeShapeType="1"/>
              </p:cNvSpPr>
              <p:nvPr/>
            </p:nvSpPr>
            <p:spPr bwMode="auto">
              <a:xfrm>
                <a:off x="685800" y="3505200"/>
                <a:ext cx="0" cy="38100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54289" name="Line 40"/>
              <p:cNvSpPr>
                <a:spLocks noChangeShapeType="1"/>
              </p:cNvSpPr>
              <p:nvPr/>
            </p:nvSpPr>
            <p:spPr bwMode="auto">
              <a:xfrm>
                <a:off x="533400" y="4038600"/>
                <a:ext cx="304800"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54290" name="Text Box 41"/>
              <p:cNvSpPr txBox="1">
                <a:spLocks noChangeArrowheads="1"/>
              </p:cNvSpPr>
              <p:nvPr/>
            </p:nvSpPr>
            <p:spPr bwMode="auto">
              <a:xfrm>
                <a:off x="-1060450" y="3182938"/>
                <a:ext cx="1212850" cy="339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800" b="0" i="1" u="none" strike="noStrike" kern="1200" cap="none" spc="0" normalizeH="0" baseline="0" noProof="0">
                    <a:ln>
                      <a:noFill/>
                    </a:ln>
                    <a:solidFill>
                      <a:srgbClr val="5F5F5F"/>
                    </a:solidFill>
                    <a:effectLst/>
                    <a:uLnTx/>
                    <a:uFillTx/>
                    <a:latin typeface="Arial" charset="0"/>
                    <a:ea typeface="ＭＳ Ｐゴシック" charset="0"/>
                    <a:cs typeface="Arial" charset="0"/>
                  </a:rPr>
                  <a:t>row select</a:t>
                </a:r>
              </a:p>
            </p:txBody>
          </p:sp>
          <p:sp>
            <p:nvSpPr>
              <p:cNvPr id="54291" name="Text Box 42"/>
              <p:cNvSpPr txBox="1">
                <a:spLocks noChangeArrowheads="1"/>
              </p:cNvSpPr>
              <p:nvPr/>
            </p:nvSpPr>
            <p:spPr bwMode="auto">
              <a:xfrm rot="-5400000">
                <a:off x="-2312987" y="4168775"/>
                <a:ext cx="781050" cy="339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800" b="0" i="1" u="none" strike="noStrike" kern="1200" cap="none" spc="0" normalizeH="0" baseline="0" noProof="0">
                    <a:ln>
                      <a:noFill/>
                    </a:ln>
                    <a:solidFill>
                      <a:srgbClr val="5F5F5F"/>
                    </a:solidFill>
                    <a:effectLst/>
                    <a:uLnTx/>
                    <a:uFillTx/>
                    <a:latin typeface="Arial" charset="0"/>
                    <a:ea typeface="ＭＳ Ｐゴシック" charset="0"/>
                    <a:cs typeface="Arial" charset="0"/>
                  </a:rPr>
                  <a:t>bitline</a:t>
                </a:r>
              </a:p>
            </p:txBody>
          </p:sp>
          <p:sp>
            <p:nvSpPr>
              <p:cNvPr id="54292" name="Text Box 43"/>
              <p:cNvSpPr txBox="1">
                <a:spLocks noChangeArrowheads="1"/>
              </p:cNvSpPr>
              <p:nvPr/>
            </p:nvSpPr>
            <p:spPr bwMode="auto">
              <a:xfrm rot="-5400000">
                <a:off x="782638" y="4162425"/>
                <a:ext cx="908050" cy="339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800" b="0" i="1" u="none" strike="noStrike" kern="1200" cap="none" spc="0" normalizeH="0" baseline="0" noProof="0">
                    <a:ln>
                      <a:noFill/>
                    </a:ln>
                    <a:solidFill>
                      <a:srgbClr val="5F5F5F"/>
                    </a:solidFill>
                    <a:effectLst/>
                    <a:uLnTx/>
                    <a:uFillTx/>
                    <a:latin typeface="Arial" charset="0"/>
                    <a:ea typeface="ＭＳ Ｐゴシック" charset="0"/>
                    <a:cs typeface="Arial" charset="0"/>
                  </a:rPr>
                  <a:t>_bitline</a:t>
                </a:r>
              </a:p>
            </p:txBody>
          </p:sp>
        </p:grpSp>
      </p:grpSp>
    </p:spTree>
    <p:extLst>
      <p:ext uri="{BB962C8B-B14F-4D97-AF65-F5344CB8AC3E}">
        <p14:creationId xmlns:p14="http://schemas.microsoft.com/office/powerpoint/2010/main" val="314107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r>
              <a:rPr lang="en-US" dirty="0">
                <a:latin typeface="Garamond" charset="0"/>
                <a:ea typeface="ＭＳ Ｐゴシック" charset="0"/>
                <a:cs typeface="ＭＳ Ｐゴシック" charset="0"/>
              </a:rPr>
              <a:t>An Aside: Phase Change Memory</a:t>
            </a:r>
          </a:p>
        </p:txBody>
      </p:sp>
      <p:sp>
        <p:nvSpPr>
          <p:cNvPr id="3" name="Content Placeholder 2"/>
          <p:cNvSpPr>
            <a:spLocks noGrp="1"/>
          </p:cNvSpPr>
          <p:nvPr>
            <p:ph idx="1"/>
          </p:nvPr>
        </p:nvSpPr>
        <p:spPr>
          <a:xfrm>
            <a:off x="228600" y="996950"/>
            <a:ext cx="8915400" cy="5194300"/>
          </a:xfrm>
        </p:spPr>
        <p:txBody>
          <a:bodyPr/>
          <a:lstStyle/>
          <a:p>
            <a:pPr marL="457200" indent="-457200"/>
            <a:r>
              <a:rPr lang="en-US" sz="2200">
                <a:latin typeface="Tahoma" charset="0"/>
                <a:ea typeface="ＭＳ Ｐゴシック" charset="0"/>
                <a:cs typeface="ＭＳ Ｐゴシック" charset="0"/>
              </a:rPr>
              <a:t>Phase change material (chalcogenide glass) exists in two states:</a:t>
            </a:r>
          </a:p>
          <a:p>
            <a:pPr marL="784225" lvl="1" indent="-457200"/>
            <a:r>
              <a:rPr lang="en-US" sz="2000">
                <a:latin typeface="Tahoma" charset="0"/>
                <a:ea typeface="ＭＳ Ｐゴシック" charset="0"/>
              </a:rPr>
              <a:t>Amorphous: Low optical reflexivity and high electrical resistivity</a:t>
            </a:r>
          </a:p>
          <a:p>
            <a:pPr marL="784225" lvl="1" indent="-457200"/>
            <a:r>
              <a:rPr lang="en-US" sz="2000">
                <a:latin typeface="Tahoma" charset="0"/>
                <a:ea typeface="ＭＳ Ｐゴシック" charset="0"/>
              </a:rPr>
              <a:t>Crystalline: High optical reflexivity and low electrical resistivity</a:t>
            </a:r>
          </a:p>
          <a:p>
            <a:pPr marL="457200" indent="-457200"/>
            <a:endParaRPr lang="en-US">
              <a:latin typeface="Tahoma" charset="0"/>
              <a:ea typeface="ＭＳ Ｐゴシック" charset="0"/>
              <a:cs typeface="ＭＳ Ｐゴシック" charset="0"/>
            </a:endParaRPr>
          </a:p>
        </p:txBody>
      </p:sp>
      <p:sp>
        <p:nvSpPr>
          <p:cNvPr id="41988"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FACC37B-4193-6B41-BD19-714F8F64D34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41989"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2286000"/>
            <a:ext cx="6248400" cy="3198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 Box 190"/>
          <p:cNvSpPr txBox="1">
            <a:spLocks noChangeArrowheads="1"/>
          </p:cNvSpPr>
          <p:nvPr/>
        </p:nvSpPr>
        <p:spPr bwMode="auto">
          <a:xfrm>
            <a:off x="470965" y="5301208"/>
            <a:ext cx="8313197" cy="403187"/>
          </a:xfrm>
          <a:prstGeom prst="rect">
            <a:avLst/>
          </a:prstGeom>
          <a:solidFill>
            <a:srgbClr val="CCCCFF"/>
          </a:solidFill>
          <a:ln w="25400">
            <a:solidFill>
              <a:srgbClr val="FF6600"/>
            </a:solidFill>
            <a:miter lim="800000"/>
            <a:headEnd/>
            <a:tailEnd/>
          </a:ln>
          <a:effectLst/>
        </p:spPr>
        <p:txBody>
          <a:bodyPr wrap="none" lIns="64008" tIns="32004" rIns="64008" bIns="32004">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PCM is resistive memory:  High resistance (0), Low resistance (1)</a:t>
            </a:r>
          </a:p>
        </p:txBody>
      </p:sp>
      <p:sp>
        <p:nvSpPr>
          <p:cNvPr id="2" name="Rectangle 1"/>
          <p:cNvSpPr/>
          <p:nvPr/>
        </p:nvSpPr>
        <p:spPr>
          <a:xfrm>
            <a:off x="251520" y="5877272"/>
            <a:ext cx="8568952" cy="646331"/>
          </a:xfrm>
          <a:prstGeom prst="rect">
            <a:avLst/>
          </a:prstGeom>
        </p:spPr>
        <p:txBody>
          <a:bodyPr wrap="square">
            <a:spAutoFit/>
          </a:bodyPr>
          <a:lstStyle/>
          <a:p>
            <a:pPr marL="0" marR="0" lvl="0" indent="0" algn="l" defTabSz="913696"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Lee, </a:t>
            </a:r>
            <a:r>
              <a:rPr kumimoji="0" lang="en-US" sz="1800" b="0" i="0" u="none" strike="noStrike" kern="1200" cap="none" spc="0" normalizeH="0" baseline="0" noProof="0" dirty="0" err="1">
                <a:ln>
                  <a:noFill/>
                </a:ln>
                <a:solidFill>
                  <a:srgbClr val="000000"/>
                </a:solidFill>
                <a:effectLst/>
                <a:uLnTx/>
                <a:uFillTx/>
                <a:latin typeface="Tahoma" charset="0"/>
                <a:ea typeface="ＭＳ Ｐゴシック" charset="0"/>
                <a:cs typeface="ＭＳ Ｐゴシック" charset="0"/>
              </a:rPr>
              <a:t>Ipek</a:t>
            </a: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 Mutlu, Burger, </a:t>
            </a:r>
            <a:r>
              <a:rPr kumimoji="0" lang="ja-JP" altLang="en-US" sz="18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a:t>
            </a:r>
            <a:r>
              <a:rPr kumimoji="0" lang="en-US" sz="1800" b="0" i="0" u="none" strike="noStrike" kern="1200" cap="none" spc="0" normalizeH="0" baseline="0" noProof="0" dirty="0">
                <a:ln>
                  <a:noFill/>
                </a:ln>
                <a:solidFill>
                  <a:srgbClr val="0000FF"/>
                </a:solidFill>
                <a:effectLst/>
                <a:uLnTx/>
                <a:uFillTx/>
                <a:latin typeface="Tahoma" charset="0"/>
                <a:ea typeface="ＭＳ Ｐゴシック" charset="0"/>
                <a:cs typeface="ＭＳ Ｐゴシック" charset="0"/>
              </a:rPr>
              <a:t>Architecting Phase Change Memory as a Scalable DRAM Alternative</a:t>
            </a: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a:t>
            </a:r>
            <a:r>
              <a:rPr kumimoji="0" lang="ja-JP" altLang="en-US" sz="18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a:t>
            </a: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 ISCA 2009.</a:t>
            </a:r>
          </a:p>
        </p:txBody>
      </p:sp>
    </p:spTree>
    <p:extLst>
      <p:ext uri="{BB962C8B-B14F-4D97-AF65-F5344CB8AC3E}">
        <p14:creationId xmlns:p14="http://schemas.microsoft.com/office/powerpoint/2010/main" val="4007093577"/>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Reading: PCM As Main Memory</a:t>
            </a:r>
          </a:p>
        </p:txBody>
      </p:sp>
      <p:sp>
        <p:nvSpPr>
          <p:cNvPr id="3" name="Content Placeholder 2"/>
          <p:cNvSpPr>
            <a:spLocks noGrp="1"/>
          </p:cNvSpPr>
          <p:nvPr>
            <p:ph idx="1"/>
          </p:nvPr>
        </p:nvSpPr>
        <p:spPr/>
        <p:txBody>
          <a:bodyPr/>
          <a:lstStyle/>
          <a:p>
            <a:r>
              <a:rPr lang="en-US" sz="2200" dirty="0"/>
              <a:t>Benjamin C. Lee, </a:t>
            </a:r>
            <a:r>
              <a:rPr lang="en-US" sz="2200" dirty="0" err="1"/>
              <a:t>Engin</a:t>
            </a:r>
            <a:r>
              <a:rPr lang="en-US" sz="2200" dirty="0"/>
              <a:t> </a:t>
            </a:r>
            <a:r>
              <a:rPr lang="en-US" sz="2200" dirty="0" err="1"/>
              <a:t>Ipek</a:t>
            </a:r>
            <a:r>
              <a:rPr lang="en-US" sz="2200" dirty="0"/>
              <a:t>, Onur Mutlu, and Doug Burger,</a:t>
            </a:r>
            <a:br>
              <a:rPr lang="en-US" sz="2200" dirty="0"/>
            </a:br>
            <a:r>
              <a:rPr lang="en-US" sz="2200" b="1" dirty="0">
                <a:hlinkClick r:id="rId2"/>
              </a:rPr>
              <a:t>"Architecting Phase Change Memory as a Scalable DRAM Alternative"</a:t>
            </a:r>
            <a:br>
              <a:rPr lang="en-US" sz="2200" dirty="0"/>
            </a:br>
            <a:r>
              <a:rPr lang="en-US" sz="2200" i="1" dirty="0"/>
              <a:t>Proceedings of the </a:t>
            </a:r>
            <a:r>
              <a:rPr lang="en-US" sz="2200" i="1" dirty="0">
                <a:hlinkClick r:id="rId3"/>
              </a:rPr>
              <a:t>36th International Symposium on Computer Architecture</a:t>
            </a:r>
            <a:r>
              <a:rPr lang="en-US" sz="2200" i="1" dirty="0"/>
              <a:t> (</a:t>
            </a:r>
            <a:r>
              <a:rPr lang="en-US" sz="2200" b="1" i="1" dirty="0"/>
              <a:t>ISCA</a:t>
            </a:r>
            <a:r>
              <a:rPr lang="en-US" sz="2200" i="1" dirty="0"/>
              <a:t>)</a:t>
            </a:r>
            <a:r>
              <a:rPr lang="en-US" sz="2200" dirty="0"/>
              <a:t>, pages 2-13, Austin, TX, June 2009. </a:t>
            </a:r>
            <a:r>
              <a:rPr lang="en-US" sz="2200" dirty="0">
                <a:hlinkClick r:id="rId4"/>
              </a:rPr>
              <a:t>Slides (pdf)</a:t>
            </a:r>
            <a:endParaRPr lang="en-US" sz="2200" dirty="0"/>
          </a:p>
          <a:p>
            <a:endParaRPr lang="en-US" dirty="0"/>
          </a:p>
          <a:p>
            <a:endParaRPr lang="en-US" dirty="0"/>
          </a:p>
        </p:txBody>
      </p:sp>
      <p:sp>
        <p:nvSpPr>
          <p:cNvPr id="4" name="Slide Number Placeholder 3"/>
          <p:cNvSpPr>
            <a:spLocks noGrp="1"/>
          </p:cNvSpPr>
          <p:nvPr>
            <p:ph type="sldNum" sz="quarter" idx="11"/>
          </p:nvPr>
        </p:nvSpPr>
        <p:spPr/>
        <p:txBody>
          <a:bodyPr/>
          <a:lstStyle/>
          <a:p>
            <a:fld id="{27F28456-B93E-5440-A8F9-7EDDF5DA4557}" type="slidenum">
              <a:rPr lang="en-US" smtClean="0"/>
              <a:pPr/>
              <a:t>86</a:t>
            </a:fld>
            <a:endParaRPr lang="en-US"/>
          </a:p>
        </p:txBody>
      </p:sp>
      <p:pic>
        <p:nvPicPr>
          <p:cNvPr id="5" name="Picture 4"/>
          <p:cNvPicPr>
            <a:picLocks noChangeAspect="1"/>
          </p:cNvPicPr>
          <p:nvPr/>
        </p:nvPicPr>
        <p:blipFill>
          <a:blip r:embed="rId5"/>
          <a:stretch>
            <a:fillRect/>
          </a:stretch>
        </p:blipFill>
        <p:spPr>
          <a:xfrm>
            <a:off x="0" y="3573016"/>
            <a:ext cx="9144000" cy="2857500"/>
          </a:xfrm>
          <a:prstGeom prst="rect">
            <a:avLst/>
          </a:prstGeom>
        </p:spPr>
      </p:pic>
    </p:spTree>
    <p:extLst>
      <p:ext uri="{BB962C8B-B14F-4D97-AF65-F5344CB8AC3E}">
        <p14:creationId xmlns:p14="http://schemas.microsoft.com/office/powerpoint/2010/main" val="13858851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Reading: More on PCM As Main Memory</a:t>
            </a:r>
          </a:p>
        </p:txBody>
      </p:sp>
      <p:sp>
        <p:nvSpPr>
          <p:cNvPr id="3" name="Content Placeholder 2"/>
          <p:cNvSpPr>
            <a:spLocks noGrp="1"/>
          </p:cNvSpPr>
          <p:nvPr>
            <p:ph idx="1"/>
          </p:nvPr>
        </p:nvSpPr>
        <p:spPr/>
        <p:txBody>
          <a:bodyPr/>
          <a:lstStyle/>
          <a:p>
            <a:r>
              <a:rPr lang="en-US" sz="2100" dirty="0"/>
              <a:t>Benjamin C. Lee, Ping Zhou, Jun Yang, </a:t>
            </a:r>
            <a:r>
              <a:rPr lang="en-US" sz="2100" dirty="0" err="1"/>
              <a:t>Youtao</a:t>
            </a:r>
            <a:r>
              <a:rPr lang="en-US" sz="2100" dirty="0"/>
              <a:t> Zhang, Bo Zhao, </a:t>
            </a:r>
            <a:r>
              <a:rPr lang="en-US" sz="2100" dirty="0" err="1"/>
              <a:t>Engin</a:t>
            </a:r>
            <a:r>
              <a:rPr lang="en-US" sz="2100" dirty="0"/>
              <a:t> </a:t>
            </a:r>
            <a:r>
              <a:rPr lang="en-US" sz="2100" dirty="0" err="1"/>
              <a:t>Ipek</a:t>
            </a:r>
            <a:r>
              <a:rPr lang="en-US" sz="2100" dirty="0"/>
              <a:t>, Onur Mutlu, and Doug Burger,</a:t>
            </a:r>
            <a:br>
              <a:rPr lang="en-US" sz="2100" dirty="0"/>
            </a:br>
            <a:r>
              <a:rPr lang="en-US" sz="2100" b="1" dirty="0">
                <a:hlinkClick r:id="rId2"/>
              </a:rPr>
              <a:t>"Phase Change Technology and the Future of Main Memory"</a:t>
            </a:r>
            <a:br>
              <a:rPr lang="en-US" sz="2100" dirty="0"/>
            </a:br>
            <a:r>
              <a:rPr lang="en-US" sz="2100" i="1" dirty="0">
                <a:hlinkClick r:id="rId3"/>
              </a:rPr>
              <a:t>IEEE Micro</a:t>
            </a:r>
            <a:r>
              <a:rPr lang="en-US" sz="2100" i="1" dirty="0"/>
              <a:t>, Special Issue: Micro's Top Picks from 2009 Computer Architecture Conferences (</a:t>
            </a:r>
            <a:r>
              <a:rPr lang="en-US" sz="2100" b="1" i="1" dirty="0"/>
              <a:t>MICRO TOP PICKS</a:t>
            </a:r>
            <a:r>
              <a:rPr lang="en-US" sz="2100" i="1" dirty="0"/>
              <a:t>)</a:t>
            </a:r>
            <a:r>
              <a:rPr lang="en-US" sz="2100" dirty="0"/>
              <a:t>, Vol. 30, No. 1, pages 60-70, January/February 2010. </a:t>
            </a:r>
          </a:p>
          <a:p>
            <a:endParaRPr lang="en-US" sz="2100" dirty="0"/>
          </a:p>
        </p:txBody>
      </p:sp>
      <p:sp>
        <p:nvSpPr>
          <p:cNvPr id="4" name="Slide Number Placeholder 3"/>
          <p:cNvSpPr>
            <a:spLocks noGrp="1"/>
          </p:cNvSpPr>
          <p:nvPr>
            <p:ph type="sldNum" sz="quarter" idx="11"/>
          </p:nvPr>
        </p:nvSpPr>
        <p:spPr/>
        <p:txBody>
          <a:bodyPr/>
          <a:lstStyle/>
          <a:p>
            <a:fld id="{27F28456-B93E-5440-A8F9-7EDDF5DA4557}" type="slidenum">
              <a:rPr lang="en-US" smtClean="0"/>
              <a:pPr/>
              <a:t>87</a:t>
            </a:fld>
            <a:endParaRPr lang="en-US"/>
          </a:p>
        </p:txBody>
      </p:sp>
      <p:pic>
        <p:nvPicPr>
          <p:cNvPr id="5" name="Picture 4"/>
          <p:cNvPicPr>
            <a:picLocks noChangeAspect="1"/>
          </p:cNvPicPr>
          <p:nvPr/>
        </p:nvPicPr>
        <p:blipFill>
          <a:blip r:embed="rId4"/>
          <a:stretch>
            <a:fillRect/>
          </a:stretch>
        </p:blipFill>
        <p:spPr>
          <a:xfrm>
            <a:off x="0" y="3875936"/>
            <a:ext cx="9144000" cy="1785312"/>
          </a:xfrm>
          <a:prstGeom prst="rect">
            <a:avLst/>
          </a:prstGeom>
        </p:spPr>
      </p:pic>
    </p:spTree>
    <p:extLst>
      <p:ext uri="{BB962C8B-B14F-4D97-AF65-F5344CB8AC3E}">
        <p14:creationId xmlns:p14="http://schemas.microsoft.com/office/powerpoint/2010/main" val="11513488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le 1"/>
          <p:cNvSpPr>
            <a:spLocks noGrp="1"/>
          </p:cNvSpPr>
          <p:nvPr>
            <p:ph type="title"/>
          </p:nvPr>
        </p:nvSpPr>
        <p:spPr/>
        <p:txBody>
          <a:bodyPr/>
          <a:lstStyle/>
          <a:p>
            <a:r>
              <a:rPr lang="en-US" dirty="0">
                <a:latin typeface="Garamond" charset="0"/>
              </a:rPr>
              <a:t>Memory Bank: A Fundamental Concept</a:t>
            </a:r>
          </a:p>
        </p:txBody>
      </p:sp>
      <p:sp>
        <p:nvSpPr>
          <p:cNvPr id="3" name="Content Placeholder 2"/>
          <p:cNvSpPr>
            <a:spLocks noGrp="1"/>
          </p:cNvSpPr>
          <p:nvPr>
            <p:ph idx="1"/>
          </p:nvPr>
        </p:nvSpPr>
        <p:spPr>
          <a:xfrm>
            <a:off x="228600" y="901700"/>
            <a:ext cx="8610600" cy="5194300"/>
          </a:xfrm>
        </p:spPr>
        <p:txBody>
          <a:bodyPr/>
          <a:lstStyle/>
          <a:p>
            <a:r>
              <a:rPr lang="en-US" dirty="0">
                <a:solidFill>
                  <a:srgbClr val="FF0000"/>
                </a:solidFill>
                <a:latin typeface="Tahoma" charset="0"/>
              </a:rPr>
              <a:t>Interleaving (banking)</a:t>
            </a:r>
          </a:p>
          <a:p>
            <a:pPr lvl="1"/>
            <a:r>
              <a:rPr lang="en-US" dirty="0">
                <a:solidFill>
                  <a:srgbClr val="0000FF"/>
                </a:solidFill>
                <a:latin typeface="Tahoma" charset="0"/>
                <a:ea typeface="ＭＳ Ｐゴシック" charset="0"/>
              </a:rPr>
              <a:t>Problem</a:t>
            </a:r>
            <a:r>
              <a:rPr lang="en-US" dirty="0">
                <a:latin typeface="Tahoma" charset="0"/>
                <a:ea typeface="ＭＳ Ｐゴシック" charset="0"/>
              </a:rPr>
              <a:t>: a single monolithic memory array takes long to access and does not enable multiple accesses in parallel</a:t>
            </a:r>
          </a:p>
          <a:p>
            <a:pPr lvl="1"/>
            <a:endParaRPr lang="en-US" dirty="0">
              <a:latin typeface="Tahoma" charset="0"/>
              <a:ea typeface="ＭＳ Ｐゴシック" charset="0"/>
            </a:endParaRPr>
          </a:p>
          <a:p>
            <a:pPr lvl="1"/>
            <a:r>
              <a:rPr lang="en-US" dirty="0">
                <a:solidFill>
                  <a:srgbClr val="0000FF"/>
                </a:solidFill>
                <a:latin typeface="Tahoma" charset="0"/>
                <a:ea typeface="ＭＳ Ｐゴシック" charset="0"/>
              </a:rPr>
              <a:t>Goal</a:t>
            </a:r>
            <a:r>
              <a:rPr lang="en-US" dirty="0">
                <a:latin typeface="Tahoma" charset="0"/>
                <a:ea typeface="ＭＳ Ｐゴシック" charset="0"/>
              </a:rPr>
              <a:t>: Reduce the latency of memory array access and enable multiple accesses in parallel</a:t>
            </a:r>
          </a:p>
          <a:p>
            <a:pPr lvl="1"/>
            <a:endParaRPr lang="en-US" dirty="0">
              <a:latin typeface="Tahoma" charset="0"/>
              <a:ea typeface="ＭＳ Ｐゴシック" charset="0"/>
            </a:endParaRPr>
          </a:p>
          <a:p>
            <a:pPr lvl="1"/>
            <a:r>
              <a:rPr lang="en-US" dirty="0">
                <a:solidFill>
                  <a:srgbClr val="0000FF"/>
                </a:solidFill>
                <a:latin typeface="Tahoma" charset="0"/>
                <a:ea typeface="ＭＳ Ｐゴシック" charset="0"/>
              </a:rPr>
              <a:t>Idea</a:t>
            </a:r>
            <a:r>
              <a:rPr lang="en-US" dirty="0">
                <a:latin typeface="Tahoma" charset="0"/>
                <a:ea typeface="ＭＳ Ｐゴシック" charset="0"/>
              </a:rPr>
              <a:t>: Divide the array into multiple banks that can be accessed independently (in the same cycle or in consecutive cycles)</a:t>
            </a:r>
          </a:p>
          <a:p>
            <a:pPr lvl="2"/>
            <a:r>
              <a:rPr lang="en-US" dirty="0">
                <a:latin typeface="Tahoma" charset="0"/>
                <a:ea typeface="ＭＳ Ｐゴシック" charset="0"/>
              </a:rPr>
              <a:t>Each bank is smaller than the entire memory storage</a:t>
            </a:r>
          </a:p>
          <a:p>
            <a:pPr lvl="2"/>
            <a:r>
              <a:rPr lang="en-US" dirty="0">
                <a:latin typeface="Tahoma" charset="0"/>
                <a:ea typeface="ＭＳ Ｐゴシック" charset="0"/>
              </a:rPr>
              <a:t>Accesses to different banks can be overlapped</a:t>
            </a:r>
          </a:p>
          <a:p>
            <a:pPr lvl="2"/>
            <a:endParaRPr lang="en-US" dirty="0">
              <a:latin typeface="Tahoma" charset="0"/>
              <a:ea typeface="ＭＳ Ｐゴシック" charset="0"/>
            </a:endParaRPr>
          </a:p>
          <a:p>
            <a:pPr lvl="1"/>
            <a:r>
              <a:rPr lang="en-US" dirty="0">
                <a:solidFill>
                  <a:srgbClr val="0000FF"/>
                </a:solidFill>
                <a:latin typeface="Tahoma" charset="0"/>
                <a:ea typeface="ＭＳ Ｐゴシック" charset="0"/>
              </a:rPr>
              <a:t>An issue</a:t>
            </a:r>
            <a:r>
              <a:rPr lang="en-US" dirty="0">
                <a:latin typeface="Tahoma" charset="0"/>
                <a:ea typeface="ＭＳ Ｐゴシック" charset="0"/>
              </a:rPr>
              <a:t>: How do you map data to different banks? (i.e., how do you interleave data across banks?)</a:t>
            </a:r>
          </a:p>
        </p:txBody>
      </p:sp>
      <p:sp>
        <p:nvSpPr>
          <p:cNvPr id="95235"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083AFEA-169F-CB45-8A50-A5BA6C808AD2}"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Tree>
    <p:extLst>
      <p:ext uri="{BB962C8B-B14F-4D97-AF65-F5344CB8AC3E}">
        <p14:creationId xmlns:p14="http://schemas.microsoft.com/office/powerpoint/2010/main" val="59721305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1"/>
          <p:cNvSpPr>
            <a:spLocks noGrp="1"/>
          </p:cNvSpPr>
          <p:nvPr>
            <p:ph type="title"/>
          </p:nvPr>
        </p:nvSpPr>
        <p:spPr/>
        <p:txBody>
          <a:bodyPr/>
          <a:lstStyle/>
          <a:p>
            <a:r>
              <a:rPr lang="en-US" sz="3600">
                <a:latin typeface="Garamond" charset="0"/>
                <a:ea typeface="ＭＳ Ｐゴシック" charset="0"/>
                <a:cs typeface="ＭＳ Ｐゴシック" charset="0"/>
              </a:rPr>
              <a:t>Memory Bank Organization and Operation</a:t>
            </a:r>
          </a:p>
        </p:txBody>
      </p:sp>
      <p:sp>
        <p:nvSpPr>
          <p:cNvPr id="55298" name="Content Placeholder 2"/>
          <p:cNvSpPr>
            <a:spLocks noGrp="1"/>
          </p:cNvSpPr>
          <p:nvPr>
            <p:ph idx="1"/>
          </p:nvPr>
        </p:nvSpPr>
        <p:spPr>
          <a:xfrm>
            <a:off x="6069013" y="996950"/>
            <a:ext cx="2770187" cy="5194300"/>
          </a:xfrm>
        </p:spPr>
        <p:txBody>
          <a:bodyPr/>
          <a:lstStyle/>
          <a:p>
            <a:r>
              <a:rPr lang="en-US" sz="1600">
                <a:latin typeface="Tahoma" charset="0"/>
                <a:ea typeface="ＭＳ Ｐゴシック" charset="0"/>
                <a:cs typeface="ＭＳ Ｐゴシック" charset="0"/>
              </a:rPr>
              <a:t>Read access sequence:</a:t>
            </a:r>
          </a:p>
          <a:p>
            <a:endParaRPr lang="en-US" sz="1600">
              <a:latin typeface="Tahoma" charset="0"/>
              <a:ea typeface="ＭＳ Ｐゴシック" charset="0"/>
              <a:cs typeface="ＭＳ Ｐゴシック" charset="0"/>
            </a:endParaRPr>
          </a:p>
          <a:p>
            <a:pPr>
              <a:buFont typeface="Wingdings" charset="0"/>
              <a:buNone/>
            </a:pPr>
            <a:r>
              <a:rPr lang="en-US" sz="1600">
                <a:latin typeface="Tahoma" charset="0"/>
                <a:ea typeface="ＭＳ Ｐゴシック" charset="0"/>
                <a:cs typeface="ＭＳ Ｐゴシック" charset="0"/>
              </a:rPr>
              <a:t>	1. Decode row address &amp; drive word-lines</a:t>
            </a:r>
          </a:p>
          <a:p>
            <a:pPr>
              <a:buFont typeface="Wingdings" charset="0"/>
              <a:buNone/>
            </a:pPr>
            <a:r>
              <a:rPr lang="en-US" sz="1600">
                <a:latin typeface="Tahoma" charset="0"/>
                <a:ea typeface="ＭＳ Ｐゴシック" charset="0"/>
                <a:cs typeface="ＭＳ Ｐゴシック" charset="0"/>
              </a:rPr>
              <a:t>	</a:t>
            </a:r>
          </a:p>
          <a:p>
            <a:pPr>
              <a:buFont typeface="Wingdings" charset="0"/>
              <a:buNone/>
            </a:pPr>
            <a:r>
              <a:rPr lang="en-US" sz="1600">
                <a:latin typeface="Tahoma" charset="0"/>
                <a:ea typeface="ＭＳ Ｐゴシック" charset="0"/>
                <a:cs typeface="ＭＳ Ｐゴシック" charset="0"/>
              </a:rPr>
              <a:t>      2. Selected bits drive bit-lines</a:t>
            </a:r>
          </a:p>
          <a:p>
            <a:pPr>
              <a:buFont typeface="Wingdings" charset="0"/>
              <a:buNone/>
            </a:pPr>
            <a:r>
              <a:rPr lang="en-US" sz="1600">
                <a:latin typeface="Tahoma" charset="0"/>
                <a:ea typeface="ＭＳ Ｐゴシック" charset="0"/>
                <a:cs typeface="ＭＳ Ｐゴシック" charset="0"/>
              </a:rPr>
              <a:t>	    • Entire row read</a:t>
            </a:r>
          </a:p>
          <a:p>
            <a:pPr>
              <a:buFont typeface="Wingdings" charset="0"/>
              <a:buNone/>
            </a:pPr>
            <a:r>
              <a:rPr lang="en-US" sz="1600">
                <a:latin typeface="Tahoma" charset="0"/>
                <a:ea typeface="ＭＳ Ｐゴシック" charset="0"/>
                <a:cs typeface="ＭＳ Ｐゴシック" charset="0"/>
              </a:rPr>
              <a:t>      </a:t>
            </a:r>
          </a:p>
          <a:p>
            <a:pPr>
              <a:buFont typeface="Wingdings" charset="0"/>
              <a:buNone/>
            </a:pPr>
            <a:r>
              <a:rPr lang="en-US" sz="1600">
                <a:latin typeface="Tahoma" charset="0"/>
                <a:ea typeface="ＭＳ Ｐゴシック" charset="0"/>
                <a:cs typeface="ＭＳ Ｐゴシック" charset="0"/>
              </a:rPr>
              <a:t>      3. Amplify row data</a:t>
            </a:r>
          </a:p>
          <a:p>
            <a:pPr>
              <a:buFont typeface="Wingdings" charset="0"/>
              <a:buNone/>
            </a:pPr>
            <a:r>
              <a:rPr lang="en-US" sz="1600">
                <a:latin typeface="Tahoma" charset="0"/>
                <a:ea typeface="ＭＳ Ｐゴシック" charset="0"/>
                <a:cs typeface="ＭＳ Ｐゴシック" charset="0"/>
              </a:rPr>
              <a:t>      </a:t>
            </a:r>
          </a:p>
          <a:p>
            <a:pPr>
              <a:buFont typeface="Wingdings" charset="0"/>
              <a:buNone/>
            </a:pPr>
            <a:r>
              <a:rPr lang="en-US" sz="1600">
                <a:latin typeface="Tahoma" charset="0"/>
                <a:ea typeface="ＭＳ Ｐゴシック" charset="0"/>
                <a:cs typeface="ＭＳ Ｐゴシック" charset="0"/>
              </a:rPr>
              <a:t>      4. Decode column address &amp; select subset of row</a:t>
            </a:r>
          </a:p>
          <a:p>
            <a:pPr>
              <a:buFont typeface="Wingdings" charset="0"/>
              <a:buNone/>
            </a:pPr>
            <a:r>
              <a:rPr lang="en-US" sz="1600">
                <a:latin typeface="Tahoma" charset="0"/>
                <a:ea typeface="ＭＳ Ｐゴシック" charset="0"/>
                <a:cs typeface="ＭＳ Ｐゴシック" charset="0"/>
              </a:rPr>
              <a:t>         • Send to output</a:t>
            </a:r>
          </a:p>
          <a:p>
            <a:pPr>
              <a:buFont typeface="Wingdings" charset="0"/>
              <a:buNone/>
            </a:pPr>
            <a:r>
              <a:rPr lang="en-US" sz="1600">
                <a:latin typeface="Tahoma" charset="0"/>
                <a:ea typeface="ＭＳ Ｐゴシック" charset="0"/>
                <a:cs typeface="ＭＳ Ｐゴシック" charset="0"/>
              </a:rPr>
              <a:t>      </a:t>
            </a:r>
          </a:p>
          <a:p>
            <a:pPr>
              <a:buFont typeface="Wingdings" charset="0"/>
              <a:buNone/>
            </a:pPr>
            <a:r>
              <a:rPr lang="en-US" sz="1600">
                <a:latin typeface="Tahoma" charset="0"/>
                <a:ea typeface="ＭＳ Ｐゴシック" charset="0"/>
                <a:cs typeface="ＭＳ Ｐゴシック" charset="0"/>
              </a:rPr>
              <a:t>      5. Precharge bit-lines</a:t>
            </a:r>
          </a:p>
          <a:p>
            <a:pPr>
              <a:buFont typeface="Wingdings" charset="0"/>
              <a:buNone/>
            </a:pPr>
            <a:r>
              <a:rPr lang="en-US" sz="1600">
                <a:latin typeface="Tahoma" charset="0"/>
                <a:ea typeface="ＭＳ Ｐゴシック" charset="0"/>
                <a:cs typeface="ＭＳ Ｐゴシック" charset="0"/>
              </a:rPr>
              <a:t>        • For next access</a:t>
            </a:r>
          </a:p>
        </p:txBody>
      </p:sp>
      <p:sp>
        <p:nvSpPr>
          <p:cNvPr id="55299"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AD126C0-0631-7541-8A14-D86EEBC66A8A}"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5530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219200"/>
            <a:ext cx="5705475" cy="4714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779767"/>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DNA Sequencing</a:t>
            </a:r>
          </a:p>
        </p:txBody>
      </p:sp>
      <p:sp>
        <p:nvSpPr>
          <p:cNvPr id="3" name="Content Placeholder 2"/>
          <p:cNvSpPr>
            <a:spLocks noGrp="1"/>
          </p:cNvSpPr>
          <p:nvPr>
            <p:ph idx="1"/>
          </p:nvPr>
        </p:nvSpPr>
        <p:spPr>
          <a:xfrm>
            <a:off x="228600" y="1371600"/>
            <a:ext cx="8915400" cy="4876800"/>
          </a:xfrm>
        </p:spPr>
        <p:txBody>
          <a:bodyPr/>
          <a:lstStyle/>
          <a:p>
            <a:r>
              <a:rPr lang="en-US" dirty="0"/>
              <a:t>Goal: </a:t>
            </a:r>
          </a:p>
          <a:p>
            <a:pPr lvl="1"/>
            <a:r>
              <a:rPr lang="en-US" dirty="0"/>
              <a:t>Find the complete sequence of A, C, G, T’s in DNA.</a:t>
            </a:r>
          </a:p>
          <a:p>
            <a:endParaRPr lang="en-US" dirty="0"/>
          </a:p>
          <a:p>
            <a:r>
              <a:rPr lang="en-US" dirty="0"/>
              <a:t>Challenge: </a:t>
            </a:r>
          </a:p>
          <a:p>
            <a:pPr lvl="1"/>
            <a:r>
              <a:rPr lang="en-US" dirty="0"/>
              <a:t>There is no machine that takes long DNA as an input, and gives the complete sequence as output</a:t>
            </a:r>
          </a:p>
          <a:p>
            <a:pPr lvl="1"/>
            <a:r>
              <a:rPr lang="en-US" dirty="0"/>
              <a:t>All sequencing machines chop DNA into pieces and identify relatively small pieces (but not how they fit together)</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1527624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Title 1"/>
          <p:cNvSpPr>
            <a:spLocks noGrp="1"/>
          </p:cNvSpPr>
          <p:nvPr>
            <p:ph type="title"/>
          </p:nvPr>
        </p:nvSpPr>
        <p:spPr/>
        <p:txBody>
          <a:bodyPr/>
          <a:lstStyle/>
          <a:p>
            <a:r>
              <a:rPr lang="en-US">
                <a:latin typeface="Garamond" charset="0"/>
              </a:rPr>
              <a:t>Why Memory Hierarchy?</a:t>
            </a:r>
          </a:p>
        </p:txBody>
      </p:sp>
      <p:sp>
        <p:nvSpPr>
          <p:cNvPr id="3" name="Content Placeholder 2"/>
          <p:cNvSpPr>
            <a:spLocks noGrp="1"/>
          </p:cNvSpPr>
          <p:nvPr>
            <p:ph idx="1"/>
          </p:nvPr>
        </p:nvSpPr>
        <p:spPr>
          <a:xfrm>
            <a:off x="228600" y="996950"/>
            <a:ext cx="8610600" cy="5194300"/>
          </a:xfrm>
        </p:spPr>
        <p:txBody>
          <a:bodyPr/>
          <a:lstStyle/>
          <a:p>
            <a:r>
              <a:rPr lang="en-US">
                <a:latin typeface="Tahoma" charset="0"/>
              </a:rPr>
              <a:t>We want both fast and large</a:t>
            </a:r>
          </a:p>
          <a:p>
            <a:endParaRPr lang="en-US">
              <a:latin typeface="Tahoma" charset="0"/>
            </a:endParaRPr>
          </a:p>
          <a:p>
            <a:r>
              <a:rPr lang="en-US">
                <a:latin typeface="Tahoma" charset="0"/>
              </a:rPr>
              <a:t>But we cannot achieve both with a single level of memory</a:t>
            </a:r>
          </a:p>
          <a:p>
            <a:endParaRPr lang="en-US">
              <a:latin typeface="Tahoma" charset="0"/>
            </a:endParaRPr>
          </a:p>
          <a:p>
            <a:r>
              <a:rPr lang="en-US">
                <a:latin typeface="Tahoma" charset="0"/>
              </a:rPr>
              <a:t>Idea: </a:t>
            </a:r>
            <a:r>
              <a:rPr lang="en-US">
                <a:solidFill>
                  <a:srgbClr val="0000FF"/>
                </a:solidFill>
                <a:latin typeface="Tahoma" charset="0"/>
              </a:rPr>
              <a:t>Have multiple levels of storage </a:t>
            </a:r>
            <a:r>
              <a:rPr lang="en-US">
                <a:latin typeface="Tahoma" charset="0"/>
              </a:rPr>
              <a:t>(progressively bigger and slower as the levels are farther from the processor) and </a:t>
            </a:r>
            <a:r>
              <a:rPr lang="en-US">
                <a:solidFill>
                  <a:srgbClr val="0000FF"/>
                </a:solidFill>
                <a:latin typeface="Tahoma" charset="0"/>
              </a:rPr>
              <a:t>ensure most of the data the processor needs is kept in the fast(er) level(s)</a:t>
            </a:r>
          </a:p>
        </p:txBody>
      </p:sp>
      <p:sp>
        <p:nvSpPr>
          <p:cNvPr id="111619"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F64097C-1FDF-054C-A239-088B10A830F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Tree>
    <p:extLst>
      <p:ext uri="{BB962C8B-B14F-4D97-AF65-F5344CB8AC3E}">
        <p14:creationId xmlns:p14="http://schemas.microsoft.com/office/powerpoint/2010/main" val="311262821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1"/>
          <p:cNvSpPr>
            <a:spLocks noGrp="1"/>
          </p:cNvSpPr>
          <p:nvPr>
            <p:ph type="title"/>
          </p:nvPr>
        </p:nvSpPr>
        <p:spPr/>
        <p:txBody>
          <a:bodyPr/>
          <a:lstStyle/>
          <a:p>
            <a:r>
              <a:rPr lang="en-US">
                <a:latin typeface="Garamond" charset="0"/>
              </a:rPr>
              <a:t>Memory Hierarchy</a:t>
            </a:r>
          </a:p>
        </p:txBody>
      </p:sp>
      <p:sp>
        <p:nvSpPr>
          <p:cNvPr id="59394" name="Content Placeholder 2"/>
          <p:cNvSpPr>
            <a:spLocks noGrp="1"/>
          </p:cNvSpPr>
          <p:nvPr>
            <p:ph idx="1"/>
          </p:nvPr>
        </p:nvSpPr>
        <p:spPr>
          <a:xfrm>
            <a:off x="228600" y="996950"/>
            <a:ext cx="8610600" cy="5194300"/>
          </a:xfrm>
        </p:spPr>
        <p:txBody>
          <a:bodyPr/>
          <a:lstStyle/>
          <a:p>
            <a:r>
              <a:rPr lang="en-US">
                <a:latin typeface="Tahoma" charset="0"/>
              </a:rPr>
              <a:t>Fundamental tradeoff</a:t>
            </a:r>
          </a:p>
          <a:p>
            <a:pPr lvl="1"/>
            <a:r>
              <a:rPr lang="en-US">
                <a:latin typeface="Tahoma" charset="0"/>
                <a:ea typeface="ＭＳ Ｐゴシック" charset="0"/>
              </a:rPr>
              <a:t>Fast memory: small</a:t>
            </a:r>
          </a:p>
          <a:p>
            <a:pPr lvl="1"/>
            <a:r>
              <a:rPr lang="en-US">
                <a:latin typeface="Tahoma" charset="0"/>
                <a:ea typeface="ＭＳ Ｐゴシック" charset="0"/>
              </a:rPr>
              <a:t>Large memory: slow</a:t>
            </a:r>
          </a:p>
          <a:p>
            <a:r>
              <a:rPr lang="en-US">
                <a:latin typeface="Tahoma" charset="0"/>
              </a:rPr>
              <a:t>Idea: </a:t>
            </a:r>
            <a:r>
              <a:rPr lang="en-US">
                <a:solidFill>
                  <a:srgbClr val="FF0000"/>
                </a:solidFill>
                <a:latin typeface="Tahoma" charset="0"/>
              </a:rPr>
              <a:t>Memory hierarchy</a:t>
            </a:r>
          </a:p>
          <a:p>
            <a:pPr lvl="1"/>
            <a:endParaRPr lang="en-US">
              <a:latin typeface="Tahoma" charset="0"/>
              <a:ea typeface="ＭＳ Ｐゴシック" charset="0"/>
            </a:endParaRPr>
          </a:p>
          <a:p>
            <a:pPr lvl="1"/>
            <a:endParaRPr lang="en-US">
              <a:latin typeface="Tahoma" charset="0"/>
              <a:ea typeface="ＭＳ Ｐゴシック" charset="0"/>
            </a:endParaRPr>
          </a:p>
          <a:p>
            <a:pPr lvl="1"/>
            <a:endParaRPr lang="en-US">
              <a:latin typeface="Tahoma" charset="0"/>
              <a:ea typeface="ＭＳ Ｐゴシック" charset="0"/>
            </a:endParaRPr>
          </a:p>
          <a:p>
            <a:pPr lvl="1"/>
            <a:endParaRPr lang="en-US">
              <a:latin typeface="Tahoma" charset="0"/>
              <a:ea typeface="ＭＳ Ｐゴシック" charset="0"/>
            </a:endParaRPr>
          </a:p>
          <a:p>
            <a:pPr lvl="1"/>
            <a:endParaRPr lang="en-US">
              <a:latin typeface="Tahoma" charset="0"/>
              <a:ea typeface="ＭＳ Ｐゴシック" charset="0"/>
            </a:endParaRPr>
          </a:p>
          <a:p>
            <a:pPr lvl="1"/>
            <a:endParaRPr lang="en-US">
              <a:latin typeface="Tahoma" charset="0"/>
              <a:ea typeface="ＭＳ Ｐゴシック" charset="0"/>
            </a:endParaRPr>
          </a:p>
          <a:p>
            <a:r>
              <a:rPr lang="en-US">
                <a:latin typeface="Tahoma" charset="0"/>
              </a:rPr>
              <a:t>Latency, cost, size, </a:t>
            </a:r>
          </a:p>
          <a:p>
            <a:pPr>
              <a:buFont typeface="Wingdings" charset="0"/>
              <a:buNone/>
            </a:pPr>
            <a:r>
              <a:rPr lang="en-US">
                <a:latin typeface="Tahoma" charset="0"/>
              </a:rPr>
              <a:t>    bandwidth</a:t>
            </a:r>
          </a:p>
        </p:txBody>
      </p:sp>
      <p:sp>
        <p:nvSpPr>
          <p:cNvPr id="59395"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D85DEF5-8D80-6545-B4DF-20A2F15933B6}"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
        <p:nvSpPr>
          <p:cNvPr id="59396" name="Rectangle 5"/>
          <p:cNvSpPr>
            <a:spLocks noChangeArrowheads="1"/>
          </p:cNvSpPr>
          <p:nvPr/>
        </p:nvSpPr>
        <p:spPr bwMode="auto">
          <a:xfrm>
            <a:off x="390525" y="3398838"/>
            <a:ext cx="887413" cy="1274762"/>
          </a:xfrm>
          <a:prstGeom prst="rect">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59397" name="Rectangle 6"/>
          <p:cNvSpPr>
            <a:spLocks noChangeArrowheads="1"/>
          </p:cNvSpPr>
          <p:nvPr/>
        </p:nvSpPr>
        <p:spPr bwMode="auto">
          <a:xfrm>
            <a:off x="4164013" y="2035175"/>
            <a:ext cx="2489200" cy="4156075"/>
          </a:xfrm>
          <a:prstGeom prst="rect">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59398" name="TextBox 7"/>
          <p:cNvSpPr txBox="1">
            <a:spLocks noChangeArrowheads="1"/>
          </p:cNvSpPr>
          <p:nvPr/>
        </p:nvSpPr>
        <p:spPr bwMode="auto">
          <a:xfrm>
            <a:off x="492125" y="3833813"/>
            <a:ext cx="673100"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rPr>
              <a:t>CPU</a:t>
            </a:r>
          </a:p>
        </p:txBody>
      </p:sp>
      <p:sp>
        <p:nvSpPr>
          <p:cNvPr id="59399" name="TextBox 8"/>
          <p:cNvSpPr txBox="1">
            <a:spLocks noChangeArrowheads="1"/>
          </p:cNvSpPr>
          <p:nvPr/>
        </p:nvSpPr>
        <p:spPr bwMode="auto">
          <a:xfrm>
            <a:off x="4860925" y="3559175"/>
            <a:ext cx="1017588"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rPr>
              <a:t>Main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rPr>
              <a:t>Memory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rPr>
              <a:t>(DRAM)</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59400" name="TextBox 9"/>
          <p:cNvSpPr txBox="1">
            <a:spLocks noChangeArrowheads="1"/>
          </p:cNvSpPr>
          <p:nvPr/>
        </p:nvSpPr>
        <p:spPr bwMode="auto">
          <a:xfrm>
            <a:off x="588963" y="4202113"/>
            <a:ext cx="492125" cy="369887"/>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rPr>
              <a:t>RF</a:t>
            </a:r>
          </a:p>
        </p:txBody>
      </p:sp>
      <p:sp>
        <p:nvSpPr>
          <p:cNvPr id="59401" name="Rectangle 10"/>
          <p:cNvSpPr>
            <a:spLocks noChangeArrowheads="1"/>
          </p:cNvSpPr>
          <p:nvPr/>
        </p:nvSpPr>
        <p:spPr bwMode="auto">
          <a:xfrm>
            <a:off x="1430338" y="3398838"/>
            <a:ext cx="885825" cy="1274762"/>
          </a:xfrm>
          <a:prstGeom prst="rect">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59402" name="TextBox 11"/>
          <p:cNvSpPr txBox="1">
            <a:spLocks noChangeArrowheads="1"/>
          </p:cNvSpPr>
          <p:nvPr/>
        </p:nvSpPr>
        <p:spPr bwMode="auto">
          <a:xfrm>
            <a:off x="1430338" y="3833813"/>
            <a:ext cx="885825"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rPr>
              <a:t>Cache</a:t>
            </a:r>
          </a:p>
        </p:txBody>
      </p:sp>
      <p:cxnSp>
        <p:nvCxnSpPr>
          <p:cNvPr id="59403" name="Straight Arrow Connector 12"/>
          <p:cNvCxnSpPr>
            <a:cxnSpLocks noChangeShapeType="1"/>
            <a:endCxn id="59401" idx="3"/>
          </p:cNvCxnSpPr>
          <p:nvPr/>
        </p:nvCxnSpPr>
        <p:spPr bwMode="auto">
          <a:xfrm rot="10800000">
            <a:off x="2316163" y="4037013"/>
            <a:ext cx="1847850" cy="9525"/>
          </a:xfrm>
          <a:prstGeom prst="straightConnector1">
            <a:avLst/>
          </a:prstGeom>
          <a:noFill/>
          <a:ln w="9525">
            <a:solidFill>
              <a:schemeClr val="tx1"/>
            </a:solidFill>
            <a:round/>
            <a:headEnd type="arrow" w="med" len="med"/>
            <a:tailEnd type="arrow" w="med" len="med"/>
          </a:ln>
          <a:extLst>
            <a:ext uri="{909E8E84-426E-40dd-AFC4-6F175D3DCCD1}">
              <a14:hiddenFill xmlns="" xmlns:a14="http://schemas.microsoft.com/office/drawing/2010/main">
                <a:noFill/>
              </a14:hiddenFill>
            </a:ext>
          </a:extLst>
        </p:spPr>
      </p:cxnSp>
      <p:sp>
        <p:nvSpPr>
          <p:cNvPr id="59404" name="Rectangle 13"/>
          <p:cNvSpPr>
            <a:spLocks noChangeArrowheads="1"/>
          </p:cNvSpPr>
          <p:nvPr/>
        </p:nvSpPr>
        <p:spPr bwMode="auto">
          <a:xfrm>
            <a:off x="6778625" y="996950"/>
            <a:ext cx="2160588" cy="5194300"/>
          </a:xfrm>
          <a:prstGeom prst="rect">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59405" name="TextBox 14"/>
          <p:cNvSpPr txBox="1">
            <a:spLocks noChangeArrowheads="1"/>
          </p:cNvSpPr>
          <p:nvPr/>
        </p:nvSpPr>
        <p:spPr bwMode="auto">
          <a:xfrm>
            <a:off x="7377113" y="3235325"/>
            <a:ext cx="1196975"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rPr>
              <a:t>Hard Disk</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cxnSp>
        <p:nvCxnSpPr>
          <p:cNvPr id="59406" name="Straight Arrow Connector 15"/>
          <p:cNvCxnSpPr>
            <a:cxnSpLocks noChangeShapeType="1"/>
            <a:stCxn id="59402" idx="1"/>
          </p:cNvCxnSpPr>
          <p:nvPr/>
        </p:nvCxnSpPr>
        <p:spPr bwMode="auto">
          <a:xfrm rot="10800000" flipV="1">
            <a:off x="1277938" y="4017963"/>
            <a:ext cx="152400" cy="7937"/>
          </a:xfrm>
          <a:prstGeom prst="straightConnector1">
            <a:avLst/>
          </a:prstGeom>
          <a:noFill/>
          <a:ln w="9525">
            <a:solidFill>
              <a:schemeClr val="tx1"/>
            </a:solidFill>
            <a:round/>
            <a:headEnd type="arrow" w="med" len="med"/>
            <a:tailEnd type="arrow" w="med" len="med"/>
          </a:ln>
          <a:extLst>
            <a:ext uri="{909E8E84-426E-40dd-AFC4-6F175D3DCCD1}">
              <a14:hiddenFill xmlns="" xmlns:a14="http://schemas.microsoft.com/office/drawing/2010/main">
                <a:noFill/>
              </a14:hiddenFill>
            </a:ext>
          </a:extLst>
        </p:spPr>
      </p:cxnSp>
    </p:spTree>
    <p:extLst>
      <p:ext uri="{BB962C8B-B14F-4D97-AF65-F5344CB8AC3E}">
        <p14:creationId xmlns:p14="http://schemas.microsoft.com/office/powerpoint/2010/main" val="1533677020"/>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itle 1"/>
          <p:cNvSpPr>
            <a:spLocks noGrp="1"/>
          </p:cNvSpPr>
          <p:nvPr>
            <p:ph type="title"/>
          </p:nvPr>
        </p:nvSpPr>
        <p:spPr/>
        <p:txBody>
          <a:bodyPr/>
          <a:lstStyle/>
          <a:p>
            <a:r>
              <a:rPr lang="en-US">
                <a:latin typeface="Garamond" charset="0"/>
              </a:rPr>
              <a:t>Caching Basics: Exploit Temporal Locality</a:t>
            </a:r>
          </a:p>
        </p:txBody>
      </p:sp>
      <p:sp>
        <p:nvSpPr>
          <p:cNvPr id="60418" name="Content Placeholder 2"/>
          <p:cNvSpPr>
            <a:spLocks noGrp="1"/>
          </p:cNvSpPr>
          <p:nvPr>
            <p:ph idx="1"/>
          </p:nvPr>
        </p:nvSpPr>
        <p:spPr>
          <a:xfrm>
            <a:off x="228600" y="996950"/>
            <a:ext cx="8610600" cy="5194300"/>
          </a:xfrm>
        </p:spPr>
        <p:txBody>
          <a:bodyPr/>
          <a:lstStyle/>
          <a:p>
            <a:r>
              <a:rPr lang="en-US" dirty="0">
                <a:latin typeface="Tahoma" charset="0"/>
              </a:rPr>
              <a:t>Idea: </a:t>
            </a:r>
            <a:r>
              <a:rPr lang="en-US" dirty="0">
                <a:solidFill>
                  <a:srgbClr val="FF0000"/>
                </a:solidFill>
                <a:latin typeface="Tahoma" charset="0"/>
              </a:rPr>
              <a:t>Store recently accessed data in automatically managed fast memory (called cache)</a:t>
            </a:r>
          </a:p>
          <a:p>
            <a:r>
              <a:rPr lang="en-US" dirty="0">
                <a:latin typeface="Tahoma" charset="0"/>
              </a:rPr>
              <a:t>Anticipation: the data will be accessed again soon</a:t>
            </a:r>
          </a:p>
          <a:p>
            <a:endParaRPr lang="en-US" dirty="0">
              <a:latin typeface="Tahoma" charset="0"/>
            </a:endParaRPr>
          </a:p>
          <a:p>
            <a:r>
              <a:rPr lang="en-US" dirty="0">
                <a:solidFill>
                  <a:srgbClr val="0000FF"/>
                </a:solidFill>
                <a:latin typeface="Tahoma" charset="0"/>
              </a:rPr>
              <a:t>Temporal locality </a:t>
            </a:r>
            <a:r>
              <a:rPr lang="en-US" dirty="0">
                <a:latin typeface="Tahoma" charset="0"/>
              </a:rPr>
              <a:t>principle</a:t>
            </a:r>
          </a:p>
          <a:p>
            <a:pPr lvl="1"/>
            <a:r>
              <a:rPr lang="en-US" dirty="0">
                <a:solidFill>
                  <a:srgbClr val="FF0000"/>
                </a:solidFill>
                <a:latin typeface="Tahoma" charset="0"/>
                <a:ea typeface="ＭＳ Ｐゴシック" charset="0"/>
              </a:rPr>
              <a:t>Recently accessed data will be again accessed in the near future</a:t>
            </a:r>
          </a:p>
          <a:p>
            <a:pPr lvl="1"/>
            <a:r>
              <a:rPr lang="en-US" dirty="0">
                <a:latin typeface="Tahoma" charset="0"/>
                <a:ea typeface="ＭＳ Ｐゴシック" charset="0"/>
              </a:rPr>
              <a:t>This is what Maurice Wilkes had in mind:</a:t>
            </a:r>
          </a:p>
          <a:p>
            <a:pPr lvl="2"/>
            <a:r>
              <a:rPr lang="en-US" dirty="0">
                <a:latin typeface="Tahoma" charset="0"/>
                <a:ea typeface="ＭＳ Ｐゴシック" charset="0"/>
              </a:rPr>
              <a:t>Wilkes, </a:t>
            </a:r>
            <a:r>
              <a:rPr lang="ja-JP" altLang="en-US" dirty="0">
                <a:latin typeface="Tahoma" charset="0"/>
                <a:ea typeface="ＭＳ Ｐゴシック" charset="0"/>
              </a:rPr>
              <a:t>“</a:t>
            </a:r>
            <a:r>
              <a:rPr lang="en-US" altLang="ja-JP" dirty="0">
                <a:solidFill>
                  <a:srgbClr val="FF0000"/>
                </a:solidFill>
                <a:latin typeface="Tahoma" charset="0"/>
                <a:ea typeface="ＭＳ Ｐゴシック" charset="0"/>
              </a:rPr>
              <a:t>Slave Memories and Dynamic Storage Allocation</a:t>
            </a:r>
            <a:r>
              <a:rPr lang="en-US" altLang="ja-JP" dirty="0">
                <a:latin typeface="Tahoma" charset="0"/>
                <a:ea typeface="ＭＳ Ｐゴシック" charset="0"/>
              </a:rPr>
              <a:t>,</a:t>
            </a:r>
            <a:r>
              <a:rPr lang="ja-JP" altLang="en-US" dirty="0">
                <a:latin typeface="Tahoma" charset="0"/>
                <a:ea typeface="ＭＳ Ｐゴシック" charset="0"/>
              </a:rPr>
              <a:t>”</a:t>
            </a:r>
            <a:r>
              <a:rPr lang="en-US" altLang="ja-JP" dirty="0">
                <a:latin typeface="Tahoma" charset="0"/>
                <a:ea typeface="ＭＳ Ｐゴシック" charset="0"/>
              </a:rPr>
              <a:t> IEEE Trans. On Electronic Computers, 1965.</a:t>
            </a:r>
          </a:p>
          <a:p>
            <a:pPr lvl="2"/>
            <a:r>
              <a:rPr lang="ja-JP" altLang="en-US" dirty="0">
                <a:latin typeface="Tahoma" charset="0"/>
                <a:ea typeface="ＭＳ Ｐゴシック" charset="0"/>
              </a:rPr>
              <a:t>“</a:t>
            </a:r>
            <a:r>
              <a:rPr lang="en-US" altLang="ja-JP" dirty="0">
                <a:latin typeface="Tahoma" charset="0"/>
                <a:ea typeface="ＭＳ Ｐゴシック" charset="0"/>
              </a:rPr>
              <a:t>The use is discussed of a fast core memory of, say 32000 words as a slave to a slower core memory of, say, one million words in such a way that in practical cases the effective access time is nearer that of the fast memory than that of the slow memory.</a:t>
            </a:r>
            <a:r>
              <a:rPr lang="ja-JP" altLang="en-US" dirty="0">
                <a:latin typeface="Tahoma" charset="0"/>
                <a:ea typeface="ＭＳ Ｐゴシック" charset="0"/>
              </a:rPr>
              <a:t>”</a:t>
            </a:r>
            <a:endParaRPr lang="en-US" altLang="ja-JP" dirty="0">
              <a:latin typeface="Tahoma" charset="0"/>
              <a:ea typeface="ＭＳ Ｐゴシック" charset="0"/>
            </a:endParaRPr>
          </a:p>
          <a:p>
            <a:pPr lvl="1"/>
            <a:endParaRPr lang="en-US" dirty="0">
              <a:latin typeface="Tahoma" charset="0"/>
              <a:ea typeface="ＭＳ Ｐゴシック" charset="0"/>
            </a:endParaRPr>
          </a:p>
          <a:p>
            <a:endParaRPr lang="en-US" dirty="0">
              <a:latin typeface="Tahoma" charset="0"/>
            </a:endParaRPr>
          </a:p>
        </p:txBody>
      </p:sp>
      <p:sp>
        <p:nvSpPr>
          <p:cNvPr id="60419"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7F37466-A7DA-AA40-B82F-C8AB51974186}"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Tree>
    <p:extLst>
      <p:ext uri="{BB962C8B-B14F-4D97-AF65-F5344CB8AC3E}">
        <p14:creationId xmlns:p14="http://schemas.microsoft.com/office/powerpoint/2010/main" val="22485543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0418">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0418">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0418">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0418">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041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1"/>
          <p:cNvSpPr>
            <a:spLocks noGrp="1"/>
          </p:cNvSpPr>
          <p:nvPr>
            <p:ph type="title"/>
          </p:nvPr>
        </p:nvSpPr>
        <p:spPr/>
        <p:txBody>
          <a:bodyPr/>
          <a:lstStyle/>
          <a:p>
            <a:r>
              <a:rPr lang="en-US">
                <a:latin typeface="Garamond" charset="0"/>
              </a:rPr>
              <a:t>Caching Basics: Exploit Spatial Locality</a:t>
            </a:r>
          </a:p>
        </p:txBody>
      </p:sp>
      <p:sp>
        <p:nvSpPr>
          <p:cNvPr id="61442" name="Content Placeholder 2"/>
          <p:cNvSpPr>
            <a:spLocks noGrp="1"/>
          </p:cNvSpPr>
          <p:nvPr>
            <p:ph idx="1"/>
          </p:nvPr>
        </p:nvSpPr>
        <p:spPr>
          <a:xfrm>
            <a:off x="228600" y="996950"/>
            <a:ext cx="8610600" cy="5194300"/>
          </a:xfrm>
        </p:spPr>
        <p:txBody>
          <a:bodyPr/>
          <a:lstStyle/>
          <a:p>
            <a:r>
              <a:rPr lang="en-US" dirty="0">
                <a:latin typeface="Tahoma" charset="0"/>
              </a:rPr>
              <a:t>Idea: </a:t>
            </a:r>
            <a:r>
              <a:rPr lang="en-US" dirty="0">
                <a:solidFill>
                  <a:srgbClr val="FF0000"/>
                </a:solidFill>
                <a:latin typeface="Tahoma" charset="0"/>
              </a:rPr>
              <a:t>Store addresses adjacent to the recently accessed one in automatically managed fast memory</a:t>
            </a:r>
          </a:p>
          <a:p>
            <a:pPr lvl="1"/>
            <a:r>
              <a:rPr lang="en-US" dirty="0">
                <a:latin typeface="Tahoma" charset="0"/>
                <a:ea typeface="ＭＳ Ｐゴシック" charset="0"/>
              </a:rPr>
              <a:t>Logically divide memory into equal size blocks</a:t>
            </a:r>
          </a:p>
          <a:p>
            <a:pPr lvl="1"/>
            <a:r>
              <a:rPr lang="en-US" dirty="0">
                <a:latin typeface="Tahoma" charset="0"/>
                <a:ea typeface="ＭＳ Ｐゴシック" charset="0"/>
              </a:rPr>
              <a:t>Fetch to cache the accessed block in its entirety</a:t>
            </a:r>
          </a:p>
          <a:p>
            <a:r>
              <a:rPr lang="en-US" dirty="0">
                <a:latin typeface="Tahoma" charset="0"/>
              </a:rPr>
              <a:t>Anticipation: </a:t>
            </a:r>
            <a:r>
              <a:rPr lang="en-US" dirty="0">
                <a:solidFill>
                  <a:srgbClr val="0000FF"/>
                </a:solidFill>
                <a:latin typeface="Tahoma" charset="0"/>
              </a:rPr>
              <a:t>nearby data will be accessed soon</a:t>
            </a:r>
          </a:p>
          <a:p>
            <a:endParaRPr lang="en-US" dirty="0">
              <a:latin typeface="Tahoma" charset="0"/>
            </a:endParaRPr>
          </a:p>
          <a:p>
            <a:r>
              <a:rPr lang="en-US" dirty="0">
                <a:solidFill>
                  <a:srgbClr val="0000FF"/>
                </a:solidFill>
                <a:latin typeface="Tahoma" charset="0"/>
              </a:rPr>
              <a:t>Spatial locality </a:t>
            </a:r>
            <a:r>
              <a:rPr lang="en-US" dirty="0">
                <a:latin typeface="Tahoma" charset="0"/>
              </a:rPr>
              <a:t>principle</a:t>
            </a:r>
          </a:p>
          <a:p>
            <a:pPr lvl="1"/>
            <a:r>
              <a:rPr lang="en-US" dirty="0">
                <a:solidFill>
                  <a:srgbClr val="FF0000"/>
                </a:solidFill>
                <a:latin typeface="Tahoma" charset="0"/>
                <a:ea typeface="ＭＳ Ｐゴシック" charset="0"/>
              </a:rPr>
              <a:t>Nearby data in memory will be accessed in the near future</a:t>
            </a:r>
          </a:p>
          <a:p>
            <a:pPr lvl="2"/>
            <a:r>
              <a:rPr lang="en-US" dirty="0">
                <a:latin typeface="Tahoma" charset="0"/>
                <a:ea typeface="ＭＳ Ｐゴシック" charset="0"/>
              </a:rPr>
              <a:t>E.g., sequential instruction access, array traversal</a:t>
            </a:r>
          </a:p>
          <a:p>
            <a:pPr lvl="1"/>
            <a:r>
              <a:rPr lang="en-US" dirty="0">
                <a:latin typeface="Tahoma" charset="0"/>
                <a:ea typeface="ＭＳ Ｐゴシック" charset="0"/>
              </a:rPr>
              <a:t>This is what IBM 360/85 implemented</a:t>
            </a:r>
          </a:p>
          <a:p>
            <a:pPr lvl="2"/>
            <a:r>
              <a:rPr lang="en-US" dirty="0">
                <a:latin typeface="Tahoma" charset="0"/>
                <a:ea typeface="ＭＳ Ｐゴシック" charset="0"/>
              </a:rPr>
              <a:t>16 Kbyte cache with 64 byte blocks</a:t>
            </a:r>
          </a:p>
          <a:p>
            <a:pPr lvl="2"/>
            <a:r>
              <a:rPr lang="en-US" dirty="0" err="1">
                <a:latin typeface="Tahoma" charset="0"/>
                <a:ea typeface="ＭＳ Ｐゴシック" charset="0"/>
              </a:rPr>
              <a:t>Liptay</a:t>
            </a:r>
            <a:r>
              <a:rPr lang="en-US" dirty="0">
                <a:latin typeface="Tahoma" charset="0"/>
                <a:ea typeface="ＭＳ Ｐゴシック" charset="0"/>
              </a:rPr>
              <a:t>, </a:t>
            </a:r>
            <a:r>
              <a:rPr lang="ja-JP" altLang="en-US" dirty="0">
                <a:latin typeface="Tahoma" charset="0"/>
                <a:ea typeface="ＭＳ Ｐゴシック" charset="0"/>
              </a:rPr>
              <a:t>“</a:t>
            </a:r>
            <a:r>
              <a:rPr lang="en-US" altLang="ja-JP" dirty="0">
                <a:solidFill>
                  <a:srgbClr val="FF0000"/>
                </a:solidFill>
                <a:latin typeface="Tahoma" charset="0"/>
                <a:ea typeface="ＭＳ Ｐゴシック" charset="0"/>
              </a:rPr>
              <a:t>Structural aspects of the System/360 Model 85 II: the cache</a:t>
            </a:r>
            <a:r>
              <a:rPr lang="en-US" altLang="ja-JP" dirty="0">
                <a:latin typeface="Tahoma" charset="0"/>
                <a:ea typeface="ＭＳ Ｐゴシック" charset="0"/>
              </a:rPr>
              <a:t>,</a:t>
            </a:r>
            <a:r>
              <a:rPr lang="ja-JP" altLang="en-US" dirty="0">
                <a:latin typeface="Tahoma" charset="0"/>
                <a:ea typeface="ＭＳ Ｐゴシック" charset="0"/>
              </a:rPr>
              <a:t>”</a:t>
            </a:r>
            <a:r>
              <a:rPr lang="en-US" altLang="ja-JP" dirty="0">
                <a:latin typeface="Tahoma" charset="0"/>
                <a:ea typeface="ＭＳ Ｐゴシック" charset="0"/>
              </a:rPr>
              <a:t> IBM Systems Journal, 1968.</a:t>
            </a:r>
          </a:p>
          <a:p>
            <a:endParaRPr lang="en-US" dirty="0">
              <a:latin typeface="Tahoma" charset="0"/>
            </a:endParaRPr>
          </a:p>
        </p:txBody>
      </p:sp>
      <p:sp>
        <p:nvSpPr>
          <p:cNvPr id="61443"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E2E8C3A-AD3B-8648-8508-D7068D10271E}"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Tree>
    <p:extLst>
      <p:ext uri="{BB962C8B-B14F-4D97-AF65-F5344CB8AC3E}">
        <p14:creationId xmlns:p14="http://schemas.microsoft.com/office/powerpoint/2010/main" val="20330737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42">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42">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1442">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442">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1442">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144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Title 1"/>
          <p:cNvSpPr>
            <a:spLocks noGrp="1"/>
          </p:cNvSpPr>
          <p:nvPr>
            <p:ph type="title"/>
          </p:nvPr>
        </p:nvSpPr>
        <p:spPr/>
        <p:txBody>
          <a:bodyPr/>
          <a:lstStyle/>
          <a:p>
            <a:r>
              <a:rPr lang="en-US" sz="3600">
                <a:latin typeface="Garamond" charset="0"/>
              </a:rPr>
              <a:t>A Note on Manual vs. Automatic Management</a:t>
            </a:r>
          </a:p>
        </p:txBody>
      </p:sp>
      <p:sp>
        <p:nvSpPr>
          <p:cNvPr id="3" name="Content Placeholder 2"/>
          <p:cNvSpPr>
            <a:spLocks noGrp="1"/>
          </p:cNvSpPr>
          <p:nvPr>
            <p:ph idx="1"/>
          </p:nvPr>
        </p:nvSpPr>
        <p:spPr>
          <a:xfrm>
            <a:off x="228600" y="996950"/>
            <a:ext cx="8839200" cy="5194300"/>
          </a:xfrm>
        </p:spPr>
        <p:txBody>
          <a:bodyPr/>
          <a:lstStyle/>
          <a:p>
            <a:pPr>
              <a:defRPr/>
            </a:pPr>
            <a:r>
              <a:rPr lang="en-US" dirty="0">
                <a:solidFill>
                  <a:srgbClr val="0000FF"/>
                </a:solidFill>
              </a:rPr>
              <a:t>Manual:</a:t>
            </a:r>
            <a:r>
              <a:rPr lang="en-US" dirty="0"/>
              <a:t> Programmer manages data movement across levels</a:t>
            </a:r>
          </a:p>
          <a:p>
            <a:pPr marL="344487" lvl="1" indent="0">
              <a:buFont typeface="Wingdings" charset="0"/>
              <a:buNone/>
              <a:defRPr/>
            </a:pPr>
            <a:r>
              <a:rPr lang="en-US" dirty="0"/>
              <a:t>-- too painful for programmers on substantial programs</a:t>
            </a:r>
          </a:p>
          <a:p>
            <a:pPr lvl="1">
              <a:defRPr/>
            </a:pPr>
            <a:r>
              <a:rPr lang="en-US" dirty="0"/>
              <a:t>“core” </a:t>
            </a:r>
            <a:r>
              <a:rPr lang="en-US" dirty="0" err="1"/>
              <a:t>vs</a:t>
            </a:r>
            <a:r>
              <a:rPr lang="en-US" dirty="0"/>
              <a:t> “drum” memory in the 50’s</a:t>
            </a:r>
          </a:p>
          <a:p>
            <a:pPr lvl="1">
              <a:defRPr/>
            </a:pPr>
            <a:r>
              <a:rPr lang="en-US" dirty="0"/>
              <a:t>still done in some embedded processors (on-chip scratch pad SRAM in lieu of a cache)</a:t>
            </a:r>
          </a:p>
          <a:p>
            <a:pPr>
              <a:defRPr/>
            </a:pPr>
            <a:endParaRPr lang="en-US" dirty="0"/>
          </a:p>
          <a:p>
            <a:pPr>
              <a:defRPr/>
            </a:pPr>
            <a:r>
              <a:rPr lang="en-US" dirty="0">
                <a:solidFill>
                  <a:srgbClr val="0000FF"/>
                </a:solidFill>
              </a:rPr>
              <a:t>Automatic:</a:t>
            </a:r>
            <a:r>
              <a:rPr lang="en-US" dirty="0"/>
              <a:t> Hardware manages data movement across levels, </a:t>
            </a:r>
            <a:r>
              <a:rPr lang="en-US" dirty="0">
                <a:solidFill>
                  <a:srgbClr val="0000FF"/>
                </a:solidFill>
              </a:rPr>
              <a:t>transparently to the programmer</a:t>
            </a:r>
          </a:p>
          <a:p>
            <a:pPr marL="344487" lvl="1" indent="0">
              <a:buFont typeface="Wingdings" charset="0"/>
              <a:buNone/>
              <a:defRPr/>
            </a:pPr>
            <a:r>
              <a:rPr lang="en-US" dirty="0"/>
              <a:t>++ programmer’s life is easier</a:t>
            </a:r>
          </a:p>
          <a:p>
            <a:pPr lvl="1">
              <a:defRPr/>
            </a:pPr>
            <a:r>
              <a:rPr lang="en-US" dirty="0"/>
              <a:t>simple heuristic: keep most recently used items in cache</a:t>
            </a:r>
          </a:p>
          <a:p>
            <a:pPr lvl="1">
              <a:defRPr/>
            </a:pPr>
            <a:r>
              <a:rPr lang="en-US" dirty="0"/>
              <a:t>the average programmer doesn’t need to know about it</a:t>
            </a:r>
          </a:p>
          <a:p>
            <a:pPr lvl="2">
              <a:defRPr/>
            </a:pPr>
            <a:r>
              <a:rPr lang="en-US" dirty="0"/>
              <a:t>You don’t need to know how big the cache is and how it works to write a “correct” program! (What if you want a “fast” program?)</a:t>
            </a:r>
          </a:p>
          <a:p>
            <a:pPr>
              <a:defRPr/>
            </a:pPr>
            <a:endParaRPr lang="en-US" dirty="0"/>
          </a:p>
        </p:txBody>
      </p:sp>
      <p:sp>
        <p:nvSpPr>
          <p:cNvPr id="114691"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AF6DC3E-947D-F449-A63C-7E2BCBDF48C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Tree>
    <p:extLst>
      <p:ext uri="{BB962C8B-B14F-4D97-AF65-F5344CB8AC3E}">
        <p14:creationId xmlns:p14="http://schemas.microsoft.com/office/powerpoint/2010/main" val="319869697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tle 1"/>
          <p:cNvSpPr>
            <a:spLocks noGrp="1"/>
          </p:cNvSpPr>
          <p:nvPr>
            <p:ph type="title"/>
          </p:nvPr>
        </p:nvSpPr>
        <p:spPr/>
        <p:txBody>
          <a:bodyPr/>
          <a:lstStyle/>
          <a:p>
            <a:r>
              <a:rPr lang="en-US" sz="3600">
                <a:latin typeface="Garamond" charset="0"/>
              </a:rPr>
              <a:t>Automatic Management in Memory Hierarchy</a:t>
            </a:r>
          </a:p>
        </p:txBody>
      </p:sp>
      <p:sp>
        <p:nvSpPr>
          <p:cNvPr id="3" name="Content Placeholder 2"/>
          <p:cNvSpPr>
            <a:spLocks noGrp="1"/>
          </p:cNvSpPr>
          <p:nvPr>
            <p:ph idx="1"/>
          </p:nvPr>
        </p:nvSpPr>
        <p:spPr>
          <a:xfrm>
            <a:off x="304800" y="990600"/>
            <a:ext cx="8610600" cy="5194300"/>
          </a:xfrm>
        </p:spPr>
        <p:txBody>
          <a:bodyPr/>
          <a:lstStyle/>
          <a:p>
            <a:r>
              <a:rPr lang="en-US">
                <a:latin typeface="Tahoma" charset="0"/>
              </a:rPr>
              <a:t>Wilkes, “</a:t>
            </a:r>
            <a:r>
              <a:rPr lang="en-US" altLang="ja-JP">
                <a:solidFill>
                  <a:srgbClr val="FF0000"/>
                </a:solidFill>
                <a:latin typeface="Tahoma" charset="0"/>
              </a:rPr>
              <a:t>Slave Memories and Dynamic Storage Allocation</a:t>
            </a:r>
            <a:r>
              <a:rPr lang="en-US" altLang="ja-JP">
                <a:latin typeface="Tahoma" charset="0"/>
              </a:rPr>
              <a:t>,</a:t>
            </a:r>
            <a:r>
              <a:rPr lang="en-US">
                <a:latin typeface="Tahoma" charset="0"/>
              </a:rPr>
              <a:t>”</a:t>
            </a:r>
            <a:r>
              <a:rPr lang="en-US" altLang="ja-JP">
                <a:latin typeface="Tahoma" charset="0"/>
              </a:rPr>
              <a:t> IEEE Trans. On Electronic Computers, 1965.</a:t>
            </a:r>
          </a:p>
          <a:p>
            <a:endParaRPr lang="en-US">
              <a:latin typeface="Tahoma" charset="0"/>
            </a:endParaRPr>
          </a:p>
          <a:p>
            <a:endParaRPr lang="en-US">
              <a:latin typeface="Tahoma" charset="0"/>
            </a:endParaRPr>
          </a:p>
          <a:p>
            <a:endParaRPr lang="en-US">
              <a:latin typeface="Tahoma" charset="0"/>
            </a:endParaRPr>
          </a:p>
          <a:p>
            <a:endParaRPr lang="en-US">
              <a:latin typeface="Tahoma" charset="0"/>
            </a:endParaRPr>
          </a:p>
          <a:p>
            <a:endParaRPr lang="en-US">
              <a:latin typeface="Tahoma" charset="0"/>
            </a:endParaRPr>
          </a:p>
          <a:p>
            <a:endParaRPr lang="en-US">
              <a:latin typeface="Tahoma" charset="0"/>
            </a:endParaRPr>
          </a:p>
          <a:p>
            <a:r>
              <a:rPr lang="en-US">
                <a:latin typeface="Tahoma" charset="0"/>
              </a:rPr>
              <a:t>“By a slave memory I mean one which </a:t>
            </a:r>
            <a:r>
              <a:rPr lang="en-US">
                <a:solidFill>
                  <a:srgbClr val="0000FF"/>
                </a:solidFill>
                <a:latin typeface="Tahoma" charset="0"/>
              </a:rPr>
              <a:t>automatically accumulates to itself words </a:t>
            </a:r>
            <a:r>
              <a:rPr lang="en-US">
                <a:latin typeface="Tahoma" charset="0"/>
              </a:rPr>
              <a:t>that come from a slower main memory, and keeps them available for subsequent use without it being necessary for the penalty of main memory access to be incurred again.”</a:t>
            </a:r>
            <a:endParaRPr lang="en-US" altLang="ja-JP">
              <a:latin typeface="Tahoma" charset="0"/>
            </a:endParaRPr>
          </a:p>
          <a:p>
            <a:endParaRPr lang="en-US">
              <a:latin typeface="Tahoma" charset="0"/>
            </a:endParaRPr>
          </a:p>
        </p:txBody>
      </p:sp>
      <p:sp>
        <p:nvSpPr>
          <p:cNvPr id="64515"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5BAEAB6-DB0C-464D-B8DA-7AACE90E263F}" type="slidenum">
              <a:rPr kumimoji="0" lang="en-US" sz="1600" b="0" i="1"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600" b="0" i="1"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905000"/>
            <a:ext cx="8686800" cy="254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13394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1"/>
          <p:cNvSpPr>
            <a:spLocks noGrp="1"/>
          </p:cNvSpPr>
          <p:nvPr>
            <p:ph type="title"/>
          </p:nvPr>
        </p:nvSpPr>
        <p:spPr/>
        <p:txBody>
          <a:bodyPr/>
          <a:lstStyle/>
          <a:p>
            <a:r>
              <a:rPr lang="en-US">
                <a:latin typeface="Garamond" charset="0"/>
              </a:rPr>
              <a:t>A Modern Memory Hierarchy</a:t>
            </a:r>
          </a:p>
        </p:txBody>
      </p:sp>
      <p:sp>
        <p:nvSpPr>
          <p:cNvPr id="65538" name="Content Placeholder 2"/>
          <p:cNvSpPr>
            <a:spLocks noGrp="1"/>
          </p:cNvSpPr>
          <p:nvPr>
            <p:ph idx="1"/>
          </p:nvPr>
        </p:nvSpPr>
        <p:spPr>
          <a:xfrm>
            <a:off x="228600" y="996950"/>
            <a:ext cx="8610600" cy="5194300"/>
          </a:xfrm>
        </p:spPr>
        <p:txBody>
          <a:bodyPr/>
          <a:lstStyle/>
          <a:p>
            <a:endParaRPr lang="en-US">
              <a:latin typeface="Tahoma" charset="0"/>
            </a:endParaRPr>
          </a:p>
        </p:txBody>
      </p:sp>
      <p:sp>
        <p:nvSpPr>
          <p:cNvPr id="65539"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BA653F0-5461-F34D-BD5B-4FCFD424CC0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
        <p:nvSpPr>
          <p:cNvPr id="65540" name="Rectangle 3"/>
          <p:cNvSpPr txBox="1">
            <a:spLocks noChangeArrowheads="1"/>
          </p:cNvSpPr>
          <p:nvPr/>
        </p:nvSpPr>
        <p:spPr bwMode="auto">
          <a:xfrm>
            <a:off x="152400" y="990600"/>
            <a:ext cx="7772400" cy="518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75" tIns="46038" rIns="92075" bIns="46038"/>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42900" marR="0" lvl="0" indent="-342900" algn="ctr" defTabSz="914400" rtl="0" eaLnBrk="0" fontAlgn="base" latinLnBrk="0" hangingPunct="0">
              <a:lnSpc>
                <a:spcPct val="100000"/>
              </a:lnSpc>
              <a:spcBef>
                <a:spcPct val="0"/>
              </a:spcBef>
              <a:spcAft>
                <a:spcPct val="0"/>
              </a:spcAft>
              <a:buClr>
                <a:srgbClr val="3B812F"/>
              </a:buClr>
              <a:buSzPct val="70000"/>
              <a:buFont typeface="Wingdings" charset="0"/>
              <a:buNone/>
              <a:tabLst/>
              <a:defRPr/>
            </a:pPr>
            <a:r>
              <a:rPr kumimoji="0" lang="en-US" sz="1600" b="0" i="0" u="none" strike="noStrike" kern="1200" cap="none" spc="0" normalizeH="0" baseline="0" noProof="0">
                <a:ln>
                  <a:noFill/>
                </a:ln>
                <a:solidFill>
                  <a:srgbClr val="000000"/>
                </a:solidFill>
                <a:effectLst/>
                <a:uLnTx/>
                <a:uFillTx/>
                <a:latin typeface="Calibri" charset="0"/>
                <a:ea typeface="ＭＳ Ｐゴシック" charset="0"/>
              </a:rPr>
              <a:t>Register File</a:t>
            </a:r>
          </a:p>
          <a:p>
            <a:pPr marL="342900" marR="0" lvl="0" indent="-342900" algn="ctr" defTabSz="914400" rtl="0" eaLnBrk="0" fontAlgn="base" latinLnBrk="0" hangingPunct="0">
              <a:lnSpc>
                <a:spcPct val="100000"/>
              </a:lnSpc>
              <a:spcBef>
                <a:spcPct val="0"/>
              </a:spcBef>
              <a:spcAft>
                <a:spcPct val="0"/>
              </a:spcAft>
              <a:buClr>
                <a:srgbClr val="3B812F"/>
              </a:buClr>
              <a:buSzPct val="70000"/>
              <a:buFont typeface="Wingdings" charset="0"/>
              <a:buNone/>
              <a:tabLst/>
              <a:defRPr/>
            </a:pPr>
            <a:r>
              <a:rPr kumimoji="0" lang="en-US" sz="1600" b="0" i="0" u="none" strike="noStrike" kern="1200" cap="none" spc="0" normalizeH="0" baseline="0" noProof="0">
                <a:ln>
                  <a:noFill/>
                </a:ln>
                <a:solidFill>
                  <a:srgbClr val="000000"/>
                </a:solidFill>
                <a:effectLst/>
                <a:uLnTx/>
                <a:uFillTx/>
                <a:latin typeface="Calibri" charset="0"/>
                <a:ea typeface="ＭＳ Ｐゴシック" charset="0"/>
              </a:rPr>
              <a:t>32 words, sub-nsec</a:t>
            </a:r>
          </a:p>
          <a:p>
            <a:pPr marL="342900" marR="0" lvl="0" indent="-342900" algn="ctr" defTabSz="914400" rtl="0" eaLnBrk="0" fontAlgn="base" latinLnBrk="0" hangingPunct="0">
              <a:lnSpc>
                <a:spcPct val="100000"/>
              </a:lnSpc>
              <a:spcBef>
                <a:spcPct val="0"/>
              </a:spcBef>
              <a:spcAft>
                <a:spcPct val="0"/>
              </a:spcAft>
              <a:buClr>
                <a:srgbClr val="3B812F"/>
              </a:buClr>
              <a:buSzPct val="70000"/>
              <a:buFont typeface="Wingdings" charset="0"/>
              <a:buNone/>
              <a:tabLst/>
              <a:defRPr/>
            </a:pPr>
            <a:endParaRPr kumimoji="0" lang="en-US" sz="1600" b="0" i="0" u="none" strike="noStrike" kern="1200" cap="none" spc="0" normalizeH="0" baseline="0" noProof="0">
              <a:ln>
                <a:noFill/>
              </a:ln>
              <a:solidFill>
                <a:srgbClr val="000000"/>
              </a:solidFill>
              <a:effectLst/>
              <a:uLnTx/>
              <a:uFillTx/>
              <a:latin typeface="Calibri" charset="0"/>
              <a:ea typeface="ＭＳ Ｐゴシック" charset="0"/>
            </a:endParaRPr>
          </a:p>
          <a:p>
            <a:pPr marL="342900" marR="0" lvl="0" indent="-342900" algn="ctr" defTabSz="914400" rtl="0" eaLnBrk="0" fontAlgn="base" latinLnBrk="0" hangingPunct="0">
              <a:lnSpc>
                <a:spcPct val="100000"/>
              </a:lnSpc>
              <a:spcBef>
                <a:spcPct val="0"/>
              </a:spcBef>
              <a:spcAft>
                <a:spcPct val="0"/>
              </a:spcAft>
              <a:buClr>
                <a:srgbClr val="3B812F"/>
              </a:buClr>
              <a:buSzPct val="70000"/>
              <a:buFont typeface="Wingdings" charset="0"/>
              <a:buNone/>
              <a:tabLst/>
              <a:defRPr/>
            </a:pPr>
            <a:endParaRPr kumimoji="0" lang="en-US" sz="1600" b="0" i="0" u="none" strike="noStrike" kern="1200" cap="none" spc="0" normalizeH="0" baseline="0" noProof="0">
              <a:ln>
                <a:noFill/>
              </a:ln>
              <a:solidFill>
                <a:srgbClr val="000000"/>
              </a:solidFill>
              <a:effectLst/>
              <a:uLnTx/>
              <a:uFillTx/>
              <a:latin typeface="Calibri" charset="0"/>
              <a:ea typeface="ＭＳ Ｐゴシック" charset="0"/>
            </a:endParaRPr>
          </a:p>
          <a:p>
            <a:pPr marL="342900" marR="0" lvl="0" indent="-342900" algn="ctr" defTabSz="914400" rtl="0" eaLnBrk="0" fontAlgn="base" latinLnBrk="0" hangingPunct="0">
              <a:lnSpc>
                <a:spcPct val="100000"/>
              </a:lnSpc>
              <a:spcBef>
                <a:spcPct val="0"/>
              </a:spcBef>
              <a:spcAft>
                <a:spcPct val="0"/>
              </a:spcAft>
              <a:buClr>
                <a:srgbClr val="3B812F"/>
              </a:buClr>
              <a:buSzPct val="70000"/>
              <a:buFont typeface="Wingdings" charset="0"/>
              <a:buNone/>
              <a:tabLst/>
              <a:defRPr/>
            </a:pPr>
            <a:r>
              <a:rPr kumimoji="0" lang="en-US" sz="1600" b="0" i="0" u="none" strike="noStrike" kern="1200" cap="none" spc="0" normalizeH="0" baseline="0" noProof="0">
                <a:ln>
                  <a:noFill/>
                </a:ln>
                <a:solidFill>
                  <a:srgbClr val="000000"/>
                </a:solidFill>
                <a:effectLst/>
                <a:uLnTx/>
                <a:uFillTx/>
                <a:latin typeface="Calibri" charset="0"/>
                <a:ea typeface="ＭＳ Ｐゴシック" charset="0"/>
              </a:rPr>
              <a:t>L1 cache</a:t>
            </a:r>
          </a:p>
          <a:p>
            <a:pPr marL="342900" marR="0" lvl="0" indent="-342900" algn="ctr" defTabSz="914400" rtl="0" eaLnBrk="0" fontAlgn="base" latinLnBrk="0" hangingPunct="0">
              <a:lnSpc>
                <a:spcPct val="100000"/>
              </a:lnSpc>
              <a:spcBef>
                <a:spcPct val="0"/>
              </a:spcBef>
              <a:spcAft>
                <a:spcPct val="0"/>
              </a:spcAft>
              <a:buClr>
                <a:srgbClr val="3B812F"/>
              </a:buClr>
              <a:buSzPct val="70000"/>
              <a:buFont typeface="Wingdings" charset="0"/>
              <a:buNone/>
              <a:tabLst/>
              <a:defRPr/>
            </a:pPr>
            <a:r>
              <a:rPr kumimoji="0" lang="en-US" sz="1600" b="0" i="0" u="none" strike="noStrike" kern="1200" cap="none" spc="0" normalizeH="0" baseline="0" noProof="0">
                <a:ln>
                  <a:noFill/>
                </a:ln>
                <a:solidFill>
                  <a:srgbClr val="000000"/>
                </a:solidFill>
                <a:effectLst/>
                <a:uLnTx/>
                <a:uFillTx/>
                <a:latin typeface="Calibri" charset="0"/>
                <a:ea typeface="ＭＳ Ｐゴシック" charset="0"/>
              </a:rPr>
              <a:t>~32 KB, ~nsec</a:t>
            </a:r>
          </a:p>
          <a:p>
            <a:pPr marL="342900" marR="0" lvl="0" indent="-342900" algn="ctr" defTabSz="914400" rtl="0" eaLnBrk="0" fontAlgn="base" latinLnBrk="0" hangingPunct="0">
              <a:lnSpc>
                <a:spcPct val="100000"/>
              </a:lnSpc>
              <a:spcBef>
                <a:spcPct val="0"/>
              </a:spcBef>
              <a:spcAft>
                <a:spcPct val="0"/>
              </a:spcAft>
              <a:buClr>
                <a:srgbClr val="3B812F"/>
              </a:buClr>
              <a:buSzPct val="70000"/>
              <a:buFont typeface="Wingdings" charset="0"/>
              <a:buNone/>
              <a:tabLst/>
              <a:defRPr/>
            </a:pPr>
            <a:endParaRPr kumimoji="0" lang="en-US" sz="1600" b="0" i="0" u="none" strike="noStrike" kern="1200" cap="none" spc="0" normalizeH="0" baseline="0" noProof="0">
              <a:ln>
                <a:noFill/>
              </a:ln>
              <a:solidFill>
                <a:srgbClr val="000000"/>
              </a:solidFill>
              <a:effectLst/>
              <a:uLnTx/>
              <a:uFillTx/>
              <a:latin typeface="Calibri" charset="0"/>
              <a:ea typeface="ＭＳ Ｐゴシック" charset="0"/>
            </a:endParaRPr>
          </a:p>
          <a:p>
            <a:pPr marL="342900" marR="0" lvl="0" indent="-342900" algn="ctr" defTabSz="914400" rtl="0" eaLnBrk="0" fontAlgn="base" latinLnBrk="0" hangingPunct="0">
              <a:lnSpc>
                <a:spcPct val="100000"/>
              </a:lnSpc>
              <a:spcBef>
                <a:spcPct val="0"/>
              </a:spcBef>
              <a:spcAft>
                <a:spcPct val="0"/>
              </a:spcAft>
              <a:buClr>
                <a:srgbClr val="3B812F"/>
              </a:buClr>
              <a:buSzPct val="70000"/>
              <a:buFont typeface="Wingdings" charset="0"/>
              <a:buNone/>
              <a:tabLst/>
              <a:defRPr/>
            </a:pPr>
            <a:endParaRPr kumimoji="0" lang="en-US" sz="1600" b="0" i="0" u="none" strike="noStrike" kern="1200" cap="none" spc="0" normalizeH="0" baseline="0" noProof="0">
              <a:ln>
                <a:noFill/>
              </a:ln>
              <a:solidFill>
                <a:srgbClr val="000000"/>
              </a:solidFill>
              <a:effectLst/>
              <a:uLnTx/>
              <a:uFillTx/>
              <a:latin typeface="Calibri" charset="0"/>
              <a:ea typeface="ＭＳ Ｐゴシック" charset="0"/>
            </a:endParaRPr>
          </a:p>
          <a:p>
            <a:pPr marL="342900" marR="0" lvl="0" indent="-342900" algn="ctr" defTabSz="914400" rtl="0" eaLnBrk="0" fontAlgn="base" latinLnBrk="0" hangingPunct="0">
              <a:lnSpc>
                <a:spcPct val="100000"/>
              </a:lnSpc>
              <a:spcBef>
                <a:spcPct val="0"/>
              </a:spcBef>
              <a:spcAft>
                <a:spcPct val="0"/>
              </a:spcAft>
              <a:buClr>
                <a:srgbClr val="3B812F"/>
              </a:buClr>
              <a:buSzPct val="70000"/>
              <a:buFont typeface="Wingdings" charset="0"/>
              <a:buNone/>
              <a:tabLst/>
              <a:defRPr/>
            </a:pPr>
            <a:r>
              <a:rPr kumimoji="0" lang="en-US" sz="1600" b="0" i="0" u="none" strike="noStrike" kern="1200" cap="none" spc="0" normalizeH="0" baseline="0" noProof="0">
                <a:ln>
                  <a:noFill/>
                </a:ln>
                <a:solidFill>
                  <a:srgbClr val="000000"/>
                </a:solidFill>
                <a:effectLst/>
                <a:uLnTx/>
                <a:uFillTx/>
                <a:latin typeface="Calibri" charset="0"/>
                <a:ea typeface="ＭＳ Ｐゴシック" charset="0"/>
              </a:rPr>
              <a:t>L2 cache</a:t>
            </a:r>
          </a:p>
          <a:p>
            <a:pPr marL="342900" marR="0" lvl="0" indent="-342900" algn="ctr" defTabSz="914400" rtl="0" eaLnBrk="0" fontAlgn="base" latinLnBrk="0" hangingPunct="0">
              <a:lnSpc>
                <a:spcPct val="100000"/>
              </a:lnSpc>
              <a:spcBef>
                <a:spcPct val="0"/>
              </a:spcBef>
              <a:spcAft>
                <a:spcPct val="0"/>
              </a:spcAft>
              <a:buClr>
                <a:srgbClr val="3B812F"/>
              </a:buClr>
              <a:buSzPct val="70000"/>
              <a:buFont typeface="Wingdings" charset="0"/>
              <a:buNone/>
              <a:tabLst/>
              <a:defRPr/>
            </a:pPr>
            <a:r>
              <a:rPr kumimoji="0" lang="en-US" sz="1600" b="0" i="0" u="none" strike="noStrike" kern="1200" cap="none" spc="0" normalizeH="0" baseline="0" noProof="0">
                <a:ln>
                  <a:noFill/>
                </a:ln>
                <a:solidFill>
                  <a:srgbClr val="000000"/>
                </a:solidFill>
                <a:effectLst/>
                <a:uLnTx/>
                <a:uFillTx/>
                <a:latin typeface="Calibri" charset="0"/>
                <a:ea typeface="ＭＳ Ｐゴシック" charset="0"/>
              </a:rPr>
              <a:t>512 KB ~ 1MB, many nsec</a:t>
            </a:r>
          </a:p>
          <a:p>
            <a:pPr marL="342900" marR="0" lvl="0" indent="-342900" algn="ctr" defTabSz="914400" rtl="0" eaLnBrk="0" fontAlgn="base" latinLnBrk="0" hangingPunct="0">
              <a:lnSpc>
                <a:spcPct val="100000"/>
              </a:lnSpc>
              <a:spcBef>
                <a:spcPct val="0"/>
              </a:spcBef>
              <a:spcAft>
                <a:spcPct val="0"/>
              </a:spcAft>
              <a:buClr>
                <a:srgbClr val="3B812F"/>
              </a:buClr>
              <a:buSzPct val="70000"/>
              <a:buFont typeface="Wingdings" charset="0"/>
              <a:buNone/>
              <a:tabLst/>
              <a:defRPr/>
            </a:pPr>
            <a:endParaRPr kumimoji="0" lang="en-US" sz="1600" b="0" i="0" u="none" strike="noStrike" kern="1200" cap="none" spc="0" normalizeH="0" baseline="0" noProof="0">
              <a:ln>
                <a:noFill/>
              </a:ln>
              <a:solidFill>
                <a:srgbClr val="000000"/>
              </a:solidFill>
              <a:effectLst/>
              <a:uLnTx/>
              <a:uFillTx/>
              <a:latin typeface="Calibri" charset="0"/>
              <a:ea typeface="ＭＳ Ｐゴシック" charset="0"/>
            </a:endParaRPr>
          </a:p>
          <a:p>
            <a:pPr marL="342900" marR="0" lvl="0" indent="-342900" algn="ctr" defTabSz="914400" rtl="0" eaLnBrk="0" fontAlgn="base" latinLnBrk="0" hangingPunct="0">
              <a:lnSpc>
                <a:spcPct val="100000"/>
              </a:lnSpc>
              <a:spcBef>
                <a:spcPct val="0"/>
              </a:spcBef>
              <a:spcAft>
                <a:spcPct val="0"/>
              </a:spcAft>
              <a:buClr>
                <a:srgbClr val="3B812F"/>
              </a:buClr>
              <a:buSzPct val="70000"/>
              <a:buFont typeface="Wingdings" charset="0"/>
              <a:buNone/>
              <a:tabLst/>
              <a:defRPr/>
            </a:pPr>
            <a:endParaRPr kumimoji="0" lang="en-US" sz="1600" b="0" i="0" u="none" strike="noStrike" kern="1200" cap="none" spc="0" normalizeH="0" baseline="0" noProof="0">
              <a:ln>
                <a:noFill/>
              </a:ln>
              <a:solidFill>
                <a:srgbClr val="000000"/>
              </a:solidFill>
              <a:effectLst/>
              <a:uLnTx/>
              <a:uFillTx/>
              <a:latin typeface="Calibri" charset="0"/>
              <a:ea typeface="ＭＳ Ｐゴシック" charset="0"/>
            </a:endParaRPr>
          </a:p>
          <a:p>
            <a:pPr marL="342900" marR="0" lvl="0" indent="-342900" algn="ctr" defTabSz="914400" rtl="0" eaLnBrk="0" fontAlgn="base" latinLnBrk="0" hangingPunct="0">
              <a:lnSpc>
                <a:spcPct val="100000"/>
              </a:lnSpc>
              <a:spcBef>
                <a:spcPct val="0"/>
              </a:spcBef>
              <a:spcAft>
                <a:spcPct val="0"/>
              </a:spcAft>
              <a:buClr>
                <a:srgbClr val="3B812F"/>
              </a:buClr>
              <a:buSzPct val="70000"/>
              <a:buFont typeface="Wingdings" charset="0"/>
              <a:buNone/>
              <a:tabLst/>
              <a:defRPr/>
            </a:pPr>
            <a:r>
              <a:rPr kumimoji="0" lang="en-US" sz="1600" b="0" i="0" u="none" strike="noStrike" kern="1200" cap="none" spc="0" normalizeH="0" baseline="0" noProof="0">
                <a:ln>
                  <a:noFill/>
                </a:ln>
                <a:solidFill>
                  <a:srgbClr val="000000"/>
                </a:solidFill>
                <a:effectLst/>
                <a:uLnTx/>
                <a:uFillTx/>
                <a:latin typeface="Calibri" charset="0"/>
                <a:ea typeface="ＭＳ Ｐゴシック" charset="0"/>
              </a:rPr>
              <a:t>L3 cache, </a:t>
            </a:r>
          </a:p>
          <a:p>
            <a:pPr marL="342900" marR="0" lvl="0" indent="-342900" algn="ctr" defTabSz="914400" rtl="0" eaLnBrk="0" fontAlgn="base" latinLnBrk="0" hangingPunct="0">
              <a:lnSpc>
                <a:spcPct val="100000"/>
              </a:lnSpc>
              <a:spcBef>
                <a:spcPct val="0"/>
              </a:spcBef>
              <a:spcAft>
                <a:spcPct val="0"/>
              </a:spcAft>
              <a:buClr>
                <a:srgbClr val="3B812F"/>
              </a:buClr>
              <a:buSzPct val="70000"/>
              <a:buFont typeface="Wingdings" charset="0"/>
              <a:buNone/>
              <a:tabLst/>
              <a:defRPr/>
            </a:pPr>
            <a:r>
              <a:rPr kumimoji="0" lang="en-US" sz="1600" b="0" i="0" u="none" strike="noStrike" kern="1200" cap="none" spc="0" normalizeH="0" baseline="0" noProof="0">
                <a:ln>
                  <a:noFill/>
                </a:ln>
                <a:solidFill>
                  <a:srgbClr val="000000"/>
                </a:solidFill>
                <a:effectLst/>
                <a:uLnTx/>
                <a:uFillTx/>
                <a:latin typeface="Calibri" charset="0"/>
                <a:ea typeface="ＭＳ Ｐゴシック" charset="0"/>
              </a:rPr>
              <a:t>.....</a:t>
            </a:r>
          </a:p>
          <a:p>
            <a:pPr marL="342900" marR="0" lvl="0" indent="-342900" algn="ctr" defTabSz="914400" rtl="0" eaLnBrk="0" fontAlgn="base" latinLnBrk="0" hangingPunct="0">
              <a:lnSpc>
                <a:spcPct val="100000"/>
              </a:lnSpc>
              <a:spcBef>
                <a:spcPct val="0"/>
              </a:spcBef>
              <a:spcAft>
                <a:spcPct val="0"/>
              </a:spcAft>
              <a:buClr>
                <a:srgbClr val="3B812F"/>
              </a:buClr>
              <a:buSzPct val="70000"/>
              <a:buFont typeface="Wingdings" charset="0"/>
              <a:buNone/>
              <a:tabLst/>
              <a:defRPr/>
            </a:pPr>
            <a:endParaRPr kumimoji="0" lang="en-US" sz="1600" b="0" i="0" u="none" strike="noStrike" kern="1200" cap="none" spc="0" normalizeH="0" baseline="0" noProof="0">
              <a:ln>
                <a:noFill/>
              </a:ln>
              <a:solidFill>
                <a:srgbClr val="000000"/>
              </a:solidFill>
              <a:effectLst/>
              <a:uLnTx/>
              <a:uFillTx/>
              <a:latin typeface="Calibri" charset="0"/>
              <a:ea typeface="ＭＳ Ｐゴシック" charset="0"/>
            </a:endParaRPr>
          </a:p>
          <a:p>
            <a:pPr marL="342900" marR="0" lvl="0" indent="-342900" algn="ctr" defTabSz="914400" rtl="0" eaLnBrk="0" fontAlgn="base" latinLnBrk="0" hangingPunct="0">
              <a:lnSpc>
                <a:spcPct val="100000"/>
              </a:lnSpc>
              <a:spcBef>
                <a:spcPct val="0"/>
              </a:spcBef>
              <a:spcAft>
                <a:spcPct val="0"/>
              </a:spcAft>
              <a:buClr>
                <a:srgbClr val="3B812F"/>
              </a:buClr>
              <a:buSzPct val="70000"/>
              <a:buFont typeface="Wingdings" charset="0"/>
              <a:buNone/>
              <a:tabLst/>
              <a:defRPr/>
            </a:pPr>
            <a:endParaRPr kumimoji="0" lang="en-US" sz="1600" b="0" i="0" u="none" strike="noStrike" kern="1200" cap="none" spc="0" normalizeH="0" baseline="0" noProof="0">
              <a:ln>
                <a:noFill/>
              </a:ln>
              <a:solidFill>
                <a:srgbClr val="000000"/>
              </a:solidFill>
              <a:effectLst/>
              <a:uLnTx/>
              <a:uFillTx/>
              <a:latin typeface="Calibri" charset="0"/>
              <a:ea typeface="ＭＳ Ｐゴシック" charset="0"/>
            </a:endParaRPr>
          </a:p>
          <a:p>
            <a:pPr marL="342900" marR="0" lvl="0" indent="-342900" algn="ctr" defTabSz="914400" rtl="0" eaLnBrk="0" fontAlgn="base" latinLnBrk="0" hangingPunct="0">
              <a:lnSpc>
                <a:spcPct val="100000"/>
              </a:lnSpc>
              <a:spcBef>
                <a:spcPct val="0"/>
              </a:spcBef>
              <a:spcAft>
                <a:spcPct val="0"/>
              </a:spcAft>
              <a:buClr>
                <a:srgbClr val="3B812F"/>
              </a:buClr>
              <a:buSzPct val="70000"/>
              <a:buFont typeface="Wingdings" charset="0"/>
              <a:buNone/>
              <a:tabLst/>
              <a:defRPr/>
            </a:pPr>
            <a:r>
              <a:rPr kumimoji="0" lang="en-US" sz="1600" b="0" i="0" u="none" strike="noStrike" kern="1200" cap="none" spc="0" normalizeH="0" baseline="0" noProof="0">
                <a:ln>
                  <a:noFill/>
                </a:ln>
                <a:solidFill>
                  <a:srgbClr val="000000"/>
                </a:solidFill>
                <a:effectLst/>
                <a:uLnTx/>
                <a:uFillTx/>
                <a:latin typeface="Calibri" charset="0"/>
                <a:ea typeface="ＭＳ Ｐゴシック" charset="0"/>
              </a:rPr>
              <a:t>Main memory (DRAM), </a:t>
            </a:r>
          </a:p>
          <a:p>
            <a:pPr marL="342900" marR="0" lvl="0" indent="-342900" algn="ctr" defTabSz="914400" rtl="0" eaLnBrk="0" fontAlgn="base" latinLnBrk="0" hangingPunct="0">
              <a:lnSpc>
                <a:spcPct val="100000"/>
              </a:lnSpc>
              <a:spcBef>
                <a:spcPct val="0"/>
              </a:spcBef>
              <a:spcAft>
                <a:spcPct val="0"/>
              </a:spcAft>
              <a:buClr>
                <a:srgbClr val="3B812F"/>
              </a:buClr>
              <a:buSzPct val="70000"/>
              <a:buFont typeface="Wingdings" charset="0"/>
              <a:buNone/>
              <a:tabLst/>
              <a:defRPr/>
            </a:pPr>
            <a:r>
              <a:rPr kumimoji="0" lang="en-US" sz="1600" b="0" i="0" u="none" strike="noStrike" kern="1200" cap="none" spc="0" normalizeH="0" baseline="0" noProof="0">
                <a:ln>
                  <a:noFill/>
                </a:ln>
                <a:solidFill>
                  <a:srgbClr val="000000"/>
                </a:solidFill>
                <a:effectLst/>
                <a:uLnTx/>
                <a:uFillTx/>
                <a:latin typeface="Calibri" charset="0"/>
                <a:ea typeface="ＭＳ Ｐゴシック" charset="0"/>
              </a:rPr>
              <a:t>GB, ~100 nsec</a:t>
            </a:r>
          </a:p>
          <a:p>
            <a:pPr marL="342900" marR="0" lvl="0" indent="-342900" algn="ctr" defTabSz="914400" rtl="0" eaLnBrk="0" fontAlgn="base" latinLnBrk="0" hangingPunct="0">
              <a:lnSpc>
                <a:spcPct val="100000"/>
              </a:lnSpc>
              <a:spcBef>
                <a:spcPct val="0"/>
              </a:spcBef>
              <a:spcAft>
                <a:spcPct val="0"/>
              </a:spcAft>
              <a:buClr>
                <a:srgbClr val="3B812F"/>
              </a:buClr>
              <a:buSzPct val="70000"/>
              <a:buFont typeface="Wingdings" charset="0"/>
              <a:buNone/>
              <a:tabLst/>
              <a:defRPr/>
            </a:pPr>
            <a:endParaRPr kumimoji="0" lang="en-US" sz="1600" b="0" i="0" u="none" strike="noStrike" kern="1200" cap="none" spc="0" normalizeH="0" baseline="0" noProof="0">
              <a:ln>
                <a:noFill/>
              </a:ln>
              <a:solidFill>
                <a:srgbClr val="000000"/>
              </a:solidFill>
              <a:effectLst/>
              <a:uLnTx/>
              <a:uFillTx/>
              <a:latin typeface="Calibri" charset="0"/>
              <a:ea typeface="ＭＳ Ｐゴシック" charset="0"/>
            </a:endParaRPr>
          </a:p>
          <a:p>
            <a:pPr marL="342900" marR="0" lvl="0" indent="-342900" algn="ctr" defTabSz="914400" rtl="0" eaLnBrk="0" fontAlgn="base" latinLnBrk="0" hangingPunct="0">
              <a:lnSpc>
                <a:spcPct val="100000"/>
              </a:lnSpc>
              <a:spcBef>
                <a:spcPct val="0"/>
              </a:spcBef>
              <a:spcAft>
                <a:spcPct val="0"/>
              </a:spcAft>
              <a:buClr>
                <a:srgbClr val="3B812F"/>
              </a:buClr>
              <a:buSzPct val="70000"/>
              <a:buFont typeface="Wingdings" charset="0"/>
              <a:buNone/>
              <a:tabLst/>
              <a:defRPr/>
            </a:pPr>
            <a:endParaRPr kumimoji="0" lang="en-US" sz="1600" b="0" i="0" u="none" strike="noStrike" kern="1200" cap="none" spc="0" normalizeH="0" baseline="0" noProof="0">
              <a:ln>
                <a:noFill/>
              </a:ln>
              <a:solidFill>
                <a:srgbClr val="000000"/>
              </a:solidFill>
              <a:effectLst/>
              <a:uLnTx/>
              <a:uFillTx/>
              <a:latin typeface="Calibri" charset="0"/>
              <a:ea typeface="ＭＳ Ｐゴシック" charset="0"/>
            </a:endParaRPr>
          </a:p>
          <a:p>
            <a:pPr marL="342900" marR="0" lvl="0" indent="-342900" algn="ctr" defTabSz="914400" rtl="0" eaLnBrk="0" fontAlgn="base" latinLnBrk="0" hangingPunct="0">
              <a:lnSpc>
                <a:spcPct val="100000"/>
              </a:lnSpc>
              <a:spcBef>
                <a:spcPct val="0"/>
              </a:spcBef>
              <a:spcAft>
                <a:spcPct val="0"/>
              </a:spcAft>
              <a:buClr>
                <a:srgbClr val="3B812F"/>
              </a:buClr>
              <a:buSzPct val="70000"/>
              <a:buFont typeface="Wingdings" charset="0"/>
              <a:buNone/>
              <a:tabLst/>
              <a:defRPr/>
            </a:pPr>
            <a:r>
              <a:rPr kumimoji="0" lang="en-US" sz="1600" b="0" i="0" u="none" strike="noStrike" kern="1200" cap="none" spc="0" normalizeH="0" baseline="0" noProof="0">
                <a:ln>
                  <a:noFill/>
                </a:ln>
                <a:solidFill>
                  <a:srgbClr val="000000"/>
                </a:solidFill>
                <a:effectLst/>
                <a:uLnTx/>
                <a:uFillTx/>
                <a:latin typeface="Calibri" charset="0"/>
                <a:ea typeface="ＭＳ Ｐゴシック" charset="0"/>
              </a:rPr>
              <a:t>Swap Disk</a:t>
            </a:r>
          </a:p>
          <a:p>
            <a:pPr marL="342900" marR="0" lvl="0" indent="-342900" algn="ctr" defTabSz="914400" rtl="0" eaLnBrk="0" fontAlgn="base" latinLnBrk="0" hangingPunct="0">
              <a:lnSpc>
                <a:spcPct val="100000"/>
              </a:lnSpc>
              <a:spcBef>
                <a:spcPct val="0"/>
              </a:spcBef>
              <a:spcAft>
                <a:spcPct val="0"/>
              </a:spcAft>
              <a:buClr>
                <a:srgbClr val="3B812F"/>
              </a:buClr>
              <a:buSzPct val="70000"/>
              <a:buFont typeface="Wingdings" charset="0"/>
              <a:buNone/>
              <a:tabLst/>
              <a:defRPr/>
            </a:pPr>
            <a:r>
              <a:rPr kumimoji="0" lang="en-US" sz="1600" b="0" i="0" u="none" strike="noStrike" kern="1200" cap="none" spc="0" normalizeH="0" baseline="0" noProof="0">
                <a:ln>
                  <a:noFill/>
                </a:ln>
                <a:solidFill>
                  <a:srgbClr val="000000"/>
                </a:solidFill>
                <a:effectLst/>
                <a:uLnTx/>
                <a:uFillTx/>
                <a:latin typeface="Calibri" charset="0"/>
                <a:ea typeface="ＭＳ Ｐゴシック" charset="0"/>
              </a:rPr>
              <a:t>100 GB, ~10 msec</a:t>
            </a:r>
          </a:p>
        </p:txBody>
      </p:sp>
      <p:grpSp>
        <p:nvGrpSpPr>
          <p:cNvPr id="65541" name="Group 4"/>
          <p:cNvGrpSpPr>
            <a:grpSpLocks/>
          </p:cNvGrpSpPr>
          <p:nvPr/>
        </p:nvGrpSpPr>
        <p:grpSpPr bwMode="auto">
          <a:xfrm>
            <a:off x="685800" y="990600"/>
            <a:ext cx="6858000" cy="5480050"/>
            <a:chOff x="528" y="720"/>
            <a:chExt cx="4848" cy="3452"/>
          </a:xfrm>
        </p:grpSpPr>
        <p:sp>
          <p:nvSpPr>
            <p:cNvPr id="26" name="Rectangle 5"/>
            <p:cNvSpPr>
              <a:spLocks noChangeArrowheads="1"/>
            </p:cNvSpPr>
            <p:nvPr/>
          </p:nvSpPr>
          <p:spPr bwMode="auto">
            <a:xfrm>
              <a:off x="2208" y="720"/>
              <a:ext cx="1392" cy="384"/>
            </a:xfrm>
            <a:prstGeom prst="rect">
              <a:avLst/>
            </a:prstGeom>
            <a:noFill/>
            <a:ln w="190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charset="0"/>
                <a:ea typeface="ＭＳ Ｐゴシック" charset="0"/>
                <a:cs typeface="ＭＳ Ｐゴシック" charset="0"/>
              </a:endParaRPr>
            </a:p>
          </p:txBody>
        </p:sp>
        <p:sp>
          <p:nvSpPr>
            <p:cNvPr id="27" name="Rectangle 6"/>
            <p:cNvSpPr>
              <a:spLocks noChangeArrowheads="1"/>
            </p:cNvSpPr>
            <p:nvPr/>
          </p:nvSpPr>
          <p:spPr bwMode="auto">
            <a:xfrm>
              <a:off x="1872" y="1334"/>
              <a:ext cx="2016" cy="384"/>
            </a:xfrm>
            <a:prstGeom prst="rect">
              <a:avLst/>
            </a:prstGeom>
            <a:noFill/>
            <a:ln w="190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charset="0"/>
                <a:ea typeface="ＭＳ Ｐゴシック" charset="0"/>
                <a:cs typeface="ＭＳ Ｐゴシック" charset="0"/>
              </a:endParaRPr>
            </a:p>
          </p:txBody>
        </p:sp>
        <p:sp>
          <p:nvSpPr>
            <p:cNvPr id="28" name="Rectangle 7"/>
            <p:cNvSpPr>
              <a:spLocks noChangeArrowheads="1"/>
            </p:cNvSpPr>
            <p:nvPr/>
          </p:nvSpPr>
          <p:spPr bwMode="auto">
            <a:xfrm>
              <a:off x="1536" y="1935"/>
              <a:ext cx="2688" cy="384"/>
            </a:xfrm>
            <a:prstGeom prst="rect">
              <a:avLst/>
            </a:prstGeom>
            <a:noFill/>
            <a:ln w="190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charset="0"/>
                <a:ea typeface="ＭＳ Ｐゴシック" charset="0"/>
                <a:cs typeface="ＭＳ Ｐゴシック" charset="0"/>
              </a:endParaRPr>
            </a:p>
          </p:txBody>
        </p:sp>
        <p:sp>
          <p:nvSpPr>
            <p:cNvPr id="29" name="Rectangle 8"/>
            <p:cNvSpPr>
              <a:spLocks noChangeArrowheads="1"/>
            </p:cNvSpPr>
            <p:nvPr/>
          </p:nvSpPr>
          <p:spPr bwMode="auto">
            <a:xfrm>
              <a:off x="1200" y="2546"/>
              <a:ext cx="3408" cy="384"/>
            </a:xfrm>
            <a:prstGeom prst="rect">
              <a:avLst/>
            </a:prstGeom>
            <a:noFill/>
            <a:ln w="190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charset="0"/>
                <a:ea typeface="ＭＳ Ｐゴシック" charset="0"/>
                <a:cs typeface="ＭＳ Ｐゴシック" charset="0"/>
              </a:endParaRPr>
            </a:p>
          </p:txBody>
        </p:sp>
        <p:sp>
          <p:nvSpPr>
            <p:cNvPr id="30" name="Rectangle 9"/>
            <p:cNvSpPr>
              <a:spLocks noChangeArrowheads="1"/>
            </p:cNvSpPr>
            <p:nvPr/>
          </p:nvSpPr>
          <p:spPr bwMode="auto">
            <a:xfrm>
              <a:off x="864" y="3167"/>
              <a:ext cx="4129" cy="384"/>
            </a:xfrm>
            <a:prstGeom prst="rect">
              <a:avLst/>
            </a:prstGeom>
            <a:noFill/>
            <a:ln w="190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charset="0"/>
                <a:ea typeface="ＭＳ Ｐゴシック" charset="0"/>
                <a:cs typeface="ＭＳ Ｐゴシック" charset="0"/>
              </a:endParaRPr>
            </a:p>
          </p:txBody>
        </p:sp>
        <p:sp>
          <p:nvSpPr>
            <p:cNvPr id="31" name="Rectangle 10"/>
            <p:cNvSpPr>
              <a:spLocks noChangeArrowheads="1"/>
            </p:cNvSpPr>
            <p:nvPr/>
          </p:nvSpPr>
          <p:spPr bwMode="auto">
            <a:xfrm>
              <a:off x="528" y="3788"/>
              <a:ext cx="4848" cy="384"/>
            </a:xfrm>
            <a:prstGeom prst="rect">
              <a:avLst/>
            </a:prstGeom>
            <a:noFill/>
            <a:ln w="190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charset="0"/>
                <a:ea typeface="ＭＳ Ｐゴシック" charset="0"/>
                <a:cs typeface="ＭＳ Ｐゴシック" charset="0"/>
              </a:endParaRPr>
            </a:p>
          </p:txBody>
        </p:sp>
      </p:grpSp>
      <p:sp>
        <p:nvSpPr>
          <p:cNvPr id="32" name="Line 11"/>
          <p:cNvSpPr>
            <a:spLocks noChangeShapeType="1"/>
          </p:cNvSpPr>
          <p:nvPr/>
        </p:nvSpPr>
        <p:spPr bwMode="auto">
          <a:xfrm>
            <a:off x="228600" y="1752600"/>
            <a:ext cx="8610600" cy="0"/>
          </a:xfrm>
          <a:prstGeom prst="line">
            <a:avLst/>
          </a:prstGeom>
          <a:noFill/>
          <a:ln w="19050">
            <a:solidFill>
              <a:srgbClr val="000000"/>
            </a:solidFill>
            <a:prstDash val="dash"/>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charset="0"/>
              <a:ea typeface="ＭＳ Ｐゴシック" charset="0"/>
              <a:cs typeface="ＭＳ Ｐゴシック" charset="0"/>
            </a:endParaRPr>
          </a:p>
        </p:txBody>
      </p:sp>
      <p:sp>
        <p:nvSpPr>
          <p:cNvPr id="33" name="AutoShape 12"/>
          <p:cNvSpPr>
            <a:spLocks noChangeArrowheads="1"/>
          </p:cNvSpPr>
          <p:nvPr/>
        </p:nvSpPr>
        <p:spPr bwMode="auto">
          <a:xfrm>
            <a:off x="5410200" y="1219200"/>
            <a:ext cx="609600" cy="1066800"/>
          </a:xfrm>
          <a:prstGeom prst="curvedLeftArrow">
            <a:avLst>
              <a:gd name="adj1" fmla="val 35000"/>
              <a:gd name="adj2" fmla="val 70000"/>
              <a:gd name="adj3" fmla="val 33333"/>
            </a:avLst>
          </a:prstGeom>
          <a:solidFill>
            <a:srgbClr val="FC0128"/>
          </a:solidFill>
          <a:ln w="19050">
            <a:solidFill>
              <a:srgbClr val="000000"/>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charset="0"/>
              <a:ea typeface="ＭＳ Ｐゴシック" charset="0"/>
              <a:cs typeface="ＭＳ Ｐゴシック" charset="0"/>
            </a:endParaRPr>
          </a:p>
        </p:txBody>
      </p:sp>
      <p:sp>
        <p:nvSpPr>
          <p:cNvPr id="34" name="AutoShape 13"/>
          <p:cNvSpPr>
            <a:spLocks noChangeArrowheads="1"/>
          </p:cNvSpPr>
          <p:nvPr/>
        </p:nvSpPr>
        <p:spPr bwMode="auto">
          <a:xfrm>
            <a:off x="6858000" y="5181600"/>
            <a:ext cx="609600" cy="1066800"/>
          </a:xfrm>
          <a:prstGeom prst="curvedLeftArrow">
            <a:avLst>
              <a:gd name="adj1" fmla="val 35000"/>
              <a:gd name="adj2" fmla="val 70000"/>
              <a:gd name="adj3" fmla="val 33333"/>
            </a:avLst>
          </a:prstGeom>
          <a:solidFill>
            <a:srgbClr val="FC0128"/>
          </a:solidFill>
          <a:ln w="19050">
            <a:solidFill>
              <a:srgbClr val="000000"/>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charset="0"/>
              <a:ea typeface="ＭＳ Ｐゴシック" charset="0"/>
              <a:cs typeface="ＭＳ Ｐゴシック" charset="0"/>
            </a:endParaRPr>
          </a:p>
        </p:txBody>
      </p:sp>
      <p:sp>
        <p:nvSpPr>
          <p:cNvPr id="35" name="AutoShape 14"/>
          <p:cNvSpPr>
            <a:spLocks noChangeArrowheads="1"/>
          </p:cNvSpPr>
          <p:nvPr/>
        </p:nvSpPr>
        <p:spPr bwMode="auto">
          <a:xfrm rot="10800000">
            <a:off x="2057400" y="1143000"/>
            <a:ext cx="609600" cy="1066800"/>
          </a:xfrm>
          <a:prstGeom prst="curvedLeftArrow">
            <a:avLst>
              <a:gd name="adj1" fmla="val 35000"/>
              <a:gd name="adj2" fmla="val 70000"/>
              <a:gd name="adj3" fmla="val 33333"/>
            </a:avLst>
          </a:prstGeom>
          <a:solidFill>
            <a:srgbClr val="FC0128"/>
          </a:solidFill>
          <a:ln w="19050">
            <a:solidFill>
              <a:srgbClr val="000000"/>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charset="0"/>
              <a:ea typeface="ＭＳ Ｐゴシック" charset="0"/>
              <a:cs typeface="ＭＳ Ｐゴシック" charset="0"/>
            </a:endParaRPr>
          </a:p>
        </p:txBody>
      </p:sp>
      <p:sp>
        <p:nvSpPr>
          <p:cNvPr id="36" name="AutoShape 15"/>
          <p:cNvSpPr>
            <a:spLocks noChangeArrowheads="1"/>
          </p:cNvSpPr>
          <p:nvPr/>
        </p:nvSpPr>
        <p:spPr bwMode="auto">
          <a:xfrm rot="10800000">
            <a:off x="762000" y="5105400"/>
            <a:ext cx="609600" cy="1066800"/>
          </a:xfrm>
          <a:prstGeom prst="curvedLeftArrow">
            <a:avLst>
              <a:gd name="adj1" fmla="val 35000"/>
              <a:gd name="adj2" fmla="val 70000"/>
              <a:gd name="adj3" fmla="val 33333"/>
            </a:avLst>
          </a:prstGeom>
          <a:solidFill>
            <a:srgbClr val="FC0128"/>
          </a:solidFill>
          <a:ln w="19050">
            <a:solidFill>
              <a:srgbClr val="000000"/>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charset="0"/>
              <a:ea typeface="ＭＳ Ｐゴシック" charset="0"/>
              <a:cs typeface="ＭＳ Ｐゴシック" charset="0"/>
            </a:endParaRPr>
          </a:p>
        </p:txBody>
      </p:sp>
      <p:sp>
        <p:nvSpPr>
          <p:cNvPr id="37" name="Text Box 16"/>
          <p:cNvSpPr txBox="1">
            <a:spLocks noChangeArrowheads="1"/>
          </p:cNvSpPr>
          <p:nvPr/>
        </p:nvSpPr>
        <p:spPr bwMode="auto">
          <a:xfrm>
            <a:off x="6781800" y="1317625"/>
            <a:ext cx="2339975"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wrap="none">
            <a:spAutoFit/>
          </a:bodyPr>
          <a:lstStyle>
            <a:lvl1pPr>
              <a:defRPr sz="2400" i="1">
                <a:solidFill>
                  <a:schemeClr val="accent1"/>
                </a:solidFill>
                <a:latin typeface="Comic Sans MS" charset="0"/>
                <a:ea typeface="ＭＳ Ｐゴシック" charset="0"/>
              </a:defRPr>
            </a:lvl1pPr>
            <a:lvl2pPr marL="742950" indent="-285750">
              <a:defRPr sz="2400" i="1">
                <a:solidFill>
                  <a:schemeClr val="accent1"/>
                </a:solidFill>
                <a:latin typeface="Comic Sans MS" charset="0"/>
                <a:ea typeface="ＭＳ Ｐゴシック" charset="0"/>
              </a:defRPr>
            </a:lvl2pPr>
            <a:lvl3pPr marL="1143000" indent="-228600">
              <a:defRPr sz="2400" i="1">
                <a:solidFill>
                  <a:schemeClr val="accent1"/>
                </a:solidFill>
                <a:latin typeface="Comic Sans MS" charset="0"/>
                <a:ea typeface="ＭＳ Ｐゴシック" charset="0"/>
              </a:defRPr>
            </a:lvl3pPr>
            <a:lvl4pPr marL="1600200" indent="-228600">
              <a:defRPr sz="2400" i="1">
                <a:solidFill>
                  <a:schemeClr val="accent1"/>
                </a:solidFill>
                <a:latin typeface="Comic Sans MS" charset="0"/>
                <a:ea typeface="ＭＳ Ｐゴシック" charset="0"/>
              </a:defRPr>
            </a:lvl4pPr>
            <a:lvl5pPr marL="2057400" indent="-228600">
              <a:defRPr sz="2400" i="1">
                <a:solidFill>
                  <a:schemeClr val="accent1"/>
                </a:solidFill>
                <a:latin typeface="Comic Sans MS" charset="0"/>
                <a:ea typeface="ＭＳ Ｐゴシック" charset="0"/>
              </a:defRPr>
            </a:lvl5pPr>
            <a:lvl6pPr marL="2514600" indent="-228600" algn="ctr" eaLnBrk="0" fontAlgn="base" hangingPunct="0">
              <a:spcBef>
                <a:spcPct val="0"/>
              </a:spcBef>
              <a:spcAft>
                <a:spcPct val="0"/>
              </a:spcAft>
              <a:defRPr sz="2400" i="1">
                <a:solidFill>
                  <a:schemeClr val="accent1"/>
                </a:solidFill>
                <a:latin typeface="Comic Sans MS" charset="0"/>
                <a:ea typeface="ＭＳ Ｐゴシック" charset="0"/>
              </a:defRPr>
            </a:lvl6pPr>
            <a:lvl7pPr marL="2971800" indent="-228600" algn="ctr" eaLnBrk="0" fontAlgn="base" hangingPunct="0">
              <a:spcBef>
                <a:spcPct val="0"/>
              </a:spcBef>
              <a:spcAft>
                <a:spcPct val="0"/>
              </a:spcAft>
              <a:defRPr sz="2400" i="1">
                <a:solidFill>
                  <a:schemeClr val="accent1"/>
                </a:solidFill>
                <a:latin typeface="Comic Sans MS" charset="0"/>
                <a:ea typeface="ＭＳ Ｐゴシック" charset="0"/>
              </a:defRPr>
            </a:lvl7pPr>
            <a:lvl8pPr marL="3429000" indent="-228600" algn="ctr" eaLnBrk="0" fontAlgn="base" hangingPunct="0">
              <a:spcBef>
                <a:spcPct val="0"/>
              </a:spcBef>
              <a:spcAft>
                <a:spcPct val="0"/>
              </a:spcAft>
              <a:defRPr sz="2400" i="1">
                <a:solidFill>
                  <a:schemeClr val="accent1"/>
                </a:solidFill>
                <a:latin typeface="Comic Sans MS" charset="0"/>
                <a:ea typeface="ＭＳ Ｐゴシック" charset="0"/>
              </a:defRPr>
            </a:lvl8pPr>
            <a:lvl9pPr marL="3886200" indent="-228600" algn="ctr" eaLnBrk="0" fontAlgn="base" hangingPunct="0">
              <a:spcBef>
                <a:spcPct val="0"/>
              </a:spcBef>
              <a:spcAft>
                <a:spcPct val="0"/>
              </a:spcAft>
              <a:defRPr sz="2400" i="1">
                <a:solidFill>
                  <a:schemeClr val="accent1"/>
                </a:solidFill>
                <a:latin typeface="Comic Sans MS"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0000"/>
                </a:solidFill>
                <a:effectLst/>
                <a:uLnTx/>
                <a:uFillTx/>
                <a:latin typeface="Calibri" charset="0"/>
                <a:ea typeface="ＭＳ Ｐゴシック" charset="0"/>
                <a:cs typeface="ＭＳ Ｐゴシック" charset="0"/>
              </a:rPr>
              <a:t>m</a:t>
            </a:r>
            <a:r>
              <a:rPr kumimoji="0" lang="en-US" sz="2400" b="0" i="0" u="none" strike="noStrike" kern="0" cap="none" spc="0" normalizeH="0" baseline="0" noProof="0" dirty="0" err="1">
                <a:ln>
                  <a:noFill/>
                </a:ln>
                <a:solidFill>
                  <a:srgbClr val="000000"/>
                </a:solidFill>
                <a:effectLst/>
                <a:uLnTx/>
                <a:uFillTx/>
                <a:latin typeface="Calibri" charset="0"/>
                <a:ea typeface="ＭＳ Ｐゴシック" charset="0"/>
                <a:cs typeface="ＭＳ Ｐゴシック" charset="0"/>
              </a:rPr>
              <a:t>anual</a:t>
            </a:r>
            <a:r>
              <a:rPr kumimoji="0" lang="en-US" sz="2400" b="0" i="0" u="none" strike="noStrike" kern="0" cap="none" spc="0" normalizeH="0" baseline="0" noProof="0" dirty="0">
                <a:ln>
                  <a:noFill/>
                </a:ln>
                <a:solidFill>
                  <a:srgbClr val="000000"/>
                </a:solidFill>
                <a:effectLst/>
                <a:uLnTx/>
                <a:uFillTx/>
                <a:latin typeface="Calibri" charset="0"/>
                <a:ea typeface="ＭＳ Ｐゴシック" charset="0"/>
                <a:cs typeface="ＭＳ Ｐゴシック" charset="0"/>
              </a:rPr>
              <a:t>/compiler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0000"/>
                </a:solidFill>
                <a:effectLst/>
                <a:uLnTx/>
                <a:uFillTx/>
                <a:latin typeface="Calibri" charset="0"/>
                <a:ea typeface="ＭＳ Ｐゴシック" charset="0"/>
                <a:cs typeface="ＭＳ Ｐゴシック" charset="0"/>
              </a:rPr>
              <a:t>register spilling</a:t>
            </a:r>
          </a:p>
        </p:txBody>
      </p:sp>
      <p:sp>
        <p:nvSpPr>
          <p:cNvPr id="38" name="Line 17"/>
          <p:cNvSpPr>
            <a:spLocks noChangeShapeType="1"/>
          </p:cNvSpPr>
          <p:nvPr/>
        </p:nvSpPr>
        <p:spPr bwMode="auto">
          <a:xfrm>
            <a:off x="228600" y="5715000"/>
            <a:ext cx="8610600" cy="0"/>
          </a:xfrm>
          <a:prstGeom prst="line">
            <a:avLst/>
          </a:prstGeom>
          <a:noFill/>
          <a:ln w="19050">
            <a:solidFill>
              <a:srgbClr val="000000"/>
            </a:solidFill>
            <a:prstDash val="dash"/>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charset="0"/>
              <a:ea typeface="ＭＳ Ｐゴシック" charset="0"/>
              <a:cs typeface="ＭＳ Ｐゴシック" charset="0"/>
            </a:endParaRPr>
          </a:p>
        </p:txBody>
      </p:sp>
      <p:sp>
        <p:nvSpPr>
          <p:cNvPr id="39" name="Text Box 18"/>
          <p:cNvSpPr txBox="1">
            <a:spLocks noChangeArrowheads="1"/>
          </p:cNvSpPr>
          <p:nvPr/>
        </p:nvSpPr>
        <p:spPr bwMode="auto">
          <a:xfrm>
            <a:off x="7589838" y="5264150"/>
            <a:ext cx="1449387"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wrap="none">
            <a:spAutoFit/>
          </a:bodyPr>
          <a:lstStyle>
            <a:lvl1pPr>
              <a:defRPr sz="2400" i="1">
                <a:solidFill>
                  <a:schemeClr val="accent1"/>
                </a:solidFill>
                <a:latin typeface="Comic Sans MS" charset="0"/>
                <a:ea typeface="ＭＳ Ｐゴシック" charset="0"/>
              </a:defRPr>
            </a:lvl1pPr>
            <a:lvl2pPr marL="742950" indent="-285750">
              <a:defRPr sz="2400" i="1">
                <a:solidFill>
                  <a:schemeClr val="accent1"/>
                </a:solidFill>
                <a:latin typeface="Comic Sans MS" charset="0"/>
                <a:ea typeface="ＭＳ Ｐゴシック" charset="0"/>
              </a:defRPr>
            </a:lvl2pPr>
            <a:lvl3pPr marL="1143000" indent="-228600">
              <a:defRPr sz="2400" i="1">
                <a:solidFill>
                  <a:schemeClr val="accent1"/>
                </a:solidFill>
                <a:latin typeface="Comic Sans MS" charset="0"/>
                <a:ea typeface="ＭＳ Ｐゴシック" charset="0"/>
              </a:defRPr>
            </a:lvl3pPr>
            <a:lvl4pPr marL="1600200" indent="-228600">
              <a:defRPr sz="2400" i="1">
                <a:solidFill>
                  <a:schemeClr val="accent1"/>
                </a:solidFill>
                <a:latin typeface="Comic Sans MS" charset="0"/>
                <a:ea typeface="ＭＳ Ｐゴシック" charset="0"/>
              </a:defRPr>
            </a:lvl4pPr>
            <a:lvl5pPr marL="2057400" indent="-228600">
              <a:defRPr sz="2400" i="1">
                <a:solidFill>
                  <a:schemeClr val="accent1"/>
                </a:solidFill>
                <a:latin typeface="Comic Sans MS" charset="0"/>
                <a:ea typeface="ＭＳ Ｐゴシック" charset="0"/>
              </a:defRPr>
            </a:lvl5pPr>
            <a:lvl6pPr marL="2514600" indent="-228600" algn="ctr" eaLnBrk="0" fontAlgn="base" hangingPunct="0">
              <a:spcBef>
                <a:spcPct val="0"/>
              </a:spcBef>
              <a:spcAft>
                <a:spcPct val="0"/>
              </a:spcAft>
              <a:defRPr sz="2400" i="1">
                <a:solidFill>
                  <a:schemeClr val="accent1"/>
                </a:solidFill>
                <a:latin typeface="Comic Sans MS" charset="0"/>
                <a:ea typeface="ＭＳ Ｐゴシック" charset="0"/>
              </a:defRPr>
            </a:lvl6pPr>
            <a:lvl7pPr marL="2971800" indent="-228600" algn="ctr" eaLnBrk="0" fontAlgn="base" hangingPunct="0">
              <a:spcBef>
                <a:spcPct val="0"/>
              </a:spcBef>
              <a:spcAft>
                <a:spcPct val="0"/>
              </a:spcAft>
              <a:defRPr sz="2400" i="1">
                <a:solidFill>
                  <a:schemeClr val="accent1"/>
                </a:solidFill>
                <a:latin typeface="Comic Sans MS" charset="0"/>
                <a:ea typeface="ＭＳ Ｐゴシック" charset="0"/>
              </a:defRPr>
            </a:lvl7pPr>
            <a:lvl8pPr marL="3429000" indent="-228600" algn="ctr" eaLnBrk="0" fontAlgn="base" hangingPunct="0">
              <a:spcBef>
                <a:spcPct val="0"/>
              </a:spcBef>
              <a:spcAft>
                <a:spcPct val="0"/>
              </a:spcAft>
              <a:defRPr sz="2400" i="1">
                <a:solidFill>
                  <a:schemeClr val="accent1"/>
                </a:solidFill>
                <a:latin typeface="Comic Sans MS" charset="0"/>
                <a:ea typeface="ＭＳ Ｐゴシック" charset="0"/>
              </a:defRPr>
            </a:lvl8pPr>
            <a:lvl9pPr marL="3886200" indent="-228600" algn="ctr" eaLnBrk="0" fontAlgn="base" hangingPunct="0">
              <a:spcBef>
                <a:spcPct val="0"/>
              </a:spcBef>
              <a:spcAft>
                <a:spcPct val="0"/>
              </a:spcAft>
              <a:defRPr sz="2400" i="1">
                <a:solidFill>
                  <a:schemeClr val="accent1"/>
                </a:solidFill>
                <a:latin typeface="Comic Sans MS"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srgbClr val="000000"/>
                </a:solidFill>
                <a:effectLst/>
                <a:uLnTx/>
                <a:uFillTx/>
                <a:latin typeface="Calibri" charset="0"/>
                <a:ea typeface="ＭＳ Ｐゴシック" charset="0"/>
                <a:cs typeface="ＭＳ Ｐゴシック" charset="0"/>
              </a:rPr>
              <a:t>automatic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srgbClr val="000000"/>
                </a:solidFill>
                <a:effectLst/>
                <a:uLnTx/>
                <a:uFillTx/>
                <a:latin typeface="Calibri" charset="0"/>
                <a:ea typeface="ＭＳ Ｐゴシック" charset="0"/>
                <a:cs typeface="ＭＳ Ｐゴシック" charset="0"/>
              </a:rPr>
              <a:t>demand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srgbClr val="000000"/>
                </a:solidFill>
                <a:effectLst/>
                <a:uLnTx/>
                <a:uFillTx/>
                <a:latin typeface="Calibri" charset="0"/>
                <a:ea typeface="ＭＳ Ｐゴシック" charset="0"/>
                <a:cs typeface="ＭＳ Ｐゴシック" charset="0"/>
              </a:rPr>
              <a:t>paging</a:t>
            </a:r>
          </a:p>
        </p:txBody>
      </p:sp>
      <p:sp>
        <p:nvSpPr>
          <p:cNvPr id="40" name="Text Box 19"/>
          <p:cNvSpPr txBox="1">
            <a:spLocks noChangeArrowheads="1"/>
          </p:cNvSpPr>
          <p:nvPr/>
        </p:nvSpPr>
        <p:spPr bwMode="auto">
          <a:xfrm>
            <a:off x="7097713" y="3054350"/>
            <a:ext cx="1882775"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wrap="none">
            <a:spAutoFit/>
          </a:bodyPr>
          <a:lstStyle>
            <a:lvl1pPr>
              <a:defRPr sz="2400" i="1">
                <a:solidFill>
                  <a:schemeClr val="accent1"/>
                </a:solidFill>
                <a:latin typeface="Comic Sans MS" charset="0"/>
                <a:ea typeface="ＭＳ Ｐゴシック" charset="0"/>
              </a:defRPr>
            </a:lvl1pPr>
            <a:lvl2pPr marL="742950" indent="-285750">
              <a:defRPr sz="2400" i="1">
                <a:solidFill>
                  <a:schemeClr val="accent1"/>
                </a:solidFill>
                <a:latin typeface="Comic Sans MS" charset="0"/>
                <a:ea typeface="ＭＳ Ｐゴシック" charset="0"/>
              </a:defRPr>
            </a:lvl2pPr>
            <a:lvl3pPr marL="1143000" indent="-228600">
              <a:defRPr sz="2400" i="1">
                <a:solidFill>
                  <a:schemeClr val="accent1"/>
                </a:solidFill>
                <a:latin typeface="Comic Sans MS" charset="0"/>
                <a:ea typeface="ＭＳ Ｐゴシック" charset="0"/>
              </a:defRPr>
            </a:lvl3pPr>
            <a:lvl4pPr marL="1600200" indent="-228600">
              <a:defRPr sz="2400" i="1">
                <a:solidFill>
                  <a:schemeClr val="accent1"/>
                </a:solidFill>
                <a:latin typeface="Comic Sans MS" charset="0"/>
                <a:ea typeface="ＭＳ Ｐゴシック" charset="0"/>
              </a:defRPr>
            </a:lvl4pPr>
            <a:lvl5pPr marL="2057400" indent="-228600">
              <a:defRPr sz="2400" i="1">
                <a:solidFill>
                  <a:schemeClr val="accent1"/>
                </a:solidFill>
                <a:latin typeface="Comic Sans MS" charset="0"/>
                <a:ea typeface="ＭＳ Ｐゴシック" charset="0"/>
              </a:defRPr>
            </a:lvl5pPr>
            <a:lvl6pPr marL="2514600" indent="-228600" algn="ctr" eaLnBrk="0" fontAlgn="base" hangingPunct="0">
              <a:spcBef>
                <a:spcPct val="0"/>
              </a:spcBef>
              <a:spcAft>
                <a:spcPct val="0"/>
              </a:spcAft>
              <a:defRPr sz="2400" i="1">
                <a:solidFill>
                  <a:schemeClr val="accent1"/>
                </a:solidFill>
                <a:latin typeface="Comic Sans MS" charset="0"/>
                <a:ea typeface="ＭＳ Ｐゴシック" charset="0"/>
              </a:defRPr>
            </a:lvl6pPr>
            <a:lvl7pPr marL="2971800" indent="-228600" algn="ctr" eaLnBrk="0" fontAlgn="base" hangingPunct="0">
              <a:spcBef>
                <a:spcPct val="0"/>
              </a:spcBef>
              <a:spcAft>
                <a:spcPct val="0"/>
              </a:spcAft>
              <a:defRPr sz="2400" i="1">
                <a:solidFill>
                  <a:schemeClr val="accent1"/>
                </a:solidFill>
                <a:latin typeface="Comic Sans MS" charset="0"/>
                <a:ea typeface="ＭＳ Ｐゴシック" charset="0"/>
              </a:defRPr>
            </a:lvl7pPr>
            <a:lvl8pPr marL="3429000" indent="-228600" algn="ctr" eaLnBrk="0" fontAlgn="base" hangingPunct="0">
              <a:spcBef>
                <a:spcPct val="0"/>
              </a:spcBef>
              <a:spcAft>
                <a:spcPct val="0"/>
              </a:spcAft>
              <a:defRPr sz="2400" i="1">
                <a:solidFill>
                  <a:schemeClr val="accent1"/>
                </a:solidFill>
                <a:latin typeface="Comic Sans MS" charset="0"/>
                <a:ea typeface="ＭＳ Ｐゴシック" charset="0"/>
              </a:defRPr>
            </a:lvl8pPr>
            <a:lvl9pPr marL="3886200" indent="-228600" algn="ctr" eaLnBrk="0" fontAlgn="base" hangingPunct="0">
              <a:spcBef>
                <a:spcPct val="0"/>
              </a:spcBef>
              <a:spcAft>
                <a:spcPct val="0"/>
              </a:spcAft>
              <a:defRPr sz="2400" i="1">
                <a:solidFill>
                  <a:schemeClr val="accent1"/>
                </a:solidFill>
                <a:latin typeface="Comic Sans MS"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0000"/>
                </a:solidFill>
                <a:effectLst/>
                <a:uLnTx/>
                <a:uFillTx/>
                <a:latin typeface="Calibri" charset="0"/>
                <a:ea typeface="ＭＳ Ｐゴシック" charset="0"/>
                <a:cs typeface="ＭＳ Ｐゴシック" charset="0"/>
              </a:rPr>
              <a:t>Automatic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0000"/>
                </a:solidFill>
                <a:effectLst/>
                <a:uLnTx/>
                <a:uFillTx/>
                <a:latin typeface="Calibri" charset="0"/>
                <a:ea typeface="ＭＳ Ｐゴシック" charset="0"/>
                <a:cs typeface="ＭＳ Ｐゴシック" charset="0"/>
              </a:rPr>
              <a:t>HW cache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0000"/>
                </a:solidFill>
                <a:effectLst/>
                <a:uLnTx/>
                <a:uFillTx/>
                <a:latin typeface="Calibri" charset="0"/>
                <a:ea typeface="ＭＳ Ｐゴシック" charset="0"/>
                <a:cs typeface="ＭＳ Ｐゴシック" charset="0"/>
              </a:rPr>
              <a:t>management</a:t>
            </a:r>
          </a:p>
        </p:txBody>
      </p:sp>
      <p:sp>
        <p:nvSpPr>
          <p:cNvPr id="65551" name="Text Box 20"/>
          <p:cNvSpPr txBox="1">
            <a:spLocks noChangeArrowheads="1"/>
          </p:cNvSpPr>
          <p:nvPr/>
        </p:nvSpPr>
        <p:spPr bwMode="auto">
          <a:xfrm>
            <a:off x="-33338" y="1722438"/>
            <a:ext cx="1617663" cy="830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CC9900"/>
                </a:solidFill>
                <a:effectLst/>
                <a:uLnTx/>
                <a:uFillTx/>
                <a:latin typeface="Calibri" charset="0"/>
                <a:ea typeface="ＭＳ Ｐゴシック" charset="0"/>
              </a:rPr>
              <a:t>Memory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CC9900"/>
                </a:solidFill>
                <a:effectLst/>
                <a:uLnTx/>
                <a:uFillTx/>
                <a:latin typeface="Calibri" charset="0"/>
                <a:ea typeface="ＭＳ Ｐゴシック" charset="0"/>
              </a:rPr>
              <a:t>Abstraction</a:t>
            </a:r>
          </a:p>
        </p:txBody>
      </p:sp>
      <p:sp>
        <p:nvSpPr>
          <p:cNvPr id="42" name="AutoShape 21"/>
          <p:cNvSpPr>
            <a:spLocks noChangeArrowheads="1"/>
          </p:cNvSpPr>
          <p:nvPr/>
        </p:nvSpPr>
        <p:spPr bwMode="auto">
          <a:xfrm>
            <a:off x="152400" y="2590800"/>
            <a:ext cx="457200" cy="3810000"/>
          </a:xfrm>
          <a:prstGeom prst="downArrow">
            <a:avLst>
              <a:gd name="adj1" fmla="val 44444"/>
              <a:gd name="adj2" fmla="val 41744"/>
            </a:avLst>
          </a:prstGeom>
          <a:solidFill>
            <a:srgbClr val="FC0128"/>
          </a:solidFill>
          <a:ln w="19050">
            <a:solidFill>
              <a:srgbClr val="FC0128"/>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charset="0"/>
              <a:ea typeface="ＭＳ Ｐゴシック" charset="0"/>
              <a:cs typeface="ＭＳ Ｐゴシック" charset="0"/>
            </a:endParaRPr>
          </a:p>
        </p:txBody>
      </p:sp>
    </p:spTree>
    <p:extLst>
      <p:ext uri="{BB962C8B-B14F-4D97-AF65-F5344CB8AC3E}">
        <p14:creationId xmlns:p14="http://schemas.microsoft.com/office/powerpoint/2010/main" val="2930675227"/>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4"/>
          <p:cNvSpPr>
            <a:spLocks noGrp="1" noChangeArrowheads="1"/>
          </p:cNvSpPr>
          <p:nvPr>
            <p:ph type="ctrTitle"/>
          </p:nvPr>
        </p:nvSpPr>
        <p:spPr>
          <a:xfrm>
            <a:off x="366713" y="1833563"/>
            <a:ext cx="8428037" cy="822325"/>
          </a:xfrm>
        </p:spPr>
        <p:txBody>
          <a:bodyPr/>
          <a:lstStyle/>
          <a:p>
            <a:pPr algn="ctr" eaLnBrk="1" hangingPunct="1"/>
            <a:r>
              <a:rPr lang="en-US" sz="4000">
                <a:latin typeface="Garamond" charset="0"/>
              </a:rPr>
              <a:t>The DRAM Subsystem</a:t>
            </a:r>
          </a:p>
        </p:txBody>
      </p:sp>
      <p:sp>
        <p:nvSpPr>
          <p:cNvPr id="9011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1985210320"/>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itle 1"/>
          <p:cNvSpPr>
            <a:spLocks noGrp="1"/>
          </p:cNvSpPr>
          <p:nvPr>
            <p:ph type="title"/>
          </p:nvPr>
        </p:nvSpPr>
        <p:spPr/>
        <p:txBody>
          <a:bodyPr/>
          <a:lstStyle/>
          <a:p>
            <a:r>
              <a:rPr lang="en-US">
                <a:latin typeface="Garamond" charset="0"/>
              </a:rPr>
              <a:t>DRAM Subsystem Organization</a:t>
            </a:r>
          </a:p>
        </p:txBody>
      </p:sp>
      <p:sp>
        <p:nvSpPr>
          <p:cNvPr id="92162" name="Content Placeholder 2"/>
          <p:cNvSpPr>
            <a:spLocks noGrp="1"/>
          </p:cNvSpPr>
          <p:nvPr>
            <p:ph idx="1"/>
          </p:nvPr>
        </p:nvSpPr>
        <p:spPr>
          <a:xfrm>
            <a:off x="228600" y="996950"/>
            <a:ext cx="8610600" cy="5194300"/>
          </a:xfrm>
        </p:spPr>
        <p:txBody>
          <a:bodyPr/>
          <a:lstStyle/>
          <a:p>
            <a:endParaRPr lang="en-US">
              <a:latin typeface="Tahoma" charset="0"/>
            </a:endParaRPr>
          </a:p>
          <a:p>
            <a:r>
              <a:rPr lang="en-US">
                <a:latin typeface="Tahoma" charset="0"/>
              </a:rPr>
              <a:t>Channel</a:t>
            </a:r>
          </a:p>
          <a:p>
            <a:r>
              <a:rPr lang="en-US">
                <a:latin typeface="Tahoma" charset="0"/>
              </a:rPr>
              <a:t>DIMM</a:t>
            </a:r>
          </a:p>
          <a:p>
            <a:r>
              <a:rPr lang="en-US">
                <a:latin typeface="Tahoma" charset="0"/>
              </a:rPr>
              <a:t>Rank</a:t>
            </a:r>
          </a:p>
          <a:p>
            <a:r>
              <a:rPr lang="en-US">
                <a:latin typeface="Tahoma" charset="0"/>
              </a:rPr>
              <a:t>Chip</a:t>
            </a:r>
          </a:p>
          <a:p>
            <a:r>
              <a:rPr lang="en-US">
                <a:latin typeface="Tahoma" charset="0"/>
              </a:rPr>
              <a:t>Bank</a:t>
            </a:r>
          </a:p>
          <a:p>
            <a:r>
              <a:rPr lang="en-US">
                <a:latin typeface="Tahoma" charset="0"/>
              </a:rPr>
              <a:t>Row/Column</a:t>
            </a:r>
          </a:p>
          <a:p>
            <a:endParaRPr lang="en-US">
              <a:latin typeface="Tahoma" charset="0"/>
            </a:endParaRPr>
          </a:p>
        </p:txBody>
      </p:sp>
      <p:sp>
        <p:nvSpPr>
          <p:cNvPr id="92163"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787FF57-CBB8-6C4C-A5FD-A36C4A7B33C3}"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98</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
        <p:nvSpPr>
          <p:cNvPr id="13" name="Flowchart: Merge 4"/>
          <p:cNvSpPr/>
          <p:nvPr/>
        </p:nvSpPr>
        <p:spPr>
          <a:xfrm>
            <a:off x="2971800" y="1447800"/>
            <a:ext cx="1981200" cy="2971800"/>
          </a:xfrm>
          <a:prstGeom prst="flowChartMerge">
            <a:avLst/>
          </a:prstGeom>
          <a:solidFill>
            <a:srgbClr val="C0504D"/>
          </a:solidFill>
          <a:ln w="25400" cap="flat" cmpd="sng" algn="ctr">
            <a:solidFill>
              <a:srgbClr val="C0504D">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ＭＳ Ｐゴシック" charset="0"/>
              <a:cs typeface="ＭＳ Ｐゴシック" charset="0"/>
            </a:endParaRPr>
          </a:p>
        </p:txBody>
      </p:sp>
      <p:sp>
        <p:nvSpPr>
          <p:cNvPr id="14" name="Flowchart: Merge 7"/>
          <p:cNvSpPr/>
          <p:nvPr/>
        </p:nvSpPr>
        <p:spPr>
          <a:xfrm>
            <a:off x="3124200" y="1905000"/>
            <a:ext cx="1676400" cy="2514600"/>
          </a:xfrm>
          <a:prstGeom prst="flowChartMerge">
            <a:avLst/>
          </a:prstGeom>
          <a:solidFill>
            <a:srgbClr val="00B050"/>
          </a:solidFill>
          <a:ln w="25400" cap="flat" cmpd="sng" algn="ctr">
            <a:solidFill>
              <a:srgbClr val="004C22"/>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ＭＳ Ｐゴシック" charset="0"/>
              <a:cs typeface="ＭＳ Ｐゴシック" charset="0"/>
            </a:endParaRPr>
          </a:p>
        </p:txBody>
      </p:sp>
      <p:sp>
        <p:nvSpPr>
          <p:cNvPr id="15" name="Flowchart: Merge 8"/>
          <p:cNvSpPr/>
          <p:nvPr/>
        </p:nvSpPr>
        <p:spPr>
          <a:xfrm>
            <a:off x="3276600" y="2362200"/>
            <a:ext cx="1371600" cy="2057400"/>
          </a:xfrm>
          <a:prstGeom prst="flowChartMerge">
            <a:avLst/>
          </a:prstGeom>
          <a:solidFill>
            <a:srgbClr val="F79646"/>
          </a:solidFill>
          <a:ln w="25400" cap="flat" cmpd="sng" algn="ctr">
            <a:solidFill>
              <a:srgbClr val="F7964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ＭＳ Ｐゴシック" charset="0"/>
              <a:cs typeface="ＭＳ Ｐゴシック" charset="0"/>
            </a:endParaRPr>
          </a:p>
        </p:txBody>
      </p:sp>
      <p:sp>
        <p:nvSpPr>
          <p:cNvPr id="16" name="Flowchart: Merge 9"/>
          <p:cNvSpPr/>
          <p:nvPr/>
        </p:nvSpPr>
        <p:spPr>
          <a:xfrm>
            <a:off x="3429000" y="2819400"/>
            <a:ext cx="1066800" cy="1600200"/>
          </a:xfrm>
          <a:prstGeom prst="flowChartMerge">
            <a:avLst/>
          </a:prstGeom>
          <a:solidFill>
            <a:sysClr val="windowText" lastClr="000000"/>
          </a:solidFill>
          <a:ln w="25400" cap="flat" cmpd="sng" algn="ctr">
            <a:solidFill>
              <a:sysClr val="windowText" lastClr="000000">
                <a:shade val="50000"/>
              </a:sys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ＭＳ Ｐゴシック" charset="0"/>
              <a:cs typeface="ＭＳ Ｐゴシック" charset="0"/>
            </a:endParaRPr>
          </a:p>
        </p:txBody>
      </p:sp>
      <p:sp>
        <p:nvSpPr>
          <p:cNvPr id="17" name="Flowchart: Merge 10"/>
          <p:cNvSpPr/>
          <p:nvPr/>
        </p:nvSpPr>
        <p:spPr>
          <a:xfrm>
            <a:off x="3581400" y="3276600"/>
            <a:ext cx="762000" cy="1143000"/>
          </a:xfrm>
          <a:prstGeom prst="flowChartMerge">
            <a:avLst/>
          </a:prstGeom>
          <a:solidFill>
            <a:srgbClr val="9BBB59"/>
          </a:solidFill>
          <a:ln w="25400" cap="flat" cmpd="sng" algn="ctr">
            <a:solidFill>
              <a:srgbClr val="9BBB59">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ＭＳ Ｐゴシック" charset="0"/>
              <a:cs typeface="ＭＳ Ｐゴシック" charset="0"/>
            </a:endParaRPr>
          </a:p>
        </p:txBody>
      </p:sp>
      <p:sp>
        <p:nvSpPr>
          <p:cNvPr id="18" name="Flowchart: Merge 11"/>
          <p:cNvSpPr/>
          <p:nvPr/>
        </p:nvSpPr>
        <p:spPr>
          <a:xfrm>
            <a:off x="3733800" y="3733800"/>
            <a:ext cx="457200" cy="685800"/>
          </a:xfrm>
          <a:prstGeom prst="flowChartMerge">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ＭＳ Ｐゴシック" charset="0"/>
              <a:cs typeface="ＭＳ Ｐゴシック" charset="0"/>
            </a:endParaRPr>
          </a:p>
        </p:txBody>
      </p:sp>
    </p:spTree>
    <p:extLst>
      <p:ext uri="{BB962C8B-B14F-4D97-AF65-F5344CB8AC3E}">
        <p14:creationId xmlns:p14="http://schemas.microsoft.com/office/powerpoint/2010/main" val="2011274748"/>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Title 1"/>
          <p:cNvSpPr>
            <a:spLocks noGrp="1"/>
          </p:cNvSpPr>
          <p:nvPr>
            <p:ph type="title"/>
          </p:nvPr>
        </p:nvSpPr>
        <p:spPr/>
        <p:txBody>
          <a:bodyPr/>
          <a:lstStyle/>
          <a:p>
            <a:r>
              <a:rPr lang="en-US">
                <a:latin typeface="Garamond" charset="0"/>
              </a:rPr>
              <a:t>Page Mode DRAM</a:t>
            </a:r>
          </a:p>
        </p:txBody>
      </p:sp>
      <p:sp>
        <p:nvSpPr>
          <p:cNvPr id="94210" name="Content Placeholder 2"/>
          <p:cNvSpPr>
            <a:spLocks noGrp="1"/>
          </p:cNvSpPr>
          <p:nvPr>
            <p:ph idx="1"/>
          </p:nvPr>
        </p:nvSpPr>
        <p:spPr>
          <a:xfrm>
            <a:off x="228600" y="996950"/>
            <a:ext cx="8610600" cy="5194300"/>
          </a:xfrm>
        </p:spPr>
        <p:txBody>
          <a:bodyPr/>
          <a:lstStyle/>
          <a:p>
            <a:r>
              <a:rPr lang="en-US" dirty="0">
                <a:latin typeface="Tahoma" charset="0"/>
              </a:rPr>
              <a:t>A DRAM bank is a 2D array of cells: rows x columns</a:t>
            </a:r>
          </a:p>
          <a:p>
            <a:r>
              <a:rPr lang="en-US" dirty="0">
                <a:latin typeface="Tahoma" charset="0"/>
              </a:rPr>
              <a:t>A </a:t>
            </a:r>
            <a:r>
              <a:rPr lang="ja-JP" altLang="en-US" dirty="0">
                <a:latin typeface="Tahoma" charset="0"/>
              </a:rPr>
              <a:t>“</a:t>
            </a:r>
            <a:r>
              <a:rPr lang="en-US" altLang="ja-JP" dirty="0">
                <a:latin typeface="Tahoma" charset="0"/>
              </a:rPr>
              <a:t>DRAM row</a:t>
            </a:r>
            <a:r>
              <a:rPr lang="ja-JP" altLang="en-US" dirty="0">
                <a:latin typeface="Tahoma" charset="0"/>
              </a:rPr>
              <a:t>”</a:t>
            </a:r>
            <a:r>
              <a:rPr lang="en-US" altLang="ja-JP" dirty="0">
                <a:latin typeface="Tahoma" charset="0"/>
              </a:rPr>
              <a:t> is also called a </a:t>
            </a:r>
            <a:r>
              <a:rPr lang="ja-JP" altLang="en-US" dirty="0">
                <a:latin typeface="Tahoma" charset="0"/>
              </a:rPr>
              <a:t>“</a:t>
            </a:r>
            <a:r>
              <a:rPr lang="en-US" altLang="ja-JP" dirty="0">
                <a:latin typeface="Tahoma" charset="0"/>
              </a:rPr>
              <a:t>DRAM page</a:t>
            </a:r>
            <a:r>
              <a:rPr lang="ja-JP" altLang="en-US" dirty="0">
                <a:latin typeface="Tahoma" charset="0"/>
              </a:rPr>
              <a:t>”</a:t>
            </a:r>
            <a:endParaRPr lang="en-US" altLang="ja-JP" dirty="0">
              <a:latin typeface="Tahoma" charset="0"/>
            </a:endParaRPr>
          </a:p>
          <a:p>
            <a:r>
              <a:rPr lang="ja-JP" altLang="en-US" dirty="0">
                <a:latin typeface="Tahoma" charset="0"/>
              </a:rPr>
              <a:t>“</a:t>
            </a:r>
            <a:r>
              <a:rPr lang="en-US" altLang="ja-JP" dirty="0">
                <a:latin typeface="Tahoma" charset="0"/>
              </a:rPr>
              <a:t>Sense amplifiers</a:t>
            </a:r>
            <a:r>
              <a:rPr lang="ja-JP" altLang="en-US" dirty="0">
                <a:latin typeface="Tahoma" charset="0"/>
              </a:rPr>
              <a:t>”</a:t>
            </a:r>
            <a:r>
              <a:rPr lang="en-US" altLang="ja-JP" dirty="0">
                <a:latin typeface="Tahoma" charset="0"/>
              </a:rPr>
              <a:t> also called </a:t>
            </a:r>
            <a:r>
              <a:rPr lang="ja-JP" altLang="en-US" dirty="0">
                <a:latin typeface="Tahoma" charset="0"/>
              </a:rPr>
              <a:t>“</a:t>
            </a:r>
            <a:r>
              <a:rPr lang="en-US" altLang="ja-JP" dirty="0">
                <a:latin typeface="Tahoma" charset="0"/>
              </a:rPr>
              <a:t>row buffer</a:t>
            </a:r>
            <a:r>
              <a:rPr lang="ja-JP" altLang="en-US" dirty="0">
                <a:latin typeface="Tahoma" charset="0"/>
              </a:rPr>
              <a:t>”</a:t>
            </a:r>
            <a:endParaRPr lang="en-US" altLang="ja-JP" dirty="0">
              <a:latin typeface="Tahoma" charset="0"/>
            </a:endParaRPr>
          </a:p>
          <a:p>
            <a:endParaRPr lang="en-US" dirty="0">
              <a:latin typeface="Tahoma" charset="0"/>
            </a:endParaRPr>
          </a:p>
          <a:p>
            <a:r>
              <a:rPr lang="en-US" dirty="0">
                <a:latin typeface="Tahoma" charset="0"/>
              </a:rPr>
              <a:t>Each address is a &lt;</a:t>
            </a:r>
            <a:r>
              <a:rPr lang="en-US" dirty="0" err="1">
                <a:latin typeface="Tahoma" charset="0"/>
              </a:rPr>
              <a:t>row,column</a:t>
            </a:r>
            <a:r>
              <a:rPr lang="en-US" dirty="0">
                <a:latin typeface="Tahoma" charset="0"/>
              </a:rPr>
              <a:t>&gt; pair</a:t>
            </a:r>
          </a:p>
          <a:p>
            <a:r>
              <a:rPr lang="en-US" dirty="0">
                <a:latin typeface="Tahoma" charset="0"/>
              </a:rPr>
              <a:t>Access to a </a:t>
            </a:r>
            <a:r>
              <a:rPr lang="ja-JP" altLang="en-US" dirty="0">
                <a:latin typeface="Tahoma" charset="0"/>
              </a:rPr>
              <a:t>“</a:t>
            </a:r>
            <a:r>
              <a:rPr lang="en-US" altLang="ja-JP" dirty="0">
                <a:latin typeface="Tahoma" charset="0"/>
              </a:rPr>
              <a:t>closed row</a:t>
            </a:r>
            <a:r>
              <a:rPr lang="ja-JP" altLang="en-US" dirty="0">
                <a:latin typeface="Tahoma" charset="0"/>
              </a:rPr>
              <a:t>”</a:t>
            </a:r>
            <a:endParaRPr lang="en-US" altLang="ja-JP" dirty="0">
              <a:latin typeface="Tahoma" charset="0"/>
            </a:endParaRPr>
          </a:p>
          <a:p>
            <a:pPr lvl="1"/>
            <a:r>
              <a:rPr lang="en-US" dirty="0">
                <a:solidFill>
                  <a:srgbClr val="FF0000"/>
                </a:solidFill>
                <a:latin typeface="Tahoma" charset="0"/>
                <a:ea typeface="ＭＳ Ｐゴシック" charset="0"/>
              </a:rPr>
              <a:t>Activate</a:t>
            </a:r>
            <a:r>
              <a:rPr lang="en-US" dirty="0">
                <a:latin typeface="Tahoma" charset="0"/>
                <a:ea typeface="ＭＳ Ｐゴシック" charset="0"/>
              </a:rPr>
              <a:t> command opens row (placed into row buffer)</a:t>
            </a:r>
          </a:p>
          <a:p>
            <a:pPr lvl="1"/>
            <a:r>
              <a:rPr lang="en-US" dirty="0">
                <a:solidFill>
                  <a:srgbClr val="FF0000"/>
                </a:solidFill>
                <a:latin typeface="Tahoma" charset="0"/>
                <a:ea typeface="ＭＳ Ｐゴシック" charset="0"/>
              </a:rPr>
              <a:t>Read/write</a:t>
            </a:r>
            <a:r>
              <a:rPr lang="en-US" dirty="0">
                <a:latin typeface="Tahoma" charset="0"/>
                <a:ea typeface="ＭＳ Ｐゴシック" charset="0"/>
              </a:rPr>
              <a:t> command reads/writes column in the row buffer</a:t>
            </a:r>
          </a:p>
          <a:p>
            <a:pPr lvl="1"/>
            <a:r>
              <a:rPr lang="en-US" dirty="0" err="1">
                <a:solidFill>
                  <a:srgbClr val="FF0000"/>
                </a:solidFill>
                <a:latin typeface="Tahoma" charset="0"/>
                <a:ea typeface="ＭＳ Ｐゴシック" charset="0"/>
              </a:rPr>
              <a:t>Precharge</a:t>
            </a:r>
            <a:r>
              <a:rPr lang="en-US" dirty="0">
                <a:solidFill>
                  <a:srgbClr val="FF0000"/>
                </a:solidFill>
                <a:latin typeface="Tahoma" charset="0"/>
                <a:ea typeface="ＭＳ Ｐゴシック" charset="0"/>
              </a:rPr>
              <a:t> </a:t>
            </a:r>
            <a:r>
              <a:rPr lang="en-US" dirty="0">
                <a:latin typeface="Tahoma" charset="0"/>
                <a:ea typeface="ＭＳ Ｐゴシック" charset="0"/>
              </a:rPr>
              <a:t>command closes the row and prepares the bank for next access</a:t>
            </a:r>
          </a:p>
          <a:p>
            <a:r>
              <a:rPr lang="en-US" dirty="0">
                <a:latin typeface="Tahoma" charset="0"/>
              </a:rPr>
              <a:t>Access to an </a:t>
            </a:r>
            <a:r>
              <a:rPr lang="ja-JP" altLang="en-US" dirty="0">
                <a:latin typeface="Tahoma" charset="0"/>
              </a:rPr>
              <a:t>“</a:t>
            </a:r>
            <a:r>
              <a:rPr lang="en-US" altLang="ja-JP" dirty="0">
                <a:latin typeface="Tahoma" charset="0"/>
              </a:rPr>
              <a:t>open row</a:t>
            </a:r>
            <a:r>
              <a:rPr lang="ja-JP" altLang="en-US" dirty="0">
                <a:latin typeface="Tahoma" charset="0"/>
              </a:rPr>
              <a:t>”</a:t>
            </a:r>
            <a:endParaRPr lang="en-US" altLang="ja-JP" dirty="0">
              <a:latin typeface="Tahoma" charset="0"/>
            </a:endParaRPr>
          </a:p>
          <a:p>
            <a:pPr lvl="1"/>
            <a:r>
              <a:rPr lang="en-US" dirty="0">
                <a:latin typeface="Tahoma" charset="0"/>
                <a:ea typeface="ＭＳ Ｐゴシック" charset="0"/>
              </a:rPr>
              <a:t>No need for activate command</a:t>
            </a:r>
          </a:p>
          <a:p>
            <a:pPr lvl="1"/>
            <a:endParaRPr lang="en-US" dirty="0">
              <a:latin typeface="Tahoma" charset="0"/>
              <a:ea typeface="ＭＳ Ｐゴシック" charset="0"/>
            </a:endParaRPr>
          </a:p>
          <a:p>
            <a:pPr lvl="1"/>
            <a:endParaRPr lang="en-US" dirty="0">
              <a:latin typeface="Tahoma" charset="0"/>
              <a:ea typeface="ＭＳ Ｐゴシック" charset="0"/>
            </a:endParaRPr>
          </a:p>
          <a:p>
            <a:endParaRPr lang="en-US" dirty="0">
              <a:latin typeface="Tahoma" charset="0"/>
            </a:endParaRPr>
          </a:p>
        </p:txBody>
      </p:sp>
      <p:sp>
        <p:nvSpPr>
          <p:cNvPr id="94211"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7165383-8F94-D94D-979D-782FF22F809D}"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99</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Tree>
    <p:extLst>
      <p:ext uri="{BB962C8B-B14F-4D97-AF65-F5344CB8AC3E}">
        <p14:creationId xmlns:p14="http://schemas.microsoft.com/office/powerpoint/2010/main" val="40876590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4210">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4210">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4210">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4210">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4210">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4210">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4210">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3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4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5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64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8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9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9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9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27.xml><?xml version="1.0" encoding="utf-8"?>
<a:theme xmlns:a="http://schemas.openxmlformats.org/drawingml/2006/main" name="98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_Office 테마">
  <a:themeElements>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9.xml><?xml version="1.0" encoding="utf-8"?>
<a:theme xmlns:a="http://schemas.openxmlformats.org/drawingml/2006/main" name="13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3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4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4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4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3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4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3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37.xml><?xml version="1.0" encoding="utf-8"?>
<a:theme xmlns:a="http://schemas.openxmlformats.org/drawingml/2006/main" name="15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5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5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5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1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1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16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16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safari">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afari" id="{1E4A3212-A6D8-EB49-8049-412E3186FEB9}" vid="{93387931-C767-9D4F-BD0F-4952975219FD}"/>
    </a:ext>
  </a:extLst>
</a:theme>
</file>

<file path=ppt/theme/theme46.xml><?xml version="1.0" encoding="utf-8"?>
<a:theme xmlns:a="http://schemas.openxmlformats.org/drawingml/2006/main" name="16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5_Edg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lgn="just">
          <a:defRPr sz="400" b="1" dirty="0">
            <a:solidFill>
              <a:schemeClr val="bg2"/>
            </a:solidFill>
            <a:latin typeface="europa"/>
          </a:defRPr>
        </a:defPPr>
      </a:lstStyle>
    </a:sp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1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15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17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1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4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4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6.xml><?xml version="1.0" encoding="utf-8"?>
<a:theme xmlns:a="http://schemas.openxmlformats.org/drawingml/2006/main" name="4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1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6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Sesha">
  <a:themeElements>
    <a:clrScheme name="Custom 1">
      <a:dk1>
        <a:sysClr val="windowText" lastClr="000000"/>
      </a:dk1>
      <a:lt1>
        <a:sysClr val="window" lastClr="FFFFFF"/>
      </a:lt1>
      <a:dk2>
        <a:srgbClr val="1F497D"/>
      </a:dk2>
      <a:lt2>
        <a:srgbClr val="EEECE1"/>
      </a:lt2>
      <a:accent1>
        <a:srgbClr val="E8E595"/>
      </a:accent1>
      <a:accent2>
        <a:srgbClr val="C4442A"/>
      </a:accent2>
      <a:accent3>
        <a:srgbClr val="40627C"/>
      </a:accent3>
      <a:accent4>
        <a:srgbClr val="26393D"/>
      </a:accent4>
      <a:accent5>
        <a:srgbClr val="FFFAE4"/>
      </a:accent5>
      <a:accent6>
        <a:srgbClr val="5A5A5A"/>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4"/>
        </a:solidFill>
        <a:ln>
          <a:noFill/>
        </a:ln>
      </a:spPr>
      <a:bodyPr rtlCol="0" anchor="ctr"/>
      <a:lstStyle>
        <a:defPPr algn="ctr">
          <a:defRPr sz="3200" b="1" dirty="0" smtClean="0">
            <a:latin typeface="+mj-lt"/>
          </a:defRPr>
        </a:defPPr>
      </a:lstStyle>
      <a:style>
        <a:lnRef idx="2">
          <a:schemeClr val="accent1">
            <a:shade val="50000"/>
          </a:schemeClr>
        </a:lnRef>
        <a:fillRef idx="1">
          <a:schemeClr val="accent1"/>
        </a:fillRef>
        <a:effectRef idx="0">
          <a:schemeClr val="accent1"/>
        </a:effectRef>
        <a:fontRef idx="minor">
          <a:schemeClr val="lt1"/>
        </a:fontRef>
      </a:style>
    </a:spDef>
    <a:lnDef>
      <a:spPr>
        <a:ln w="28575">
          <a:solidFill>
            <a:schemeClr val="tx1">
              <a:lumMod val="65000"/>
              <a:lumOff val="35000"/>
            </a:schemeClr>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800" dirty="0" err="1" smtClean="0"/>
        </a:defPPr>
      </a:lstStyle>
    </a:txDef>
  </a:objectDefaults>
  <a:extraClrSchemeLst/>
</a:theme>
</file>

<file path=ppt/theme/theme6.xml><?xml version="1.0" encoding="utf-8"?>
<a:theme xmlns:a="http://schemas.openxmlformats.org/drawingml/2006/main" name="8_Ed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6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Theme">
  <a:themeElements>
    <a:clrScheme name="Custom 7">
      <a:dk1>
        <a:srgbClr val="990000"/>
      </a:dk1>
      <a:lt1>
        <a:srgbClr val="FFFFFF"/>
      </a:lt1>
      <a:dk2>
        <a:srgbClr val="FFFFFF"/>
      </a:dk2>
      <a:lt2>
        <a:srgbClr val="FFFFFF"/>
      </a:lt2>
      <a:accent1>
        <a:srgbClr val="606060"/>
      </a:accent1>
      <a:accent2>
        <a:srgbClr val="A9A9A9"/>
      </a:accent2>
      <a:accent3>
        <a:srgbClr val="CCCCCC"/>
      </a:accent3>
      <a:accent4>
        <a:srgbClr val="990000"/>
      </a:accent4>
      <a:accent5>
        <a:srgbClr val="000000"/>
      </a:accent5>
      <a:accent6>
        <a:srgbClr val="969696"/>
      </a:accent6>
      <a:hlink>
        <a:srgbClr val="990000"/>
      </a:hlink>
      <a:folHlink>
        <a:srgbClr val="AEAEA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183703</TotalTime>
  <Words>11443</Words>
  <Application>Microsoft Macintosh PowerPoint</Application>
  <PresentationFormat>On-screen Show (4:3)</PresentationFormat>
  <Paragraphs>2511</Paragraphs>
  <Slides>223</Slides>
  <Notes>29</Notes>
  <HiddenSlides>0</HiddenSlides>
  <MMClips>0</MMClips>
  <ScaleCrop>false</ScaleCrop>
  <HeadingPairs>
    <vt:vector size="8" baseType="variant">
      <vt:variant>
        <vt:lpstr>Fonts Used</vt:lpstr>
      </vt:variant>
      <vt:variant>
        <vt:i4>21</vt:i4>
      </vt:variant>
      <vt:variant>
        <vt:lpstr>Theme</vt:lpstr>
      </vt:variant>
      <vt:variant>
        <vt:i4>60</vt:i4>
      </vt:variant>
      <vt:variant>
        <vt:lpstr>Embedded OLE Servers</vt:lpstr>
      </vt:variant>
      <vt:variant>
        <vt:i4>1</vt:i4>
      </vt:variant>
      <vt:variant>
        <vt:lpstr>Slide Titles</vt:lpstr>
      </vt:variant>
      <vt:variant>
        <vt:i4>223</vt:i4>
      </vt:variant>
    </vt:vector>
  </HeadingPairs>
  <TitlesOfParts>
    <vt:vector size="305" baseType="lpstr">
      <vt:lpstr>Meiryo</vt:lpstr>
      <vt:lpstr>ＭＳ Ｐゴシック</vt:lpstr>
      <vt:lpstr>Adobe Garamond Pro</vt:lpstr>
      <vt:lpstr>Aparajita</vt:lpstr>
      <vt:lpstr>Arial</vt:lpstr>
      <vt:lpstr>Arial Black</vt:lpstr>
      <vt:lpstr>Arial Narrow</vt:lpstr>
      <vt:lpstr>Calibri</vt:lpstr>
      <vt:lpstr>Cambria Math</vt:lpstr>
      <vt:lpstr>europa</vt:lpstr>
      <vt:lpstr>Futura Medium</vt:lpstr>
      <vt:lpstr>Garamond</vt:lpstr>
      <vt:lpstr>Gill Sans MT</vt:lpstr>
      <vt:lpstr>Inconsolata</vt:lpstr>
      <vt:lpstr>Lucida Grande</vt:lpstr>
      <vt:lpstr>나눔고딕</vt:lpstr>
      <vt:lpstr>Symbol</vt:lpstr>
      <vt:lpstr>Tahoma</vt:lpstr>
      <vt:lpstr>Times New Roman</vt:lpstr>
      <vt:lpstr>Wingdings</vt:lpstr>
      <vt:lpstr>Zapf Dingbats</vt:lpstr>
      <vt:lpstr>Edge</vt:lpstr>
      <vt:lpstr>1_Edge</vt:lpstr>
      <vt:lpstr>3_Edge</vt:lpstr>
      <vt:lpstr>4_Edge</vt:lpstr>
      <vt:lpstr>6_Edge</vt:lpstr>
      <vt:lpstr>8_Edge</vt:lpstr>
      <vt:lpstr>2_Office Theme</vt:lpstr>
      <vt:lpstr>9_Edge</vt:lpstr>
      <vt:lpstr>16_Edge</vt:lpstr>
      <vt:lpstr>17_Edge</vt:lpstr>
      <vt:lpstr>13_Edge</vt:lpstr>
      <vt:lpstr>23_Edge</vt:lpstr>
      <vt:lpstr>35_Edge</vt:lpstr>
      <vt:lpstr>36_Edge</vt:lpstr>
      <vt:lpstr>39_Edge</vt:lpstr>
      <vt:lpstr>49_Edge</vt:lpstr>
      <vt:lpstr>56_Edge</vt:lpstr>
      <vt:lpstr>57_Edge</vt:lpstr>
      <vt:lpstr>58_Edge</vt:lpstr>
      <vt:lpstr>59_Edge</vt:lpstr>
      <vt:lpstr>64_Edge</vt:lpstr>
      <vt:lpstr>85_Edge</vt:lpstr>
      <vt:lpstr>90_Edge</vt:lpstr>
      <vt:lpstr>91_Edge</vt:lpstr>
      <vt:lpstr>95_Edge</vt:lpstr>
      <vt:lpstr>1_Metropolitan_bullet</vt:lpstr>
      <vt:lpstr>98_Edge</vt:lpstr>
      <vt:lpstr>1_Office 테마</vt:lpstr>
      <vt:lpstr>136_Edge</vt:lpstr>
      <vt:lpstr>139_Edge</vt:lpstr>
      <vt:lpstr>143_Edge</vt:lpstr>
      <vt:lpstr>144_Edge</vt:lpstr>
      <vt:lpstr>147_Edge</vt:lpstr>
      <vt:lpstr>133_Edge</vt:lpstr>
      <vt:lpstr>148_Edge</vt:lpstr>
      <vt:lpstr>3_Metropolitan_bullet</vt:lpstr>
      <vt:lpstr>151_Edge</vt:lpstr>
      <vt:lpstr>152_Edge</vt:lpstr>
      <vt:lpstr>154_Edge</vt:lpstr>
      <vt:lpstr>155_Edge</vt:lpstr>
      <vt:lpstr>156_Edge</vt:lpstr>
      <vt:lpstr>159_Edge</vt:lpstr>
      <vt:lpstr>166_Edge</vt:lpstr>
      <vt:lpstr>167_Edge</vt:lpstr>
      <vt:lpstr>safari</vt:lpstr>
      <vt:lpstr>169_Edge</vt:lpstr>
      <vt:lpstr>5_Edge</vt:lpstr>
      <vt:lpstr>7_Edge</vt:lpstr>
      <vt:lpstr>11_Edge</vt:lpstr>
      <vt:lpstr>157_Edge</vt:lpstr>
      <vt:lpstr>171_Edge</vt:lpstr>
      <vt:lpstr>12_Edge</vt:lpstr>
      <vt:lpstr>44_Edge</vt:lpstr>
      <vt:lpstr>43_Edge</vt:lpstr>
      <vt:lpstr>9_Office Theme</vt:lpstr>
      <vt:lpstr>46_Edge</vt:lpstr>
      <vt:lpstr>18_Edge</vt:lpstr>
      <vt:lpstr>60_Edge</vt:lpstr>
      <vt:lpstr>Sesha</vt:lpstr>
      <vt:lpstr>62_Edge</vt:lpstr>
      <vt:lpstr>Visio</vt:lpstr>
      <vt:lpstr>Memory Systems  and Memory-Centric Computing Systems Topic 1: Memory Trends and Basics</vt:lpstr>
      <vt:lpstr>Brief Self Introduction</vt:lpstr>
      <vt:lpstr>Current Research Focus Areas</vt:lpstr>
      <vt:lpstr>Four Key Directions</vt:lpstr>
      <vt:lpstr>A Motivating Detour:  Genome Sequence Analysis</vt:lpstr>
      <vt:lpstr>Our Dream</vt:lpstr>
      <vt:lpstr>What Is a Genome Made Of?</vt:lpstr>
      <vt:lpstr>DNA Under Electron Microscope</vt:lpstr>
      <vt:lpstr>DNA Sequencing</vt:lpstr>
      <vt:lpstr>Untangling Yarn Balls &amp; DNA Sequencing</vt:lpstr>
      <vt:lpstr>PowerPoint Presentation</vt:lpstr>
      <vt:lpstr>The Genomic Era</vt:lpstr>
      <vt:lpstr>The Genomic Era (continued)</vt:lpstr>
      <vt:lpstr>PowerPoint Presentation</vt:lpstr>
      <vt:lpstr>PowerPoint Presentation</vt:lpstr>
      <vt:lpstr>Genome Sequence Alignment: Example</vt:lpstr>
      <vt:lpstr>The Genetic Similarity Between Species</vt:lpstr>
      <vt:lpstr>PowerPoint Presentation</vt:lpstr>
      <vt:lpstr>PowerPoint Presentation</vt:lpstr>
      <vt:lpstr>The Read Mapping Bottleneck</vt:lpstr>
      <vt:lpstr>Read Mapping</vt:lpstr>
      <vt:lpstr>Challenges in Read Mapping</vt:lpstr>
      <vt:lpstr>Our First Step: Comprehensive Mapping</vt:lpstr>
      <vt:lpstr>Read Mapping Execution Time Breakdown </vt:lpstr>
      <vt:lpstr>Read Alignment/Verification</vt:lpstr>
      <vt:lpstr>Idea</vt:lpstr>
      <vt:lpstr>Our First Filter: Pure Software Approach</vt:lpstr>
      <vt:lpstr>Next Step: SIMD Acceleration (New Algorithm)</vt:lpstr>
      <vt:lpstr>PowerPoint Presentation</vt:lpstr>
      <vt:lpstr>FPGA-Based Alignment Filtering</vt:lpstr>
      <vt:lpstr>DNA Read Mapping &amp; Filtering</vt:lpstr>
      <vt:lpstr>In-Memory DNA Sequence Analysis</vt:lpstr>
      <vt:lpstr>Key Principles and Results</vt:lpstr>
      <vt:lpstr>New Genome Sequencing Technologies</vt:lpstr>
      <vt:lpstr>Nanopore Genome Assembly Pipeline</vt:lpstr>
      <vt:lpstr>More on Genome Analysis: Another Talk</vt:lpstr>
      <vt:lpstr>Recall Our Dream</vt:lpstr>
      <vt:lpstr>Four Key Directions</vt:lpstr>
      <vt:lpstr>Memory &amp; Storage</vt:lpstr>
      <vt:lpstr>The Main Memory System</vt:lpstr>
      <vt:lpstr>The Main Memory System</vt:lpstr>
      <vt:lpstr>The Main Memory System</vt:lpstr>
      <vt:lpstr>Memory System: A Shared Resource View</vt:lpstr>
      <vt:lpstr>State of the Main Memory System</vt:lpstr>
      <vt:lpstr>Major Trends Affecting Main Memory (I)</vt:lpstr>
      <vt:lpstr>Major Trends Affecting Main Memory (II)</vt:lpstr>
      <vt:lpstr>Consequence: The Memory Capacity Gap</vt:lpstr>
      <vt:lpstr>Example: Capacity, Bandwidth &amp; Latency</vt:lpstr>
      <vt:lpstr>DRAM Latency Is Critical for Performance</vt:lpstr>
      <vt:lpstr>DRAM Latency Is Critical for Performance</vt:lpstr>
      <vt:lpstr>Major Trends Affecting Main Memory (III)</vt:lpstr>
      <vt:lpstr>Major Trends Affecting Main Memory (IV)</vt:lpstr>
      <vt:lpstr>The DRAM Scaling Problem</vt:lpstr>
      <vt:lpstr>Limits of Charge Memory</vt:lpstr>
      <vt:lpstr>Major Trends Affecting Main Memory (V)</vt:lpstr>
      <vt:lpstr>Major Trends Affecting Main Memory (V)</vt:lpstr>
      <vt:lpstr>Major Trend: Hybrid Main Memory</vt:lpstr>
      <vt:lpstr>One Foreshadowing</vt:lpstr>
      <vt:lpstr>Industry Is Writing Papers About It, Too</vt:lpstr>
      <vt:lpstr>Call for Intelligent Memory Controllers</vt:lpstr>
      <vt:lpstr>Agenda</vt:lpstr>
      <vt:lpstr>Course Logistics</vt:lpstr>
      <vt:lpstr>What Will You Learn in This Course?</vt:lpstr>
      <vt:lpstr>This Course</vt:lpstr>
      <vt:lpstr>Course Information</vt:lpstr>
      <vt:lpstr>How To Make the Best Out of This Course</vt:lpstr>
      <vt:lpstr>Readings, Videos, Reference Materials</vt:lpstr>
      <vt:lpstr>Reference Overview Paper I</vt:lpstr>
      <vt:lpstr>Reference Overview Paper II</vt:lpstr>
      <vt:lpstr>Reference Overview Paper III</vt:lpstr>
      <vt:lpstr>Reference Overview Paper IV</vt:lpstr>
      <vt:lpstr>Reference Overview Paper V</vt:lpstr>
      <vt:lpstr>Related Videos and Course Materials (I)</vt:lpstr>
      <vt:lpstr>Related Videos and Course Materials (II)</vt:lpstr>
      <vt:lpstr>Some Open Source Tools (I)</vt:lpstr>
      <vt:lpstr>Some Open Source Tools (II)</vt:lpstr>
      <vt:lpstr>More Open Source Tools (III)</vt:lpstr>
      <vt:lpstr>Referenced Papers</vt:lpstr>
      <vt:lpstr>Memory Fundamentals</vt:lpstr>
      <vt:lpstr>Memory in a Modern System</vt:lpstr>
      <vt:lpstr>Ideal Memory</vt:lpstr>
      <vt:lpstr>The Problem</vt:lpstr>
      <vt:lpstr>Memory Technology: DRAM</vt:lpstr>
      <vt:lpstr>Memory Technology: SRAM</vt:lpstr>
      <vt:lpstr>An Aside: Phase Change Memory</vt:lpstr>
      <vt:lpstr>Reading: PCM As Main Memory</vt:lpstr>
      <vt:lpstr>Reading: More on PCM As Main Memory</vt:lpstr>
      <vt:lpstr>Memory Bank: A Fundamental Concept</vt:lpstr>
      <vt:lpstr>Memory Bank Organization and Operation</vt:lpstr>
      <vt:lpstr>Why Memory Hierarchy?</vt:lpstr>
      <vt:lpstr>Memory Hierarchy</vt:lpstr>
      <vt:lpstr>Caching Basics: Exploit Temporal Locality</vt:lpstr>
      <vt:lpstr>Caching Basics: Exploit Spatial Locality</vt:lpstr>
      <vt:lpstr>A Note on Manual vs. Automatic Management</vt:lpstr>
      <vt:lpstr>Automatic Management in Memory Hierarchy</vt:lpstr>
      <vt:lpstr>A Modern Memory Hierarchy</vt:lpstr>
      <vt:lpstr>The DRAM Subsystem</vt:lpstr>
      <vt:lpstr>DRAM Subsystem Organization</vt:lpstr>
      <vt:lpstr>Page Mode DRAM</vt:lpstr>
      <vt:lpstr>The DRAM Bank Structure</vt:lpstr>
      <vt:lpstr>DRAM Bank Operation</vt:lpstr>
      <vt:lpstr>The DRAM Chip</vt:lpstr>
      <vt:lpstr>128M x 8-bit DRAM Chip</vt:lpstr>
      <vt:lpstr>DRAM Rank and Module</vt:lpstr>
      <vt:lpstr>A 64-bit Wide DIMM (One Rank)</vt:lpstr>
      <vt:lpstr>A 64-bit Wide DIMM (One Rank)</vt:lpstr>
      <vt:lpstr>Multiple DIMMs</vt:lpstr>
      <vt:lpstr>DRAM Channels</vt:lpstr>
      <vt:lpstr>Generalized Memory Structure</vt:lpstr>
      <vt:lpstr>Generalized Memory Structure</vt:lpstr>
      <vt:lpstr>The DRAM Subsystem The Top Down View</vt:lpstr>
      <vt:lpstr>DRAM Subsystem Organization</vt:lpstr>
      <vt:lpstr>The DRAM subsystem</vt:lpstr>
      <vt:lpstr>Breaking down a DIMM</vt:lpstr>
      <vt:lpstr>Breaking down a DIMM</vt:lpstr>
      <vt:lpstr>Rank</vt:lpstr>
      <vt:lpstr>Breaking down a Rank</vt:lpstr>
      <vt:lpstr>Breaking down a Chip</vt:lpstr>
      <vt:lpstr>Breaking down a Bank</vt:lpstr>
      <vt:lpstr>DRAM Subsystem Organization</vt:lpstr>
      <vt:lpstr>Example: Transferring a cache block</vt:lpstr>
      <vt:lpstr>Example: Transferring a cache block</vt:lpstr>
      <vt:lpstr>Example: Transferring a cache block</vt:lpstr>
      <vt:lpstr>Example: Transferring a cache block</vt:lpstr>
      <vt:lpstr>Example: Transferring a cache block</vt:lpstr>
      <vt:lpstr>Example: Transferring a cache block</vt:lpstr>
      <vt:lpstr>Example: Transferring a cache block</vt:lpstr>
      <vt:lpstr>Latency Components: Basic DRAM Operation</vt:lpstr>
      <vt:lpstr>Multiple Banks (Interleaving) and Channels</vt:lpstr>
      <vt:lpstr>How Multiple Banks Help</vt:lpstr>
      <vt:lpstr>Address Mapping (Single Channel)</vt:lpstr>
      <vt:lpstr>Bank Mapping Randomization</vt:lpstr>
      <vt:lpstr>Address Mapping (Multiple Channels)</vt:lpstr>
      <vt:lpstr>Interaction with VirtualPhysical Mapping</vt:lpstr>
      <vt:lpstr>More on Reducing Bank Conflicts</vt:lpstr>
      <vt:lpstr>Subarray Level Parallelism Paper</vt:lpstr>
      <vt:lpstr>DRAM Refresh (I)</vt:lpstr>
      <vt:lpstr>DRAM Refresh (II)</vt:lpstr>
      <vt:lpstr>Downsides of DRAM Refresh</vt:lpstr>
      <vt:lpstr>More on DRAM Refresh (I)</vt:lpstr>
      <vt:lpstr>DRAM Retention Analysis</vt:lpstr>
      <vt:lpstr>Data Retention in Memory [Liu et al., ISCA 2013]</vt:lpstr>
      <vt:lpstr>DRAM Refresh-Access Parallelization</vt:lpstr>
      <vt:lpstr>Inside A DRAM Chip</vt:lpstr>
      <vt:lpstr>DRAM Module and Chip</vt:lpstr>
      <vt:lpstr>Goals</vt:lpstr>
      <vt:lpstr>DRAM Chip</vt:lpstr>
      <vt:lpstr>Sense Amplifier</vt:lpstr>
      <vt:lpstr>Sense Amplifier – Two Stable States</vt:lpstr>
      <vt:lpstr>Sense Amplifier Operation</vt:lpstr>
      <vt:lpstr>DRAM Cell – Capacitor</vt:lpstr>
      <vt:lpstr>Capacitor to Sense Amplifier</vt:lpstr>
      <vt:lpstr>DRAM Cell Operation</vt:lpstr>
      <vt:lpstr>DRAM Subarray – Building Block for DRAM Chip</vt:lpstr>
      <vt:lpstr>DRAM Bank</vt:lpstr>
      <vt:lpstr>DRAM Chip</vt:lpstr>
      <vt:lpstr>DRAM Operation</vt:lpstr>
      <vt:lpstr>Simulating Memory</vt:lpstr>
      <vt:lpstr>Ramulator: A Fast and Extensible DRAM Simulator   [IEEE Comp Arch Letters’15]</vt:lpstr>
      <vt:lpstr>Ramulator Motivation</vt:lpstr>
      <vt:lpstr>Ramulator </vt:lpstr>
      <vt:lpstr>Case Study: Comparison of DRAM Standards</vt:lpstr>
      <vt:lpstr>Ramulator Paper and Source Code</vt:lpstr>
      <vt:lpstr>Optional Assignment</vt:lpstr>
      <vt:lpstr>Memory Controllers</vt:lpstr>
      <vt:lpstr>DRAM versus Other Types of Memories</vt:lpstr>
      <vt:lpstr>Flash Memory (SSD) Controllers</vt:lpstr>
      <vt:lpstr>Another View of the SSD Controller</vt:lpstr>
      <vt:lpstr>DRAM Types</vt:lpstr>
      <vt:lpstr>DRAM Types (circa 2015)</vt:lpstr>
      <vt:lpstr>DRAM Controller: Functions</vt:lpstr>
      <vt:lpstr>A Modern DRAM Controller (I)</vt:lpstr>
      <vt:lpstr>A Modern DRAM Controller</vt:lpstr>
      <vt:lpstr>DRAM Scheduling Policies (I)</vt:lpstr>
      <vt:lpstr>Review: DRAM Bank Operation</vt:lpstr>
      <vt:lpstr>DRAM Scheduling Policies (II)</vt:lpstr>
      <vt:lpstr>Row Buffer Management Policies</vt:lpstr>
      <vt:lpstr>Open vs. Closed Row Policies</vt:lpstr>
      <vt:lpstr>DRAM Power Management</vt:lpstr>
      <vt:lpstr>Difficulty of DRAM Control</vt:lpstr>
      <vt:lpstr>Why are DRAM Controllers Difficult to Design?</vt:lpstr>
      <vt:lpstr>Many DRAM Timing Constraints</vt:lpstr>
      <vt:lpstr>More on DRAM Operation</vt:lpstr>
      <vt:lpstr>Why So Many Timing Constraints? (I)</vt:lpstr>
      <vt:lpstr>Why So Many Timing Constraints? (II)</vt:lpstr>
      <vt:lpstr>DRAM Controller Design Is Becoming More Difficult</vt:lpstr>
      <vt:lpstr>Reality and Dream</vt:lpstr>
      <vt:lpstr>Self-Optimizing DRAM Controllers</vt:lpstr>
      <vt:lpstr>Self-Optimizing DRAM Controllers</vt:lpstr>
      <vt:lpstr>Self-Optimizing DRAM Controllers</vt:lpstr>
      <vt:lpstr>Self-Optimizing DRAM Controllers</vt:lpstr>
      <vt:lpstr>States, Actions, Rewards</vt:lpstr>
      <vt:lpstr>Performance Results</vt:lpstr>
      <vt:lpstr>Self Optimizing DRAM Controllers</vt:lpstr>
      <vt:lpstr>More on Self-Optimizing DRAM Controllers</vt:lpstr>
      <vt:lpstr>Some More Suggested Readings</vt:lpstr>
      <vt:lpstr>Some Key Readings on DRAM (I)</vt:lpstr>
      <vt:lpstr>Some Key Readings on DRAM (II)</vt:lpstr>
      <vt:lpstr>Reading on Simulating Main Memory</vt:lpstr>
      <vt:lpstr>Some Key Readings on Memory Control 1</vt:lpstr>
      <vt:lpstr>Some Key Readings on Memory Control 2</vt:lpstr>
      <vt:lpstr>More Readings</vt:lpstr>
      <vt:lpstr>Memory Systems  and Memory-Centric Computing Systems Topic 1: Memory Trends and Basics</vt:lpstr>
      <vt:lpstr>Backup Slides</vt:lpstr>
      <vt:lpstr>Evaluating New Ideas  for New (Memory) Architectures</vt:lpstr>
      <vt:lpstr>Potential Evaluation Methods</vt:lpstr>
      <vt:lpstr>The Difficulty in Architectural Evaluation</vt:lpstr>
      <vt:lpstr>Simulation: The Field of Dreams</vt:lpstr>
      <vt:lpstr>Dreaming and Reality</vt:lpstr>
      <vt:lpstr>Why High-Level Simulation?</vt:lpstr>
      <vt:lpstr>Different Goals in Simulation</vt:lpstr>
      <vt:lpstr>Tradeoffs in Simulation</vt:lpstr>
      <vt:lpstr>Trading Off Speed, Flexibility, Accuracy</vt:lpstr>
      <vt:lpstr>High-Level Simulation</vt:lpstr>
      <vt:lpstr>Simulation as Progressive Refinement</vt:lpstr>
      <vt:lpstr>Making The Best of Architecture</vt:lpstr>
      <vt:lpstr>Ramulator: A Fast and Extensible DRAM Simulator   [IEEE Comp Arch Letters’15]</vt:lpstr>
      <vt:lpstr>Ramulator Motivation</vt:lpstr>
      <vt:lpstr>Ramulator </vt:lpstr>
      <vt:lpstr>Case Study: Comparison of DRAM Standards</vt:lpstr>
      <vt:lpstr>Ramulator Paper and Source Code</vt:lpstr>
      <vt:lpstr>Optional Assignment</vt:lpstr>
      <vt:lpstr>End of Backup Slides</vt:lpstr>
    </vt:vector>
  </TitlesOfParts>
  <LinksUpToDate>false</LinksUpToDate>
  <SharedDoc>false</SharedDoc>
  <HyperlinksChanged>false</HyperlinksChanged>
  <AppVersion>16.0014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ATLAS: A Scalable and High-Performance Scheduling Algorithm for Multiple Memory Controllers</dc:title>
  <dc:creator>yoongu</dc:creator>
  <cp:lastModifiedBy>Onur Mutlu</cp:lastModifiedBy>
  <cp:revision>2723</cp:revision>
  <cp:lastPrinted>2017-12-05T03:30:35Z</cp:lastPrinted>
  <dcterms:created xsi:type="dcterms:W3CDTF">2010-10-08T20:41:54Z</dcterms:created>
  <dcterms:modified xsi:type="dcterms:W3CDTF">2018-06-30T23:03:00Z</dcterms:modified>
</cp:coreProperties>
</file>